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4630400" cy="8229600"/>
  <p:notesSz cx="8229600" cy="146304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73" d="100"/>
          <a:sy n="73" d="100"/>
        </p:scale>
        <p:origin x="22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65309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2019657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kern="0" spc="-134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유연한 데이터 레이크 파이프라인 설계 및 자동화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6280190" y="3777377"/>
            <a:ext cx="7556421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YouTube와 Naver의 검색 데이터를 실시간으로 수집하고,
원시 데이터부터 분석 가능한 형태까지 자동으로 처리하는
</a:t>
            </a:r>
            <a:r>
              <a:rPr lang="en-US" sz="1750" b="1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엔드-투-엔드 데이터 파이프라인</a:t>
            </a: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을 구축했습니다.</a:t>
            </a:r>
            <a:endParaRPr lang="en-US" sz="1750" dirty="0"/>
          </a:p>
        </p:txBody>
      </p:sp>
      <p:sp>
        <p:nvSpPr>
          <p:cNvPr id="5" name="Text 2"/>
          <p:cNvSpPr/>
          <p:nvPr/>
        </p:nvSpPr>
        <p:spPr>
          <a:xfrm>
            <a:off x="6280190" y="5121235"/>
            <a:ext cx="7556421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수집, 저장, 처리, 카탈로그 등록까지 모든 단계를 자동화하였고,
확장 가능한 아키텍처를 통해 향후 머신러닝 학습 및 분석 워크플로우로
</a:t>
            </a:r>
            <a:r>
              <a:rPr lang="en-US" sz="1750" b="1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유연하게 연결 가능한 구조</a:t>
            </a: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를 설계했습니다.</a:t>
            </a:r>
            <a:endParaRPr lang="en-US" sz="17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079421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kern="0" spc="-134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데이터 수집 아키텍처</a:t>
            </a:r>
            <a:endParaRPr lang="en-US" sz="44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90" y="2241828"/>
            <a:ext cx="4120753" cy="2546747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793790" y="507206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kern="0" spc="-67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다중 소스 통합</a:t>
            </a:r>
            <a:endParaRPr lang="en-US" sz="2200" dirty="0"/>
          </a:p>
        </p:txBody>
      </p:sp>
      <p:sp>
        <p:nvSpPr>
          <p:cNvPr id="5" name="Text 2"/>
          <p:cNvSpPr/>
          <p:nvPr/>
        </p:nvSpPr>
        <p:spPr>
          <a:xfrm>
            <a:off x="793790" y="5562481"/>
            <a:ext cx="4120753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YouTube, Naver API, Airflow 로그 데이터 통합.</a:t>
            </a:r>
            <a:endParaRPr lang="en-US" sz="1750" dirty="0"/>
          </a:p>
        </p:txBody>
      </p:sp>
      <p:sp>
        <p:nvSpPr>
          <p:cNvPr id="6" name="Text 3"/>
          <p:cNvSpPr/>
          <p:nvPr/>
        </p:nvSpPr>
        <p:spPr>
          <a:xfrm>
            <a:off x="793790" y="6424374"/>
            <a:ext cx="412075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API 기반 트렌드와 운영 로그 동시 분석.</a:t>
            </a:r>
            <a:endParaRPr lang="en-US" sz="1750" dirty="0"/>
          </a:p>
        </p:txBody>
      </p:sp>
      <p:pic>
        <p:nvPicPr>
          <p:cNvPr id="7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4704" y="2241828"/>
            <a:ext cx="4120872" cy="2546866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5254704" y="507218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kern="0" spc="-67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유연한 데이터 수집 처리</a:t>
            </a:r>
            <a:endParaRPr lang="en-US" sz="2200" dirty="0"/>
          </a:p>
        </p:txBody>
      </p:sp>
      <p:sp>
        <p:nvSpPr>
          <p:cNvPr id="9" name="Text 5"/>
          <p:cNvSpPr/>
          <p:nvPr/>
        </p:nvSpPr>
        <p:spPr>
          <a:xfrm>
            <a:off x="5254704" y="5562600"/>
            <a:ext cx="412087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Apache NiFi를 활용, 데이터 흐름 시각화 및 관리.</a:t>
            </a:r>
            <a:endParaRPr lang="en-US" sz="1750" dirty="0"/>
          </a:p>
        </p:txBody>
      </p:sp>
      <p:sp>
        <p:nvSpPr>
          <p:cNvPr id="10" name="Text 6"/>
          <p:cNvSpPr/>
          <p:nvPr/>
        </p:nvSpPr>
        <p:spPr>
          <a:xfrm>
            <a:off x="5254704" y="6424493"/>
            <a:ext cx="412087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자동 재시도 및 복구로 데이터 손실 방지.</a:t>
            </a:r>
            <a:endParaRPr lang="en-US" sz="1750" dirty="0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5738" y="2241828"/>
            <a:ext cx="4120753" cy="2546747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9715738" y="5072063"/>
            <a:ext cx="2950012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kern="0" spc="-67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확장 가능한 저장 아키텍처</a:t>
            </a:r>
            <a:endParaRPr lang="en-US" sz="2200" dirty="0"/>
          </a:p>
        </p:txBody>
      </p:sp>
      <p:sp>
        <p:nvSpPr>
          <p:cNvPr id="13" name="Text 8"/>
          <p:cNvSpPr/>
          <p:nvPr/>
        </p:nvSpPr>
        <p:spPr>
          <a:xfrm>
            <a:off x="9715738" y="5562481"/>
            <a:ext cx="4120753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PostgreSQL, Elasticsearch로 정형/비정형 분리 저장.</a:t>
            </a:r>
            <a:endParaRPr lang="en-US" sz="1750" dirty="0"/>
          </a:p>
        </p:txBody>
      </p:sp>
      <p:sp>
        <p:nvSpPr>
          <p:cNvPr id="14" name="Text 9"/>
          <p:cNvSpPr/>
          <p:nvPr/>
        </p:nvSpPr>
        <p:spPr>
          <a:xfrm>
            <a:off x="9715738" y="6424374"/>
            <a:ext cx="4120753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ETL, 로그 분석, ML 학습 등 다양한 파이프라인 연결.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5486400" cy="8230314"/>
          </a:xfrm>
          <a:prstGeom prst="rect">
            <a:avLst/>
          </a:prstGeom>
          <a:solidFill>
            <a:srgbClr val="E5E0DF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30314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6224826" y="580192"/>
            <a:ext cx="5275064" cy="6593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150"/>
              </a:lnSpc>
              <a:buNone/>
            </a:pPr>
            <a:r>
              <a:rPr lang="en-US" sz="4150" b="1" kern="0" spc="-125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데이터 저장 및 이관 전략</a:t>
            </a:r>
            <a:endParaRPr lang="en-US" sz="4150" dirty="0"/>
          </a:p>
        </p:txBody>
      </p:sp>
      <p:sp>
        <p:nvSpPr>
          <p:cNvPr id="5" name="Shape 2"/>
          <p:cNvSpPr/>
          <p:nvPr/>
        </p:nvSpPr>
        <p:spPr>
          <a:xfrm>
            <a:off x="6462117" y="1556028"/>
            <a:ext cx="22860" cy="6094095"/>
          </a:xfrm>
          <a:prstGeom prst="roundRect">
            <a:avLst>
              <a:gd name="adj" fmla="val 387669"/>
            </a:avLst>
          </a:prstGeom>
          <a:solidFill>
            <a:srgbClr val="C0C1D7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6" name="Shape 3"/>
          <p:cNvSpPr/>
          <p:nvPr/>
        </p:nvSpPr>
        <p:spPr>
          <a:xfrm>
            <a:off x="6676608" y="2019181"/>
            <a:ext cx="632936" cy="22860"/>
          </a:xfrm>
          <a:prstGeom prst="roundRect">
            <a:avLst>
              <a:gd name="adj" fmla="val 387669"/>
            </a:avLst>
          </a:prstGeom>
          <a:solidFill>
            <a:srgbClr val="C0C1D7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7" name="Shape 4"/>
          <p:cNvSpPr/>
          <p:nvPr/>
        </p:nvSpPr>
        <p:spPr>
          <a:xfrm>
            <a:off x="6224766" y="1793319"/>
            <a:ext cx="474702" cy="474702"/>
          </a:xfrm>
          <a:prstGeom prst="roundRect">
            <a:avLst>
              <a:gd name="adj" fmla="val 18669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3824" y="1832848"/>
            <a:ext cx="316468" cy="395526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7517130" y="1767007"/>
            <a:ext cx="2637473" cy="3295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50" b="1" kern="0" spc="-62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S3 원본 저장</a:t>
            </a:r>
            <a:endParaRPr lang="en-US" sz="2050" dirty="0"/>
          </a:p>
        </p:txBody>
      </p:sp>
      <p:sp>
        <p:nvSpPr>
          <p:cNvPr id="10" name="Text 6"/>
          <p:cNvSpPr/>
          <p:nvPr/>
        </p:nvSpPr>
        <p:spPr>
          <a:xfrm>
            <a:off x="7517130" y="2223135"/>
            <a:ext cx="6374844" cy="67508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kern="0" spc="-33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수집된 모든 데이터는 Amazon S3에 원시 형태로 저장되며,
분석 및 재처리에 최적화된 구조로 보존됩니다.</a:t>
            </a:r>
            <a:endParaRPr lang="en-US" sz="1650" dirty="0"/>
          </a:p>
        </p:txBody>
      </p:sp>
      <p:sp>
        <p:nvSpPr>
          <p:cNvPr id="11" name="Shape 7"/>
          <p:cNvSpPr/>
          <p:nvPr/>
        </p:nvSpPr>
        <p:spPr>
          <a:xfrm>
            <a:off x="6676608" y="3783330"/>
            <a:ext cx="632936" cy="22860"/>
          </a:xfrm>
          <a:prstGeom prst="roundRect">
            <a:avLst>
              <a:gd name="adj" fmla="val 387669"/>
            </a:avLst>
          </a:prstGeom>
          <a:solidFill>
            <a:srgbClr val="C0C1D7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2" name="Shape 8"/>
          <p:cNvSpPr/>
          <p:nvPr/>
        </p:nvSpPr>
        <p:spPr>
          <a:xfrm>
            <a:off x="6224766" y="3557468"/>
            <a:ext cx="474702" cy="474702"/>
          </a:xfrm>
          <a:prstGeom prst="roundRect">
            <a:avLst>
              <a:gd name="adj" fmla="val 18669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pic>
        <p:nvPicPr>
          <p:cNvPr id="13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03824" y="3596997"/>
            <a:ext cx="316468" cy="395526"/>
          </a:xfrm>
          <a:prstGeom prst="rect">
            <a:avLst/>
          </a:prstGeom>
        </p:spPr>
      </p:pic>
      <p:sp>
        <p:nvSpPr>
          <p:cNvPr id="14" name="Text 9"/>
          <p:cNvSpPr/>
          <p:nvPr/>
        </p:nvSpPr>
        <p:spPr>
          <a:xfrm>
            <a:off x="7517130" y="3531156"/>
            <a:ext cx="2637473" cy="3295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50" b="1" kern="0" spc="-62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배치 처리</a:t>
            </a:r>
            <a:endParaRPr lang="en-US" sz="2050" dirty="0"/>
          </a:p>
        </p:txBody>
      </p:sp>
      <p:sp>
        <p:nvSpPr>
          <p:cNvPr id="15" name="Text 10"/>
          <p:cNvSpPr/>
          <p:nvPr/>
        </p:nvSpPr>
        <p:spPr>
          <a:xfrm>
            <a:off x="7517130" y="3987284"/>
            <a:ext cx="6374844" cy="101262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kern="0" spc="-33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데이터를 </a:t>
            </a:r>
            <a:r>
              <a:rPr lang="en-US" sz="1650" b="1" kern="0" spc="-33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일 단위 배치 스케줄로 수집 및 적재</a:t>
            </a:r>
            <a:r>
              <a:rPr lang="en-US" sz="1650" kern="0" spc="-33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하여,
대용량 데이터 처리 시 리소스를 효율적으로 사용할 수 있도록 설계했습니다.</a:t>
            </a:r>
            <a:endParaRPr lang="en-US" sz="1650" dirty="0"/>
          </a:p>
        </p:txBody>
      </p:sp>
      <p:sp>
        <p:nvSpPr>
          <p:cNvPr id="16" name="Shape 11"/>
          <p:cNvSpPr/>
          <p:nvPr/>
        </p:nvSpPr>
        <p:spPr>
          <a:xfrm>
            <a:off x="6676608" y="5885021"/>
            <a:ext cx="632936" cy="22860"/>
          </a:xfrm>
          <a:prstGeom prst="roundRect">
            <a:avLst>
              <a:gd name="adj" fmla="val 387669"/>
            </a:avLst>
          </a:prstGeom>
          <a:solidFill>
            <a:srgbClr val="C0C1D7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7" name="Shape 12"/>
          <p:cNvSpPr/>
          <p:nvPr/>
        </p:nvSpPr>
        <p:spPr>
          <a:xfrm>
            <a:off x="6224766" y="5659160"/>
            <a:ext cx="474702" cy="474702"/>
          </a:xfrm>
          <a:prstGeom prst="roundRect">
            <a:avLst>
              <a:gd name="adj" fmla="val 18669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pic>
        <p:nvPicPr>
          <p:cNvPr id="18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03824" y="5698688"/>
            <a:ext cx="316468" cy="395526"/>
          </a:xfrm>
          <a:prstGeom prst="rect">
            <a:avLst/>
          </a:prstGeom>
        </p:spPr>
      </p:pic>
      <p:sp>
        <p:nvSpPr>
          <p:cNvPr id="19" name="Text 13"/>
          <p:cNvSpPr/>
          <p:nvPr/>
        </p:nvSpPr>
        <p:spPr>
          <a:xfrm>
            <a:off x="7517130" y="5632847"/>
            <a:ext cx="2637473" cy="3295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50" b="1" kern="0" spc="-62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데이터 이관</a:t>
            </a:r>
            <a:endParaRPr lang="en-US" sz="2050" dirty="0"/>
          </a:p>
        </p:txBody>
      </p:sp>
      <p:sp>
        <p:nvSpPr>
          <p:cNvPr id="20" name="Text 14"/>
          <p:cNvSpPr/>
          <p:nvPr/>
        </p:nvSpPr>
        <p:spPr>
          <a:xfrm>
            <a:off x="7517130" y="6088975"/>
            <a:ext cx="6374844" cy="135016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kern="0" spc="-33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Iceberg 테이블 포맷과 Hive Metastore를 기반으로,
</a:t>
            </a:r>
            <a:r>
              <a:rPr lang="en-US" sz="1650" b="1" kern="0" spc="-33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대규모 데이터를 파티셔닝 구조로 안정적으로 관리</a:t>
            </a:r>
            <a:r>
              <a:rPr lang="en-US" sz="1650" kern="0" spc="-33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하며
스키마 변경, 증분 처리, 쿼리 성능까지 고려한
</a:t>
            </a:r>
            <a:r>
              <a:rPr lang="en-US" sz="1650" b="1" kern="0" spc="-33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운영 환경 중심의 데이터 저장 전략</a:t>
            </a:r>
            <a:r>
              <a:rPr lang="en-US" sz="1650" kern="0" spc="-33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을 구성했습니다.</a:t>
            </a:r>
            <a:endParaRPr lang="en-US" sz="16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5486400" cy="8229600"/>
          </a:xfrm>
          <a:prstGeom prst="rect">
            <a:avLst/>
          </a:prstGeom>
          <a:solidFill>
            <a:srgbClr val="E5E0DF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6189702" y="583763"/>
            <a:ext cx="7613213" cy="6278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900"/>
              </a:lnSpc>
              <a:buNone/>
            </a:pPr>
            <a:r>
              <a:rPr lang="en-US" sz="3950" b="1" kern="0" spc="-119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Apache Spark 데이터 정제 프로세스</a:t>
            </a:r>
            <a:endParaRPr lang="en-US" sz="3950" dirty="0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9702" y="1512927"/>
            <a:ext cx="1004649" cy="1205627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7495699" y="1713786"/>
            <a:ext cx="2511743" cy="3139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950" b="1" kern="0" spc="-59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원시 데이터 수집</a:t>
            </a:r>
            <a:endParaRPr lang="en-US" sz="1950" dirty="0"/>
          </a:p>
        </p:txBody>
      </p:sp>
      <p:sp>
        <p:nvSpPr>
          <p:cNvPr id="7" name="Text 3"/>
          <p:cNvSpPr/>
          <p:nvPr/>
        </p:nvSpPr>
        <p:spPr>
          <a:xfrm>
            <a:off x="7495699" y="2148245"/>
            <a:ext cx="6431399" cy="3214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kern="0" spc="-32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S3에서 원본 데이터를 로드합니다.</a:t>
            </a:r>
            <a:endParaRPr lang="en-US" sz="1550" dirty="0"/>
          </a:p>
        </p:txBody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89702" y="2718554"/>
            <a:ext cx="1004649" cy="1205627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7495699" y="2919413"/>
            <a:ext cx="2511743" cy="3139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950" b="1" kern="0" spc="-59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데이터 클렌징</a:t>
            </a:r>
            <a:endParaRPr lang="en-US" sz="1950" dirty="0"/>
          </a:p>
        </p:txBody>
      </p:sp>
      <p:sp>
        <p:nvSpPr>
          <p:cNvPr id="10" name="Text 5"/>
          <p:cNvSpPr/>
          <p:nvPr/>
        </p:nvSpPr>
        <p:spPr>
          <a:xfrm>
            <a:off x="7495699" y="3353872"/>
            <a:ext cx="6431399" cy="3214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kern="0" spc="-32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중복, 결측, 형식 오류 등 품질 이슈를 탐지하고 정제합니다.</a:t>
            </a:r>
            <a:endParaRPr lang="en-US" sz="1550" dirty="0"/>
          </a:p>
        </p:txBody>
      </p:sp>
      <p:sp>
        <p:nvSpPr>
          <p:cNvPr id="13" name="Text 7"/>
          <p:cNvSpPr/>
          <p:nvPr/>
        </p:nvSpPr>
        <p:spPr>
          <a:xfrm>
            <a:off x="7495699" y="6856630"/>
            <a:ext cx="6431399" cy="64293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kern="0" spc="-32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컬럼명 표준화, 파티셔닝, 타입 변환, 이상치 제거 등 데이터 구조를 </a:t>
            </a:r>
            <a:r>
              <a:rPr lang="en-US" sz="1550" b="1" kern="0" spc="-32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분석 및 모델링에 적합한 형태로 변환</a:t>
            </a:r>
            <a:r>
              <a:rPr lang="en-US" sz="1550" kern="0" spc="-32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합니다.</a:t>
            </a:r>
            <a:endParaRPr lang="en-US" sz="1550" dirty="0"/>
          </a:p>
        </p:txBody>
      </p:sp>
      <p:sp>
        <p:nvSpPr>
          <p:cNvPr id="15" name="Text 8"/>
          <p:cNvSpPr/>
          <p:nvPr/>
        </p:nvSpPr>
        <p:spPr>
          <a:xfrm>
            <a:off x="7495699" y="4088980"/>
            <a:ext cx="2511743" cy="3139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950" b="1" kern="0" spc="-59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품질 검증</a:t>
            </a:r>
            <a:endParaRPr lang="en-US" sz="1950" dirty="0"/>
          </a:p>
        </p:txBody>
      </p:sp>
      <p:sp>
        <p:nvSpPr>
          <p:cNvPr id="16" name="Text 9"/>
          <p:cNvSpPr/>
          <p:nvPr/>
        </p:nvSpPr>
        <p:spPr>
          <a:xfrm>
            <a:off x="7495699" y="4553010"/>
            <a:ext cx="6431399" cy="64293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kern="0" spc="-32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데이터 정합성을 위해</a:t>
            </a:r>
            <a:r>
              <a:rPr lang="en-US" sz="1550" b="1" kern="0" spc="-32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null 비율, 중복 건수, row 수 </a:t>
            </a:r>
            <a:r>
              <a:rPr lang="en-US" sz="1550" kern="0" spc="-32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등 주요 품질 항목을 자동 검증하고, </a:t>
            </a:r>
            <a:endParaRPr lang="en-US" sz="1550" dirty="0"/>
          </a:p>
        </p:txBody>
      </p:sp>
      <p:sp>
        <p:nvSpPr>
          <p:cNvPr id="17" name="Text 10"/>
          <p:cNvSpPr/>
          <p:nvPr/>
        </p:nvSpPr>
        <p:spPr>
          <a:xfrm>
            <a:off x="7495699" y="5359482"/>
            <a:ext cx="6431399" cy="64293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kern="0" spc="-32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기준 초과 시</a:t>
            </a:r>
            <a:r>
              <a:rPr lang="en-US" sz="1550" b="1" kern="0" spc="-32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Slack으로 실시간 알림이 전송</a:t>
            </a:r>
            <a:r>
              <a:rPr lang="en-US" sz="1550" kern="0" spc="-32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되도록 품질 감시 로직을 내재화했습니다.</a:t>
            </a:r>
            <a:endParaRPr lang="en-US" sz="1550" dirty="0"/>
          </a:p>
        </p:txBody>
      </p:sp>
      <p:pic>
        <p:nvPicPr>
          <p:cNvPr id="18" name="Image 4" descr="preencoded.png">
            <a:extLst>
              <a:ext uri="{FF2B5EF4-FFF2-40B4-BE49-F238E27FC236}">
                <a16:creationId xmlns:a16="http://schemas.microsoft.com/office/drawing/2014/main" id="{C6968DD0-87E0-114F-0EF8-343AAE8F61E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89702" y="3953530"/>
            <a:ext cx="1004649" cy="2242542"/>
          </a:xfrm>
          <a:prstGeom prst="rect">
            <a:avLst/>
          </a:prstGeom>
        </p:spPr>
      </p:pic>
      <p:pic>
        <p:nvPicPr>
          <p:cNvPr id="19" name="Image 3" descr="preencoded.png">
            <a:extLst>
              <a:ext uri="{FF2B5EF4-FFF2-40B4-BE49-F238E27FC236}">
                <a16:creationId xmlns:a16="http://schemas.microsoft.com/office/drawing/2014/main" id="{E0BB8FE9-C80F-9374-2F44-064E9C938FA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89702" y="6225421"/>
            <a:ext cx="1004649" cy="1479113"/>
          </a:xfrm>
          <a:prstGeom prst="rect">
            <a:avLst/>
          </a:prstGeom>
        </p:spPr>
      </p:pic>
      <p:sp>
        <p:nvSpPr>
          <p:cNvPr id="20" name="Text 6">
            <a:extLst>
              <a:ext uri="{FF2B5EF4-FFF2-40B4-BE49-F238E27FC236}">
                <a16:creationId xmlns:a16="http://schemas.microsoft.com/office/drawing/2014/main" id="{696D1EFA-8CCE-E77F-486B-60A9368B1331}"/>
              </a:ext>
            </a:extLst>
          </p:cNvPr>
          <p:cNvSpPr/>
          <p:nvPr/>
        </p:nvSpPr>
        <p:spPr>
          <a:xfrm>
            <a:off x="7495699" y="6358830"/>
            <a:ext cx="2511743" cy="3139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950" b="1" kern="0" spc="-59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데이터 변환</a:t>
            </a:r>
            <a:endParaRPr lang="en-US" sz="19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251109"/>
            <a:ext cx="8001595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kern="0" spc="-134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Iceberg 테이블 및 메타데이터 관리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1857256" y="286154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750"/>
              </a:lnSpc>
              <a:buNone/>
            </a:pPr>
            <a:r>
              <a:rPr lang="en-US" sz="2200" b="1" kern="0" spc="-67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Iceberg 테이블 생성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3351967"/>
            <a:ext cx="389870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효율적인 데이터 레이크 테이블 구조를 구축합니다.</a:t>
            </a:r>
            <a:endParaRPr lang="en-US" sz="1750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2653" y="2413516"/>
            <a:ext cx="4564975" cy="4564975"/>
          </a:xfrm>
          <a:prstGeom prst="rect">
            <a:avLst/>
          </a:prstGeom>
        </p:spPr>
      </p:pic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6731" y="3176588"/>
            <a:ext cx="339328" cy="42422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9937790" y="286154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kern="0" spc="-67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메타데이터 등록</a:t>
            </a:r>
            <a:endParaRPr lang="en-US" sz="2200" dirty="0"/>
          </a:p>
        </p:txBody>
      </p:sp>
      <p:sp>
        <p:nvSpPr>
          <p:cNvPr id="8" name="Text 4"/>
          <p:cNvSpPr/>
          <p:nvPr/>
        </p:nvSpPr>
        <p:spPr>
          <a:xfrm>
            <a:off x="9937790" y="3351967"/>
            <a:ext cx="3898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Hive Metastore에 테이블 정보를 등록합니다.</a:t>
            </a:r>
            <a:endParaRPr lang="en-US" sz="1750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32653" y="2413516"/>
            <a:ext cx="4564975" cy="4564975"/>
          </a:xfrm>
          <a:prstGeom prst="rect">
            <a:avLst/>
          </a:prstGeom>
        </p:spPr>
      </p:pic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52604" y="3607475"/>
            <a:ext cx="339328" cy="339328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9937790" y="531411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kern="0" spc="-67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시간 여행 기능</a:t>
            </a:r>
            <a:endParaRPr lang="en-US" sz="2200" dirty="0"/>
          </a:p>
        </p:txBody>
      </p:sp>
      <p:sp>
        <p:nvSpPr>
          <p:cNvPr id="12" name="Text 6"/>
          <p:cNvSpPr/>
          <p:nvPr/>
        </p:nvSpPr>
        <p:spPr>
          <a:xfrm>
            <a:off x="9937790" y="5804535"/>
            <a:ext cx="3898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과거 데이터 스냅샷에 쉽게 접근할 수 있습니다.</a:t>
            </a:r>
            <a:endParaRPr lang="en-US" sz="1750" dirty="0"/>
          </a:p>
        </p:txBody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32653" y="2413516"/>
            <a:ext cx="4564975" cy="4564975"/>
          </a:xfrm>
          <a:prstGeom prst="rect">
            <a:avLst/>
          </a:prstGeom>
        </p:spPr>
      </p:pic>
      <p:pic>
        <p:nvPicPr>
          <p:cNvPr id="14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64103" y="5790962"/>
            <a:ext cx="339328" cy="424220"/>
          </a:xfrm>
          <a:prstGeom prst="rect">
            <a:avLst/>
          </a:prstGeom>
        </p:spPr>
      </p:pic>
      <p:sp>
        <p:nvSpPr>
          <p:cNvPr id="15" name="Text 7"/>
          <p:cNvSpPr/>
          <p:nvPr/>
        </p:nvSpPr>
        <p:spPr>
          <a:xfrm>
            <a:off x="1857256" y="531411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750"/>
              </a:lnSpc>
              <a:buNone/>
            </a:pPr>
            <a:r>
              <a:rPr lang="en-US" sz="2200" b="1" kern="0" spc="-67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버전 관리</a:t>
            </a:r>
            <a:endParaRPr lang="en-US" sz="2200" dirty="0"/>
          </a:p>
        </p:txBody>
      </p:sp>
      <p:sp>
        <p:nvSpPr>
          <p:cNvPr id="16" name="Text 8"/>
          <p:cNvSpPr/>
          <p:nvPr/>
        </p:nvSpPr>
        <p:spPr>
          <a:xfrm>
            <a:off x="793790" y="5804535"/>
            <a:ext cx="389870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모든 데이터 변경사항을 추적하고 관리합니다.</a:t>
            </a:r>
            <a:endParaRPr lang="en-US" sz="1750" dirty="0"/>
          </a:p>
        </p:txBody>
      </p:sp>
      <p:pic>
        <p:nvPicPr>
          <p:cNvPr id="17" name="Image 6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32653" y="2413516"/>
            <a:ext cx="4564975" cy="4564975"/>
          </a:xfrm>
          <a:prstGeom prst="rect">
            <a:avLst/>
          </a:prstGeom>
        </p:spPr>
      </p:pic>
      <p:pic>
        <p:nvPicPr>
          <p:cNvPr id="18" name="Image 7" descr="preencoded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838230" y="5402461"/>
            <a:ext cx="339328" cy="42422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898446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kern="0" spc="-134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자동화 인프라스트럭처</a:t>
            </a:r>
            <a:endParaRPr lang="en-US" sz="44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8348" y="2060853"/>
            <a:ext cx="2152055" cy="1306949"/>
          </a:xfrm>
          <a:prstGeom prst="rect">
            <a:avLst/>
          </a:prstGeom>
        </p:spPr>
      </p:pic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4892" y="2676882"/>
            <a:ext cx="318968" cy="398621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5357217" y="228766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kern="0" spc="-67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모니터링 &amp; 알림</a:t>
            </a:r>
            <a:endParaRPr lang="en-US" sz="2200" dirty="0"/>
          </a:p>
        </p:txBody>
      </p:sp>
      <p:sp>
        <p:nvSpPr>
          <p:cNvPr id="6" name="Text 2"/>
          <p:cNvSpPr/>
          <p:nvPr/>
        </p:nvSpPr>
        <p:spPr>
          <a:xfrm>
            <a:off x="5357217" y="2778085"/>
            <a:ext cx="283606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Slack 기반 실시간 알림 시스템</a:t>
            </a:r>
            <a:endParaRPr lang="en-US" sz="1750" dirty="0"/>
          </a:p>
        </p:txBody>
      </p:sp>
      <p:sp>
        <p:nvSpPr>
          <p:cNvPr id="7" name="Shape 3"/>
          <p:cNvSpPr/>
          <p:nvPr/>
        </p:nvSpPr>
        <p:spPr>
          <a:xfrm>
            <a:off x="5187077" y="3380899"/>
            <a:ext cx="8592860" cy="15240"/>
          </a:xfrm>
          <a:prstGeom prst="roundRect">
            <a:avLst>
              <a:gd name="adj" fmla="val 625116"/>
            </a:avLst>
          </a:prstGeom>
          <a:solidFill>
            <a:srgbClr val="C0C1D7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02381" y="3424476"/>
            <a:ext cx="4304109" cy="1306949"/>
          </a:xfrm>
          <a:prstGeom prst="rect">
            <a:avLst/>
          </a:prstGeom>
        </p:spPr>
      </p:pic>
      <p:pic>
        <p:nvPicPr>
          <p:cNvPr id="9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94892" y="3878580"/>
            <a:ext cx="318968" cy="398621"/>
          </a:xfrm>
          <a:prstGeom prst="rect">
            <a:avLst/>
          </a:prstGeom>
        </p:spPr>
      </p:pic>
      <p:sp>
        <p:nvSpPr>
          <p:cNvPr id="10" name="Text 4"/>
          <p:cNvSpPr/>
          <p:nvPr/>
        </p:nvSpPr>
        <p:spPr>
          <a:xfrm>
            <a:off x="6433304" y="3651290"/>
            <a:ext cx="2587704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kern="0" spc="-67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워크플로우 자동화</a:t>
            </a:r>
            <a:endParaRPr lang="en-US" sz="2200" dirty="0"/>
          </a:p>
        </p:txBody>
      </p:sp>
      <p:sp>
        <p:nvSpPr>
          <p:cNvPr id="11" name="Text 5"/>
          <p:cNvSpPr/>
          <p:nvPr/>
        </p:nvSpPr>
        <p:spPr>
          <a:xfrm>
            <a:off x="6433304" y="4141708"/>
            <a:ext cx="2587704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Airflow DAG 기반 스케줄링</a:t>
            </a:r>
            <a:endParaRPr lang="en-US" sz="1750" dirty="0"/>
          </a:p>
        </p:txBody>
      </p:sp>
      <p:sp>
        <p:nvSpPr>
          <p:cNvPr id="12" name="Shape 6"/>
          <p:cNvSpPr/>
          <p:nvPr/>
        </p:nvSpPr>
        <p:spPr>
          <a:xfrm>
            <a:off x="6263164" y="4744522"/>
            <a:ext cx="7516773" cy="15240"/>
          </a:xfrm>
          <a:prstGeom prst="roundRect">
            <a:avLst>
              <a:gd name="adj" fmla="val 625116"/>
            </a:avLst>
          </a:prstGeom>
          <a:solidFill>
            <a:srgbClr val="C0C1D7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6294" y="4788098"/>
            <a:ext cx="6456164" cy="1306949"/>
          </a:xfrm>
          <a:prstGeom prst="rect">
            <a:avLst/>
          </a:prstGeom>
        </p:spPr>
      </p:pic>
      <p:pic>
        <p:nvPicPr>
          <p:cNvPr id="14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94773" y="5242203"/>
            <a:ext cx="318968" cy="398621"/>
          </a:xfrm>
          <a:prstGeom prst="rect">
            <a:avLst/>
          </a:prstGeom>
        </p:spPr>
      </p:pic>
      <p:sp>
        <p:nvSpPr>
          <p:cNvPr id="15" name="Text 7"/>
          <p:cNvSpPr/>
          <p:nvPr/>
        </p:nvSpPr>
        <p:spPr>
          <a:xfrm>
            <a:off x="7509272" y="501491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kern="0" spc="-67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CI/CD 파이프라인</a:t>
            </a:r>
            <a:endParaRPr lang="en-US" sz="2200" dirty="0"/>
          </a:p>
        </p:txBody>
      </p:sp>
      <p:sp>
        <p:nvSpPr>
          <p:cNvPr id="16" name="Text 8"/>
          <p:cNvSpPr/>
          <p:nvPr/>
        </p:nvSpPr>
        <p:spPr>
          <a:xfrm>
            <a:off x="7509272" y="5505331"/>
            <a:ext cx="294608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GitHub Actions 기반 자동 배포</a:t>
            </a:r>
            <a:endParaRPr lang="en-US" sz="1750" dirty="0"/>
          </a:p>
        </p:txBody>
      </p:sp>
      <p:sp>
        <p:nvSpPr>
          <p:cNvPr id="17" name="Text 9"/>
          <p:cNvSpPr/>
          <p:nvPr/>
        </p:nvSpPr>
        <p:spPr>
          <a:xfrm>
            <a:off x="793790" y="6350198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24시간 운영되는 모니터링 시스템으로 장애 발생 시 즉각 대응합니다.</a:t>
            </a:r>
            <a:endParaRPr lang="en-US" sz="1750" dirty="0"/>
          </a:p>
        </p:txBody>
      </p:sp>
      <p:sp>
        <p:nvSpPr>
          <p:cNvPr id="18" name="Text 10"/>
          <p:cNvSpPr/>
          <p:nvPr/>
        </p:nvSpPr>
        <p:spPr>
          <a:xfrm>
            <a:off x="793790" y="6968252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모든 배포와 업데이트는 자동화된 파이프라인을 통해 이루어집니다.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9144000" y="0"/>
            <a:ext cx="5486400" cy="8229600"/>
          </a:xfrm>
          <a:prstGeom prst="rect">
            <a:avLst/>
          </a:prstGeom>
          <a:solidFill>
            <a:srgbClr val="E5E0DF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793790" y="1430060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kern="0" spc="-134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확장성 및 미래 로드맵</a:t>
            </a:r>
            <a:endParaRPr lang="en-US" sz="4450" dirty="0"/>
          </a:p>
        </p:txBody>
      </p:sp>
      <p:sp>
        <p:nvSpPr>
          <p:cNvPr id="5" name="Shape 2"/>
          <p:cNvSpPr/>
          <p:nvPr/>
        </p:nvSpPr>
        <p:spPr>
          <a:xfrm>
            <a:off x="793790" y="2479000"/>
            <a:ext cx="170021" cy="853321"/>
          </a:xfrm>
          <a:prstGeom prst="roundRect">
            <a:avLst>
              <a:gd name="adj" fmla="val 56033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6" name="Text 3"/>
          <p:cNvSpPr/>
          <p:nvPr/>
        </p:nvSpPr>
        <p:spPr>
          <a:xfrm>
            <a:off x="1303973" y="247900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kern="0" spc="-67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현재: 데이터 파이프라인</a:t>
            </a:r>
            <a:endParaRPr lang="en-US" sz="2200" dirty="0"/>
          </a:p>
        </p:txBody>
      </p:sp>
      <p:sp>
        <p:nvSpPr>
          <p:cNvPr id="7" name="Text 4"/>
          <p:cNvSpPr/>
          <p:nvPr/>
        </p:nvSpPr>
        <p:spPr>
          <a:xfrm>
            <a:off x="1303973" y="2969419"/>
            <a:ext cx="7046238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실시간 데이터 수집 및 저장 구조 완성</a:t>
            </a:r>
            <a:endParaRPr lang="en-US" sz="1750" dirty="0"/>
          </a:p>
        </p:txBody>
      </p:sp>
      <p:sp>
        <p:nvSpPr>
          <p:cNvPr id="8" name="Shape 5"/>
          <p:cNvSpPr/>
          <p:nvPr/>
        </p:nvSpPr>
        <p:spPr>
          <a:xfrm>
            <a:off x="1133951" y="3559135"/>
            <a:ext cx="170021" cy="853321"/>
          </a:xfrm>
          <a:prstGeom prst="roundRect">
            <a:avLst>
              <a:gd name="adj" fmla="val 56033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9" name="Text 6"/>
          <p:cNvSpPr/>
          <p:nvPr/>
        </p:nvSpPr>
        <p:spPr>
          <a:xfrm>
            <a:off x="1644134" y="355913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kern="0" spc="-67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다음 단계: MLflow 통합</a:t>
            </a:r>
            <a:endParaRPr lang="en-US" sz="2200" dirty="0"/>
          </a:p>
        </p:txBody>
      </p:sp>
      <p:sp>
        <p:nvSpPr>
          <p:cNvPr id="10" name="Text 7"/>
          <p:cNvSpPr/>
          <p:nvPr/>
        </p:nvSpPr>
        <p:spPr>
          <a:xfrm>
            <a:off x="1644134" y="4049554"/>
            <a:ext cx="670607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머신러닝 학습 파이프라인 구축</a:t>
            </a:r>
            <a:endParaRPr lang="en-US" sz="1750" dirty="0"/>
          </a:p>
        </p:txBody>
      </p:sp>
      <p:sp>
        <p:nvSpPr>
          <p:cNvPr id="11" name="Shape 8"/>
          <p:cNvSpPr/>
          <p:nvPr/>
        </p:nvSpPr>
        <p:spPr>
          <a:xfrm>
            <a:off x="1474232" y="4639270"/>
            <a:ext cx="170021" cy="853321"/>
          </a:xfrm>
          <a:prstGeom prst="roundRect">
            <a:avLst>
              <a:gd name="adj" fmla="val 56033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2" name="Text 9"/>
          <p:cNvSpPr/>
          <p:nvPr/>
        </p:nvSpPr>
        <p:spPr>
          <a:xfrm>
            <a:off x="1984415" y="463927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kern="0" spc="-67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미래: 모델 서빙</a:t>
            </a:r>
            <a:endParaRPr lang="en-US" sz="2200" dirty="0"/>
          </a:p>
        </p:txBody>
      </p:sp>
      <p:sp>
        <p:nvSpPr>
          <p:cNvPr id="13" name="Text 10"/>
          <p:cNvSpPr/>
          <p:nvPr/>
        </p:nvSpPr>
        <p:spPr>
          <a:xfrm>
            <a:off x="1984415" y="5129689"/>
            <a:ext cx="636579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실시간 예측 및 추론 시스템 구현</a:t>
            </a:r>
            <a:endParaRPr lang="en-US" sz="1750" dirty="0"/>
          </a:p>
        </p:txBody>
      </p:sp>
      <p:sp>
        <p:nvSpPr>
          <p:cNvPr id="14" name="Shape 11"/>
          <p:cNvSpPr/>
          <p:nvPr/>
        </p:nvSpPr>
        <p:spPr>
          <a:xfrm>
            <a:off x="1814513" y="5719405"/>
            <a:ext cx="170021" cy="853321"/>
          </a:xfrm>
          <a:prstGeom prst="roundRect">
            <a:avLst>
              <a:gd name="adj" fmla="val 56033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5" name="Text 12"/>
          <p:cNvSpPr/>
          <p:nvPr/>
        </p:nvSpPr>
        <p:spPr>
          <a:xfrm>
            <a:off x="2324695" y="571940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kern="0" spc="-67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최종 목표: 종합 플랫폼</a:t>
            </a:r>
            <a:endParaRPr lang="en-US" sz="2200" dirty="0"/>
          </a:p>
        </p:txBody>
      </p:sp>
      <p:sp>
        <p:nvSpPr>
          <p:cNvPr id="16" name="Text 13"/>
          <p:cNvSpPr/>
          <p:nvPr/>
        </p:nvSpPr>
        <p:spPr>
          <a:xfrm>
            <a:off x="2324695" y="6209824"/>
            <a:ext cx="602551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데이터 사이언스 워크플로우 완전 통합</a:t>
            </a:r>
            <a:endParaRPr lang="en-US" sz="17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9144000" y="0"/>
            <a:ext cx="5486400" cy="8231505"/>
          </a:xfrm>
          <a:prstGeom prst="rect">
            <a:avLst/>
          </a:prstGeom>
          <a:solidFill>
            <a:srgbClr val="E5E0DF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31505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574000" y="451009"/>
            <a:ext cx="4100751" cy="51256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000"/>
              </a:lnSpc>
              <a:buNone/>
            </a:pPr>
            <a:r>
              <a:rPr lang="en-US" sz="3200" b="1" kern="0" spc="-97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기술 스택 상세</a:t>
            </a:r>
            <a:endParaRPr lang="en-US" sz="3200" dirty="0"/>
          </a:p>
        </p:txBody>
      </p:sp>
      <p:sp>
        <p:nvSpPr>
          <p:cNvPr id="5" name="Shape 2"/>
          <p:cNvSpPr/>
          <p:nvPr/>
        </p:nvSpPr>
        <p:spPr>
          <a:xfrm>
            <a:off x="574000" y="1209556"/>
            <a:ext cx="7995999" cy="2239328"/>
          </a:xfrm>
          <a:prstGeom prst="roundRect">
            <a:avLst>
              <a:gd name="adj" fmla="val 3077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6" name="Text 3"/>
          <p:cNvSpPr/>
          <p:nvPr/>
        </p:nvSpPr>
        <p:spPr>
          <a:xfrm>
            <a:off x="745569" y="1381125"/>
            <a:ext cx="2050375" cy="25622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600" b="1" kern="0" spc="-48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데이터 처리</a:t>
            </a:r>
            <a:endParaRPr lang="en-US" sz="1600" dirty="0"/>
          </a:p>
        </p:txBody>
      </p:sp>
      <p:sp>
        <p:nvSpPr>
          <p:cNvPr id="7" name="Text 4"/>
          <p:cNvSpPr/>
          <p:nvPr/>
        </p:nvSpPr>
        <p:spPr>
          <a:xfrm>
            <a:off x="745569" y="1735693"/>
            <a:ext cx="7652861" cy="2624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050"/>
              </a:lnSpc>
              <a:buSzPct val="100000"/>
              <a:buChar char="•"/>
            </a:pPr>
            <a:r>
              <a:rPr lang="en-US" sz="1250" kern="0" spc="-2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Apache NiFi</a:t>
            </a:r>
            <a:endParaRPr lang="en-US" sz="1250" dirty="0"/>
          </a:p>
        </p:txBody>
      </p:sp>
      <p:sp>
        <p:nvSpPr>
          <p:cNvPr id="8" name="Text 5"/>
          <p:cNvSpPr/>
          <p:nvPr/>
        </p:nvSpPr>
        <p:spPr>
          <a:xfrm>
            <a:off x="745569" y="2055495"/>
            <a:ext cx="7652861" cy="2624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050"/>
              </a:lnSpc>
              <a:buSzPct val="100000"/>
              <a:buChar char="•"/>
            </a:pPr>
            <a:r>
              <a:rPr lang="en-US" sz="1250" kern="0" spc="-2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Apache Spark</a:t>
            </a:r>
            <a:endParaRPr lang="en-US" sz="1250" dirty="0"/>
          </a:p>
        </p:txBody>
      </p:sp>
      <p:sp>
        <p:nvSpPr>
          <p:cNvPr id="9" name="Text 6"/>
          <p:cNvSpPr/>
          <p:nvPr/>
        </p:nvSpPr>
        <p:spPr>
          <a:xfrm>
            <a:off x="745569" y="2375297"/>
            <a:ext cx="7652861" cy="2624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050"/>
              </a:lnSpc>
              <a:buSzPct val="100000"/>
              <a:buChar char="•"/>
            </a:pPr>
            <a:r>
              <a:rPr lang="en-US" sz="1250" kern="0" spc="-2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Apache Iceberg</a:t>
            </a:r>
            <a:endParaRPr lang="en-US" sz="1250" dirty="0"/>
          </a:p>
        </p:txBody>
      </p:sp>
      <p:sp>
        <p:nvSpPr>
          <p:cNvPr id="10" name="Text 7"/>
          <p:cNvSpPr/>
          <p:nvPr/>
        </p:nvSpPr>
        <p:spPr>
          <a:xfrm>
            <a:off x="745569" y="2695099"/>
            <a:ext cx="7652861" cy="2624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050"/>
              </a:lnSpc>
              <a:buSzPct val="100000"/>
              <a:buChar char="•"/>
            </a:pPr>
            <a:r>
              <a:rPr lang="en-US" sz="1250" kern="0" spc="-2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Apache Airflow</a:t>
            </a:r>
            <a:endParaRPr lang="en-US" sz="1250" dirty="0"/>
          </a:p>
        </p:txBody>
      </p:sp>
      <p:sp>
        <p:nvSpPr>
          <p:cNvPr id="11" name="Text 8"/>
          <p:cNvSpPr/>
          <p:nvPr/>
        </p:nvSpPr>
        <p:spPr>
          <a:xfrm>
            <a:off x="745569" y="3014901"/>
            <a:ext cx="7652861" cy="2624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050"/>
              </a:lnSpc>
              <a:buSzPct val="100000"/>
              <a:buChar char="•"/>
            </a:pPr>
            <a:r>
              <a:rPr lang="en-US" sz="1250" kern="0" spc="-2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Hive Metastore</a:t>
            </a:r>
            <a:endParaRPr lang="en-US" sz="1250" dirty="0"/>
          </a:p>
        </p:txBody>
      </p:sp>
      <p:sp>
        <p:nvSpPr>
          <p:cNvPr id="12" name="Shape 9"/>
          <p:cNvSpPr/>
          <p:nvPr/>
        </p:nvSpPr>
        <p:spPr>
          <a:xfrm>
            <a:off x="574000" y="3612833"/>
            <a:ext cx="7995999" cy="1279922"/>
          </a:xfrm>
          <a:prstGeom prst="roundRect">
            <a:avLst>
              <a:gd name="adj" fmla="val 5383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3" name="Text 10"/>
          <p:cNvSpPr/>
          <p:nvPr/>
        </p:nvSpPr>
        <p:spPr>
          <a:xfrm>
            <a:off x="745569" y="3784402"/>
            <a:ext cx="2050375" cy="25622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600" b="1" kern="0" spc="-48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프로그래밍</a:t>
            </a:r>
            <a:endParaRPr lang="en-US" sz="1600" dirty="0"/>
          </a:p>
        </p:txBody>
      </p:sp>
      <p:sp>
        <p:nvSpPr>
          <p:cNvPr id="14" name="Text 11"/>
          <p:cNvSpPr/>
          <p:nvPr/>
        </p:nvSpPr>
        <p:spPr>
          <a:xfrm>
            <a:off x="745569" y="4138970"/>
            <a:ext cx="7652861" cy="2624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050"/>
              </a:lnSpc>
              <a:buSzPct val="100000"/>
              <a:buChar char="•"/>
            </a:pPr>
            <a:r>
              <a:rPr lang="en-US" sz="1250" kern="0" spc="-2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Python</a:t>
            </a:r>
            <a:endParaRPr lang="en-US" sz="1250" dirty="0"/>
          </a:p>
        </p:txBody>
      </p:sp>
      <p:sp>
        <p:nvSpPr>
          <p:cNvPr id="15" name="Text 12"/>
          <p:cNvSpPr/>
          <p:nvPr/>
        </p:nvSpPr>
        <p:spPr>
          <a:xfrm>
            <a:off x="745569" y="4458772"/>
            <a:ext cx="7652861" cy="2624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050"/>
              </a:lnSpc>
              <a:buSzPct val="100000"/>
              <a:buChar char="•"/>
            </a:pPr>
            <a:r>
              <a:rPr lang="en-US" sz="1250" kern="0" spc="-2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SQL</a:t>
            </a:r>
            <a:endParaRPr lang="en-US" sz="1250" dirty="0"/>
          </a:p>
        </p:txBody>
      </p:sp>
      <p:sp>
        <p:nvSpPr>
          <p:cNvPr id="16" name="Shape 13"/>
          <p:cNvSpPr/>
          <p:nvPr/>
        </p:nvSpPr>
        <p:spPr>
          <a:xfrm>
            <a:off x="574000" y="5056703"/>
            <a:ext cx="7995999" cy="1279922"/>
          </a:xfrm>
          <a:prstGeom prst="roundRect">
            <a:avLst>
              <a:gd name="adj" fmla="val 5383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7" name="Text 14"/>
          <p:cNvSpPr/>
          <p:nvPr/>
        </p:nvSpPr>
        <p:spPr>
          <a:xfrm>
            <a:off x="745569" y="5228273"/>
            <a:ext cx="2050375" cy="25622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600" b="1" kern="0" spc="-48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운영 환경</a:t>
            </a:r>
            <a:endParaRPr lang="en-US" sz="1600" dirty="0"/>
          </a:p>
        </p:txBody>
      </p:sp>
      <p:sp>
        <p:nvSpPr>
          <p:cNvPr id="18" name="Text 15"/>
          <p:cNvSpPr/>
          <p:nvPr/>
        </p:nvSpPr>
        <p:spPr>
          <a:xfrm>
            <a:off x="745569" y="5582841"/>
            <a:ext cx="7652861" cy="2624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050"/>
              </a:lnSpc>
              <a:buSzPct val="100000"/>
              <a:buChar char="•"/>
            </a:pPr>
            <a:r>
              <a:rPr lang="en-US" sz="1250" kern="0" spc="-2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Docker</a:t>
            </a:r>
            <a:endParaRPr lang="en-US" sz="1250" dirty="0"/>
          </a:p>
        </p:txBody>
      </p:sp>
      <p:sp>
        <p:nvSpPr>
          <p:cNvPr id="19" name="Text 16"/>
          <p:cNvSpPr/>
          <p:nvPr/>
        </p:nvSpPr>
        <p:spPr>
          <a:xfrm>
            <a:off x="745569" y="5902643"/>
            <a:ext cx="7652861" cy="2624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050"/>
              </a:lnSpc>
              <a:buSzPct val="100000"/>
              <a:buChar char="•"/>
            </a:pPr>
            <a:r>
              <a:rPr lang="en-US" sz="1250" kern="0" spc="-2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AWS 클라우드</a:t>
            </a:r>
            <a:endParaRPr lang="en-US" sz="1250" dirty="0"/>
          </a:p>
        </p:txBody>
      </p:sp>
      <p:sp>
        <p:nvSpPr>
          <p:cNvPr id="20" name="Shape 17"/>
          <p:cNvSpPr/>
          <p:nvPr/>
        </p:nvSpPr>
        <p:spPr>
          <a:xfrm>
            <a:off x="574000" y="6500574"/>
            <a:ext cx="7995999" cy="1279922"/>
          </a:xfrm>
          <a:prstGeom prst="roundRect">
            <a:avLst>
              <a:gd name="adj" fmla="val 5383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1" name="Text 18"/>
          <p:cNvSpPr/>
          <p:nvPr/>
        </p:nvSpPr>
        <p:spPr>
          <a:xfrm>
            <a:off x="745569" y="6672143"/>
            <a:ext cx="2050375" cy="25622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600" b="1" kern="0" spc="-48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모니터링</a:t>
            </a:r>
            <a:endParaRPr lang="en-US" sz="1600" dirty="0"/>
          </a:p>
        </p:txBody>
      </p:sp>
      <p:sp>
        <p:nvSpPr>
          <p:cNvPr id="22" name="Text 19"/>
          <p:cNvSpPr/>
          <p:nvPr/>
        </p:nvSpPr>
        <p:spPr>
          <a:xfrm>
            <a:off x="745569" y="7026712"/>
            <a:ext cx="7652861" cy="2624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050"/>
              </a:lnSpc>
              <a:buSzPct val="100000"/>
              <a:buChar char="•"/>
            </a:pPr>
            <a:r>
              <a:rPr lang="en-US" sz="1250" kern="0" spc="-2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Kibana</a:t>
            </a:r>
            <a:endParaRPr lang="en-US" sz="1250" dirty="0"/>
          </a:p>
        </p:txBody>
      </p:sp>
      <p:sp>
        <p:nvSpPr>
          <p:cNvPr id="23" name="Text 20"/>
          <p:cNvSpPr/>
          <p:nvPr/>
        </p:nvSpPr>
        <p:spPr>
          <a:xfrm>
            <a:off x="745569" y="7346513"/>
            <a:ext cx="7652861" cy="2624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050"/>
              </a:lnSpc>
              <a:buSzPct val="100000"/>
              <a:buChar char="•"/>
            </a:pPr>
            <a:r>
              <a:rPr lang="en-US" sz="1250" kern="0" spc="-2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Slack 알림</a:t>
            </a:r>
            <a:endParaRPr lang="en-US" sz="12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5486400" cy="8229600"/>
          </a:xfrm>
          <a:prstGeom prst="rect">
            <a:avLst/>
          </a:prstGeom>
          <a:solidFill>
            <a:srgbClr val="E5E0DF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6223635" y="579596"/>
            <a:ext cx="5265896" cy="6581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150"/>
              </a:lnSpc>
              <a:buNone/>
            </a:pPr>
            <a:r>
              <a:rPr lang="en-US" sz="4100" b="1" kern="0" spc="-124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결론 및 기대 효과</a:t>
            </a:r>
            <a:endParaRPr lang="en-US" sz="4100" dirty="0"/>
          </a:p>
        </p:txBody>
      </p:sp>
      <p:sp>
        <p:nvSpPr>
          <p:cNvPr id="5" name="Shape 2"/>
          <p:cNvSpPr/>
          <p:nvPr/>
        </p:nvSpPr>
        <p:spPr>
          <a:xfrm>
            <a:off x="6223635" y="1790581"/>
            <a:ext cx="473869" cy="473869"/>
          </a:xfrm>
          <a:prstGeom prst="roundRect">
            <a:avLst>
              <a:gd name="adj" fmla="val 18669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2633" y="1830050"/>
            <a:ext cx="315873" cy="39493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6908125" y="1790581"/>
            <a:ext cx="2632948" cy="3289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50" b="1" kern="0" spc="-62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기술적 혁신</a:t>
            </a:r>
            <a:endParaRPr lang="en-US" sz="2050" dirty="0"/>
          </a:p>
        </p:txBody>
      </p:sp>
      <p:sp>
        <p:nvSpPr>
          <p:cNvPr id="8" name="Text 4"/>
          <p:cNvSpPr/>
          <p:nvPr/>
        </p:nvSpPr>
        <p:spPr>
          <a:xfrm>
            <a:off x="6908125" y="2245876"/>
            <a:ext cx="6985040" cy="67389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kern="0" spc="-33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데이터 수집부터 정제, 저장, 자동화까지
</a:t>
            </a:r>
            <a:r>
              <a:rPr lang="en-US" sz="1650" b="1" kern="0" spc="-33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최신 데이터 엔지니어링 기술로 구성한 실전형 파이프라인</a:t>
            </a:r>
            <a:r>
              <a:rPr lang="en-US" sz="1650" kern="0" spc="-33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입니다.</a:t>
            </a:r>
            <a:endParaRPr lang="en-US" sz="1650" dirty="0"/>
          </a:p>
        </p:txBody>
      </p:sp>
      <p:sp>
        <p:nvSpPr>
          <p:cNvPr id="9" name="Shape 5"/>
          <p:cNvSpPr/>
          <p:nvPr/>
        </p:nvSpPr>
        <p:spPr>
          <a:xfrm>
            <a:off x="6223635" y="3367326"/>
            <a:ext cx="473869" cy="473869"/>
          </a:xfrm>
          <a:prstGeom prst="roundRect">
            <a:avLst>
              <a:gd name="adj" fmla="val 18669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pic>
        <p:nvPicPr>
          <p:cNvPr id="10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02633" y="3446324"/>
            <a:ext cx="315873" cy="315873"/>
          </a:xfrm>
          <a:prstGeom prst="rect">
            <a:avLst/>
          </a:prstGeom>
        </p:spPr>
      </p:pic>
      <p:sp>
        <p:nvSpPr>
          <p:cNvPr id="11" name="Text 6"/>
          <p:cNvSpPr/>
          <p:nvPr/>
        </p:nvSpPr>
        <p:spPr>
          <a:xfrm>
            <a:off x="6908125" y="3367326"/>
            <a:ext cx="2632948" cy="3289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50" b="1" kern="0" spc="-62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유연한 확장성</a:t>
            </a:r>
            <a:endParaRPr lang="en-US" sz="2050" dirty="0"/>
          </a:p>
        </p:txBody>
      </p:sp>
      <p:sp>
        <p:nvSpPr>
          <p:cNvPr id="12" name="Text 7"/>
          <p:cNvSpPr/>
          <p:nvPr/>
        </p:nvSpPr>
        <p:spPr>
          <a:xfrm>
            <a:off x="6908125" y="3822621"/>
            <a:ext cx="6985040" cy="67389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kern="0" spc="-33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Spark + Iceberg 기반 설계를 통해
</a:t>
            </a:r>
            <a:r>
              <a:rPr lang="en-US" sz="1650" b="1" kern="0" spc="-33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데이터 증가와 서비스 확장에도 안정적으로 대응 가능</a:t>
            </a:r>
            <a:r>
              <a:rPr lang="en-US" sz="1650" kern="0" spc="-33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한 구조입니다.</a:t>
            </a:r>
            <a:endParaRPr lang="en-US" sz="1650" dirty="0"/>
          </a:p>
        </p:txBody>
      </p:sp>
      <p:sp>
        <p:nvSpPr>
          <p:cNvPr id="13" name="Shape 8"/>
          <p:cNvSpPr/>
          <p:nvPr/>
        </p:nvSpPr>
        <p:spPr>
          <a:xfrm>
            <a:off x="6223635" y="4944070"/>
            <a:ext cx="473869" cy="473869"/>
          </a:xfrm>
          <a:prstGeom prst="roundRect">
            <a:avLst>
              <a:gd name="adj" fmla="val 18669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pic>
        <p:nvPicPr>
          <p:cNvPr id="14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02633" y="4983540"/>
            <a:ext cx="315873" cy="394930"/>
          </a:xfrm>
          <a:prstGeom prst="rect">
            <a:avLst/>
          </a:prstGeom>
        </p:spPr>
      </p:pic>
      <p:sp>
        <p:nvSpPr>
          <p:cNvPr id="15" name="Text 9"/>
          <p:cNvSpPr/>
          <p:nvPr/>
        </p:nvSpPr>
        <p:spPr>
          <a:xfrm>
            <a:off x="6908125" y="4944070"/>
            <a:ext cx="2632948" cy="3289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50" b="1" kern="0" spc="-62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미래 확장 준비</a:t>
            </a:r>
            <a:endParaRPr lang="en-US" sz="2050" dirty="0"/>
          </a:p>
        </p:txBody>
      </p:sp>
      <p:sp>
        <p:nvSpPr>
          <p:cNvPr id="16" name="Text 10"/>
          <p:cNvSpPr/>
          <p:nvPr/>
        </p:nvSpPr>
        <p:spPr>
          <a:xfrm>
            <a:off x="6908125" y="5399365"/>
            <a:ext cx="6985040" cy="67389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kern="0" spc="-33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MLflow, Feature Store 등과의 연계를 고려하여
</a:t>
            </a:r>
            <a:r>
              <a:rPr lang="en-US" sz="1650" b="1" kern="0" spc="-33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AI/ML 파이프라인 통합을 위한 기반을 사전에 설계</a:t>
            </a:r>
            <a:r>
              <a:rPr lang="en-US" sz="1650" kern="0" spc="-33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했습니다.</a:t>
            </a:r>
            <a:endParaRPr lang="en-US" sz="1650" dirty="0"/>
          </a:p>
        </p:txBody>
      </p:sp>
      <p:sp>
        <p:nvSpPr>
          <p:cNvPr id="17" name="Shape 11"/>
          <p:cNvSpPr/>
          <p:nvPr/>
        </p:nvSpPr>
        <p:spPr>
          <a:xfrm>
            <a:off x="6223635" y="6520815"/>
            <a:ext cx="473869" cy="473869"/>
          </a:xfrm>
          <a:prstGeom prst="roundRect">
            <a:avLst>
              <a:gd name="adj" fmla="val 18669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pic>
        <p:nvPicPr>
          <p:cNvPr id="18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02633" y="6560284"/>
            <a:ext cx="315873" cy="394930"/>
          </a:xfrm>
          <a:prstGeom prst="rect">
            <a:avLst/>
          </a:prstGeom>
        </p:spPr>
      </p:pic>
      <p:sp>
        <p:nvSpPr>
          <p:cNvPr id="19" name="Text 12"/>
          <p:cNvSpPr/>
          <p:nvPr/>
        </p:nvSpPr>
        <p:spPr>
          <a:xfrm>
            <a:off x="6908125" y="6520815"/>
            <a:ext cx="2632948" cy="3289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50" b="1" kern="0" spc="-62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실질적 경쟁력 확보</a:t>
            </a:r>
            <a:endParaRPr lang="en-US" sz="2050" dirty="0"/>
          </a:p>
        </p:txBody>
      </p:sp>
      <p:sp>
        <p:nvSpPr>
          <p:cNvPr id="20" name="Text 13"/>
          <p:cNvSpPr/>
          <p:nvPr/>
        </p:nvSpPr>
        <p:spPr>
          <a:xfrm>
            <a:off x="6908125" y="6976110"/>
            <a:ext cx="6985040" cy="67389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kern="0" spc="-33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데이터 기반 인사이트 도출을 통해
</a:t>
            </a:r>
            <a:r>
              <a:rPr lang="en-US" sz="1650" b="1" kern="0" spc="-33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비즈니스 의사결정과 대응 속도를 높일 수 있는 구조</a:t>
            </a:r>
            <a:r>
              <a:rPr lang="en-US" sz="1650" kern="0" spc="-33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입니다.</a:t>
            </a:r>
            <a:endParaRPr lang="en-US" sz="16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551</Words>
  <Application>Microsoft Office PowerPoint</Application>
  <PresentationFormat>사용자 지정</PresentationFormat>
  <Paragraphs>91</Paragraphs>
  <Slides>9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Inter</vt:lpstr>
      <vt:lpstr>Inter Bold</vt:lpstr>
      <vt:lpstr>Arial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4180</cp:lastModifiedBy>
  <cp:revision>3</cp:revision>
  <dcterms:created xsi:type="dcterms:W3CDTF">2025-03-28T22:48:32Z</dcterms:created>
  <dcterms:modified xsi:type="dcterms:W3CDTF">2025-03-28T23:01:25Z</dcterms:modified>
</cp:coreProperties>
</file>