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57" r:id="rId4"/>
    <p:sldId id="258" r:id="rId5"/>
    <p:sldId id="275" r:id="rId6"/>
    <p:sldId id="280" r:id="rId7"/>
    <p:sldId id="284" r:id="rId8"/>
    <p:sldId id="259" r:id="rId9"/>
    <p:sldId id="261" r:id="rId10"/>
    <p:sldId id="262" r:id="rId11"/>
    <p:sldId id="265" r:id="rId12"/>
    <p:sldId id="263" r:id="rId13"/>
    <p:sldId id="264" r:id="rId14"/>
    <p:sldId id="266" r:id="rId15"/>
    <p:sldId id="267" r:id="rId16"/>
    <p:sldId id="272" r:id="rId17"/>
    <p:sldId id="274" r:id="rId18"/>
    <p:sldId id="276" r:id="rId19"/>
    <p:sldId id="278" r:id="rId20"/>
    <p:sldId id="282" r:id="rId21"/>
    <p:sldId id="285" r:id="rId22"/>
    <p:sldId id="268" r:id="rId23"/>
    <p:sldId id="279" r:id="rId24"/>
    <p:sldId id="281" r:id="rId25"/>
    <p:sldId id="269" r:id="rId26"/>
    <p:sldId id="270" r:id="rId27"/>
    <p:sldId id="27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67742" autoAdjust="0"/>
  </p:normalViewPr>
  <p:slideViewPr>
    <p:cSldViewPr>
      <p:cViewPr varScale="1">
        <p:scale>
          <a:sx n="90" d="100"/>
          <a:sy n="90" d="100"/>
        </p:scale>
        <p:origin x="-108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14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01EE-11AF-4EDE-A305-92D1D1F838BC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97BDC-8713-4260-B498-EB6FB18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도입사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1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Spark</a:t>
            </a:r>
            <a:r>
              <a:rPr lang="en-US" altLang="ko-KR" baseline="0" dirty="0" smtClean="0"/>
              <a:t> streaming </a:t>
            </a:r>
            <a:r>
              <a:rPr lang="ko-KR" altLang="en-US" baseline="0" dirty="0" smtClean="0"/>
              <a:t>에 관해서는 </a:t>
            </a:r>
            <a:r>
              <a:rPr lang="ko-KR" altLang="en-US" baseline="0" dirty="0" err="1" smtClean="0"/>
              <a:t>세파트로</a:t>
            </a:r>
            <a:r>
              <a:rPr lang="ko-KR" altLang="en-US" baseline="0" dirty="0" smtClean="0"/>
              <a:t> 나눠서 발표를 진행하려고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1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2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실시간 데이터를 처리하는 방식에는 </a:t>
            </a:r>
            <a:r>
              <a:rPr lang="en-US" altLang="ko-KR" dirty="0" smtClean="0"/>
              <a:t>Stream Processing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batch-based</a:t>
            </a:r>
            <a:r>
              <a:rPr lang="en-US" altLang="ko-KR" baseline="0" dirty="0" smtClean="0"/>
              <a:t> processing of data streams </a:t>
            </a:r>
            <a:r>
              <a:rPr lang="ko-KR" altLang="en-US" baseline="0" dirty="0" smtClean="0"/>
              <a:t>방식으로 나뉩니다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데이터가 </a:t>
            </a:r>
            <a:r>
              <a:rPr lang="ko-KR" altLang="en-US" dirty="0" err="1" smtClean="0"/>
              <a:t>들어왔을때</a:t>
            </a:r>
            <a:r>
              <a:rPr lang="ko-KR" altLang="en-US" dirty="0" smtClean="0"/>
              <a:t> 한 </a:t>
            </a:r>
            <a:r>
              <a:rPr lang="en-US" altLang="ko-KR" dirty="0" smtClean="0"/>
              <a:t>record,</a:t>
            </a:r>
            <a:r>
              <a:rPr lang="en-US" altLang="ko-KR" baseline="0" dirty="0" smtClean="0"/>
              <a:t> record </a:t>
            </a:r>
            <a:r>
              <a:rPr lang="ko-KR" altLang="en-US" baseline="0" dirty="0" smtClean="0"/>
              <a:t>씩 처리를 진행하는 것을 </a:t>
            </a:r>
            <a:r>
              <a:rPr lang="en-US" altLang="ko-KR" baseline="0" dirty="0" smtClean="0"/>
              <a:t>stream processing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그에 반해서 </a:t>
            </a:r>
            <a:r>
              <a:rPr lang="en-US" altLang="ko-KR" dirty="0" smtClean="0"/>
              <a:t>record</a:t>
            </a:r>
            <a:r>
              <a:rPr lang="ko-KR" altLang="en-US" dirty="0" smtClean="0"/>
              <a:t>를 쌓아두고 일정시간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일정 량에 대해 처리를 진행하는 것을 </a:t>
            </a:r>
            <a:r>
              <a:rPr lang="en-US" altLang="ko-KR" dirty="0" smtClean="0"/>
              <a:t>Batch-based</a:t>
            </a:r>
            <a:r>
              <a:rPr lang="en-US" altLang="ko-KR" baseline="0" dirty="0" smtClean="0"/>
              <a:t> processing of data streams 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err="1" smtClean="0"/>
              <a:t>스트리밍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프로세싱은</a:t>
            </a:r>
            <a:r>
              <a:rPr lang="ko-KR" altLang="en-US" dirty="0" smtClean="0"/>
              <a:t> 모든 레코드를 각각 처리하기 때문에 같은 시간 대비 처리량은 낮고 장애처리 비용이 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상태 관리에 대한 구현이</a:t>
            </a:r>
            <a:r>
              <a:rPr lang="ko-KR" altLang="en-US" baseline="0" dirty="0" smtClean="0"/>
              <a:t> 쉬우며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메시지 처리의 지연이 매우 작습니다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배치기반의 데이터 </a:t>
            </a:r>
            <a:r>
              <a:rPr lang="ko-KR" altLang="en-US" baseline="0" dirty="0" err="1" smtClean="0"/>
              <a:t>스트림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프로세싱은</a:t>
            </a:r>
            <a:r>
              <a:rPr lang="ko-KR" altLang="en-US" baseline="0" dirty="0" smtClean="0"/>
              <a:t> 작은 단위의 </a:t>
            </a:r>
            <a:r>
              <a:rPr lang="en-US" altLang="ko-KR" baseline="0" dirty="0" smtClean="0"/>
              <a:t>batch </a:t>
            </a:r>
            <a:r>
              <a:rPr lang="ko-KR" altLang="en-US" baseline="0" dirty="0" smtClean="0"/>
              <a:t>처리 연산을 진행합니다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상태관리나 각 레코드 단위의 기능 구현이 상대적으로 어려우며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장애 비용 처리가 작고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메시지 처리의 지연이 발생합니다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6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Exactly once</a:t>
            </a:r>
            <a:r>
              <a:rPr lang="ko-KR" altLang="en-US" dirty="0" smtClean="0"/>
              <a:t>가 엄격히 지켜지는 것은 매우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6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@</a:t>
            </a:r>
            <a:r>
              <a:rPr lang="ko-KR" altLang="en-US" sz="1200" dirty="0" smtClean="0"/>
              <a:t>권혁진</a:t>
            </a:r>
            <a:endParaRPr lang="en-US" altLang="ko-KR" sz="120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bricks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현재 마이크로 배치로 돌고 있는 부분을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recode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기반으로도 사용 할 수 있도록 개발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해둔게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있어서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포함될것으로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spark day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혁진님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9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우버의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사용예를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봤을때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9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사내 시스템은 로그 수집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 가공</a:t>
            </a:r>
            <a:r>
              <a:rPr lang="en-US" altLang="ko-KR" baseline="0" dirty="0" smtClean="0"/>
              <a:t> - &gt; </a:t>
            </a:r>
            <a:r>
              <a:rPr lang="ko-KR" altLang="en-US" baseline="0" dirty="0" smtClean="0"/>
              <a:t>로그 적재</a:t>
            </a:r>
            <a:r>
              <a:rPr lang="en-US" altLang="ko-KR" baseline="0" dirty="0" smtClean="0"/>
              <a:t> - &gt; </a:t>
            </a:r>
            <a:r>
              <a:rPr lang="ko-KR" altLang="en-US" baseline="0" dirty="0" smtClean="0"/>
              <a:t>저장으로 수집 구조가 분리되어있는데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이때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7BDC-8713-4260-B498-EB6FB189F4A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8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9DAB-91A7-4547-8AE3-20620BEF112E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B566-F8CD-41D1-B772-0218F78D5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2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060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0014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9DAB-91A7-4547-8AE3-20620BEF112E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B566-F8CD-41D1-B772-0218F78D5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31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9DAB-91A7-4547-8AE3-20620BEF112E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B566-F8CD-41D1-B772-0218F78D5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4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9DAB-91A7-4547-8AE3-20620BEF112E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B566-F8CD-41D1-B772-0218F78D5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netflix-techblog/can-spark-streaming-survive-chaos-monkey-b66482c4924a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amza.apache.org/" TargetMode="Externa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338630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bblin.readthedocs.io/en/latest/miscellaneous/Exactly-Once-Suppor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terms.naver.com/entry.nhn?docId=33863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hyperlink" Target="https://blogs.apache.org/sqoop/entry/apache_sqoop_graduates_from_incubato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kysepark.blogspot.kr/2016/03/intellij-spark.html" TargetMode="External"/><Relationship Id="rId2" Type="http://schemas.openxmlformats.org/officeDocument/2006/relationships/hyperlink" Target="https://spark.apache.org/docs/1.6.2/streaming-programming-guide.html#advanced-sourc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kesolutions.net/teamblogs/comparison-of-apache-stream-processing-frameworks-part-2" TargetMode="External"/><Relationship Id="rId2" Type="http://schemas.openxmlformats.org/officeDocument/2006/relationships/hyperlink" Target="http://www.cakesolutions.net/teamblogs/comparison-of-apache-stream-processing-frameworks-part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Spark Streaming </a:t>
            </a:r>
            <a:r>
              <a:rPr lang="ko-KR" altLang="en-US" dirty="0" smtClean="0"/>
              <a:t>도입기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6512768" cy="766936"/>
          </a:xfrm>
        </p:spPr>
        <p:txBody>
          <a:bodyPr/>
          <a:lstStyle/>
          <a:p>
            <a:pPr algn="r"/>
            <a:r>
              <a:rPr lang="ko-KR" altLang="en-US" dirty="0" err="1" smtClean="0"/>
              <a:t>하지</a:t>
            </a:r>
            <a:r>
              <a:rPr lang="ko-KR" altLang="en-US" dirty="0" err="1"/>
              <a:t>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Spark </a:t>
            </a:r>
            <a:r>
              <a:rPr lang="en-US" altLang="ko-KR" dirty="0" smtClean="0"/>
              <a:t>streaming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Micro-batch </a:t>
            </a:r>
            <a:r>
              <a:rPr lang="ko-KR" altLang="en-US" sz="2400" dirty="0" smtClean="0"/>
              <a:t>기반 </a:t>
            </a:r>
            <a:endParaRPr lang="en-US" altLang="ko-KR" sz="2400" dirty="0" smtClean="0"/>
          </a:p>
          <a:p>
            <a:endParaRPr lang="en-US" altLang="ko-KR" sz="1400" dirty="0" smtClean="0"/>
          </a:p>
          <a:p>
            <a:r>
              <a:rPr lang="en-US" altLang="ko-KR" sz="2400" dirty="0" smtClean="0"/>
              <a:t>Exactly-once</a:t>
            </a:r>
            <a:r>
              <a:rPr lang="ko-KR" altLang="en-US" sz="2400" dirty="0" smtClean="0"/>
              <a:t>를 보장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특정상황에서 </a:t>
            </a:r>
            <a:r>
              <a:rPr lang="en-US" altLang="ko-KR" sz="2000" dirty="0" smtClean="0"/>
              <a:t>at-least-once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800" dirty="0" smtClean="0"/>
              <a:t>Spark</a:t>
            </a:r>
            <a:r>
              <a:rPr lang="ko-KR" altLang="en-US" sz="2800" dirty="0" smtClean="0"/>
              <a:t>의 함수를 사용 </a:t>
            </a:r>
            <a:r>
              <a:rPr lang="ko-KR" altLang="en-US" sz="2800" dirty="0" smtClean="0"/>
              <a:t>가능</a:t>
            </a:r>
            <a:endParaRPr lang="en-US" altLang="ko-KR" sz="2800" dirty="0"/>
          </a:p>
          <a:p>
            <a:r>
              <a:rPr lang="ko-KR" altLang="en-US" sz="2800" dirty="0" err="1" smtClean="0"/>
              <a:t>노드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다운시</a:t>
            </a:r>
            <a:r>
              <a:rPr lang="ko-KR" altLang="en-US" sz="2800" dirty="0" smtClean="0"/>
              <a:t> 처리중인 데이터를 복구 할 수 있음</a:t>
            </a:r>
            <a:endParaRPr lang="en-US" altLang="ko-KR" sz="2800" dirty="0" smtClean="0"/>
          </a:p>
          <a:p>
            <a:endParaRPr lang="ko-KR" altLang="en-US" sz="1400" dirty="0"/>
          </a:p>
        </p:txBody>
      </p:sp>
      <p:pic>
        <p:nvPicPr>
          <p:cNvPr id="11266" name="Picture 2" descr="spark streaming logo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4" t="13422" r="6754" b="16265"/>
          <a:stretch/>
        </p:blipFill>
        <p:spPr bwMode="auto">
          <a:xfrm>
            <a:off x="7020272" y="5229200"/>
            <a:ext cx="197708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park Streaming 흐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982030" cy="111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2587" y="6479525"/>
            <a:ext cx="693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hlinkClick r:id="rId5"/>
              </a:rPr>
              <a:t>https://medium.com/netflix-techblog/can-spark-streaming-survive-chaos-monkey-b66482c4924a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-2628800" y="3059668"/>
            <a:ext cx="1231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D-stream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89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 </a:t>
            </a:r>
            <a:r>
              <a:rPr lang="en-US" altLang="ko-KR" dirty="0" smtClean="0"/>
              <a:t>Processing </a:t>
            </a:r>
            <a:r>
              <a:rPr lang="ko-KR" altLang="en-US" dirty="0" smtClean="0"/>
              <a:t>기반</a:t>
            </a:r>
            <a:endParaRPr lang="en-US" altLang="ko-KR" dirty="0"/>
          </a:p>
          <a:p>
            <a:r>
              <a:rPr lang="en-US" altLang="ko-KR" dirty="0" smtClean="0"/>
              <a:t>Hive-level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지원</a:t>
            </a:r>
            <a:endParaRPr lang="en-US" altLang="ko-KR" dirty="0" smtClean="0"/>
          </a:p>
          <a:p>
            <a:r>
              <a:rPr lang="en-US" altLang="ko-KR" dirty="0" smtClean="0"/>
              <a:t>Exactly-once</a:t>
            </a:r>
            <a:r>
              <a:rPr lang="ko-KR" altLang="en-US" dirty="0"/>
              <a:t>를 </a:t>
            </a:r>
            <a:r>
              <a:rPr lang="ko-KR" altLang="en-US" dirty="0" smtClean="0"/>
              <a:t>보장</a:t>
            </a:r>
            <a:endParaRPr lang="en-US" altLang="ko-KR" dirty="0" smtClean="0"/>
          </a:p>
          <a:p>
            <a:r>
              <a:rPr lang="ko-KR" altLang="en-US" dirty="0" smtClean="0"/>
              <a:t>높은 처리량과 짧은 대기시간</a:t>
            </a:r>
            <a:endParaRPr lang="en-US" altLang="ko-KR" dirty="0"/>
          </a:p>
          <a:p>
            <a:r>
              <a:rPr lang="en-US" altLang="ko-KR" dirty="0" smtClean="0"/>
              <a:t>Check point</a:t>
            </a:r>
            <a:r>
              <a:rPr lang="ko-KR" altLang="en-US" dirty="0" smtClean="0"/>
              <a:t>를 통한 장애 복구</a:t>
            </a:r>
            <a:endParaRPr lang="ko-KR" altLang="en-US" dirty="0"/>
          </a:p>
        </p:txBody>
      </p:sp>
      <p:pic>
        <p:nvPicPr>
          <p:cNvPr id="10242" name="Picture 2" descr="flink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21088"/>
            <a:ext cx="1954188" cy="19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flink.apache.org/img/flink-home-graphic-update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flink.apache.org/img/flink-home-graphic-update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flink.apache.org/img/flink-home-graphic-update.sv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9" descr="https://flink.apache.org/img/flink-home-graphic-update.sv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1" descr="https://flink.apache.org/img/flink-home-graphic-update.svg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3" descr="https://flink.apache.org/img/flink-home-graphic-update.svg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5" descr="https://flink.apache.org/img/flink-home-graphic-update.svg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7" descr="https://flink.apache.org/img/flink-home-graphic-update.svg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1008" y="4437112"/>
            <a:ext cx="4307811" cy="201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4068960" y="2875002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체크포인트로 유한 집합으로 분해</a:t>
            </a:r>
            <a:endParaRPr lang="en-US" altLang="ko-KR" dirty="0"/>
          </a:p>
        </p:txBody>
      </p:sp>
      <p:pic>
        <p:nvPicPr>
          <p:cNvPr id="1044" name="Picture 20" descr="공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74341" y="6603347"/>
            <a:ext cx="5281144" cy="18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플 랭크의 람다 아키텍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12" y="332656"/>
            <a:ext cx="58769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-4822381" y="136326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http://techalpine.com/why-apache-flink-and-apache-spark-are-used-for-processing-streaming-data/</a:t>
            </a:r>
            <a:endParaRPr lang="ko-KR" altLang="en-US" dirty="0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664" y="4142375"/>
            <a:ext cx="4876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 descr="http://cfile29.uf.tistory.com/image/2334C63E58D14F0939133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398863"/>
            <a:ext cx="57150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-5119769" y="1638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https://data-artisans.com/blog/high-throughput-low-latency-and-exactly-once-stream-processing-with-apache-flink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9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Samza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965504"/>
            <a:ext cx="6304567" cy="185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samza logo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86" y="5616302"/>
            <a:ext cx="23812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9512" y="188640"/>
            <a:ext cx="105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LinkedIn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09600" y="1277144"/>
            <a:ext cx="8291264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Kafka</a:t>
            </a:r>
            <a:r>
              <a:rPr lang="ko-KR" altLang="en-US" sz="2800" dirty="0" smtClean="0"/>
              <a:t>와 플랫폼 연계가 잘되어 있음</a:t>
            </a:r>
            <a:endParaRPr lang="en-US" altLang="ko-KR" sz="2800" dirty="0"/>
          </a:p>
          <a:p>
            <a:r>
              <a:rPr lang="en-US" altLang="ko-KR" sz="2800" dirty="0"/>
              <a:t>At least once</a:t>
            </a:r>
            <a:r>
              <a:rPr lang="ko-KR" altLang="en-US" sz="2800" dirty="0"/>
              <a:t>를 보장</a:t>
            </a:r>
            <a:endParaRPr lang="en-US" altLang="ko-KR" sz="2800" dirty="0"/>
          </a:p>
          <a:p>
            <a:pPr lvl="1"/>
            <a:r>
              <a:rPr lang="ko-KR" altLang="en-US" sz="2400" dirty="0" smtClean="0"/>
              <a:t>데이터 </a:t>
            </a:r>
            <a:r>
              <a:rPr lang="ko-KR" altLang="en-US" sz="2400" dirty="0" smtClean="0"/>
              <a:t>유실이 발생 할 수 있음</a:t>
            </a:r>
            <a:endParaRPr lang="en-US" altLang="ko-KR" sz="2400" dirty="0" smtClean="0"/>
          </a:p>
          <a:p>
            <a:r>
              <a:rPr lang="ko-KR" altLang="en-US" sz="2800" dirty="0" err="1"/>
              <a:t>스트리밍</a:t>
            </a:r>
            <a:r>
              <a:rPr lang="ko-KR" altLang="en-US" sz="2800" dirty="0"/>
              <a:t> 데이터와 일괄 처리 데이터를 모두 처리 할 </a:t>
            </a:r>
            <a:r>
              <a:rPr lang="ko-KR" altLang="en-US" sz="2800" dirty="0" err="1"/>
              <a:t>수있는</a:t>
            </a:r>
            <a:r>
              <a:rPr lang="ko-KR" altLang="en-US" sz="2800" dirty="0"/>
              <a:t> 통일 된 방법을 제공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058786" y="6467029"/>
            <a:ext cx="269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http://samza.apache.org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7173416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처리방식이 </a:t>
            </a:r>
            <a:r>
              <a:rPr lang="en-US" altLang="ko-KR" dirty="0" smtClean="0"/>
              <a:t>Kafka</a:t>
            </a:r>
            <a:r>
              <a:rPr lang="ko-KR" altLang="en-US" dirty="0" smtClean="0"/>
              <a:t>와 유</a:t>
            </a:r>
            <a:r>
              <a:rPr lang="ko-KR" altLang="en-US" dirty="0"/>
              <a:t>사</a:t>
            </a:r>
          </a:p>
        </p:txBody>
      </p:sp>
    </p:spTree>
    <p:extLst>
      <p:ext uri="{BB962C8B-B14F-4D97-AF65-F5344CB8AC3E}">
        <p14:creationId xmlns:p14="http://schemas.microsoft.com/office/powerpoint/2010/main" val="41790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Flume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dirty="0"/>
          </a:p>
        </p:txBody>
      </p:sp>
      <p:pic>
        <p:nvPicPr>
          <p:cNvPr id="7170" name="Picture 2" descr="에이전트 구성 요소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6" y="4657119"/>
            <a:ext cx="3853045" cy="161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1568" y="632752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terms.naver.com/entry.nhn?docId=3386309</a:t>
            </a:r>
            <a:endParaRPr lang="ko-KR" altLang="en-US" dirty="0"/>
          </a:p>
        </p:txBody>
      </p:sp>
      <p:sp>
        <p:nvSpPr>
          <p:cNvPr id="5" name="AutoShape 4" descr="flume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flume logo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flume logo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9" name="Picture 11" descr="flume logo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08275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3075" y="1145225"/>
            <a:ext cx="8203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스트리밍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데이터 흐름을 기반으로 하는 </a:t>
            </a:r>
            <a:r>
              <a:rPr lang="ko-KR" altLang="en-US" sz="2800" dirty="0" err="1" smtClean="0"/>
              <a:t>분산형</a:t>
            </a:r>
            <a:r>
              <a:rPr lang="ko-KR" altLang="en-US" sz="2800" dirty="0" smtClean="0"/>
              <a:t> 데이터 처리 </a:t>
            </a:r>
            <a:r>
              <a:rPr lang="ko-KR" altLang="en-US" sz="2800" dirty="0" smtClean="0"/>
              <a:t>아키텍처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least </a:t>
            </a:r>
            <a:r>
              <a:rPr lang="en-US" altLang="ko-KR" sz="2800" dirty="0" smtClean="0"/>
              <a:t>once </a:t>
            </a:r>
            <a:r>
              <a:rPr lang="ko-KR" altLang="en-US" sz="2800" dirty="0" smtClean="0"/>
              <a:t>보장</a:t>
            </a:r>
            <a:endParaRPr lang="en-US" altLang="ko-KR" sz="28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08745" y="73894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http://archive.cloudera.com/cdh/3/flume/UserGuide/#_architecture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42248" y="847130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US" altLang="ko-KR" dirty="0"/>
              <a:t>Exactly once semantics for </a:t>
            </a:r>
            <a:r>
              <a:rPr lang="en-US" altLang="ko-KR" dirty="0" smtClean="0"/>
              <a:t>Flume</a:t>
            </a:r>
            <a:endParaRPr lang="en-US" altLang="ko-KR" dirty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://issues.apache.org/jira/browse/FLUME-2173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8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logstash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입력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필터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출력</a:t>
            </a:r>
            <a:endParaRPr lang="en-US" altLang="ko-KR" sz="2800" dirty="0" smtClean="0"/>
          </a:p>
          <a:p>
            <a:r>
              <a:rPr lang="ko-KR" altLang="en-US" sz="2800" dirty="0" smtClean="0"/>
              <a:t>입력 이벤트의 묶음을 취해 작업자당 버퍼를 만들고 구성된 필터를 통해 이벤트 일괄 처리를 실행하고 출력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인메모리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한정큐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Logstash</a:t>
            </a:r>
            <a:r>
              <a:rPr lang="ko-KR" altLang="en-US" sz="2400" dirty="0" smtClean="0"/>
              <a:t>가 부적절한 </a:t>
            </a:r>
            <a:r>
              <a:rPr lang="ko-KR" altLang="en-US" sz="2400" dirty="0" err="1" smtClean="0"/>
              <a:t>종료시</a:t>
            </a:r>
            <a:r>
              <a:rPr lang="ko-KR" altLang="en-US" sz="2400" dirty="0" smtClean="0"/>
              <a:t> 이벤트 손실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5.4</a:t>
            </a:r>
            <a:r>
              <a:rPr lang="ko-KR" altLang="en-US" sz="2400" dirty="0" smtClean="0"/>
              <a:t>에서부터 </a:t>
            </a:r>
            <a:r>
              <a:rPr lang="en-US" altLang="ko-KR" sz="2400" dirty="0" smtClean="0"/>
              <a:t>persistent-queues</a:t>
            </a:r>
            <a:r>
              <a:rPr lang="ko-KR" altLang="en-US" sz="2400" dirty="0" smtClean="0"/>
              <a:t>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정규기능으로 들어옴</a:t>
            </a:r>
            <a:endParaRPr lang="en-US" altLang="ko-KR" sz="2400" dirty="0" smtClean="0"/>
          </a:p>
        </p:txBody>
      </p:sp>
      <p:sp>
        <p:nvSpPr>
          <p:cNvPr id="4" name="AutoShape 2" descr="logstash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logstash logo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logstash logo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logstash logo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6" name="Picture 10" descr="logstash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75" y="5390405"/>
            <a:ext cx="3718567" cy="146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7173416"/>
            <a:ext cx="53911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27984" y="83975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https://www.elastic.co/guide/en/logstash/current/execution-model.html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7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kafka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분산형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스트리밍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플랫폼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실시간 데이터 </a:t>
            </a:r>
            <a:r>
              <a:rPr lang="ko-KR" altLang="en-US" sz="2000" dirty="0" err="1" smtClean="0"/>
              <a:t>피드를</a:t>
            </a:r>
            <a:r>
              <a:rPr lang="ko-KR" altLang="en-US" sz="2000" dirty="0" smtClean="0"/>
              <a:t> 처리하기 위한 통일된 플랫폼</a:t>
            </a:r>
            <a:endParaRPr lang="en-US" altLang="ko-KR" sz="2000" dirty="0" smtClean="0"/>
          </a:p>
          <a:p>
            <a:r>
              <a:rPr lang="ko-KR" altLang="en-US" sz="2400" dirty="0" smtClean="0"/>
              <a:t>메시지 저장 및 </a:t>
            </a:r>
            <a:r>
              <a:rPr lang="ko-KR" altLang="en-US" sz="2400" dirty="0" err="1" smtClean="0"/>
              <a:t>캐싱을</a:t>
            </a:r>
            <a:r>
              <a:rPr lang="ko-KR" altLang="en-US" sz="2400" dirty="0" smtClean="0"/>
              <a:t> 파일시스템에 의존</a:t>
            </a:r>
            <a:endParaRPr lang="en-US" altLang="ko-KR" sz="2400" dirty="0" smtClean="0"/>
          </a:p>
          <a:p>
            <a:r>
              <a:rPr lang="ko-KR" altLang="en-US" sz="2400" dirty="0" smtClean="0"/>
              <a:t>데이터를 파티션으로 분리하고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하나의 구독 그룹에서 정확히 하나의 </a:t>
            </a:r>
            <a:r>
              <a:rPr lang="en-US" altLang="ko-KR" sz="2400" dirty="0" smtClean="0"/>
              <a:t>consumer</a:t>
            </a:r>
            <a:r>
              <a:rPr lang="ko-KR" altLang="en-US" sz="2400" dirty="0" smtClean="0"/>
              <a:t>가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데이터를 소비</a:t>
            </a:r>
            <a:endParaRPr lang="en-US" altLang="ko-KR" sz="2400" dirty="0" smtClean="0"/>
          </a:p>
          <a:p>
            <a:r>
              <a:rPr lang="en-US" altLang="ko-KR" sz="2400" dirty="0" smtClean="0"/>
              <a:t>exactly-once</a:t>
            </a:r>
            <a:r>
              <a:rPr lang="ko-KR" altLang="en-US" sz="2400" dirty="0" smtClean="0"/>
              <a:t>보장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pic>
        <p:nvPicPr>
          <p:cNvPr id="6148" name="Picture 4" descr="http://kafka.apache.org/0110/images/kafka-ap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77472"/>
            <a:ext cx="4139952" cy="34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kafka logo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2" name="Picture 8" descr="kafka lo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445224"/>
            <a:ext cx="2400523" cy="12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kafka.apache.org/0110/images/log_consum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4984" y="4005064"/>
            <a:ext cx="3851920" cy="23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2000" y="81095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Kafka </a:t>
            </a:r>
            <a:r>
              <a:rPr lang="ko-KR" altLang="en-US" dirty="0" smtClean="0"/>
              <a:t>설계</a:t>
            </a:r>
          </a:p>
          <a:p>
            <a:r>
              <a:rPr lang="en-US" altLang="ko-KR" dirty="0" smtClean="0"/>
              <a:t>https://kafka.apache.org/documentation/#design</a:t>
            </a:r>
            <a:endParaRPr lang="ko-KR" altLang="en-US" dirty="0"/>
          </a:p>
        </p:txBody>
      </p:sp>
      <p:pic>
        <p:nvPicPr>
          <p:cNvPr id="8194" name="Picture 2" descr="소비자 단체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1740"/>
            <a:ext cx="4824536" cy="25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79504" y="92616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정확히 한번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://medium.com/@jaykreps/exactly-once-support-in-apache-kafka-55e1fdd0a35f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2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Camus -&gt; </a:t>
            </a:r>
            <a:r>
              <a:rPr lang="en-US" altLang="ko-KR" dirty="0" err="1"/>
              <a:t>Gobblin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exactly-once </a:t>
            </a:r>
            <a:r>
              <a:rPr lang="ko-KR" altLang="en-US" sz="2400" dirty="0" smtClean="0"/>
              <a:t>보장 </a:t>
            </a:r>
            <a:endParaRPr lang="en-US" altLang="ko-KR" sz="2400" dirty="0" smtClean="0"/>
          </a:p>
          <a:p>
            <a:r>
              <a:rPr lang="en-US" altLang="ko-KR" sz="2400" dirty="0" smtClean="0"/>
              <a:t>Hadoop</a:t>
            </a:r>
            <a:r>
              <a:rPr lang="ko-KR" altLang="en-US" sz="2400" dirty="0"/>
              <a:t>에 데이터베이스</a:t>
            </a:r>
            <a:r>
              <a:rPr lang="en-US" altLang="ko-KR" sz="2400" dirty="0"/>
              <a:t>, </a:t>
            </a:r>
            <a:r>
              <a:rPr lang="ko-KR" altLang="en-US" sz="2400" dirty="0"/>
              <a:t>나머지 </a:t>
            </a:r>
            <a:r>
              <a:rPr lang="en-US" altLang="ko-KR" sz="2400" dirty="0"/>
              <a:t>API, FTP / SFTP </a:t>
            </a:r>
            <a:r>
              <a:rPr lang="ko-KR" altLang="en-US" sz="2400" dirty="0"/>
              <a:t>서버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파일러</a:t>
            </a:r>
            <a:r>
              <a:rPr lang="ko-KR" altLang="en-US" sz="2400" dirty="0"/>
              <a:t> 등과 같은 다양한 데이터 소스에서 대량의 데이터를 추출</a:t>
            </a:r>
            <a:r>
              <a:rPr lang="en-US" altLang="ko-KR" sz="2400" dirty="0"/>
              <a:t>, </a:t>
            </a:r>
            <a:r>
              <a:rPr lang="ko-KR" altLang="en-US" sz="2400" dirty="0"/>
              <a:t>변환 </a:t>
            </a:r>
            <a:r>
              <a:rPr lang="ko-KR" altLang="en-US" sz="2400" dirty="0" smtClean="0"/>
              <a:t>및 </a:t>
            </a:r>
            <a:r>
              <a:rPr lang="ko-KR" altLang="en-US" sz="2400" dirty="0" err="1" smtClean="0"/>
              <a:t>로드하기위한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범용 데이터 수집 프레임 워크</a:t>
            </a:r>
            <a:endParaRPr lang="en-US" altLang="ko-KR" sz="2400" dirty="0"/>
          </a:p>
          <a:p>
            <a:r>
              <a:rPr lang="ko-KR" altLang="en-US" sz="2400" dirty="0"/>
              <a:t> </a:t>
            </a:r>
          </a:p>
        </p:txBody>
      </p:sp>
      <p:pic>
        <p:nvPicPr>
          <p:cNvPr id="12290" name="Picture 2" descr="Gobbli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630345"/>
            <a:ext cx="2304256" cy="11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092" y="0"/>
            <a:ext cx="105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LinkedIn</a:t>
            </a:r>
            <a:endParaRPr lang="ko-KR" altLang="en-US" dirty="0"/>
          </a:p>
        </p:txBody>
      </p:sp>
      <p:pic>
        <p:nvPicPr>
          <p:cNvPr id="2050" name="Picture 2" descr="고블린 작업 흐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55099"/>
            <a:ext cx="3119090" cy="320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9631" y="75586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http://gobblin.readthedocs.io/en/latest/miscellaneous/Exactly-Once-Support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en-US" altLang="ko-KR" dirty="0"/>
              <a:t>exactly-once </a:t>
            </a:r>
            <a:r>
              <a:rPr lang="ko-KR" altLang="en-US" dirty="0"/>
              <a:t>보장 </a:t>
            </a:r>
            <a:r>
              <a:rPr lang="ko-KR" altLang="en-US" dirty="0" smtClean="0"/>
              <a:t>방</a:t>
            </a:r>
            <a:r>
              <a:rPr lang="ko-KR" altLang="en-US" dirty="0"/>
              <a:t>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139952" y="84819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Gobblin</a:t>
            </a:r>
            <a:r>
              <a:rPr lang="ko-KR" altLang="en-US" dirty="0"/>
              <a:t>은 작업 </a:t>
            </a:r>
            <a:r>
              <a:rPr lang="en-US" altLang="ko-KR" dirty="0"/>
              <a:t>/ </a:t>
            </a:r>
            <a:r>
              <a:rPr lang="ko-KR" altLang="en-US" dirty="0"/>
              <a:t>태스크 스케줄링</a:t>
            </a:r>
            <a:r>
              <a:rPr lang="en-US" altLang="ko-KR" dirty="0"/>
              <a:t>, </a:t>
            </a:r>
            <a:r>
              <a:rPr lang="ko-KR" altLang="en-US" dirty="0"/>
              <a:t>태스크 </a:t>
            </a:r>
            <a:r>
              <a:rPr lang="ko-KR" altLang="en-US" dirty="0" err="1"/>
              <a:t>파티셔닝</a:t>
            </a:r>
            <a:r>
              <a:rPr lang="en-US" altLang="ko-KR" dirty="0"/>
              <a:t>, </a:t>
            </a:r>
            <a:r>
              <a:rPr lang="ko-KR" altLang="en-US" dirty="0"/>
              <a:t>오류 처리</a:t>
            </a:r>
            <a:r>
              <a:rPr lang="en-US" altLang="ko-KR" dirty="0"/>
              <a:t>, </a:t>
            </a:r>
            <a:r>
              <a:rPr lang="ko-KR" altLang="en-US" dirty="0"/>
              <a:t>상태 관리</a:t>
            </a:r>
            <a:r>
              <a:rPr lang="en-US" altLang="ko-KR" dirty="0"/>
              <a:t>, </a:t>
            </a:r>
            <a:r>
              <a:rPr lang="ko-KR" altLang="en-US" dirty="0"/>
              <a:t>데이터 품질 확인</a:t>
            </a:r>
            <a:r>
              <a:rPr lang="en-US" altLang="ko-KR" dirty="0"/>
              <a:t>, </a:t>
            </a:r>
            <a:r>
              <a:rPr lang="ko-KR" altLang="en-US" dirty="0"/>
              <a:t>데이터 게시 등 모든 데이터 처리 </a:t>
            </a:r>
            <a:r>
              <a:rPr lang="en-US" altLang="ko-KR" dirty="0"/>
              <a:t>ETL</a:t>
            </a:r>
            <a:r>
              <a:rPr lang="ko-KR" altLang="en-US" dirty="0"/>
              <a:t>에 필요한 공통 루틴 작업을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9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Sqoop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Sql</a:t>
            </a:r>
            <a:r>
              <a:rPr lang="en-US" altLang="ko-KR" sz="2400" dirty="0"/>
              <a:t> to Hadoop </a:t>
            </a:r>
            <a:r>
              <a:rPr lang="ko-KR" altLang="en-US" sz="2400" dirty="0"/>
              <a:t>의 약자</a:t>
            </a:r>
            <a:endParaRPr lang="en-US" altLang="ko-KR" sz="2400" dirty="0" smtClean="0"/>
          </a:p>
          <a:p>
            <a:r>
              <a:rPr lang="en-US" altLang="ko-KR" sz="2400" dirty="0" smtClean="0"/>
              <a:t>RDBMS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HDFS</a:t>
            </a:r>
            <a:r>
              <a:rPr lang="ko-KR" altLang="en-US" sz="2400" dirty="0" smtClean="0"/>
              <a:t>간에 대량의 데이터를 효율적으로 전송하기 위해 설계된 도구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HDFS, RDBMS, DW, NoSQL</a:t>
            </a:r>
            <a:r>
              <a:rPr lang="ko-KR" altLang="en-US" sz="2000" dirty="0" smtClean="0"/>
              <a:t>을 지원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오라클</a:t>
            </a:r>
            <a:r>
              <a:rPr lang="en-US" altLang="ko-KR" sz="2000" dirty="0"/>
              <a:t>, MS-SQL, DB2 </a:t>
            </a:r>
            <a:r>
              <a:rPr lang="ko-KR" altLang="en-US" sz="2000" dirty="0"/>
              <a:t>등과 같은 상용 </a:t>
            </a:r>
            <a:r>
              <a:rPr lang="en-US" altLang="ko-KR" sz="2000" dirty="0"/>
              <a:t>RDBMS</a:t>
            </a:r>
            <a:r>
              <a:rPr lang="ko-KR" altLang="en-US" sz="2000" dirty="0"/>
              <a:t>와 </a:t>
            </a:r>
            <a:r>
              <a:rPr lang="en-US" altLang="ko-KR" sz="2000" dirty="0"/>
              <a:t>MySQL, </a:t>
            </a:r>
            <a:r>
              <a:rPr lang="ko-KR" altLang="en-US" sz="2000" dirty="0" err="1"/>
              <a:t>포스트그레스큐엘</a:t>
            </a:r>
            <a:r>
              <a:rPr lang="en-US" altLang="ko-KR" sz="2000" dirty="0"/>
              <a:t>(PostgreSQL)</a:t>
            </a:r>
            <a:r>
              <a:rPr lang="ko-KR" altLang="en-US" sz="2000" dirty="0"/>
              <a:t>과 같은 </a:t>
            </a:r>
            <a:r>
              <a:rPr lang="ko-KR" altLang="en-US" sz="2000" dirty="0" err="1"/>
              <a:t>오픈소스</a:t>
            </a:r>
            <a:r>
              <a:rPr lang="ko-KR" altLang="en-US" sz="2000" dirty="0"/>
              <a:t> </a:t>
            </a:r>
            <a:r>
              <a:rPr lang="en-US" altLang="ko-KR" sz="2000" dirty="0"/>
              <a:t>RDBMS </a:t>
            </a:r>
            <a:r>
              <a:rPr lang="ko-KR" altLang="en-US" sz="2000" dirty="0" smtClean="0"/>
              <a:t>지원 </a:t>
            </a:r>
            <a:endParaRPr lang="en-US" altLang="ko-KR" sz="20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582144" y="6329245"/>
            <a:ext cx="5436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terms.naver.com/entry.nhn?docId=3386310</a:t>
            </a:r>
            <a:endParaRPr lang="ko-KR" altLang="en-US" dirty="0"/>
          </a:p>
        </p:txBody>
      </p:sp>
      <p:pic>
        <p:nvPicPr>
          <p:cNvPr id="8194" name="Picture 2" descr="Sqoop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84" y="5289911"/>
            <a:ext cx="30861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7504" y="72454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blogs.apache.org/sqoop/entry/apache_sqoop_graduates_from_incubator</a:t>
            </a:r>
            <a:endParaRPr lang="en-US" altLang="ko-KR" dirty="0" smtClean="0"/>
          </a:p>
          <a:p>
            <a:r>
              <a:rPr lang="ko-KR" altLang="en-US" dirty="0" err="1" smtClean="0"/>
              <a:t>스쿱의</a:t>
            </a:r>
            <a:r>
              <a:rPr lang="ko-KR" altLang="en-US" dirty="0" smtClean="0"/>
              <a:t> 역사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0192" y="0"/>
            <a:ext cx="28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Top-Level Apache project</a:t>
            </a:r>
            <a:endParaRPr lang="ko-KR" altLang="en-US" dirty="0"/>
          </a:p>
        </p:txBody>
      </p:sp>
      <p:pic>
        <p:nvPicPr>
          <p:cNvPr id="4098" name="Picture 2" descr="http://www.dbguide.net/publishing/img/knowledge/dbin_27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8" y="8757592"/>
            <a:ext cx="67246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9512" y="8194905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Sqoop1 / Sqoop2 </a:t>
            </a:r>
            <a:r>
              <a:rPr lang="ko-KR" altLang="en-US" b="1" dirty="0"/>
              <a:t>간단비교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5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비교 자료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 descr="stream_framework_comparison_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37186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69431" y="63813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2016-02-02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29941" y="525963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성숙함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492142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처리량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92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비교 자료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Storm과 Spark Streaming과 Samza 비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5905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4328" y="644408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2015-02-16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6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948522" y="2806087"/>
            <a:ext cx="2736304" cy="1368152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Spark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Streaming </a:t>
            </a:r>
            <a:r>
              <a:rPr lang="ko-KR" altLang="en-US" dirty="0" smtClean="0">
                <a:solidFill>
                  <a:schemeClr val="bg1"/>
                </a:solidFill>
              </a:rPr>
              <a:t>도입기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3252778" y="2806087"/>
            <a:ext cx="2736304" cy="136815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Streaming</a:t>
            </a:r>
            <a:r>
              <a:rPr lang="ko-KR" altLang="en-US" dirty="0" err="1" smtClean="0">
                <a:solidFill>
                  <a:schemeClr val="tx1"/>
                </a:solidFill>
              </a:rPr>
              <a:t>적용기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5557034" y="2831315"/>
            <a:ext cx="2736304" cy="136815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Streaming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사용기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비교 자료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dbguide.net/publishing/img/knowledge/dbin_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32" y="1078879"/>
            <a:ext cx="66675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2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비교 자료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77" y="1340768"/>
            <a:ext cx="61912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54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nginx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55" y="4005064"/>
            <a:ext cx="479709" cy="4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java spring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3" y="4005064"/>
            <a:ext cx="468052" cy="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도입 </a:t>
            </a:r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4" name="오각형 3"/>
          <p:cNvSpPr/>
          <p:nvPr/>
        </p:nvSpPr>
        <p:spPr>
          <a:xfrm>
            <a:off x="467544" y="2276872"/>
            <a:ext cx="2160240" cy="2304256"/>
          </a:xfrm>
          <a:prstGeom prst="homePlat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로그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수집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1691680" y="2276872"/>
            <a:ext cx="3024336" cy="2304256"/>
          </a:xfrm>
          <a:prstGeom prst="chevr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   로그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   가공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3779912" y="2276872"/>
            <a:ext cx="3024336" cy="2304256"/>
          </a:xfrm>
          <a:prstGeom prst="chevr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   로그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   적재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5868144" y="2276872"/>
            <a:ext cx="3024336" cy="2304256"/>
          </a:xfrm>
          <a:prstGeom prst="chevr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      저장소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10" name="Picture 14" descr="KAFKA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23756"/>
            <a:ext cx="603865" cy="65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java spring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70" y="407267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78" y="4172327"/>
            <a:ext cx="577264" cy="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31" y="4005064"/>
            <a:ext cx="571115" cy="55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64" y="3943581"/>
            <a:ext cx="408031" cy="61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hdfs icon에 대한 이미지 검색결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65468"/>
            <a:ext cx="664757" cy="31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88" y="4103680"/>
            <a:ext cx="363248" cy="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1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서비스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재생수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수집시</a:t>
            </a:r>
            <a:r>
              <a:rPr lang="en-US" altLang="ko-KR" sz="2800" dirty="0" smtClean="0"/>
              <a:t>, 5</a:t>
            </a:r>
            <a:r>
              <a:rPr lang="ko-KR" altLang="en-US" sz="2800" dirty="0" smtClean="0"/>
              <a:t>초 미만의 지연은 허용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이벤트별</a:t>
            </a:r>
            <a:r>
              <a:rPr lang="ko-KR" altLang="en-US" sz="2800" dirty="0" smtClean="0"/>
              <a:t> 데이터 수집</a:t>
            </a:r>
            <a:endParaRPr lang="en-US" altLang="ko-KR" sz="2800" dirty="0" smtClean="0"/>
          </a:p>
          <a:p>
            <a:r>
              <a:rPr lang="ko-KR" altLang="en-US" sz="2800" dirty="0" smtClean="0"/>
              <a:t>하나의 </a:t>
            </a:r>
            <a:r>
              <a:rPr lang="en-US" altLang="ko-KR" sz="2800" dirty="0" smtClean="0"/>
              <a:t>action</a:t>
            </a:r>
            <a:r>
              <a:rPr lang="ko-KR" altLang="en-US" sz="2800" dirty="0" smtClean="0"/>
              <a:t>을 여러 </a:t>
            </a:r>
            <a:r>
              <a:rPr lang="en-US" altLang="ko-KR" sz="2800" dirty="0" smtClean="0"/>
              <a:t>row</a:t>
            </a:r>
            <a:r>
              <a:rPr lang="ko-KR" altLang="en-US" sz="2800" dirty="0" smtClean="0"/>
              <a:t>로 분리해서 수집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어뷰징</a:t>
            </a:r>
            <a:r>
              <a:rPr lang="ko-KR" altLang="en-US" sz="2800" dirty="0" smtClean="0"/>
              <a:t> 데이터를 필터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23528" y="76774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로그를 실시간으로 수집</a:t>
            </a:r>
            <a:r>
              <a:rPr lang="en-US" altLang="ko-KR" dirty="0"/>
              <a:t>,</a:t>
            </a:r>
            <a:r>
              <a:rPr lang="ko-KR" altLang="en-US" dirty="0" err="1"/>
              <a:t>분석해야할</a:t>
            </a:r>
            <a:r>
              <a:rPr lang="ko-KR" altLang="en-US" dirty="0"/>
              <a:t> 사항이 있는가</a:t>
            </a:r>
            <a:r>
              <a:rPr lang="en-US" altLang="ko-KR" dirty="0"/>
              <a:t>? </a:t>
            </a:r>
            <a:r>
              <a:rPr lang="ko-KR" altLang="en-US" dirty="0"/>
              <a:t>아니면</a:t>
            </a:r>
            <a:r>
              <a:rPr lang="en-US" altLang="ko-KR" dirty="0"/>
              <a:t>, </a:t>
            </a:r>
            <a:r>
              <a:rPr lang="ko-KR" altLang="en-US" dirty="0"/>
              <a:t>배치성의 분석만 필요한 </a:t>
            </a:r>
            <a:r>
              <a:rPr lang="ko-KR" altLang="en-US" dirty="0" err="1"/>
              <a:t>것이가</a:t>
            </a:r>
            <a:r>
              <a:rPr lang="en-US" altLang="ko-KR" dirty="0"/>
              <a:t>?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수집과 동시에 실시간 분석을 할 것인가</a:t>
            </a:r>
            <a:r>
              <a:rPr lang="en-US" altLang="ko-KR" dirty="0"/>
              <a:t>? </a:t>
            </a:r>
            <a:r>
              <a:rPr lang="ko-KR" altLang="en-US" dirty="0"/>
              <a:t>아니면 우선 저장하고 이후에 분석할 것인가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2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기존 구조도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060195" y="1505267"/>
            <a:ext cx="997811" cy="136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948520" y="1196005"/>
            <a:ext cx="1109486" cy="31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Log broker</a:t>
            </a:r>
            <a:endParaRPr lang="ko-KR" altLang="en-US" sz="1600" dirty="0"/>
          </a:p>
        </p:txBody>
      </p:sp>
      <p:sp>
        <p:nvSpPr>
          <p:cNvPr id="101" name="직사각형 100"/>
          <p:cNvSpPr/>
          <p:nvPr/>
        </p:nvSpPr>
        <p:spPr>
          <a:xfrm>
            <a:off x="2715587" y="1716004"/>
            <a:ext cx="997811" cy="1065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47513" y="1376934"/>
            <a:ext cx="739816" cy="31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KAFKA</a:t>
            </a:r>
            <a:endParaRPr lang="ko-KR" altLang="en-US" sz="1600" dirty="0"/>
          </a:p>
        </p:txBody>
      </p:sp>
      <p:pic>
        <p:nvPicPr>
          <p:cNvPr id="1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139" y="1124744"/>
            <a:ext cx="338218" cy="52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>
            <a:off x="2970945" y="2507261"/>
            <a:ext cx="246476" cy="2124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71" idx="0"/>
          </p:cNvCxnSpPr>
          <p:nvPr/>
        </p:nvCxnSpPr>
        <p:spPr>
          <a:xfrm>
            <a:off x="5531079" y="2301512"/>
            <a:ext cx="1735172" cy="2291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1" idx="2"/>
            <a:endCxn id="98" idx="0"/>
          </p:cNvCxnSpPr>
          <p:nvPr/>
        </p:nvCxnSpPr>
        <p:spPr>
          <a:xfrm>
            <a:off x="3009690" y="5586528"/>
            <a:ext cx="8348" cy="3327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650287" y="5919251"/>
            <a:ext cx="735503" cy="549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9" name="TextBox 98"/>
          <p:cNvSpPr txBox="1"/>
          <p:nvPr/>
        </p:nvSpPr>
        <p:spPr>
          <a:xfrm>
            <a:off x="3113951" y="5605916"/>
            <a:ext cx="704248" cy="317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elastic</a:t>
            </a:r>
            <a:endParaRPr lang="ko-KR" altLang="en-US" sz="1600" dirty="0"/>
          </a:p>
        </p:txBody>
      </p:sp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40" y="6013043"/>
            <a:ext cx="363248" cy="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>
            <a:stCxn id="73" idx="2"/>
            <a:endCxn id="92" idx="0"/>
          </p:cNvCxnSpPr>
          <p:nvPr/>
        </p:nvCxnSpPr>
        <p:spPr>
          <a:xfrm>
            <a:off x="6073507" y="5525057"/>
            <a:ext cx="10498" cy="394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endCxn id="73" idx="0"/>
          </p:cNvCxnSpPr>
          <p:nvPr/>
        </p:nvCxnSpPr>
        <p:spPr>
          <a:xfrm>
            <a:off x="5492659" y="2353371"/>
            <a:ext cx="580848" cy="2255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64198" y="4035824"/>
            <a:ext cx="893944" cy="216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/>
              <a:t>AvroRpcClient</a:t>
            </a:r>
            <a:endParaRPr lang="en-US" altLang="ko-KR" sz="900" b="1" dirty="0"/>
          </a:p>
        </p:txBody>
      </p:sp>
      <p:sp>
        <p:nvSpPr>
          <p:cNvPr id="92" name="직사각형 91"/>
          <p:cNvSpPr/>
          <p:nvPr/>
        </p:nvSpPr>
        <p:spPr>
          <a:xfrm>
            <a:off x="5716253" y="5919251"/>
            <a:ext cx="735503" cy="549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93" name="Picture 10" descr="hdfs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45" y="6076832"/>
            <a:ext cx="664757" cy="31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>
            <a:stCxn id="87" idx="1"/>
          </p:cNvCxnSpPr>
          <p:nvPr/>
        </p:nvCxnSpPr>
        <p:spPr>
          <a:xfrm flipH="1" flipV="1">
            <a:off x="5559100" y="2073306"/>
            <a:ext cx="1283291" cy="172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727658" y="1611440"/>
            <a:ext cx="1433010" cy="877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TextBox 84"/>
          <p:cNvSpPr txBox="1"/>
          <p:nvPr/>
        </p:nvSpPr>
        <p:spPr>
          <a:xfrm>
            <a:off x="7067623" y="1298106"/>
            <a:ext cx="739816" cy="317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어뷰</a:t>
            </a:r>
            <a:r>
              <a:rPr lang="ko-KR" altLang="en-US" sz="1600" dirty="0" err="1"/>
              <a:t>징</a:t>
            </a:r>
            <a:endParaRPr lang="ko-KR" altLang="en-US" sz="1600" dirty="0"/>
          </a:p>
        </p:txBody>
      </p:sp>
      <p:pic>
        <p:nvPicPr>
          <p:cNvPr id="86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99" y="1687806"/>
            <a:ext cx="577264" cy="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직사각형 86"/>
          <p:cNvSpPr/>
          <p:nvPr/>
        </p:nvSpPr>
        <p:spPr>
          <a:xfrm>
            <a:off x="6842391" y="2108068"/>
            <a:ext cx="1210138" cy="274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FraudDetector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28757" y="1487857"/>
            <a:ext cx="1053600" cy="28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serviceAPI</a:t>
            </a:r>
            <a:endParaRPr lang="ko-KR" altLang="en-US" sz="14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528756" y="1826573"/>
            <a:ext cx="997810" cy="1178085"/>
            <a:chOff x="256278" y="980729"/>
            <a:chExt cx="1152128" cy="1388626"/>
          </a:xfrm>
        </p:grpSpPr>
        <p:sp>
          <p:nvSpPr>
            <p:cNvPr id="80" name="직사각형 79"/>
            <p:cNvSpPr/>
            <p:nvPr/>
          </p:nvSpPr>
          <p:spPr>
            <a:xfrm>
              <a:off x="256278" y="980729"/>
              <a:ext cx="1152128" cy="13886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683568" y="119675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타원 81"/>
            <p:cNvSpPr/>
            <p:nvPr/>
          </p:nvSpPr>
          <p:spPr>
            <a:xfrm>
              <a:off x="683568" y="160167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3" name="타원 82"/>
            <p:cNvSpPr/>
            <p:nvPr/>
          </p:nvSpPr>
          <p:spPr>
            <a:xfrm>
              <a:off x="711924" y="1998746"/>
              <a:ext cx="216024" cy="216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76" name="직선 화살표 연결선 75"/>
          <p:cNvCxnSpPr>
            <a:stCxn id="82" idx="6"/>
            <a:endCxn id="136" idx="1"/>
          </p:cNvCxnSpPr>
          <p:nvPr/>
        </p:nvCxnSpPr>
        <p:spPr>
          <a:xfrm flipV="1">
            <a:off x="1085903" y="2158017"/>
            <a:ext cx="1761610" cy="2869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26668" y="2305088"/>
            <a:ext cx="845039" cy="202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Kafka </a:t>
            </a:r>
            <a:r>
              <a:rPr lang="en-US" altLang="ko-KR" sz="800" dirty="0" err="1"/>
              <a:t>appender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699328" y="4608703"/>
            <a:ext cx="748358" cy="916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758142" y="4268394"/>
            <a:ext cx="658303" cy="317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flume</a:t>
            </a:r>
            <a:endParaRPr lang="ko-KR" altLang="en-US" sz="1600" dirty="0"/>
          </a:p>
        </p:txBody>
      </p:sp>
      <p:pic>
        <p:nvPicPr>
          <p:cNvPr id="75" name="Picture 8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91" y="4723442"/>
            <a:ext cx="701182" cy="68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그룹 68"/>
          <p:cNvGrpSpPr/>
          <p:nvPr/>
        </p:nvGrpSpPr>
        <p:grpSpPr>
          <a:xfrm>
            <a:off x="6892072" y="4279574"/>
            <a:ext cx="953522" cy="1229689"/>
            <a:chOff x="6900553" y="4055341"/>
            <a:chExt cx="1100990" cy="1449452"/>
          </a:xfrm>
        </p:grpSpPr>
        <p:sp>
          <p:nvSpPr>
            <p:cNvPr id="71" name="직사각형 70"/>
            <p:cNvSpPr/>
            <p:nvPr/>
          </p:nvSpPr>
          <p:spPr>
            <a:xfrm>
              <a:off x="6900553" y="4424673"/>
              <a:ext cx="864096" cy="1080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00553" y="4055341"/>
              <a:ext cx="1100990" cy="374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 smtClean="0"/>
                <a:t>nBaseArc</a:t>
              </a:r>
              <a:endParaRPr lang="ko-KR" altLang="en-US" sz="1600" dirty="0"/>
            </a:p>
          </p:txBody>
        </p:sp>
      </p:grpSp>
      <p:cxnSp>
        <p:nvCxnSpPr>
          <p:cNvPr id="35" name="직선 화살표 연결선 34"/>
          <p:cNvCxnSpPr>
            <a:stCxn id="136" idx="3"/>
          </p:cNvCxnSpPr>
          <p:nvPr/>
        </p:nvCxnSpPr>
        <p:spPr>
          <a:xfrm flipV="1">
            <a:off x="3536382" y="1988596"/>
            <a:ext cx="1956277" cy="1694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2635512" y="4670174"/>
            <a:ext cx="748358" cy="916354"/>
            <a:chOff x="1838237" y="4515746"/>
            <a:chExt cx="864096" cy="1080120"/>
          </a:xfrm>
        </p:grpSpPr>
        <p:sp>
          <p:nvSpPr>
            <p:cNvPr id="51" name="직사각형 50"/>
            <p:cNvSpPr/>
            <p:nvPr/>
          </p:nvSpPr>
          <p:spPr>
            <a:xfrm>
              <a:off x="1838237" y="4515746"/>
              <a:ext cx="864096" cy="10801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652" y="4656876"/>
              <a:ext cx="471135" cy="72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535126" y="4387090"/>
            <a:ext cx="883571" cy="317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logstash</a:t>
            </a:r>
            <a:endParaRPr lang="ko-KR" altLang="en-US" sz="1600" dirty="0"/>
          </a:p>
        </p:txBody>
      </p:sp>
      <p:sp>
        <p:nvSpPr>
          <p:cNvPr id="136" name="원통 135"/>
          <p:cNvSpPr/>
          <p:nvPr/>
        </p:nvSpPr>
        <p:spPr>
          <a:xfrm rot="16200000">
            <a:off x="2950487" y="1813583"/>
            <a:ext cx="482921" cy="6888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nBase Arc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33" y="4613027"/>
            <a:ext cx="1797831" cy="8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7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60" y="1432457"/>
            <a:ext cx="390525" cy="61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구조도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3289" y="1744717"/>
            <a:ext cx="936104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0177" y="1269727"/>
            <a:ext cx="148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Service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46441" y="1744717"/>
            <a:ext cx="936104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92381" y="14324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KAFKA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2103329" y="196755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03329" y="247264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285383" y="3017432"/>
            <a:ext cx="864096" cy="1080120"/>
            <a:chOff x="3491880" y="4480875"/>
            <a:chExt cx="864096" cy="1080120"/>
          </a:xfrm>
        </p:grpSpPr>
        <p:sp>
          <p:nvSpPr>
            <p:cNvPr id="12" name="직사각형 11"/>
            <p:cNvSpPr/>
            <p:nvPr/>
          </p:nvSpPr>
          <p:spPr>
            <a:xfrm>
              <a:off x="3491880" y="4480875"/>
              <a:ext cx="864096" cy="10801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6" descr="http://spark.apache.org/images/spark-logo-trademar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0657" y="4806078"/>
              <a:ext cx="666542" cy="354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6339044" y="4966630"/>
            <a:ext cx="849253" cy="648072"/>
            <a:chOff x="4644008" y="5988051"/>
            <a:chExt cx="849253" cy="648072"/>
          </a:xfrm>
        </p:grpSpPr>
        <p:sp>
          <p:nvSpPr>
            <p:cNvPr id="15" name="직사각형 14"/>
            <p:cNvSpPr/>
            <p:nvPr/>
          </p:nvSpPr>
          <p:spPr>
            <a:xfrm>
              <a:off x="4644008" y="5988051"/>
              <a:ext cx="849253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10" descr="hdfs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956" y="6082623"/>
              <a:ext cx="767566" cy="370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4284370" y="4963040"/>
            <a:ext cx="849253" cy="648072"/>
            <a:chOff x="1855297" y="5988051"/>
            <a:chExt cx="849253" cy="648072"/>
          </a:xfrm>
        </p:grpSpPr>
        <p:sp>
          <p:nvSpPr>
            <p:cNvPr id="18" name="직사각형 17"/>
            <p:cNvSpPr/>
            <p:nvPr/>
          </p:nvSpPr>
          <p:spPr>
            <a:xfrm>
              <a:off x="1855297" y="5988051"/>
              <a:ext cx="849253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390" y="6098606"/>
              <a:ext cx="419427" cy="42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2" name="직선 화살표 연결선 21"/>
          <p:cNvCxnSpPr>
            <a:stCxn id="9" idx="6"/>
            <a:endCxn id="26" idx="1"/>
          </p:cNvCxnSpPr>
          <p:nvPr/>
        </p:nvCxnSpPr>
        <p:spPr>
          <a:xfrm>
            <a:off x="2319353" y="2075569"/>
            <a:ext cx="1650705" cy="263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6"/>
            <a:endCxn id="26" idx="1"/>
          </p:cNvCxnSpPr>
          <p:nvPr/>
        </p:nvCxnSpPr>
        <p:spPr>
          <a:xfrm flipV="1">
            <a:off x="2319353" y="2339192"/>
            <a:ext cx="1650705" cy="241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원통 25"/>
          <p:cNvSpPr/>
          <p:nvPr/>
        </p:nvSpPr>
        <p:spPr>
          <a:xfrm rot="16200000">
            <a:off x="4073032" y="1994758"/>
            <a:ext cx="482921" cy="6888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6" idx="3"/>
            <a:endCxn id="12" idx="0"/>
          </p:cNvCxnSpPr>
          <p:nvPr/>
        </p:nvCxnSpPr>
        <p:spPr>
          <a:xfrm>
            <a:off x="4658927" y="2339192"/>
            <a:ext cx="1058504" cy="67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2"/>
            <a:endCxn id="18" idx="0"/>
          </p:cNvCxnSpPr>
          <p:nvPr/>
        </p:nvCxnSpPr>
        <p:spPr>
          <a:xfrm flipH="1">
            <a:off x="4708997" y="4097552"/>
            <a:ext cx="1008434" cy="865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2"/>
            <a:endCxn id="15" idx="0"/>
          </p:cNvCxnSpPr>
          <p:nvPr/>
        </p:nvCxnSpPr>
        <p:spPr>
          <a:xfrm>
            <a:off x="5717431" y="4097552"/>
            <a:ext cx="1046240" cy="869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작업 경과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283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 Spark-shell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kafka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874441"/>
            <a:ext cx="806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Kafka, flume, twitter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을 클래스 패스에 추가해야 사용가능</a:t>
            </a:r>
            <a:endParaRPr lang="en-US" altLang="ko-KR" dirty="0" smtClean="0"/>
          </a:p>
          <a:p>
            <a:r>
              <a:rPr lang="en-US" altLang="ko-KR" dirty="0" err="1"/>
              <a:t>org.apache.spark.streaming.XXX</a:t>
            </a:r>
            <a:r>
              <a:rPr lang="en-US" altLang="ko-KR" dirty="0"/>
              <a:t> XXX</a:t>
            </a:r>
            <a:r>
              <a:rPr lang="ko-KR" altLang="en-US" dirty="0"/>
              <a:t>는 </a:t>
            </a:r>
            <a:r>
              <a:rPr lang="en-US" altLang="ko-KR" dirty="0"/>
              <a:t>{twitter, </a:t>
            </a:r>
            <a:r>
              <a:rPr lang="en-US" altLang="ko-KR" dirty="0" err="1"/>
              <a:t>kafka</a:t>
            </a:r>
            <a:r>
              <a:rPr lang="en-US" altLang="ko-KR" dirty="0"/>
              <a:t>, flume, </a:t>
            </a:r>
            <a:r>
              <a:rPr lang="en-US" altLang="ko-KR" dirty="0" err="1"/>
              <a:t>zeromq</a:t>
            </a:r>
            <a:r>
              <a:rPr lang="en-US" altLang="ko-KR" dirty="0"/>
              <a:t>, </a:t>
            </a:r>
            <a:r>
              <a:rPr lang="en-US" altLang="ko-KR" dirty="0" err="1"/>
              <a:t>mqtt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839941" y="2492896"/>
            <a:ext cx="65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https://spark.apache.org/docs/1.6.2/streaming-programming-guide.html#advanced-sources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745972" y="42323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</a:t>
            </a:r>
            <a:r>
              <a:rPr lang="en-US" altLang="ko-KR" dirty="0" err="1"/>
              <a:t>kafka</a:t>
            </a:r>
            <a:r>
              <a:rPr lang="ko-KR" altLang="en-US" dirty="0"/>
              <a:t>에서 </a:t>
            </a:r>
            <a:r>
              <a:rPr lang="ko-KR" altLang="en-US" dirty="0" err="1"/>
              <a:t>컨슘이</a:t>
            </a:r>
            <a:r>
              <a:rPr lang="ko-KR" altLang="en-US" dirty="0"/>
              <a:t> 되는지</a:t>
            </a:r>
            <a:br>
              <a:rPr lang="ko-KR" altLang="en-US" dirty="0"/>
            </a:br>
            <a:r>
              <a:rPr lang="en-US" altLang="ko-KR" dirty="0"/>
              <a:t>2</a:t>
            </a:r>
            <a:r>
              <a:rPr lang="en-US" altLang="ko-KR" dirty="0" smtClean="0"/>
              <a:t>. spark-shell</a:t>
            </a:r>
            <a:r>
              <a:rPr lang="ko-KR" altLang="en-US" dirty="0"/>
              <a:t>로 </a:t>
            </a:r>
            <a:r>
              <a:rPr lang="ko-KR" altLang="en-US" dirty="0" err="1"/>
              <a:t>동작시키는것인지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en-US" altLang="ko-KR" dirty="0" smtClean="0"/>
              <a:t>spark </a:t>
            </a:r>
            <a:r>
              <a:rPr lang="en-US" altLang="ko-KR" dirty="0"/>
              <a:t>web log</a:t>
            </a:r>
            <a:r>
              <a:rPr lang="ko-KR" altLang="en-US" dirty="0"/>
              <a:t>에서 에러가 </a:t>
            </a:r>
            <a:r>
              <a:rPr lang="ko-KR" altLang="en-US" dirty="0" smtClean="0"/>
              <a:t>없는지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서버간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가 열려있는지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7649" y="2967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dirty="0" err="1" smtClean="0"/>
              <a:t>intellij</a:t>
            </a:r>
            <a:r>
              <a:rPr lang="ko-KR" altLang="en-US" dirty="0"/>
              <a:t>에서 </a:t>
            </a:r>
            <a:r>
              <a:rPr lang="en-US" altLang="ko-KR" dirty="0"/>
              <a:t>spark </a:t>
            </a:r>
            <a:r>
              <a:rPr lang="ko-KR" altLang="en-US" dirty="0"/>
              <a:t>개발 환경 구성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59074" y="3398108"/>
            <a:ext cx="6174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http://kysepark.blogspot.kr/2016/03/intellij-spark.html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73121" y="38610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 - </a:t>
            </a:r>
            <a:r>
              <a:rPr lang="en-US" altLang="ko-KR" dirty="0" err="1" smtClean="0"/>
              <a:t>kafka</a:t>
            </a:r>
            <a:r>
              <a:rPr lang="en-US" altLang="ko-KR" dirty="0"/>
              <a:t> </a:t>
            </a:r>
            <a:r>
              <a:rPr lang="en-US" altLang="ko-KR" dirty="0" smtClean="0"/>
              <a:t>to spark </a:t>
            </a:r>
            <a:r>
              <a:rPr lang="ko-KR" altLang="en-US" dirty="0" smtClean="0"/>
              <a:t>체크 사항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9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www.cakesolutions.net/teamblogs/comparison-of-apache-stream-processing-frameworks-part-1</a:t>
            </a:r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http://www.cakesolutions.net/teamblogs/comparison-of-apache-stream-processing-frameworks-part-2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769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실시간 </a:t>
            </a:r>
            <a:r>
              <a:rPr lang="ko-KR" altLang="en-US" dirty="0"/>
              <a:t>처리 프레임 워크 비교</a:t>
            </a:r>
            <a:r>
              <a:rPr lang="en-US" altLang="ko" dirty="0"/>
              <a:t>/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도입 배경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구조도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작업 내용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실시간 데이터 처리 방식</a:t>
            </a:r>
            <a:endParaRPr lang="ko-KR" altLang="en-US" dirty="0"/>
          </a:p>
        </p:txBody>
      </p:sp>
      <p:pic>
        <p:nvPicPr>
          <p:cNvPr id="1026" name="Picture 2" descr="srea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0" y="8051688"/>
            <a:ext cx="3835307" cy="18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ea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59" y="8035896"/>
            <a:ext cx="4104456" cy="15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264" y="1124744"/>
            <a:ext cx="2510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Stream </a:t>
            </a:r>
            <a:r>
              <a:rPr lang="en-US" altLang="ko-KR" sz="2000" dirty="0"/>
              <a:t>Processing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023" y="3938125"/>
            <a:ext cx="504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- Batch-based </a:t>
            </a:r>
            <a:r>
              <a:rPr lang="en-US" altLang="ko-KR" sz="2000" dirty="0"/>
              <a:t>processing of data streams</a:t>
            </a:r>
            <a:endParaRPr lang="ko-KR" altLang="en-US" sz="2000" dirty="0"/>
          </a:p>
        </p:txBody>
      </p:sp>
      <p:pic>
        <p:nvPicPr>
          <p:cNvPr id="8" name="Picture 2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70"/>
          <a:stretch/>
        </p:blipFill>
        <p:spPr bwMode="auto">
          <a:xfrm>
            <a:off x="0" y="7533456"/>
            <a:ext cx="4425710" cy="5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7" b="38802"/>
          <a:stretch/>
        </p:blipFill>
        <p:spPr bwMode="auto">
          <a:xfrm>
            <a:off x="4582442" y="7387695"/>
            <a:ext cx="4436603" cy="57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986087" y="1985596"/>
            <a:ext cx="914400" cy="7646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2" y="1928197"/>
            <a:ext cx="926232" cy="9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원통 11"/>
          <p:cNvSpPr/>
          <p:nvPr/>
        </p:nvSpPr>
        <p:spPr>
          <a:xfrm rot="16200000">
            <a:off x="3960789" y="1790661"/>
            <a:ext cx="724981" cy="1060168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740250" y="2028822"/>
            <a:ext cx="592834" cy="614519"/>
            <a:chOff x="1242862" y="2005416"/>
            <a:chExt cx="592834" cy="614519"/>
          </a:xfrm>
        </p:grpSpPr>
        <p:sp>
          <p:nvSpPr>
            <p:cNvPr id="18" name="오른쪽 화살표 17"/>
            <p:cNvSpPr/>
            <p:nvPr/>
          </p:nvSpPr>
          <p:spPr>
            <a:xfrm>
              <a:off x="1242862" y="2005416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293218" y="2177147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03895" y="2037096"/>
            <a:ext cx="592834" cy="614519"/>
            <a:chOff x="1907704" y="1991757"/>
            <a:chExt cx="592834" cy="614519"/>
          </a:xfrm>
        </p:grpSpPr>
        <p:sp>
          <p:nvSpPr>
            <p:cNvPr id="20" name="오른쪽 화살표 19"/>
            <p:cNvSpPr/>
            <p:nvPr/>
          </p:nvSpPr>
          <p:spPr>
            <a:xfrm>
              <a:off x="1907704" y="1991757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958060" y="2163488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53164" y="2037096"/>
            <a:ext cx="592834" cy="614519"/>
            <a:chOff x="2555776" y="2003739"/>
            <a:chExt cx="592834" cy="614519"/>
          </a:xfrm>
        </p:grpSpPr>
        <p:sp>
          <p:nvSpPr>
            <p:cNvPr id="22" name="오른쪽 화살표 21"/>
            <p:cNvSpPr/>
            <p:nvPr/>
          </p:nvSpPr>
          <p:spPr>
            <a:xfrm>
              <a:off x="2555776" y="2003739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606132" y="2175470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997380" y="2058377"/>
            <a:ext cx="592834" cy="614519"/>
            <a:chOff x="1242862" y="2005416"/>
            <a:chExt cx="592834" cy="614519"/>
          </a:xfrm>
        </p:grpSpPr>
        <p:sp>
          <p:nvSpPr>
            <p:cNvPr id="28" name="오른쪽 화살표 27"/>
            <p:cNvSpPr/>
            <p:nvPr/>
          </p:nvSpPr>
          <p:spPr>
            <a:xfrm>
              <a:off x="1242862" y="2005416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1293218" y="2177147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661025" y="2066651"/>
            <a:ext cx="592834" cy="614519"/>
            <a:chOff x="1907704" y="1991757"/>
            <a:chExt cx="592834" cy="614519"/>
          </a:xfrm>
        </p:grpSpPr>
        <p:sp>
          <p:nvSpPr>
            <p:cNvPr id="31" name="오른쪽 화살표 30"/>
            <p:cNvSpPr/>
            <p:nvPr/>
          </p:nvSpPr>
          <p:spPr>
            <a:xfrm>
              <a:off x="1907704" y="1991757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958060" y="2163488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10294" y="2066651"/>
            <a:ext cx="592834" cy="614519"/>
            <a:chOff x="2555776" y="2003739"/>
            <a:chExt cx="592834" cy="614519"/>
          </a:xfrm>
        </p:grpSpPr>
        <p:sp>
          <p:nvSpPr>
            <p:cNvPr id="34" name="오른쪽 화살표 33"/>
            <p:cNvSpPr/>
            <p:nvPr/>
          </p:nvSpPr>
          <p:spPr>
            <a:xfrm>
              <a:off x="2555776" y="2003739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606132" y="2175470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986087" y="4752486"/>
            <a:ext cx="914400" cy="76462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2" y="4695087"/>
            <a:ext cx="926232" cy="9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원통 37"/>
          <p:cNvSpPr/>
          <p:nvPr/>
        </p:nvSpPr>
        <p:spPr>
          <a:xfrm rot="16200000">
            <a:off x="3960789" y="4557551"/>
            <a:ext cx="724981" cy="1060168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740250" y="4795712"/>
            <a:ext cx="592834" cy="614519"/>
            <a:chOff x="1242862" y="2005416"/>
            <a:chExt cx="592834" cy="614519"/>
          </a:xfrm>
        </p:grpSpPr>
        <p:sp>
          <p:nvSpPr>
            <p:cNvPr id="40" name="오른쪽 화살표 39"/>
            <p:cNvSpPr/>
            <p:nvPr/>
          </p:nvSpPr>
          <p:spPr>
            <a:xfrm>
              <a:off x="1242862" y="2005416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293218" y="2177147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403895" y="4803986"/>
            <a:ext cx="592834" cy="614519"/>
            <a:chOff x="1907704" y="1991757"/>
            <a:chExt cx="592834" cy="614519"/>
          </a:xfrm>
        </p:grpSpPr>
        <p:sp>
          <p:nvSpPr>
            <p:cNvPr id="43" name="오른쪽 화살표 42"/>
            <p:cNvSpPr/>
            <p:nvPr/>
          </p:nvSpPr>
          <p:spPr>
            <a:xfrm>
              <a:off x="1907704" y="1991757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958060" y="2163488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53164" y="4803986"/>
            <a:ext cx="592834" cy="614519"/>
            <a:chOff x="2555776" y="2003739"/>
            <a:chExt cx="592834" cy="614519"/>
          </a:xfrm>
        </p:grpSpPr>
        <p:sp>
          <p:nvSpPr>
            <p:cNvPr id="46" name="오른쪽 화살표 45"/>
            <p:cNvSpPr/>
            <p:nvPr/>
          </p:nvSpPr>
          <p:spPr>
            <a:xfrm>
              <a:off x="2555776" y="2003739"/>
              <a:ext cx="592834" cy="6145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606132" y="2175470"/>
              <a:ext cx="265204" cy="24374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오른쪽 화살표 48"/>
          <p:cNvSpPr/>
          <p:nvPr/>
        </p:nvSpPr>
        <p:spPr>
          <a:xfrm>
            <a:off x="4997380" y="4825267"/>
            <a:ext cx="846604" cy="6145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047736" y="4996998"/>
            <a:ext cx="265204" cy="2437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372517" y="5002167"/>
            <a:ext cx="265204" cy="2437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오른쪽 화살표 58"/>
          <p:cNvSpPr/>
          <p:nvPr/>
        </p:nvSpPr>
        <p:spPr>
          <a:xfrm>
            <a:off x="5954140" y="4835607"/>
            <a:ext cx="846604" cy="6145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004496" y="5007338"/>
            <a:ext cx="265204" cy="2437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6329277" y="5012507"/>
            <a:ext cx="265204" cy="2437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8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메시지 전달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</a:t>
            </a:r>
            <a:r>
              <a:rPr lang="en-US" altLang="ko-KR" dirty="0" smtClean="0"/>
              <a:t>once – </a:t>
            </a:r>
            <a:r>
              <a:rPr lang="ko-KR" altLang="en-US" dirty="0" smtClean="0"/>
              <a:t>최대 한번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메시지를 단 한번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유실이 발생할 수 있음</a:t>
            </a:r>
            <a:endParaRPr lang="en-US" altLang="ko-KR" dirty="0" smtClean="0"/>
          </a:p>
          <a:p>
            <a:r>
              <a:rPr lang="en-US" altLang="ko-KR" dirty="0" smtClean="0"/>
              <a:t>At </a:t>
            </a:r>
            <a:r>
              <a:rPr lang="en-US" altLang="ko-KR" dirty="0"/>
              <a:t>least </a:t>
            </a:r>
            <a:r>
              <a:rPr lang="en-US" altLang="ko-KR" dirty="0" smtClean="0"/>
              <a:t>once – </a:t>
            </a:r>
            <a:r>
              <a:rPr lang="ko-KR" altLang="en-US" dirty="0" smtClean="0"/>
              <a:t>적어도 한번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번의 메시지 전달 시도를 통해 메시지 전송을 보장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중복이 발생할 수 있음</a:t>
            </a:r>
            <a:endParaRPr lang="en-US" altLang="ko-KR" dirty="0" smtClean="0"/>
          </a:p>
          <a:p>
            <a:r>
              <a:rPr lang="en-US" altLang="ko-KR" dirty="0" smtClean="0"/>
              <a:t>Exactly once – </a:t>
            </a:r>
            <a:r>
              <a:rPr lang="ko-KR" altLang="en-US" dirty="0" smtClean="0"/>
              <a:t>정확히 한번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중복과 유실을 허용하지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0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처리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Receiving the </a:t>
            </a:r>
            <a:r>
              <a:rPr lang="en-US" altLang="ko-KR" dirty="0" smtClean="0"/>
              <a:t>data : </a:t>
            </a:r>
            <a:r>
              <a:rPr lang="ko-KR" altLang="en-US" dirty="0" smtClean="0"/>
              <a:t>데이터 수신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data is received from sources using Receivers or otherwise.</a:t>
            </a:r>
          </a:p>
          <a:p>
            <a:r>
              <a:rPr lang="en-US" altLang="ko-KR" dirty="0"/>
              <a:t>Transforming the </a:t>
            </a:r>
            <a:r>
              <a:rPr lang="en-US" altLang="ko-KR" dirty="0" smtClean="0"/>
              <a:t>data : </a:t>
            </a:r>
            <a:r>
              <a:rPr lang="ko-KR" altLang="en-US" dirty="0" smtClean="0"/>
              <a:t>데이터 변형</a:t>
            </a:r>
            <a:endParaRPr lang="en-US" altLang="ko-KR" dirty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received data is transformed using </a:t>
            </a:r>
            <a:r>
              <a:rPr lang="en-US" altLang="ko-KR" dirty="0" err="1"/>
              <a:t>DStream</a:t>
            </a:r>
            <a:r>
              <a:rPr lang="en-US" altLang="ko-KR" dirty="0"/>
              <a:t> and RDD transformations.</a:t>
            </a:r>
          </a:p>
          <a:p>
            <a:r>
              <a:rPr lang="en-US" altLang="ko-KR" dirty="0"/>
              <a:t>Pushing out the </a:t>
            </a:r>
            <a:r>
              <a:rPr lang="en-US" altLang="ko-KR" dirty="0" smtClean="0"/>
              <a:t>data : </a:t>
            </a:r>
            <a:r>
              <a:rPr lang="ko-KR" altLang="en-US" dirty="0" smtClean="0"/>
              <a:t>데이터 송출</a:t>
            </a:r>
            <a:endParaRPr lang="en-US" altLang="ko-KR" dirty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final transformed data is pushed out to external systems like file systems, databases, dashboards, etc.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90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확장성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수집대상 </a:t>
            </a:r>
            <a:r>
              <a:rPr lang="ko-KR" altLang="en-US" dirty="0"/>
              <a:t>서버는 무한대로 확장된다</a:t>
            </a:r>
            <a:r>
              <a:rPr lang="en-US" altLang="ko-KR" dirty="0"/>
              <a:t>. </a:t>
            </a:r>
            <a:r>
              <a:rPr lang="ko-KR" altLang="en-US" dirty="0"/>
              <a:t>수십에서 수천</a:t>
            </a:r>
            <a:r>
              <a:rPr lang="en-US" altLang="ko-KR" dirty="0"/>
              <a:t>, </a:t>
            </a:r>
            <a:r>
              <a:rPr lang="ko-KR" altLang="en-US" dirty="0"/>
              <a:t>수만대로 수집대상 서버는 늘어 날 것이다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 smtClean="0"/>
              <a:t>안정성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수집되는 </a:t>
            </a:r>
            <a:r>
              <a:rPr lang="ko-KR" altLang="en-US" dirty="0"/>
              <a:t>데이터가 유실되지 않고 안정적으로 저장되어야 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 smtClean="0"/>
              <a:t>유연성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/>
              <a:t>포맷의 데이터</a:t>
            </a:r>
            <a:r>
              <a:rPr lang="en-US" altLang="ko-KR" dirty="0"/>
              <a:t>, </a:t>
            </a:r>
            <a:r>
              <a:rPr lang="ko-KR" altLang="en-US" dirty="0"/>
              <a:t>다양한 프로토콜을 지원해야 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ko-KR" altLang="en-US" dirty="0" smtClean="0"/>
              <a:t>실시간성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수집된 </a:t>
            </a:r>
            <a:r>
              <a:rPr lang="ko-KR" altLang="en-US" dirty="0"/>
              <a:t>데이터를 실시간으로 반영해야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69573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시스템 신뢰성 </a:t>
            </a:r>
            <a:r>
              <a:rPr lang="en-US" altLang="ko-KR" dirty="0"/>
              <a:t>(Reliability) - </a:t>
            </a:r>
            <a:r>
              <a:rPr lang="ko-KR" altLang="en-US" dirty="0"/>
              <a:t>장애가 발생시 로그의 </a:t>
            </a:r>
            <a:r>
              <a:rPr lang="ko-KR" altLang="en-US" dirty="0" err="1"/>
              <a:t>유실없이</a:t>
            </a:r>
            <a:r>
              <a:rPr lang="ko-KR" altLang="en-US" dirty="0"/>
              <a:t> 전송할 수 있는 기능</a:t>
            </a:r>
          </a:p>
          <a:p>
            <a:r>
              <a:rPr lang="ko-KR" altLang="en-US" dirty="0"/>
              <a:t>시스템 </a:t>
            </a:r>
            <a:r>
              <a:rPr lang="ko-KR" altLang="en-US" dirty="0" err="1"/>
              <a:t>확장성</a:t>
            </a:r>
            <a:r>
              <a:rPr lang="ko-KR" altLang="en-US" dirty="0"/>
              <a:t> </a:t>
            </a:r>
            <a:r>
              <a:rPr lang="en-US" altLang="ko-KR" dirty="0"/>
              <a:t>(Scalability) - Agent</a:t>
            </a:r>
            <a:r>
              <a:rPr lang="ko-KR" altLang="en-US" dirty="0"/>
              <a:t>의 추가 및 제거가 용이</a:t>
            </a:r>
          </a:p>
          <a:p>
            <a:r>
              <a:rPr lang="ko-KR" altLang="en-US" dirty="0"/>
              <a:t>관리 용이성 </a:t>
            </a:r>
            <a:r>
              <a:rPr lang="en-US" altLang="ko-KR" dirty="0"/>
              <a:t>(Manageability) - </a:t>
            </a:r>
            <a:r>
              <a:rPr lang="ko-KR" altLang="en-US" dirty="0"/>
              <a:t>간결한 구조로 관리가 용이</a:t>
            </a:r>
          </a:p>
          <a:p>
            <a:r>
              <a:rPr lang="ko-KR" altLang="en-US" dirty="0"/>
              <a:t>기능 </a:t>
            </a:r>
            <a:r>
              <a:rPr lang="ko-KR" altLang="en-US" dirty="0" err="1"/>
              <a:t>확장성</a:t>
            </a:r>
            <a:r>
              <a:rPr lang="ko-KR" altLang="en-US" dirty="0"/>
              <a:t> </a:t>
            </a:r>
            <a:r>
              <a:rPr lang="en-US" altLang="ko-KR" dirty="0"/>
              <a:t>(Extensibility) - </a:t>
            </a:r>
            <a:r>
              <a:rPr lang="ko-KR" altLang="en-US" dirty="0" err="1"/>
              <a:t>새로은</a:t>
            </a:r>
            <a:r>
              <a:rPr lang="ko-KR" altLang="en-US" dirty="0"/>
              <a:t> 기능을 쉽게 추가할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186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실시간 데이터 처리 프레임워크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Storm</a:t>
            </a:r>
          </a:p>
          <a:p>
            <a:r>
              <a:rPr lang="en-US" altLang="ko-KR" dirty="0" smtClean="0"/>
              <a:t>Spark streaming</a:t>
            </a:r>
          </a:p>
          <a:p>
            <a:r>
              <a:rPr lang="en-US" altLang="ko-KR" dirty="0" err="1" smtClean="0"/>
              <a:t>Samza</a:t>
            </a:r>
            <a:endParaRPr lang="en-US" altLang="ko-KR" dirty="0" smtClean="0"/>
          </a:p>
          <a:p>
            <a:r>
              <a:rPr lang="en-US" altLang="ko-KR" dirty="0" err="1" smtClean="0"/>
              <a:t>Flink</a:t>
            </a:r>
            <a:endParaRPr lang="en-US" altLang="ko-KR" dirty="0" smtClean="0"/>
          </a:p>
          <a:p>
            <a:r>
              <a:rPr lang="en-US" altLang="ko-KR" dirty="0" smtClean="0"/>
              <a:t>Flume</a:t>
            </a:r>
          </a:p>
          <a:p>
            <a:r>
              <a:rPr lang="en-US" altLang="ko-KR" dirty="0" err="1" smtClean="0"/>
              <a:t>Logstash</a:t>
            </a:r>
            <a:endParaRPr lang="en-US" altLang="ko-KR" dirty="0" smtClean="0"/>
          </a:p>
          <a:p>
            <a:r>
              <a:rPr lang="en-US" altLang="ko-KR" dirty="0" smtClean="0"/>
              <a:t>Kafka</a:t>
            </a:r>
          </a:p>
          <a:p>
            <a:r>
              <a:rPr lang="en-US" altLang="ko-KR" dirty="0" smtClean="0"/>
              <a:t>Camus -&gt; </a:t>
            </a:r>
            <a:r>
              <a:rPr lang="en-US" altLang="ko-KR" dirty="0" err="1" smtClean="0"/>
              <a:t>Gobblin</a:t>
            </a:r>
            <a:endParaRPr lang="en-US" altLang="ko-KR" dirty="0" smtClean="0"/>
          </a:p>
          <a:p>
            <a:r>
              <a:rPr lang="en-US" altLang="ko-KR" dirty="0" err="1" smtClean="0"/>
              <a:t>Sqoop</a:t>
            </a:r>
            <a:endParaRPr lang="en-US" altLang="ko-KR" dirty="0" smtClean="0"/>
          </a:p>
          <a:p>
            <a:r>
              <a:rPr lang="en-US" altLang="ko-KR" dirty="0"/>
              <a:t>Scribe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9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80920" cy="439248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Stream </a:t>
            </a:r>
            <a:r>
              <a:rPr lang="en-US" altLang="ko-KR" sz="2400" dirty="0" smtClean="0"/>
              <a:t>Processing </a:t>
            </a:r>
            <a:r>
              <a:rPr lang="ko-KR" altLang="en-US" sz="2400" dirty="0" smtClean="0"/>
              <a:t>기반</a:t>
            </a:r>
            <a:endParaRPr lang="en-US" altLang="ko-KR" sz="2400" dirty="0"/>
          </a:p>
          <a:p>
            <a:r>
              <a:rPr lang="en-US" altLang="ko-KR" sz="2400" dirty="0" smtClean="0"/>
              <a:t>a </a:t>
            </a:r>
            <a:r>
              <a:rPr lang="en-US" altLang="ko-KR" sz="2400" dirty="0"/>
              <a:t>million tuples processed per second per </a:t>
            </a:r>
            <a:r>
              <a:rPr lang="en-US" altLang="ko-KR" sz="2400" dirty="0" smtClean="0"/>
              <a:t>node</a:t>
            </a:r>
          </a:p>
          <a:p>
            <a:r>
              <a:rPr lang="en-US" altLang="ko-KR" sz="2400" dirty="0"/>
              <a:t>At least </a:t>
            </a:r>
            <a:r>
              <a:rPr lang="en-US" altLang="ko-KR" sz="2400" dirty="0" smtClean="0"/>
              <a:t>once</a:t>
            </a:r>
            <a:r>
              <a:rPr lang="ko-KR" altLang="en-US" sz="2400" dirty="0" smtClean="0"/>
              <a:t>를 보장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Trident </a:t>
            </a:r>
            <a:r>
              <a:rPr lang="ko-KR" altLang="en-US" sz="2000" dirty="0" smtClean="0"/>
              <a:t>사용시 정확히 한번 처리됨</a:t>
            </a:r>
            <a:endParaRPr lang="en-US" altLang="ko-KR" sz="2000" dirty="0" smtClean="0"/>
          </a:p>
          <a:p>
            <a:r>
              <a:rPr lang="ko-KR" altLang="en-US" sz="2400" dirty="0" err="1"/>
              <a:t>스톰은</a:t>
            </a:r>
            <a:r>
              <a:rPr lang="ko-KR" altLang="en-US" sz="2400" dirty="0"/>
              <a:t> 처리 시간이 직접적으로 사용자 경험에 영향을 미치는 </a:t>
            </a:r>
            <a:r>
              <a:rPr lang="ko-KR" altLang="en-US" sz="2400" dirty="0" smtClean="0"/>
              <a:t>경우 유리</a:t>
            </a:r>
            <a:r>
              <a:rPr lang="en-US" altLang="ko-KR" sz="2400" dirty="0"/>
              <a:t>, </a:t>
            </a:r>
            <a:r>
              <a:rPr lang="ko-KR" altLang="en-US" sz="2400" dirty="0"/>
              <a:t>예를 들어 처리 과정에서 얻은 피드백이 웹 사이트의 방문자 페이지로 직접 제공되는 </a:t>
            </a:r>
            <a:r>
              <a:rPr lang="ko-KR" altLang="en-US" sz="2400" dirty="0" smtClean="0"/>
              <a:t>경우</a:t>
            </a:r>
            <a:endParaRPr lang="en-US" altLang="ko-KR" sz="2400" dirty="0" smtClean="0"/>
          </a:p>
        </p:txBody>
      </p:sp>
      <p:pic>
        <p:nvPicPr>
          <p:cNvPr id="4100" name="Picture 4" descr="storm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90320"/>
            <a:ext cx="3017912" cy="110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3924944" y="3059668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유한한 크기 </a:t>
            </a:r>
            <a:r>
              <a:rPr lang="ko-KR" altLang="en-US" dirty="0" err="1"/>
              <a:t>튜플로</a:t>
            </a:r>
            <a:r>
              <a:rPr lang="ko-KR" altLang="en-US" dirty="0"/>
              <a:t> 분할된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32120</TotalTime>
  <Words>979</Words>
  <Application>Microsoft Office PowerPoint</Application>
  <PresentationFormat>화면 슬라이드 쇼(4:3)</PresentationFormat>
  <Paragraphs>211</Paragraphs>
  <Slides>27</Slides>
  <Notes>9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Spark Streaming 도입기</vt:lpstr>
      <vt:lpstr>PowerPoint 프레젠테이션</vt:lpstr>
      <vt:lpstr>목차</vt:lpstr>
      <vt:lpstr>실시간 데이터 처리 방식</vt:lpstr>
      <vt:lpstr>메시지 전달 방식</vt:lpstr>
      <vt:lpstr>데이터 처리 단계</vt:lpstr>
      <vt:lpstr>PowerPoint 프레젠테이션</vt:lpstr>
      <vt:lpstr>실시간 데이터 처리 프레임워크</vt:lpstr>
      <vt:lpstr>storm</vt:lpstr>
      <vt:lpstr>Spark streaming</vt:lpstr>
      <vt:lpstr>Flink</vt:lpstr>
      <vt:lpstr>Samza</vt:lpstr>
      <vt:lpstr>Flume</vt:lpstr>
      <vt:lpstr>logstash</vt:lpstr>
      <vt:lpstr>kafka</vt:lpstr>
      <vt:lpstr>Camus -&gt; Gobblin</vt:lpstr>
      <vt:lpstr>Sqoop</vt:lpstr>
      <vt:lpstr>비교 자료 #1</vt:lpstr>
      <vt:lpstr>비교 자료 #2</vt:lpstr>
      <vt:lpstr>비교 자료 #3</vt:lpstr>
      <vt:lpstr>비교 자료 #4</vt:lpstr>
      <vt:lpstr>도입 배경</vt:lpstr>
      <vt:lpstr>서비스 요구사항</vt:lpstr>
      <vt:lpstr>기존 구조도</vt:lpstr>
      <vt:lpstr>구조도</vt:lpstr>
      <vt:lpstr>작업 경과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 도입기</dc:title>
  <dc:creator>Haji</dc:creator>
  <cp:lastModifiedBy>Haji</cp:lastModifiedBy>
  <cp:revision>128</cp:revision>
  <dcterms:created xsi:type="dcterms:W3CDTF">2017-06-30T05:08:27Z</dcterms:created>
  <dcterms:modified xsi:type="dcterms:W3CDTF">2017-07-24T07:14:26Z</dcterms:modified>
</cp:coreProperties>
</file>