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3" r:id="rId3"/>
    <p:sldId id="334" r:id="rId4"/>
    <p:sldId id="335" r:id="rId5"/>
    <p:sldId id="336" r:id="rId6"/>
    <p:sldId id="337" r:id="rId7"/>
    <p:sldId id="350" r:id="rId8"/>
    <p:sldId id="351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9" r:id="rId20"/>
    <p:sldId id="352" r:id="rId21"/>
    <p:sldId id="355" r:id="rId22"/>
    <p:sldId id="356" r:id="rId23"/>
    <p:sldId id="357" r:id="rId24"/>
    <p:sldId id="353" r:id="rId25"/>
    <p:sldId id="354" r:id="rId26"/>
    <p:sldId id="332" r:id="rId27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819"/>
    <a:srgbClr val="005F8C"/>
    <a:srgbClr val="0000FF"/>
    <a:srgbClr val="0E3192"/>
    <a:srgbClr val="FF9933"/>
    <a:srgbClr val="D7EAF5"/>
    <a:srgbClr val="4EBCCE"/>
    <a:srgbClr val="263ED0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85600" autoAdjust="0"/>
  </p:normalViewPr>
  <p:slideViewPr>
    <p:cSldViewPr snapToObjects="1">
      <p:cViewPr varScale="1">
        <p:scale>
          <a:sx n="74" d="100"/>
          <a:sy n="74" d="100"/>
        </p:scale>
        <p:origin x="136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Complete</a:t>
            </a:r>
            <a:r>
              <a:rPr lang="en-US" baseline="0" dirty="0" smtClean="0"/>
              <a:t> Charge Sustainment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4.0384615384615352E-2"/>
                  <c:y val="-3.62150056629692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458C85-9D4A-4CD1-B551-4E72B3DB11EA}" type="VALUE">
                      <a:rPr lang="en-US" smtClean="0"/>
                      <a:pPr>
                        <a:defRPr/>
                      </a:pPr>
                      <a:t>[VALUE]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7018473652332"/>
                      <c:h val="0.1166947546828698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0384615384615387E-2"/>
                  <c:y val="-3.62150056629692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CEA71-05C6-46FC-A507-A759F355F823}" type="VALUE">
                      <a:rPr lang="en-US" smtClean="0"/>
                      <a:pPr>
                        <a:defRPr/>
                      </a:pPr>
                      <a:t>[VALUE]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08646274984859"/>
                      <c:h val="0.13315612089331039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NEDC</c:v>
                </c:pt>
                <c:pt idx="1">
                  <c:v>FTP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27.67</c:v>
                </c:pt>
                <c:pt idx="1">
                  <c:v>30.03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82658096"/>
        <c:axId val="282659272"/>
        <c:axId val="0"/>
      </c:bar3DChart>
      <c:catAx>
        <c:axId val="28265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659272"/>
        <c:crosses val="autoZero"/>
        <c:auto val="1"/>
        <c:lblAlgn val="ctr"/>
        <c:lblOffset val="100"/>
        <c:noMultiLvlLbl val="0"/>
      </c:catAx>
      <c:valAx>
        <c:axId val="28265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6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Partial Charge Sustainment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4.0384615384615352E-2"/>
                  <c:y val="-3.62150056629692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BA27FF-BE98-4C01-81E4-9FE51D38586A}" type="VALUE">
                      <a:rPr lang="en-US" smtClean="0"/>
                      <a:pPr>
                        <a:defRPr/>
                      </a:pPr>
                      <a:t>[VALUE]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7018473652332"/>
                      <c:h val="0.1166947546828698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0384615384615387E-2"/>
                  <c:y val="-3.62150056629692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72E5CDB-5C7B-49C7-B523-FCB0E7A552CF}" type="VALUE">
                      <a:rPr lang="en-US" smtClean="0"/>
                      <a:pPr>
                        <a:defRPr/>
                      </a:pPr>
                      <a:t>[VALUE]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08646274984859"/>
                      <c:h val="0.13315612089331039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NEDC</c:v>
                </c:pt>
                <c:pt idx="1">
                  <c:v>FTP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27.67</c:v>
                </c:pt>
                <c:pt idx="1">
                  <c:v>30.31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9341376"/>
        <c:axId val="339346472"/>
        <c:axId val="0"/>
      </c:bar3DChart>
      <c:catAx>
        <c:axId val="3393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346472"/>
        <c:crosses val="autoZero"/>
        <c:auto val="1"/>
        <c:lblAlgn val="ctr"/>
        <c:lblOffset val="100"/>
        <c:noMultiLvlLbl val="0"/>
      </c:catAx>
      <c:valAx>
        <c:axId val="33934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34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23293D-4F14-4B2D-BB81-2F9879FAA8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4700" y="766763"/>
            <a:ext cx="55483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1768"/>
            <a:ext cx="5205932" cy="460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4CD34A-38D5-45A5-8B85-DA8B71A6255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63252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90500" algn="l" rtl="0" eaLnBrk="0" fontAlgn="base" hangingPunct="0">
      <a:spcBef>
        <a:spcPct val="30000"/>
      </a:spcBef>
      <a:spcAft>
        <a:spcPct val="0"/>
      </a:spcAft>
      <a:buChar char="•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1000" indent="190500" algn="l" rtl="0" eaLnBrk="0" fontAlgn="base" hangingPunct="0">
      <a:spcBef>
        <a:spcPct val="30000"/>
      </a:spcBef>
      <a:spcAft>
        <a:spcPct val="0"/>
      </a:spcAft>
      <a:buChar char="–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2000" indent="1905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®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30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335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auto">
          <a:xfrm rot="10800000" flipH="1">
            <a:off x="1" y="908720"/>
            <a:ext cx="1244588" cy="504056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 flipH="1">
            <a:off x="1251396" y="0"/>
            <a:ext cx="209216" cy="90872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460612" y="0"/>
            <a:ext cx="8445388" cy="90872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44588" y="2276872"/>
            <a:ext cx="8153400" cy="1368425"/>
          </a:xfrm>
        </p:spPr>
        <p:txBody>
          <a:bodyPr/>
          <a:lstStyle>
            <a:lvl1pPr>
              <a:spcAft>
                <a:spcPts val="300"/>
              </a:spcAft>
              <a:defRPr sz="3600">
                <a:latin typeface="Calibri" pitchFamily="34" charset="0"/>
              </a:defRPr>
            </a:lvl1pPr>
          </a:lstStyle>
          <a:p>
            <a:pPr lvl="0"/>
            <a:r>
              <a:rPr lang="de-DE" noProof="0" dirty="0" smtClean="0"/>
              <a:t>Klicken Sie, um das Titelformat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44588" y="3840832"/>
            <a:ext cx="8153400" cy="167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noProof="0" dirty="0" smtClean="0"/>
              <a:t>Klicken Sie, um das Format des Untertitelmasters zu bearbeiten</a:t>
            </a:r>
          </a:p>
        </p:txBody>
      </p:sp>
      <p:sp>
        <p:nvSpPr>
          <p:cNvPr id="9" name="AutoShape 1"/>
          <p:cNvSpPr>
            <a:spLocks noChangeArrowheads="1"/>
          </p:cNvSpPr>
          <p:nvPr userDrawn="1"/>
        </p:nvSpPr>
        <p:spPr bwMode="auto">
          <a:xfrm>
            <a:off x="227007" y="57485"/>
            <a:ext cx="792163" cy="792163"/>
          </a:xfrm>
          <a:prstGeom prst="roundRect">
            <a:avLst>
              <a:gd name="adj" fmla="val 199"/>
            </a:avLst>
          </a:prstGeom>
          <a:solidFill>
            <a:srgbClr val="005F8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Oval 2"/>
          <p:cNvSpPr>
            <a:spLocks noChangeArrowheads="1"/>
          </p:cNvSpPr>
          <p:nvPr userDrawn="1"/>
        </p:nvSpPr>
        <p:spPr bwMode="auto">
          <a:xfrm>
            <a:off x="317495" y="14956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Oval 3"/>
          <p:cNvSpPr>
            <a:spLocks noChangeArrowheads="1"/>
          </p:cNvSpPr>
          <p:nvPr userDrawn="1"/>
        </p:nvSpPr>
        <p:spPr bwMode="auto">
          <a:xfrm>
            <a:off x="439732" y="270210"/>
            <a:ext cx="365125" cy="365125"/>
          </a:xfrm>
          <a:prstGeom prst="ellipse">
            <a:avLst/>
          </a:prstGeom>
          <a:solidFill>
            <a:srgbClr val="005F8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3" name="Freeform 4"/>
          <p:cNvSpPr>
            <a:spLocks noChangeArrowheads="1"/>
          </p:cNvSpPr>
          <p:nvPr userDrawn="1"/>
        </p:nvSpPr>
        <p:spPr bwMode="auto">
          <a:xfrm>
            <a:off x="577845" y="87648"/>
            <a:ext cx="122237" cy="244475"/>
          </a:xfrm>
          <a:custGeom>
            <a:avLst/>
            <a:gdLst>
              <a:gd name="T0" fmla="*/ 339 w 340"/>
              <a:gd name="T1" fmla="*/ 678 h 679"/>
              <a:gd name="T2" fmla="*/ 0 w 340"/>
              <a:gd name="T3" fmla="*/ 339 h 679"/>
              <a:gd name="T4" fmla="*/ 339 w 340"/>
              <a:gd name="T5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339" y="678"/>
                </a:moveTo>
                <a:lnTo>
                  <a:pt x="0" y="339"/>
                </a:lnTo>
                <a:lnTo>
                  <a:pt x="339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4" name="Freeform 5"/>
          <p:cNvSpPr>
            <a:spLocks noChangeArrowheads="1"/>
          </p:cNvSpPr>
          <p:nvPr userDrawn="1"/>
        </p:nvSpPr>
        <p:spPr bwMode="auto">
          <a:xfrm>
            <a:off x="257170" y="376573"/>
            <a:ext cx="244475" cy="122237"/>
          </a:xfrm>
          <a:custGeom>
            <a:avLst/>
            <a:gdLst>
              <a:gd name="T0" fmla="*/ 678 w 679"/>
              <a:gd name="T1" fmla="*/ 0 h 340"/>
              <a:gd name="T2" fmla="*/ 339 w 679"/>
              <a:gd name="T3" fmla="*/ 339 h 340"/>
              <a:gd name="T4" fmla="*/ 0 w 679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678" y="0"/>
                </a:moveTo>
                <a:lnTo>
                  <a:pt x="339" y="339"/>
                </a:lnTo>
                <a:lnTo>
                  <a:pt x="0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" name="Freeform 6"/>
          <p:cNvSpPr>
            <a:spLocks noChangeArrowheads="1"/>
          </p:cNvSpPr>
          <p:nvPr userDrawn="1"/>
        </p:nvSpPr>
        <p:spPr bwMode="auto">
          <a:xfrm>
            <a:off x="744532" y="408323"/>
            <a:ext cx="244475" cy="122237"/>
          </a:xfrm>
          <a:custGeom>
            <a:avLst/>
            <a:gdLst>
              <a:gd name="T0" fmla="*/ 0 w 679"/>
              <a:gd name="T1" fmla="*/ 339 h 340"/>
              <a:gd name="T2" fmla="*/ 339 w 679"/>
              <a:gd name="T3" fmla="*/ 0 h 340"/>
              <a:gd name="T4" fmla="*/ 678 w 679"/>
              <a:gd name="T5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0" y="339"/>
                </a:moveTo>
                <a:lnTo>
                  <a:pt x="339" y="0"/>
                </a:lnTo>
                <a:lnTo>
                  <a:pt x="678" y="339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Freeform 7"/>
          <p:cNvSpPr>
            <a:spLocks noChangeArrowheads="1"/>
          </p:cNvSpPr>
          <p:nvPr userDrawn="1"/>
        </p:nvSpPr>
        <p:spPr bwMode="auto">
          <a:xfrm>
            <a:off x="546095" y="575010"/>
            <a:ext cx="122237" cy="244475"/>
          </a:xfrm>
          <a:custGeom>
            <a:avLst/>
            <a:gdLst>
              <a:gd name="T0" fmla="*/ 0 w 340"/>
              <a:gd name="T1" fmla="*/ 0 h 679"/>
              <a:gd name="T2" fmla="*/ 339 w 340"/>
              <a:gd name="T3" fmla="*/ 339 h 679"/>
              <a:gd name="T4" fmla="*/ 0 w 340"/>
              <a:gd name="T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0" y="0"/>
                </a:moveTo>
                <a:lnTo>
                  <a:pt x="339" y="339"/>
                </a:lnTo>
                <a:lnTo>
                  <a:pt x="0" y="678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7" name="Gruppieren 16"/>
          <p:cNvGrpSpPr>
            <a:grpSpLocks noChangeAspect="1"/>
          </p:cNvGrpSpPr>
          <p:nvPr userDrawn="1"/>
        </p:nvGrpSpPr>
        <p:grpSpPr>
          <a:xfrm>
            <a:off x="6789204" y="164772"/>
            <a:ext cx="2876403" cy="576000"/>
            <a:chOff x="252416" y="311151"/>
            <a:chExt cx="1260491" cy="252411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999" y="1025686"/>
            <a:ext cx="9345600" cy="4708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35863" y="0"/>
            <a:ext cx="2346325" cy="5670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888163" cy="5670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45520" cy="4707570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 sz="2000"/>
            </a:lvl1pPr>
            <a:lvl2pPr marL="444500" indent="-266700">
              <a:spcBef>
                <a:spcPts val="300"/>
              </a:spcBef>
              <a:spcAft>
                <a:spcPts val="600"/>
              </a:spcAft>
              <a:buClrTx/>
              <a:buFont typeface="Calibri" pitchFamily="34" charset="0"/>
              <a:buChar char="•"/>
              <a:defRPr sz="1600"/>
            </a:lvl2pPr>
            <a:lvl3pPr marL="896938" indent="-266700"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9913" cy="4527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7613" y="1143000"/>
            <a:ext cx="4381500" cy="4527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6413" y="6629400"/>
            <a:ext cx="9399587" cy="22860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77825" y="6629400"/>
            <a:ext cx="414338" cy="228600"/>
          </a:xfrm>
          <a:prstGeom prst="parallelogram">
            <a:avLst>
              <a:gd name="adj" fmla="val 27406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5841268"/>
            <a:ext cx="9906000" cy="0"/>
          </a:xfrm>
          <a:prstGeom prst="line">
            <a:avLst/>
          </a:prstGeom>
          <a:noFill/>
          <a:ln w="25400">
            <a:solidFill>
              <a:srgbClr val="B9281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de-DE" dirty="0">
              <a:latin typeface="+mj-lt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920552" y="6012000"/>
            <a:ext cx="41404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/>
            <a:r>
              <a:rPr lang="de-DE" sz="1000" b="1" baseline="0" dirty="0" smtClean="0">
                <a:latin typeface="Calibri" pitchFamily="34" charset="0"/>
                <a:cs typeface="Arial" pitchFamily="34" charset="0"/>
              </a:rPr>
              <a:t>Manal Sheth, Shweta Kulkarni, Pankaj Deoli</a:t>
            </a:r>
          </a:p>
          <a:p>
            <a:pPr algn="l"/>
            <a:r>
              <a:rPr lang="de-DE" sz="1000" b="1" baseline="0" dirty="0" smtClean="0">
                <a:latin typeface="Calibri" pitchFamily="34" charset="0"/>
                <a:cs typeface="Arial" pitchFamily="34" charset="0"/>
              </a:rPr>
              <a:t>Electromobility Research Group</a:t>
            </a:r>
            <a:endParaRPr lang="de-DE" sz="1000" b="1" dirty="0">
              <a:latin typeface="Calibri" pitchFamily="34" charset="0"/>
              <a:cs typeface="Arial" pitchFamily="34" charset="0"/>
            </a:endParaRPr>
          </a:p>
          <a:p>
            <a:pPr algn="just"/>
            <a:r>
              <a:rPr lang="de-DE" sz="1000" dirty="0" smtClean="0">
                <a:latin typeface="Calibri" pitchFamily="34" charset="0"/>
                <a:cs typeface="Arial" pitchFamily="34" charset="0"/>
              </a:rPr>
              <a:t>University </a:t>
            </a:r>
            <a:r>
              <a:rPr lang="de-DE" sz="1000" dirty="0" err="1" smtClean="0">
                <a:latin typeface="Calibri" pitchFamily="34" charset="0"/>
                <a:cs typeface="Arial" pitchFamily="34" charset="0"/>
              </a:rPr>
              <a:t>of</a:t>
            </a:r>
            <a:r>
              <a:rPr lang="de-DE" sz="1000" dirty="0" smtClean="0">
                <a:latin typeface="Calibri" pitchFamily="34" charset="0"/>
                <a:cs typeface="Arial" pitchFamily="34" charset="0"/>
              </a:rPr>
              <a:t> Kaiserslautern</a:t>
            </a:r>
            <a:endParaRPr lang="de-DE" sz="10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878138" y="0"/>
            <a:ext cx="7027862" cy="90872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2541686" y="0"/>
            <a:ext cx="4427538" cy="908720"/>
          </a:xfrm>
          <a:prstGeom prst="parallelogram">
            <a:avLst>
              <a:gd name="adj" fmla="val 24849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78138" y="0"/>
            <a:ext cx="700405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35" name="Textplatzhalter 10"/>
          <p:cNvSpPr txBox="1">
            <a:spLocks/>
          </p:cNvSpPr>
          <p:nvPr userDrawn="1"/>
        </p:nvSpPr>
        <p:spPr>
          <a:xfrm>
            <a:off x="5061012" y="6012000"/>
            <a:ext cx="4680520" cy="460153"/>
          </a:xfrm>
          <a:prstGeom prst="rect">
            <a:avLst/>
          </a:prstGeom>
        </p:spPr>
        <p:txBody>
          <a:bodyPr tIns="0" bIns="0"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Energy Management For Parallel Mild Hybrid Electric Vehicle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SS 19 | 02.09.2019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fld id="{F169A3F8-06DC-421D-B7E7-7620B247202D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‹#›</a:t>
            </a:fld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Freeform 1"/>
          <p:cNvSpPr>
            <a:spLocks noChangeArrowheads="1"/>
          </p:cNvSpPr>
          <p:nvPr userDrawn="1"/>
        </p:nvSpPr>
        <p:spPr bwMode="auto">
          <a:xfrm>
            <a:off x="4508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360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6" name="Oval 2"/>
          <p:cNvSpPr>
            <a:spLocks noChangeArrowheads="1"/>
          </p:cNvSpPr>
          <p:nvPr userDrawn="1"/>
        </p:nvSpPr>
        <p:spPr bwMode="auto">
          <a:xfrm>
            <a:off x="284163" y="5998294"/>
            <a:ext cx="479425" cy="479425"/>
          </a:xfrm>
          <a:prstGeom prst="ellipse">
            <a:avLst/>
          </a:prstGeom>
          <a:solidFill>
            <a:srgbClr val="005F8C"/>
          </a:solidFill>
          <a:ln w="9525">
            <a:solidFill>
              <a:srgbClr val="005F8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7" name="Oval 3"/>
          <p:cNvSpPr>
            <a:spLocks noChangeArrowheads="1"/>
          </p:cNvSpPr>
          <p:nvPr userDrawn="1"/>
        </p:nvSpPr>
        <p:spPr bwMode="auto">
          <a:xfrm>
            <a:off x="379413" y="6093544"/>
            <a:ext cx="287337" cy="2873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8" name="Freeform 4"/>
          <p:cNvSpPr>
            <a:spLocks noChangeArrowheads="1"/>
          </p:cNvSpPr>
          <p:nvPr userDrawn="1"/>
        </p:nvSpPr>
        <p:spPr bwMode="auto">
          <a:xfrm>
            <a:off x="487363" y="5949082"/>
            <a:ext cx="96837" cy="192087"/>
          </a:xfrm>
          <a:custGeom>
            <a:avLst/>
            <a:gdLst>
              <a:gd name="T0" fmla="*/ 267 w 268"/>
              <a:gd name="T1" fmla="*/ 533 h 534"/>
              <a:gd name="T2" fmla="*/ 0 w 268"/>
              <a:gd name="T3" fmla="*/ 267 h 534"/>
              <a:gd name="T4" fmla="*/ 267 w 268"/>
              <a:gd name="T5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267" y="533"/>
                </a:moveTo>
                <a:lnTo>
                  <a:pt x="0" y="267"/>
                </a:lnTo>
                <a:lnTo>
                  <a:pt x="267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9" name="Freeform 5"/>
          <p:cNvSpPr>
            <a:spLocks noChangeArrowheads="1"/>
          </p:cNvSpPr>
          <p:nvPr userDrawn="1"/>
        </p:nvSpPr>
        <p:spPr bwMode="auto">
          <a:xfrm>
            <a:off x="4635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0" name="Freeform 6"/>
          <p:cNvSpPr>
            <a:spLocks noChangeArrowheads="1"/>
          </p:cNvSpPr>
          <p:nvPr userDrawn="1"/>
        </p:nvSpPr>
        <p:spPr bwMode="auto">
          <a:xfrm>
            <a:off x="234950" y="6177682"/>
            <a:ext cx="192088" cy="96837"/>
          </a:xfrm>
          <a:custGeom>
            <a:avLst/>
            <a:gdLst>
              <a:gd name="T0" fmla="*/ 533 w 534"/>
              <a:gd name="T1" fmla="*/ 0 h 268"/>
              <a:gd name="T2" fmla="*/ 267 w 534"/>
              <a:gd name="T3" fmla="*/ 267 h 268"/>
              <a:gd name="T4" fmla="*/ 0 w 534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533" y="0"/>
                </a:moveTo>
                <a:lnTo>
                  <a:pt x="267" y="267"/>
                </a:lnTo>
                <a:lnTo>
                  <a:pt x="0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1" name="Freeform 7"/>
          <p:cNvSpPr>
            <a:spLocks noChangeArrowheads="1"/>
          </p:cNvSpPr>
          <p:nvPr userDrawn="1"/>
        </p:nvSpPr>
        <p:spPr bwMode="auto">
          <a:xfrm>
            <a:off x="619125" y="6201494"/>
            <a:ext cx="192088" cy="96838"/>
          </a:xfrm>
          <a:custGeom>
            <a:avLst/>
            <a:gdLst>
              <a:gd name="T0" fmla="*/ 0 w 534"/>
              <a:gd name="T1" fmla="*/ 267 h 268"/>
              <a:gd name="T2" fmla="*/ 266 w 534"/>
              <a:gd name="T3" fmla="*/ 0 h 268"/>
              <a:gd name="T4" fmla="*/ 533 w 534"/>
              <a:gd name="T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0" y="267"/>
                </a:moveTo>
                <a:lnTo>
                  <a:pt x="266" y="0"/>
                </a:lnTo>
                <a:lnTo>
                  <a:pt x="533" y="267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9" name="Gruppieren 18"/>
          <p:cNvGrpSpPr>
            <a:grpSpLocks noChangeAspect="1"/>
          </p:cNvGrpSpPr>
          <p:nvPr userDrawn="1"/>
        </p:nvGrpSpPr>
        <p:grpSpPr>
          <a:xfrm>
            <a:off x="275417" y="238360"/>
            <a:ext cx="2157303" cy="432000"/>
            <a:chOff x="252416" y="311151"/>
            <a:chExt cx="1260491" cy="252411"/>
          </a:xfrm>
        </p:grpSpPr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4EBCCE"/>
        </a:buClr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44500" indent="-265113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•"/>
        <a:defRPr sz="1600" b="1">
          <a:solidFill>
            <a:schemeClr val="tx1"/>
          </a:solidFill>
          <a:latin typeface="Calibri" pitchFamily="34" charset="0"/>
        </a:defRPr>
      </a:lvl2pPr>
      <a:lvl3pPr marL="896938" indent="-268288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–"/>
        <a:defRPr sz="1600">
          <a:solidFill>
            <a:schemeClr val="tx1"/>
          </a:solidFill>
          <a:latin typeface="Calibri" pitchFamily="34" charset="0"/>
        </a:defRPr>
      </a:lvl3pPr>
      <a:lvl4pPr marL="1343025" indent="-257175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</a:defRPr>
      </a:lvl4pPr>
      <a:lvl5pPr marL="1854200" indent="-228600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»"/>
        <a:defRPr sz="1600">
          <a:solidFill>
            <a:schemeClr val="tx1"/>
          </a:solidFill>
          <a:latin typeface="Calibri" pitchFamily="34" charset="0"/>
        </a:defRPr>
      </a:lvl5pPr>
      <a:lvl6pPr marL="2311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768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225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68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Management for Parallel Mild Hybrid Electric Vehicle </a:t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227270" y="3392996"/>
            <a:ext cx="8153400" cy="2216460"/>
          </a:xfrm>
        </p:spPr>
        <p:txBody>
          <a:bodyPr/>
          <a:lstStyle/>
          <a:p>
            <a:r>
              <a:rPr lang="en-US" sz="2400" dirty="0" smtClean="0"/>
              <a:t>Seminar </a:t>
            </a:r>
            <a:r>
              <a:rPr lang="en-US" sz="2400" dirty="0" err="1" smtClean="0"/>
              <a:t>Electromobility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S 2019</a:t>
            </a:r>
            <a:endParaRPr lang="en-US" sz="2400" dirty="0"/>
          </a:p>
          <a:p>
            <a:r>
              <a:rPr lang="en-US" sz="2400" dirty="0" err="1"/>
              <a:t>Electromobility</a:t>
            </a:r>
            <a:r>
              <a:rPr lang="en-US" sz="2400" dirty="0"/>
              <a:t> Research </a:t>
            </a:r>
            <a:r>
              <a:rPr lang="en-US" sz="2400" dirty="0" smtClean="0"/>
              <a:t>Group</a:t>
            </a:r>
          </a:p>
          <a:p>
            <a:endParaRPr lang="en-US" sz="2400" dirty="0" smtClean="0"/>
          </a:p>
          <a:p>
            <a:r>
              <a:rPr lang="en-US" sz="2400" dirty="0" smtClean="0"/>
              <a:t>Manal </a:t>
            </a:r>
            <a:r>
              <a:rPr lang="en-US" sz="2400" dirty="0" err="1" smtClean="0"/>
              <a:t>Sheth</a:t>
            </a:r>
            <a:r>
              <a:rPr lang="en-US" sz="2400" dirty="0" smtClean="0"/>
              <a:t> (411833)</a:t>
            </a:r>
          </a:p>
          <a:p>
            <a:r>
              <a:rPr lang="en-US" sz="2400" dirty="0" smtClean="0"/>
              <a:t>Shweta Kulkarni (411840)</a:t>
            </a:r>
          </a:p>
          <a:p>
            <a:r>
              <a:rPr lang="en-US" sz="2400" dirty="0" smtClean="0"/>
              <a:t>Pankaj </a:t>
            </a:r>
            <a:r>
              <a:rPr lang="en-US" sz="2400" dirty="0" err="1" smtClean="0"/>
              <a:t>Deoli</a:t>
            </a:r>
            <a:r>
              <a:rPr lang="en-US" sz="2400" dirty="0" smtClean="0"/>
              <a:t> (410704)</a:t>
            </a:r>
          </a:p>
          <a:p>
            <a:endParaRPr lang="en-US" sz="2400" dirty="0" smtClean="0"/>
          </a:p>
          <a:p>
            <a:r>
              <a:rPr lang="en-US" sz="2400" dirty="0" smtClean="0"/>
              <a:t>University of Kaiserslautern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State_CE: </a:t>
            </a:r>
            <a:r>
              <a:rPr lang="de-DE" b="0" dirty="0" smtClean="0"/>
              <a:t>It signifies the state of combustion engine. Vehicle configuration allows us with the provision to shut-off combustion engine, whenever required. This can be integrated in different operation modes.</a:t>
            </a:r>
          </a:p>
          <a:p>
            <a:pPr>
              <a:buFont typeface="Wingdings" panose="05000000000000000000" pitchFamily="2" charset="2"/>
              <a:buChar char="q"/>
            </a:pPr>
            <a:endParaRPr lang="de-DE" b="0" dirty="0"/>
          </a:p>
          <a:p>
            <a:pPr marL="0" indent="0"/>
            <a:endParaRPr lang="de-DE" b="0" dirty="0" smtClean="0"/>
          </a:p>
          <a:p>
            <a:pPr>
              <a:buFont typeface="Wingdings" panose="05000000000000000000" pitchFamily="2" charset="2"/>
              <a:buChar char="q"/>
            </a:pPr>
            <a:endParaRPr lang="de-DE" dirty="0"/>
          </a:p>
          <a:p>
            <a:pPr marL="0" indent="0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2409472"/>
            <a:ext cx="7510847" cy="33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Operation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Regeneration of kinetic energy : A certain fraction of kinetic energy can be restored using electric motor, while applying brakes. </a:t>
            </a:r>
          </a:p>
          <a:p>
            <a:pPr lvl="2"/>
            <a:r>
              <a:rPr lang="en-US" smtClean="0"/>
              <a:t>This can be helpful, as in conventional braking system (i.e. friction braking) kinetic energy is dissipated in form of heat.</a:t>
            </a:r>
          </a:p>
          <a:p>
            <a:endParaRPr lang="en-IN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1052" y="2672916"/>
            <a:ext cx="41044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	Combustion Engine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BT	Battery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EM	Electric Motor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	Torque Coupler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MGB	Mechanical Gear-box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	Vehicle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T_CE	Torque of Combustion Engine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T_EM	Torque of Electric Motor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T_MGB	Overall torque requirement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929" y="2874422"/>
            <a:ext cx="4280095" cy="1636212"/>
            <a:chOff x="195929" y="2874422"/>
            <a:chExt cx="4280095" cy="1636212"/>
          </a:xfrm>
        </p:grpSpPr>
        <p:sp>
          <p:nvSpPr>
            <p:cNvPr id="6" name="Rectangle 5"/>
            <p:cNvSpPr/>
            <p:nvPr/>
          </p:nvSpPr>
          <p:spPr>
            <a:xfrm>
              <a:off x="195929" y="4073294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3843" y="4073296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1158" y="4073295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49671" y="4074813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66986" y="4073297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29467" y="3200014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23973" y="4291205"/>
              <a:ext cx="39600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641887" y="4291202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552473" y="4291200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92317" y="4291198"/>
              <a:ext cx="396000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2"/>
              <a:endCxn id="8" idx="0"/>
            </p:cNvCxnSpPr>
            <p:nvPr/>
          </p:nvCxnSpPr>
          <p:spPr>
            <a:xfrm>
              <a:off x="2293489" y="3635835"/>
              <a:ext cx="1691" cy="43746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82647" y="322593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751" y="4091152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BT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1405" y="4091143"/>
              <a:ext cx="514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</a:t>
              </a:r>
              <a:endPara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2489" y="409418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TC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1268" y="4121930"/>
              <a:ext cx="610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MGB</a:t>
              </a:r>
              <a:endParaRPr lang="en-IN" sz="11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61438" y="4083943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Elbow Connector 22"/>
            <p:cNvCxnSpPr>
              <a:endCxn id="25" idx="2"/>
            </p:cNvCxnSpPr>
            <p:nvPr/>
          </p:nvCxnSpPr>
          <p:spPr>
            <a:xfrm rot="16200000" flipV="1">
              <a:off x="1150178" y="3635541"/>
              <a:ext cx="674437" cy="65043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0800000">
              <a:off x="1494995" y="3052195"/>
              <a:ext cx="760869" cy="65455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2540" y="3284984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T_EM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357" y="2874422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 flipH="1" flipV="1">
              <a:off x="2655948" y="3718064"/>
              <a:ext cx="652271" cy="463220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80631" y="3308512"/>
              <a:ext cx="841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T_MGB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Load point shifting: </a:t>
            </a:r>
            <a:r>
              <a:rPr lang="en-US" sz="1800" b="0" dirty="0"/>
              <a:t>The efficiency of the IC-engine can be realized using two </a:t>
            </a:r>
            <a:r>
              <a:rPr lang="en-US" sz="1800" b="0" dirty="0" smtClean="0"/>
              <a:t>factors i.e. </a:t>
            </a:r>
            <a:r>
              <a:rPr lang="en-US" sz="1800" b="0" dirty="0"/>
              <a:t>angular velocity and the torque of the engine. </a:t>
            </a:r>
            <a:endParaRPr lang="en-US" sz="1800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en-US" sz="1800" b="0" dirty="0" smtClean="0"/>
              <a:t>he </a:t>
            </a:r>
            <a:r>
              <a:rPr lang="en-US" sz="1800" b="0" dirty="0"/>
              <a:t>load </a:t>
            </a:r>
            <a:r>
              <a:rPr lang="en-US" sz="1800" b="0" dirty="0" smtClean="0"/>
              <a:t>of </a:t>
            </a:r>
            <a:r>
              <a:rPr lang="en-US" sz="1800" b="0" dirty="0"/>
              <a:t>engine can be shifted by operating the electric component in either motor mode (load point decrease) or in generator mode (load point increase</a:t>
            </a:r>
            <a:r>
              <a:rPr lang="en-US" sz="1800" b="0" dirty="0" smtClean="0"/>
              <a:t>) </a:t>
            </a:r>
            <a:r>
              <a:rPr lang="en-US" sz="1800" b="0" dirty="0"/>
              <a:t>to optimize the efficiency of the engine. </a:t>
            </a:r>
            <a:endParaRPr lang="en-IN" sz="1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30" y="2672916"/>
            <a:ext cx="4444153" cy="3060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/>
          <p:cNvGrpSpPr/>
          <p:nvPr/>
        </p:nvGrpSpPr>
        <p:grpSpPr>
          <a:xfrm>
            <a:off x="226087" y="3301922"/>
            <a:ext cx="4280095" cy="1649174"/>
            <a:chOff x="226087" y="3301922"/>
            <a:chExt cx="4280095" cy="1649174"/>
          </a:xfrm>
        </p:grpSpPr>
        <p:sp>
          <p:nvSpPr>
            <p:cNvPr id="6" name="Rectangle 5"/>
            <p:cNvSpPr/>
            <p:nvPr/>
          </p:nvSpPr>
          <p:spPr>
            <a:xfrm>
              <a:off x="226087" y="4513756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4001" y="4513758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61316" y="4513757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9829" y="4515275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97144" y="4513759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9625" y="3640476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582631" y="4731662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22475" y="4731660"/>
              <a:ext cx="396000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2805" y="3666396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2909" y="453161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BT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1563" y="4531605"/>
              <a:ext cx="514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</a:t>
              </a:r>
              <a:endPara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82647" y="4534646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TC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51426" y="4562392"/>
              <a:ext cx="610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MGB</a:t>
              </a:r>
              <a:endParaRPr lang="en-IN" sz="11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1596" y="4524405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Elbow Connector 22"/>
            <p:cNvCxnSpPr>
              <a:endCxn id="25" idx="2"/>
            </p:cNvCxnSpPr>
            <p:nvPr/>
          </p:nvCxnSpPr>
          <p:spPr>
            <a:xfrm rot="16200000" flipV="1">
              <a:off x="1180336" y="4076003"/>
              <a:ext cx="674437" cy="65043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0800000">
              <a:off x="1525153" y="3492657"/>
              <a:ext cx="760869" cy="65455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2698" y="3725446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T_EM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2131" y="3301922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 flipH="1" flipV="1">
              <a:off x="2686106" y="4158526"/>
              <a:ext cx="652271" cy="463220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10789" y="3748974"/>
              <a:ext cx="841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T_MGB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6" idx="3"/>
              <a:endCxn id="7" idx="1"/>
            </p:cNvCxnSpPr>
            <p:nvPr/>
          </p:nvCxnSpPr>
          <p:spPr>
            <a:xfrm>
              <a:off x="754131" y="4731667"/>
              <a:ext cx="389870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82810" y="4738437"/>
              <a:ext cx="38987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2"/>
              <a:endCxn id="8" idx="0"/>
            </p:cNvCxnSpPr>
            <p:nvPr/>
          </p:nvCxnSpPr>
          <p:spPr>
            <a:xfrm>
              <a:off x="2323647" y="4076297"/>
              <a:ext cx="1691" cy="4374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2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Electric Driving: </a:t>
            </a:r>
            <a:r>
              <a:rPr lang="en-US" b="0" dirty="0"/>
              <a:t>When the electric storage unit (usually electric batteries) consists of sufficient charge, </a:t>
            </a:r>
            <a:r>
              <a:rPr lang="en-US" b="0" dirty="0" smtClean="0"/>
              <a:t>then </a:t>
            </a:r>
            <a:r>
              <a:rPr lang="en-US" b="0" dirty="0"/>
              <a:t>the vehicle can be driven in pure electric mode</a:t>
            </a:r>
            <a:r>
              <a:rPr lang="en-US" b="0" dirty="0" smtClean="0"/>
              <a:t>.</a:t>
            </a:r>
          </a:p>
          <a:p>
            <a:pPr marL="0" indent="0"/>
            <a:endParaRPr lang="en-US" b="0" dirty="0"/>
          </a:p>
          <a:p>
            <a:pPr marL="0" indent="0"/>
            <a:endParaRPr lang="en-IN" b="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1052" y="2672916"/>
            <a:ext cx="41044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	Combustion Engine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BT	Battery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EM	Electric Motor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	Torque Coupler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MGB	Mechanical Gear-box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	Vehicle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T_CE	Torque of Combustion Engine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T_EM	Torque of Electric Motor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T_MGB	Overall torque requirement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8000" y="3051286"/>
            <a:ext cx="4280095" cy="1636212"/>
            <a:chOff x="195929" y="2874422"/>
            <a:chExt cx="4280095" cy="1636212"/>
          </a:xfrm>
        </p:grpSpPr>
        <p:sp>
          <p:nvSpPr>
            <p:cNvPr id="7" name="Rectangle 6"/>
            <p:cNvSpPr/>
            <p:nvPr/>
          </p:nvSpPr>
          <p:spPr>
            <a:xfrm>
              <a:off x="195929" y="4073294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13843" y="4073296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31158" y="4073295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9671" y="4074813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66986" y="4073297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29467" y="3200014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723973" y="4291205"/>
              <a:ext cx="39600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641887" y="4291202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52473" y="4291200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492317" y="4291198"/>
              <a:ext cx="396000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9" idx="0"/>
            </p:cNvCxnSpPr>
            <p:nvPr/>
          </p:nvCxnSpPr>
          <p:spPr>
            <a:xfrm>
              <a:off x="2293489" y="3635835"/>
              <a:ext cx="1691" cy="43746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82647" y="322593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751" y="4091152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BT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1405" y="4091143"/>
              <a:ext cx="514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</a:t>
              </a:r>
              <a:endPara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2489" y="409418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TC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268" y="4121930"/>
              <a:ext cx="610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MGB</a:t>
              </a:r>
              <a:endParaRPr lang="en-IN" sz="11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1438" y="4083943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Elbow Connector 23"/>
            <p:cNvCxnSpPr>
              <a:endCxn id="26" idx="2"/>
            </p:cNvCxnSpPr>
            <p:nvPr/>
          </p:nvCxnSpPr>
          <p:spPr>
            <a:xfrm rot="16200000" flipV="1">
              <a:off x="1150178" y="3635541"/>
              <a:ext cx="674437" cy="65043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494995" y="3052195"/>
              <a:ext cx="760869" cy="65455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12540" y="3284984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T_EM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7357" y="2874422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rot="5400000" flipH="1" flipV="1">
              <a:off x="2655948" y="3718064"/>
              <a:ext cx="652271" cy="463220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80631" y="3308512"/>
              <a:ext cx="841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T_MGB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0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 Modes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616168"/>
              </p:ext>
            </p:extLst>
          </p:nvPr>
        </p:nvGraphicFramePr>
        <p:xfrm>
          <a:off x="632519" y="1232756"/>
          <a:ext cx="8856986" cy="44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5963"/>
                <a:gridCol w="1338847"/>
                <a:gridCol w="1493329"/>
                <a:gridCol w="1338847"/>
              </a:tblGrid>
              <a:tr h="1721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Operating Modes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Torque requirement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Power-split ratio, u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state of the engine, </a:t>
                      </a:r>
                      <a:r>
                        <a:rPr lang="en-IN" sz="1800" dirty="0" err="1" smtClean="0">
                          <a:effectLst/>
                          <a:latin typeface="Calibri" panose="020F0502020204030204" pitchFamily="34" charset="0"/>
                        </a:rPr>
                        <a:t>State_CE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77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Regeneration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&lt; 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0 &lt;= u &lt; 1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off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5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Electric Driving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&gt; 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off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77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Load point shifting (Motor mode)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&gt; 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0 &lt;= u &lt; 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77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Load point shifting (Generator mode)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&gt; 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u &lt; 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5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Combustion Driving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&gt; 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Strategies</a:t>
            </a:r>
            <a:endParaRPr lang="en-IN" dirty="0"/>
          </a:p>
        </p:txBody>
      </p:sp>
      <p:grpSp>
        <p:nvGrpSpPr>
          <p:cNvPr id="59" name="Group 58"/>
          <p:cNvGrpSpPr/>
          <p:nvPr/>
        </p:nvGrpSpPr>
        <p:grpSpPr>
          <a:xfrm>
            <a:off x="1938959" y="1114954"/>
            <a:ext cx="7740861" cy="4446494"/>
            <a:chOff x="1676635" y="1016732"/>
            <a:chExt cx="7740861" cy="4446494"/>
          </a:xfrm>
        </p:grpSpPr>
        <p:sp>
          <p:nvSpPr>
            <p:cNvPr id="3" name="Oval 2"/>
            <p:cNvSpPr/>
            <p:nvPr/>
          </p:nvSpPr>
          <p:spPr>
            <a:xfrm>
              <a:off x="3512840" y="2474894"/>
              <a:ext cx="2592288" cy="648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512840" y="3338201"/>
              <a:ext cx="2592288" cy="648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664968" y="3122966"/>
              <a:ext cx="288032" cy="21523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Straight Connector 7"/>
            <p:cNvCxnSpPr>
              <a:stCxn id="3" idx="0"/>
            </p:cNvCxnSpPr>
            <p:nvPr/>
          </p:nvCxnSpPr>
          <p:spPr>
            <a:xfrm flipV="1">
              <a:off x="4808984" y="2186862"/>
              <a:ext cx="0" cy="28803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332820" y="2186862"/>
              <a:ext cx="147616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808984" y="2186862"/>
              <a:ext cx="147616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08984" y="3987062"/>
              <a:ext cx="0" cy="28803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332820" y="4275206"/>
              <a:ext cx="147616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808984" y="4275094"/>
              <a:ext cx="147616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6285148" y="1844824"/>
              <a:ext cx="1656184" cy="6840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85148" y="3933056"/>
              <a:ext cx="1656184" cy="6840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76635" y="3933056"/>
              <a:ext cx="1656184" cy="6840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76635" y="1844824"/>
              <a:ext cx="1656184" cy="6840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6501172" y="1016732"/>
              <a:ext cx="0" cy="828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537176" y="4617132"/>
              <a:ext cx="0" cy="846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56656" y="4617132"/>
              <a:ext cx="0" cy="846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78914" y="261426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Rule-Based</a:t>
              </a:r>
              <a:endPara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24823" y="3477261"/>
              <a:ext cx="2341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Optimization-Based</a:t>
              </a:r>
              <a:endPara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9141" y="1970838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Logic</a:t>
              </a:r>
              <a:endPara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6176" y="1863696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Deterministic Approach</a:t>
              </a:r>
              <a:endPara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6646" y="3976438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Optimization</a:t>
              </a:r>
              <a:endPara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80163" y="3976437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Optimization</a:t>
              </a:r>
              <a:endPara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1892660" y="1016732"/>
              <a:ext cx="0" cy="828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38959" y="1070447"/>
              <a:ext cx="12241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Predictive</a:t>
              </a:r>
            </a:p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</a:p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Conventional</a:t>
              </a:r>
              <a:endPara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69799" y="1065774"/>
              <a:ext cx="12241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Machine theory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7974" y="4660514"/>
              <a:ext cx="23209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Programming</a:t>
              </a:r>
            </a:p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Programming</a:t>
              </a:r>
            </a:p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 D.P.</a:t>
              </a:r>
              <a:endPara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7187" y="4668029"/>
              <a:ext cx="27903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ECMS</a:t>
              </a:r>
            </a:p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 Control</a:t>
              </a:r>
            </a:p>
            <a:p>
              <a:r>
                <a:rPr lang="de-DE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Predictive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5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Rule-Based Strategy:</a:t>
            </a:r>
          </a:p>
          <a:p>
            <a:pPr marL="0" indent="0"/>
            <a:endParaRPr lang="de-DE" dirty="0"/>
          </a:p>
          <a:p>
            <a:r>
              <a:rPr lang="en-IN" sz="1800" b="0" dirty="0" smtClean="0"/>
              <a:t>	The </a:t>
            </a:r>
            <a:r>
              <a:rPr lang="en-IN" sz="1800" b="0" dirty="0"/>
              <a:t>Rule </a:t>
            </a:r>
            <a:r>
              <a:rPr lang="en-IN" sz="1800" b="0" dirty="0" smtClean="0"/>
              <a:t>Based approach is </a:t>
            </a:r>
            <a:r>
              <a:rPr lang="en-IN" sz="1800" b="0" dirty="0"/>
              <a:t>set up based on the following heuristics,</a:t>
            </a:r>
          </a:p>
          <a:p>
            <a:endParaRPr lang="en-IN" sz="1800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b="0" dirty="0" smtClean="0"/>
              <a:t>Below </a:t>
            </a:r>
            <a:r>
              <a:rPr lang="en-IN" sz="1800" b="0" dirty="0"/>
              <a:t>a certain minimum vehicle speed, only the electric motor is used.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b="0" dirty="0" smtClean="0"/>
              <a:t>If </a:t>
            </a:r>
            <a:r>
              <a:rPr lang="en-IN" sz="1800" b="0" dirty="0"/>
              <a:t>the demanded power is greater than maximum engine power at its operating speed, the motor is used to produce excess power.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b="0" dirty="0" smtClean="0"/>
              <a:t>The </a:t>
            </a:r>
            <a:r>
              <a:rPr lang="en-IN" sz="1800" b="0" dirty="0"/>
              <a:t>motor charges the battery by regenerative braking.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b="0" dirty="0" smtClean="0"/>
              <a:t>The </a:t>
            </a:r>
            <a:r>
              <a:rPr lang="en-IN" sz="1800" b="0" dirty="0"/>
              <a:t>engine shut off when the power demanded falls below a limit at the operating speed to prevent inefficient operation of the engine.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b="0" dirty="0" smtClean="0"/>
              <a:t>If </a:t>
            </a:r>
            <a:r>
              <a:rPr lang="en-IN" sz="1800" b="0" dirty="0"/>
              <a:t>the battery SOC is lower than its minimum allowable value, the engine should provide additional power to replenish the battery via the electric motor or generator.</a:t>
            </a:r>
          </a:p>
          <a:p>
            <a:pPr marL="0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2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1513532"/>
            <a:ext cx="9345612" cy="3730924"/>
          </a:xfrm>
        </p:spPr>
      </p:pic>
    </p:spTree>
    <p:extLst>
      <p:ext uri="{BB962C8B-B14F-4D97-AF65-F5344CB8AC3E}">
        <p14:creationId xmlns:p14="http://schemas.microsoft.com/office/powerpoint/2010/main" val="39714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IN" b="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b="0" dirty="0" smtClean="0"/>
              <a:t>Control </a:t>
            </a:r>
            <a:r>
              <a:rPr lang="en-IN" b="0" dirty="0"/>
              <a:t>algorithm for the supervisory control has been developed by exploring different execution combinations of these operation modes. </a:t>
            </a:r>
            <a:endParaRPr lang="en-IN" b="0" dirty="0" smtClean="0"/>
          </a:p>
          <a:p>
            <a:pPr marL="0" indent="0" algn="just"/>
            <a:endParaRPr lang="en-IN" b="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b="0" dirty="0" smtClean="0"/>
              <a:t>Based </a:t>
            </a:r>
            <a:r>
              <a:rPr lang="en-IN" b="0" dirty="0"/>
              <a:t>on the efficiency map of the combustion </a:t>
            </a:r>
            <a:r>
              <a:rPr lang="en-IN" b="0" dirty="0" smtClean="0"/>
              <a:t>engine.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b="0" i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b="0" i="1" dirty="0" smtClean="0"/>
              <a:t>T</a:t>
            </a:r>
            <a:r>
              <a:rPr lang="en-IN" b="0" i="1" baseline="-25000" dirty="0" smtClean="0"/>
              <a:t>MGB</a:t>
            </a:r>
            <a:r>
              <a:rPr lang="en-IN" b="0" dirty="0" smtClean="0"/>
              <a:t> </a:t>
            </a:r>
            <a:r>
              <a:rPr lang="en-IN" b="0" dirty="0"/>
              <a:t>vs </a:t>
            </a:r>
            <a:r>
              <a:rPr lang="en-IN" b="0" i="1" dirty="0" err="1"/>
              <a:t>ω</a:t>
            </a:r>
            <a:r>
              <a:rPr lang="en-IN" b="0" i="1" baseline="-25000" dirty="0" err="1"/>
              <a:t>MGB</a:t>
            </a:r>
            <a:r>
              <a:rPr lang="en-IN" b="0" baseline="-25000" dirty="0"/>
              <a:t> </a:t>
            </a:r>
            <a:r>
              <a:rPr lang="en-IN" b="0" dirty="0"/>
              <a:t>(i.e. Torque of the </a:t>
            </a:r>
            <a:r>
              <a:rPr lang="en-IN" b="0" dirty="0" smtClean="0"/>
              <a:t>mechanical </a:t>
            </a:r>
            <a:r>
              <a:rPr lang="en-IN" b="0" dirty="0"/>
              <a:t>gear box and angular velocity of the </a:t>
            </a:r>
            <a:r>
              <a:rPr lang="en-IN" b="0" dirty="0" smtClean="0"/>
              <a:t>mechanical </a:t>
            </a:r>
            <a:r>
              <a:rPr lang="en-IN" b="0" dirty="0"/>
              <a:t>gear box</a:t>
            </a:r>
            <a:r>
              <a:rPr lang="en-IN" b="0" dirty="0" smtClean="0"/>
              <a:t>). </a:t>
            </a:r>
          </a:p>
          <a:p>
            <a:pPr marL="0" indent="0" algn="just"/>
            <a:endParaRPr lang="en-IN" b="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b="0" dirty="0"/>
              <a:t>G</a:t>
            </a:r>
            <a:r>
              <a:rPr lang="en-IN" b="0" dirty="0" smtClean="0"/>
              <a:t>raph </a:t>
            </a:r>
            <a:r>
              <a:rPr lang="en-IN" b="0" dirty="0"/>
              <a:t>can be divided into multiple sections to optimise the efficiency of the vehicle propulsion system.</a:t>
            </a:r>
          </a:p>
        </p:txBody>
      </p:sp>
    </p:spTree>
    <p:extLst>
      <p:ext uri="{BB962C8B-B14F-4D97-AF65-F5344CB8AC3E}">
        <p14:creationId xmlns:p14="http://schemas.microsoft.com/office/powerpoint/2010/main" val="40637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Complete Charge Sustainment:</a:t>
            </a:r>
            <a:endParaRPr lang="en-IN" dirty="0" smtClean="0"/>
          </a:p>
          <a:p>
            <a:pPr marL="0" indent="0"/>
            <a:endParaRPr lang="de-DE" dirty="0"/>
          </a:p>
          <a:p>
            <a:pPr marL="0" indent="0"/>
            <a:endParaRPr lang="de-D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21485"/>
              </p:ext>
            </p:extLst>
          </p:nvPr>
        </p:nvGraphicFramePr>
        <p:xfrm>
          <a:off x="560512" y="1628801"/>
          <a:ext cx="9073007" cy="4104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0860"/>
                <a:gridCol w="1780282"/>
                <a:gridCol w="1780282"/>
                <a:gridCol w="1737385"/>
                <a:gridCol w="1394198"/>
              </a:tblGrid>
              <a:tr h="2231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Driving Cycle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</a:rPr>
                        <a:t>Equivalent Fuel </a:t>
                      </a:r>
                      <a:r>
                        <a:rPr lang="fr-FR" sz="1800" dirty="0" err="1"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r>
                        <a:rPr lang="fr-FR" sz="1800" dirty="0">
                          <a:effectLst/>
                          <a:latin typeface="Calibri" panose="020F0502020204030204" pitchFamily="34" charset="0"/>
                        </a:rPr>
                        <a:t> (litres/100 kms)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Charge at the end of driving cycle (*10^4)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Average fuel consumption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358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Conventional Vehicle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NEDC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4.897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4.786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35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FTP-75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4.675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58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Parallel Hybrid Mild Electric Vehicle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NEDC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3.542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1.788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3.4065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21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FTP-75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3.271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1.786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Definitions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Model Vehicle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Driving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Control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Operation Modes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Control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Control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Results and Discussion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1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Lowest Fuel Efficiency:</a:t>
            </a:r>
          </a:p>
          <a:p>
            <a:pPr marL="0" indent="0"/>
            <a:endParaRPr lang="de-DE" dirty="0"/>
          </a:p>
          <a:p>
            <a:pPr marL="0" indent="0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23375"/>
              </p:ext>
            </p:extLst>
          </p:nvPr>
        </p:nvGraphicFramePr>
        <p:xfrm>
          <a:off x="287999" y="1664806"/>
          <a:ext cx="9345521" cy="4068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370"/>
                <a:gridCol w="1833754"/>
                <a:gridCol w="1833754"/>
                <a:gridCol w="1789569"/>
                <a:gridCol w="1436074"/>
              </a:tblGrid>
              <a:tr h="22120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Driving Cycle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alibri" panose="020F0502020204030204" pitchFamily="34" charset="0"/>
                        </a:rPr>
                        <a:t>Equivalent Fuel Consumption (litres/100 kms)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Charge at the end of driving cycle (*10^4)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Average fuel consumption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021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Conventional Vehicle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NEDC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4.897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4.786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02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FTP-75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4.675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21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Parallel Hybrid Mild Electric Vehicle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NEDC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3.542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1.788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3.4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157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FTP-75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3.258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1.091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NEDC</a:t>
            </a:r>
          </a:p>
          <a:p>
            <a:pPr marL="0" indent="0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0" y="1593173"/>
            <a:ext cx="4918937" cy="359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03" y="1665561"/>
            <a:ext cx="5017863" cy="35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FTP-75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72" y="1664804"/>
            <a:ext cx="4885558" cy="356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1" y="1771130"/>
            <a:ext cx="4772980" cy="3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FTP-75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" y="1664804"/>
            <a:ext cx="5040560" cy="356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41" y="1658989"/>
            <a:ext cx="4862359" cy="34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63" y="1124744"/>
            <a:ext cx="9345520" cy="4707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Efficiency improvement in Percentage:</a:t>
            </a:r>
          </a:p>
          <a:p>
            <a:pPr>
              <a:buFont typeface="Wingdings" panose="05000000000000000000" pitchFamily="2" charset="2"/>
              <a:buChar char="q"/>
            </a:pPr>
            <a:endParaRPr lang="de-DE" dirty="0"/>
          </a:p>
          <a:p>
            <a:pPr marL="0" indent="0"/>
            <a:endParaRPr lang="en-IN" dirty="0"/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4142524958"/>
              </p:ext>
            </p:extLst>
          </p:nvPr>
        </p:nvGraphicFramePr>
        <p:xfrm>
          <a:off x="1651000" y="1772816"/>
          <a:ext cx="6604000" cy="3857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26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&amp;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/>
              <a:t>Efficiency improvement in Percentage:</a:t>
            </a:r>
          </a:p>
          <a:p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96687415"/>
              </p:ext>
            </p:extLst>
          </p:nvPr>
        </p:nvGraphicFramePr>
        <p:xfrm>
          <a:off x="1651000" y="1772816"/>
          <a:ext cx="6604000" cy="3857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2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B92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B92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Thank You!!!</a:t>
            </a:r>
            <a:endParaRPr lang="en-IN" sz="4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92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de-DE" dirty="0" smtClean="0"/>
              <a:t>Hybrid Vehicle:</a:t>
            </a:r>
            <a:r>
              <a:rPr lang="en-IN" b="0" dirty="0" smtClean="0"/>
              <a:t> Hybrid Vehicle (HV) means a vehicle with </a:t>
            </a:r>
            <a:r>
              <a:rPr lang="en-IN" b="0" dirty="0" err="1" smtClean="0"/>
              <a:t>atleast</a:t>
            </a:r>
            <a:r>
              <a:rPr lang="en-IN" b="0" dirty="0" smtClean="0"/>
              <a:t> two different energy converters and two different energy  storage systems (on vehicle) for the purpose of vehicle propulsion.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de-DE" b="0" dirty="0"/>
          </a:p>
          <a:p>
            <a:pPr marL="0" indent="0" algn="just"/>
            <a:endParaRPr lang="en-IN" b="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de-DE" b="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smtClean="0"/>
              <a:t>Hybrid Electric Vehicle: </a:t>
            </a:r>
            <a:r>
              <a:rPr lang="de-DE" b="0" dirty="0" smtClean="0"/>
              <a:t>A vehicle that, for the purpose of mechanical propulsion draws energy from both of the following on-vehicle sources of stored energy/power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de-DE" sz="1800" dirty="0" smtClean="0"/>
              <a:t>A Combustion fuel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de-DE" sz="1800" dirty="0" smtClean="0"/>
              <a:t>Electrical energy/power storage device</a:t>
            </a:r>
            <a:endParaRPr lang="de-DE" sz="1800" dirty="0"/>
          </a:p>
          <a:p>
            <a:pPr marL="630238" lvl="2" indent="0" algn="just">
              <a:buNone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82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de-DE" dirty="0" smtClean="0"/>
              <a:t>Hybrid Architectures:</a:t>
            </a:r>
            <a:r>
              <a:rPr lang="de-DE" b="0" dirty="0" smtClean="0"/>
              <a:t> Hybrid electric vehicle can be classified in three types on the basis of architecture of propulsion drive,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Series-hybrid electric vehicle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Parallel-hybrid electric vehicle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Combined-hybrid electric vehicle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de-DE" dirty="0" smtClean="0"/>
              <a:t>Degree of Hybridization:</a:t>
            </a:r>
            <a:r>
              <a:rPr lang="de-DE" b="0" dirty="0"/>
              <a:t> </a:t>
            </a:r>
            <a:r>
              <a:rPr lang="de-DE" b="0" dirty="0" smtClean="0"/>
              <a:t> </a:t>
            </a:r>
            <a:r>
              <a:rPr lang="en-US" b="0" dirty="0" smtClean="0"/>
              <a:t>Degree </a:t>
            </a:r>
            <a:r>
              <a:rPr lang="en-US" b="0" dirty="0"/>
              <a:t>of hybridization can be understood as the ratio between the power rating of the motor and the power rating of the </a:t>
            </a:r>
            <a:r>
              <a:rPr lang="en-US" b="0" dirty="0" smtClean="0"/>
              <a:t>IC-engine.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Micro-Hybrid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800" b="0" dirty="0" smtClean="0"/>
              <a:t>Mild-Hybrid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Full-Hybrid</a:t>
            </a:r>
            <a:endParaRPr lang="de-DE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8877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Vehicle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039210"/>
            <a:ext cx="9345520" cy="4707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Parallel Mild Hybrid Configuration: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Mercedes-Benz </a:t>
            </a:r>
            <a:r>
              <a:rPr lang="en-IN" dirty="0"/>
              <a:t>A 170 </a:t>
            </a:r>
            <a:r>
              <a:rPr lang="en-IN" dirty="0" smtClean="0"/>
              <a:t>CDI.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Quasi-static modelling approach for simulation.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Software used: MATLAB/Simulink.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Electric Motor is coupled with Gear-box.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smtClean="0"/>
              <a:t>Friction clutch is linked between motor and engine.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47078"/>
              </p:ext>
            </p:extLst>
          </p:nvPr>
        </p:nvGraphicFramePr>
        <p:xfrm>
          <a:off x="288000" y="3320988"/>
          <a:ext cx="5673112" cy="2425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035"/>
                <a:gridCol w="4147077"/>
              </a:tblGrid>
              <a:tr h="42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Vehicle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Mercedes-Benz A 170 CDI (W168, 1115 kg)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1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Engine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Diesel Engine (OM 622, 60 kW, 187 Nm, 4200 rpm, 1698 cm³)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1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Permanent magnet synchronous motor (12 kW, 60 Nm, 7639 rpm, rescaled)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1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Lithium-ion battery (16.38 kW, 0.468 kWh, 46.8 V, 13 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</a:rPr>
                        <a:t>mΩ</a:t>
                      </a: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</a:rPr>
                        <a:t>Gear-box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</a:rPr>
                        <a:t>Manual (5-speed)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224" y="1447324"/>
            <a:ext cx="23907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MATLAB/Simulink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1311131"/>
            <a:ext cx="9345612" cy="4135725"/>
          </a:xfrm>
        </p:spPr>
      </p:pic>
    </p:spTree>
    <p:extLst>
      <p:ext uri="{BB962C8B-B14F-4D97-AF65-F5344CB8AC3E}">
        <p14:creationId xmlns:p14="http://schemas.microsoft.com/office/powerpoint/2010/main" val="2764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Driving Cycles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908720"/>
            <a:ext cx="9345520" cy="4707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NEDC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05" y="2016292"/>
            <a:ext cx="5017863" cy="35268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99224"/>
              </p:ext>
            </p:extLst>
          </p:nvPr>
        </p:nvGraphicFramePr>
        <p:xfrm>
          <a:off x="39332" y="2093059"/>
          <a:ext cx="4575005" cy="3100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1664"/>
                <a:gridCol w="853341"/>
              </a:tblGrid>
              <a:tr h="59872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New European Driving Cycle (NEDC)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98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Length (km)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11 km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98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Duration (s)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1180 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51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Maximum Speed (km/h)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120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</a:rPr>
                        <a:t>km/hr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51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Average Speed (km/h)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33.6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</a:rPr>
                        <a:t>km/hr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Driving Cycles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FTP-75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60" y="1880828"/>
            <a:ext cx="5017863" cy="35268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97165"/>
              </p:ext>
            </p:extLst>
          </p:nvPr>
        </p:nvGraphicFramePr>
        <p:xfrm>
          <a:off x="288000" y="1916332"/>
          <a:ext cx="4559860" cy="314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3903"/>
                <a:gridCol w="1465957"/>
              </a:tblGrid>
              <a:tr h="62888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Federal Test Procedure (FTP-75)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Length (km)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17.77 km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28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Duration (s)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1874 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28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Maximum Speed (km/h)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91.2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</a:rPr>
                        <a:t>km/hr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28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</a:rPr>
                        <a:t>Average Speed (km/h)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</a:rPr>
                        <a:t>34.1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</a:rPr>
                        <a:t>km/hr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Torque-split ratio: </a:t>
            </a:r>
            <a:r>
              <a:rPr lang="en-IN" b="0" dirty="0"/>
              <a:t>Torque split ratio, </a:t>
            </a:r>
            <a:r>
              <a:rPr lang="en-IN" b="0" i="1" dirty="0" smtClean="0"/>
              <a:t>u</a:t>
            </a:r>
            <a:r>
              <a:rPr lang="en-IN" b="0" dirty="0" smtClean="0"/>
              <a:t> </a:t>
            </a:r>
            <a:r>
              <a:rPr lang="en-IN" b="0" dirty="0"/>
              <a:t>= </a:t>
            </a:r>
            <a:r>
              <a:rPr lang="en-IN" b="0" i="1" dirty="0"/>
              <a:t>T</a:t>
            </a:r>
            <a:r>
              <a:rPr lang="en-IN" b="0" i="1" baseline="-25000" dirty="0"/>
              <a:t>EM</a:t>
            </a:r>
            <a:r>
              <a:rPr lang="en-IN" b="0" dirty="0"/>
              <a:t> / </a:t>
            </a:r>
            <a:r>
              <a:rPr lang="en-IN" b="0" i="1" dirty="0"/>
              <a:t>T</a:t>
            </a:r>
            <a:r>
              <a:rPr lang="en-IN" b="0" i="1" baseline="-25000" dirty="0"/>
              <a:t>MGB</a:t>
            </a:r>
            <a:r>
              <a:rPr lang="en-IN" b="0" dirty="0"/>
              <a:t>, which signifies the ratio, torque delivered by the motor (</a:t>
            </a:r>
            <a:r>
              <a:rPr lang="en-IN" b="0" i="1" dirty="0"/>
              <a:t>T</a:t>
            </a:r>
            <a:r>
              <a:rPr lang="en-IN" b="0" i="1" baseline="-25000" dirty="0"/>
              <a:t>EM</a:t>
            </a:r>
            <a:r>
              <a:rPr lang="en-IN" b="0" dirty="0"/>
              <a:t>) to the overall torque requirement (</a:t>
            </a:r>
            <a:r>
              <a:rPr lang="en-IN" b="0" i="1" dirty="0"/>
              <a:t>T</a:t>
            </a:r>
            <a:r>
              <a:rPr lang="en-IN" b="0" i="1" baseline="-25000" dirty="0"/>
              <a:t>MGB</a:t>
            </a:r>
            <a:r>
              <a:rPr lang="en-IN" b="0" dirty="0"/>
              <a:t>), where torque coupler constraint (</a:t>
            </a:r>
            <a:r>
              <a:rPr lang="en-IN" b="0" i="1" dirty="0"/>
              <a:t>T</a:t>
            </a:r>
            <a:r>
              <a:rPr lang="en-IN" b="0" i="1" baseline="-25000" dirty="0"/>
              <a:t>EM</a:t>
            </a:r>
            <a:r>
              <a:rPr lang="en-IN" b="0" dirty="0"/>
              <a:t> +</a:t>
            </a:r>
            <a:r>
              <a:rPr lang="en-IN" b="0" i="1" dirty="0"/>
              <a:t> T</a:t>
            </a:r>
            <a:r>
              <a:rPr lang="en-IN" b="0" i="1" baseline="-25000" dirty="0"/>
              <a:t>CE</a:t>
            </a:r>
            <a:r>
              <a:rPr lang="en-IN" b="0" dirty="0"/>
              <a:t> =</a:t>
            </a:r>
            <a:r>
              <a:rPr lang="en-IN" b="0" i="1" dirty="0"/>
              <a:t> T</a:t>
            </a:r>
            <a:r>
              <a:rPr lang="en-IN" b="0" i="1" baseline="-25000" dirty="0"/>
              <a:t>MGB</a:t>
            </a:r>
            <a:r>
              <a:rPr lang="en-IN" b="0" dirty="0"/>
              <a:t>) must be regarded.</a:t>
            </a:r>
          </a:p>
          <a:p>
            <a:pPr marL="0" indent="0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1052" y="2672916"/>
            <a:ext cx="41044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	Combustion Engine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BT	Battery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EM	Electric Motor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	Torque Coupler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MGB	Mechanical Gear-box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	Vehicle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T_CE	Torque of Combustion Engine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T_EM	Torque of Electric Motor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T_MGB	Overall torque requirement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95929" y="2874422"/>
            <a:ext cx="4280095" cy="1636212"/>
            <a:chOff x="195929" y="2874422"/>
            <a:chExt cx="4280095" cy="1636212"/>
          </a:xfrm>
        </p:grpSpPr>
        <p:sp>
          <p:nvSpPr>
            <p:cNvPr id="6" name="Rectangle 5"/>
            <p:cNvSpPr/>
            <p:nvPr/>
          </p:nvSpPr>
          <p:spPr>
            <a:xfrm>
              <a:off x="195929" y="4073294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3843" y="4073296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1158" y="4073295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49671" y="4074813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66986" y="4073297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29467" y="3200014"/>
              <a:ext cx="528044" cy="43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723973" y="4291205"/>
              <a:ext cx="39600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41887" y="4291202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552473" y="4291200"/>
              <a:ext cx="39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492317" y="4291198"/>
              <a:ext cx="396000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2"/>
              <a:endCxn id="8" idx="0"/>
            </p:cNvCxnSpPr>
            <p:nvPr/>
          </p:nvCxnSpPr>
          <p:spPr>
            <a:xfrm>
              <a:off x="2293489" y="3635835"/>
              <a:ext cx="1691" cy="43746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647" y="322593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751" y="4091152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BT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41405" y="4091143"/>
              <a:ext cx="514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</a:t>
              </a:r>
              <a:endParaRPr lang="en-IN" sz="12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2489" y="4094184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TC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1268" y="4121930"/>
              <a:ext cx="610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MGB</a:t>
              </a:r>
              <a:endParaRPr lang="en-IN" sz="11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1438" y="4083943"/>
              <a:ext cx="5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Elbow Connector 29"/>
            <p:cNvCxnSpPr>
              <a:endCxn id="34" idx="2"/>
            </p:cNvCxnSpPr>
            <p:nvPr/>
          </p:nvCxnSpPr>
          <p:spPr>
            <a:xfrm rot="16200000" flipV="1">
              <a:off x="1150178" y="3635541"/>
              <a:ext cx="674437" cy="65043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>
              <a:off x="1494995" y="3052195"/>
              <a:ext cx="760869" cy="654551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12540" y="3284984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T_EM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7357" y="2874422"/>
              <a:ext cx="699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T_CE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>
            <a:xfrm rot="5400000" flipH="1" flipV="1">
              <a:off x="2655948" y="3718064"/>
              <a:ext cx="652271" cy="463220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80631" y="3308512"/>
              <a:ext cx="841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T_MGB</a:t>
              </a:r>
              <a:endParaRPr lang="en-IN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0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Folienvorlage JEM ne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B92819"/>
      </a:hlink>
      <a:folHlink>
        <a:srgbClr val="B92819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958</Words>
  <Application>Microsoft Office PowerPoint</Application>
  <PresentationFormat>A4 Paper (210x297 mm)</PresentationFormat>
  <Paragraphs>292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PMingLiU</vt:lpstr>
      <vt:lpstr>Andalus</vt:lpstr>
      <vt:lpstr>Arial</vt:lpstr>
      <vt:lpstr>Calibri</vt:lpstr>
      <vt:lpstr>Symbol</vt:lpstr>
      <vt:lpstr>Tahoma</vt:lpstr>
      <vt:lpstr>Times New Roman</vt:lpstr>
      <vt:lpstr>Wingdings</vt:lpstr>
      <vt:lpstr>Standarddesign</vt:lpstr>
      <vt:lpstr>Energy Management for Parallel Mild Hybrid Electric Vehicle  </vt:lpstr>
      <vt:lpstr>Index</vt:lpstr>
      <vt:lpstr>Definitions</vt:lpstr>
      <vt:lpstr>PowerPoint Presentation</vt:lpstr>
      <vt:lpstr>Model Vehicle</vt:lpstr>
      <vt:lpstr>MATLAB/Simulink Model</vt:lpstr>
      <vt:lpstr>Driving Cycles</vt:lpstr>
      <vt:lpstr>Driving Cycles</vt:lpstr>
      <vt:lpstr>Control Parameters</vt:lpstr>
      <vt:lpstr>Control Parameters</vt:lpstr>
      <vt:lpstr>Operation Modes</vt:lpstr>
      <vt:lpstr>Operation Modes</vt:lpstr>
      <vt:lpstr>Operation Modes</vt:lpstr>
      <vt:lpstr>Operation Modes</vt:lpstr>
      <vt:lpstr>Control Strategies</vt:lpstr>
      <vt:lpstr>Control Strategies</vt:lpstr>
      <vt:lpstr>Control Algorithm</vt:lpstr>
      <vt:lpstr>Control Algorithm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PowerPoint Presentation</vt:lpstr>
    </vt:vector>
  </TitlesOfParts>
  <Company>Lehrstuhl für Regelungssysteme, Technische Universität Kaiserslautern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Electromobility</dc:title>
  <dc:creator>Daniel Görges</dc:creator>
  <cp:lastModifiedBy>Manal Sheth</cp:lastModifiedBy>
  <cp:revision>1215</cp:revision>
  <cp:lastPrinted>2013-10-21T09:33:22Z</cp:lastPrinted>
  <dcterms:created xsi:type="dcterms:W3CDTF">2006-10-27T15:14:15Z</dcterms:created>
  <dcterms:modified xsi:type="dcterms:W3CDTF">2019-08-11T15:49:23Z</dcterms:modified>
</cp:coreProperties>
</file>