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media/image11.svg" ContentType="image/svg+xml"/>
  <Override PartName="/ppt/media/image13.svg" ContentType="image/svg+xml"/>
  <Override PartName="/ppt/media/image2.svg" ContentType="image/svg+xml"/>
  <Override PartName="/ppt/media/image4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3"/>
    <p:sldId id="274" r:id="rId4"/>
    <p:sldId id="275" r:id="rId5"/>
    <p:sldId id="257" r:id="rId6"/>
    <p:sldId id="258" r:id="rId7"/>
    <p:sldId id="259" r:id="rId8"/>
    <p:sldId id="264" r:id="rId9"/>
    <p:sldId id="266" r:id="rId10"/>
    <p:sldId id="261" r:id="rId11"/>
    <p:sldId id="284" r:id="rId12"/>
    <p:sldId id="267" r:id="rId13"/>
    <p:sldId id="272" r:id="rId14"/>
  </p:sldIdLst>
  <p:sldSz cx="18288000" cy="10287000"/>
  <p:notesSz cx="6858000" cy="9144000"/>
  <p:embeddedFontLst>
    <p:embeddedFont>
      <p:font typeface="Bookman Old Style" panose="02050604050505020204" charset="0"/>
      <p:regular r:id="rId19"/>
      <p:bold r:id="rId20"/>
      <p:italic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9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E6D8AD-9C74-4AF0-A79D-3F5ADEB33709}" styleName="Table_0">
    <a:wholeTbl>
      <a:tcTxStyle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FFF"/>
          </a:solidFill>
        </a:fill>
      </a:tcStyle>
    </a:wholeTbl>
    <a:band1H>
      <a:tcStyle>
        <a:tcBdr/>
        <a:fill>
          <a:solidFill>
            <a:srgbClr val="CCDDF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CDDFF"/>
          </a:solidFill>
        </a:fill>
      </a:tcStyle>
    </a:band1V>
    <a:band2V>
      <a:tcStyle>
        <a:tcBdr/>
      </a:tcStyle>
    </a:band2V>
    <a:lastCol>
      <a:tcTxStyle b="on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36"/>
        <p:guide pos="29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jpeg"/><Relationship Id="rId2" Type="http://schemas.openxmlformats.org/officeDocument/2006/relationships/image" Target="../media/image2.sv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svg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jpeg"/><Relationship Id="rId2" Type="http://schemas.openxmlformats.org/officeDocument/2006/relationships/image" Target="../media/image2.sv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sv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jpeg"/><Relationship Id="rId4" Type="http://schemas.openxmlformats.org/officeDocument/2006/relationships/image" Target="../media/image9.svg"/><Relationship Id="rId3" Type="http://schemas.openxmlformats.org/officeDocument/2006/relationships/image" Target="../media/image8.jpeg"/><Relationship Id="rId2" Type="http://schemas.openxmlformats.org/officeDocument/2006/relationships/image" Target="../media/image7.sv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svg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6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4185468" y="7331946"/>
            <a:ext cx="1840498" cy="1840498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12262034" y="1114556"/>
            <a:ext cx="1840498" cy="1840498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4185468" y="1114556"/>
            <a:ext cx="9917064" cy="8057888"/>
            <a:chOff x="0" y="0"/>
            <a:chExt cx="2338813" cy="19003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38813" cy="1900350"/>
            </a:xfrm>
            <a:custGeom>
              <a:avLst/>
              <a:gdLst/>
              <a:ahLst/>
              <a:cxnLst/>
              <a:rect l="l" t="t" r="r" b="b"/>
              <a:pathLst>
                <a:path w="2338813" h="1900350">
                  <a:moveTo>
                    <a:pt x="2214353" y="1900350"/>
                  </a:moveTo>
                  <a:lnTo>
                    <a:pt x="124460" y="1900350"/>
                  </a:lnTo>
                  <a:cubicBezTo>
                    <a:pt x="55880" y="1900350"/>
                    <a:pt x="0" y="1844470"/>
                    <a:pt x="0" y="17758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14353" y="0"/>
                  </a:lnTo>
                  <a:cubicBezTo>
                    <a:pt x="2282933" y="0"/>
                    <a:pt x="2338813" y="55880"/>
                    <a:pt x="2338813" y="124460"/>
                  </a:cubicBezTo>
                  <a:lnTo>
                    <a:pt x="2338813" y="1775890"/>
                  </a:lnTo>
                  <a:cubicBezTo>
                    <a:pt x="2338813" y="1844470"/>
                    <a:pt x="2282933" y="1900350"/>
                    <a:pt x="2214353" y="19003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5714958" y="1943215"/>
            <a:ext cx="7713980" cy="6061709"/>
            <a:chOff x="330200" y="-723972"/>
            <a:chExt cx="10285307" cy="8082280"/>
          </a:xfrm>
        </p:grpSpPr>
        <p:sp>
          <p:nvSpPr>
            <p:cNvPr id="9" name="TextBox 9"/>
            <p:cNvSpPr txBox="1"/>
            <p:nvPr/>
          </p:nvSpPr>
          <p:spPr>
            <a:xfrm>
              <a:off x="330200" y="-723972"/>
              <a:ext cx="10285307" cy="27084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endParaRPr lang="en-US" sz="6600" b="1">
                <a:solidFill>
                  <a:srgbClr val="196E63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endParaRPr>
            </a:p>
            <a:p>
              <a:pPr algn="l">
                <a:lnSpc>
                  <a:spcPct val="100000"/>
                </a:lnSpc>
              </a:pPr>
              <a:r>
                <a:rPr lang="en-US" sz="6600" b="1">
                  <a:solidFill>
                    <a:srgbClr val="196E63"/>
                  </a:solidFill>
                  <a:latin typeface="Arial" panose="020B0604020202020204" pitchFamily="34" charset="0"/>
                  <a:ea typeface="League Spartan" panose="00000800000000000000"/>
                  <a:cs typeface="Arial" panose="020B0604020202020204" pitchFamily="34" charset="0"/>
                  <a:sym typeface="League Spartan" panose="00000800000000000000"/>
                </a:rPr>
                <a:t>SMART_AGAKESI</a:t>
              </a:r>
              <a:endParaRPr lang="en-US" sz="6600" b="1">
                <a:solidFill>
                  <a:srgbClr val="196E63"/>
                </a:solidFill>
                <a:latin typeface="Arial" panose="020B0604020202020204" pitchFamily="34" charset="0"/>
                <a:ea typeface="League Spartan" panose="00000800000000000000"/>
                <a:cs typeface="Arial" panose="020B0604020202020204" pitchFamily="34" charset="0"/>
                <a:sym typeface="League Spartan" panose="00000800000000000000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833120" y="4660828"/>
              <a:ext cx="8242300" cy="2697480"/>
            </a:xfrm>
            <a:prstGeom prst="rect">
              <a:avLst/>
            </a:prstGeom>
          </p:spPr>
          <p:txBody>
            <a:bodyPr lIns="0" tIns="0" rIns="0" bIns="0" rtlCol="0" anchor="t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4800">
                  <a:solidFill>
                    <a:srgbClr val="0070C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Digital Savings Solution for Rwandans</a:t>
              </a:r>
              <a:endParaRPr sz="4800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algn="ctr">
                <a:lnSpc>
                  <a:spcPct val="100000"/>
                </a:lnSpc>
              </a:pPr>
              <a:endParaRPr lang="en-US" sz="4800">
                <a:solidFill>
                  <a:srgbClr val="000000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 rot="-5400000">
            <a:off x="12451660" y="2765428"/>
            <a:ext cx="6378017" cy="3076273"/>
            <a:chOff x="0" y="0"/>
            <a:chExt cx="1933766" cy="93270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33766" cy="932703"/>
            </a:xfrm>
            <a:custGeom>
              <a:avLst/>
              <a:gdLst/>
              <a:ahLst/>
              <a:cxnLst/>
              <a:rect l="l" t="t" r="r" b="b"/>
              <a:pathLst>
                <a:path w="1933766" h="932703">
                  <a:moveTo>
                    <a:pt x="1809306" y="932703"/>
                  </a:moveTo>
                  <a:lnTo>
                    <a:pt x="124460" y="932703"/>
                  </a:lnTo>
                  <a:cubicBezTo>
                    <a:pt x="55880" y="932703"/>
                    <a:pt x="0" y="876823"/>
                    <a:pt x="0" y="8082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09306" y="0"/>
                  </a:lnTo>
                  <a:cubicBezTo>
                    <a:pt x="1877886" y="0"/>
                    <a:pt x="1933766" y="55880"/>
                    <a:pt x="1933766" y="124460"/>
                  </a:cubicBezTo>
                  <a:lnTo>
                    <a:pt x="1933766" y="808243"/>
                  </a:lnTo>
                  <a:cubicBezTo>
                    <a:pt x="1933766" y="876823"/>
                    <a:pt x="1877886" y="932703"/>
                    <a:pt x="1809306" y="932703"/>
                  </a:cubicBezTo>
                  <a:close/>
                </a:path>
              </a:pathLst>
            </a:custGeom>
            <a:solidFill>
              <a:srgbClr val="2E4494"/>
            </a:solidFill>
          </p:spPr>
        </p:sp>
      </p:grpSp>
      <p:grpSp>
        <p:nvGrpSpPr>
          <p:cNvPr id="13" name="Group 13"/>
          <p:cNvGrpSpPr/>
          <p:nvPr/>
        </p:nvGrpSpPr>
        <p:grpSpPr>
          <a:xfrm rot="-5400000">
            <a:off x="14082256" y="1179583"/>
            <a:ext cx="3060147" cy="3076273"/>
            <a:chOff x="0" y="0"/>
            <a:chExt cx="927814" cy="93270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27814" cy="932703"/>
            </a:xfrm>
            <a:custGeom>
              <a:avLst/>
              <a:gdLst/>
              <a:ahLst/>
              <a:cxnLst/>
              <a:rect l="l" t="t" r="r" b="b"/>
              <a:pathLst>
                <a:path w="927814" h="932703">
                  <a:moveTo>
                    <a:pt x="803353" y="932703"/>
                  </a:moveTo>
                  <a:lnTo>
                    <a:pt x="124460" y="932703"/>
                  </a:lnTo>
                  <a:cubicBezTo>
                    <a:pt x="55880" y="932703"/>
                    <a:pt x="0" y="876823"/>
                    <a:pt x="0" y="8082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03354" y="0"/>
                  </a:lnTo>
                  <a:cubicBezTo>
                    <a:pt x="871934" y="0"/>
                    <a:pt x="927814" y="55880"/>
                    <a:pt x="927814" y="124460"/>
                  </a:cubicBezTo>
                  <a:lnTo>
                    <a:pt x="927814" y="808243"/>
                  </a:lnTo>
                  <a:cubicBezTo>
                    <a:pt x="927814" y="876823"/>
                    <a:pt x="871934" y="932703"/>
                    <a:pt x="803354" y="932703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15" name="Freeform 15"/>
          <p:cNvSpPr/>
          <p:nvPr/>
        </p:nvSpPr>
        <p:spPr>
          <a:xfrm rot="-5400000">
            <a:off x="14645800" y="4965372"/>
            <a:ext cx="1933059" cy="1933059"/>
          </a:xfrm>
          <a:custGeom>
            <a:avLst/>
            <a:gdLst/>
            <a:ahLst/>
            <a:cxnLst/>
            <a:rect l="l" t="t" r="r" b="b"/>
            <a:pathLst>
              <a:path w="1933059" h="1933059">
                <a:moveTo>
                  <a:pt x="0" y="0"/>
                </a:moveTo>
                <a:lnTo>
                  <a:pt x="1933059" y="0"/>
                </a:lnTo>
                <a:lnTo>
                  <a:pt x="1933059" y="1933059"/>
                </a:lnTo>
                <a:lnTo>
                  <a:pt x="0" y="193305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>
            <a:off x="14102532" y="1114556"/>
            <a:ext cx="3086059" cy="3086059"/>
          </a:xfrm>
          <a:custGeom>
            <a:avLst/>
            <a:gdLst/>
            <a:ahLst/>
            <a:cxnLst/>
            <a:rect l="l" t="t" r="r" b="b"/>
            <a:pathLst>
              <a:path w="3086059" h="3086059">
                <a:moveTo>
                  <a:pt x="0" y="0"/>
                </a:moveTo>
                <a:lnTo>
                  <a:pt x="3086059" y="0"/>
                </a:lnTo>
                <a:lnTo>
                  <a:pt x="3086059" y="3086059"/>
                </a:lnTo>
                <a:lnTo>
                  <a:pt x="0" y="30860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 rot="-5400000">
            <a:off x="790716" y="3053239"/>
            <a:ext cx="3655645" cy="3120390"/>
            <a:chOff x="0" y="0"/>
            <a:chExt cx="1092694" cy="93270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92694" cy="932703"/>
            </a:xfrm>
            <a:custGeom>
              <a:avLst/>
              <a:gdLst/>
              <a:ahLst/>
              <a:cxnLst/>
              <a:rect l="l" t="t" r="r" b="b"/>
              <a:pathLst>
                <a:path w="1092694" h="932703">
                  <a:moveTo>
                    <a:pt x="968234" y="932703"/>
                  </a:moveTo>
                  <a:lnTo>
                    <a:pt x="124460" y="932703"/>
                  </a:lnTo>
                  <a:cubicBezTo>
                    <a:pt x="55880" y="932703"/>
                    <a:pt x="0" y="876823"/>
                    <a:pt x="0" y="8082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68234" y="0"/>
                  </a:lnTo>
                  <a:cubicBezTo>
                    <a:pt x="1036814" y="0"/>
                    <a:pt x="1092694" y="55880"/>
                    <a:pt x="1092694" y="124460"/>
                  </a:cubicBezTo>
                  <a:lnTo>
                    <a:pt x="1092694" y="808243"/>
                  </a:lnTo>
                  <a:cubicBezTo>
                    <a:pt x="1092694" y="876823"/>
                    <a:pt x="1036814" y="932703"/>
                    <a:pt x="968234" y="932703"/>
                  </a:cubicBezTo>
                  <a:close/>
                </a:path>
              </a:pathLst>
            </a:custGeom>
            <a:solidFill>
              <a:srgbClr val="E2C8CA"/>
            </a:solidFill>
          </p:spPr>
        </p:sp>
      </p:grpSp>
      <p:grpSp>
        <p:nvGrpSpPr>
          <p:cNvPr id="19" name="Group 19"/>
          <p:cNvGrpSpPr>
            <a:grpSpLocks noChangeAspect="1"/>
          </p:cNvGrpSpPr>
          <p:nvPr/>
        </p:nvGrpSpPr>
        <p:grpSpPr>
          <a:xfrm rot="-5400000">
            <a:off x="1805071" y="3613442"/>
            <a:ext cx="1626935" cy="1626935"/>
            <a:chOff x="1371600" y="6705600"/>
            <a:chExt cx="10972800" cy="10972800"/>
          </a:xfrm>
        </p:grpSpPr>
        <p:sp>
          <p:nvSpPr>
            <p:cNvPr id="20" name="Freeform 20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 rot="-5400000">
            <a:off x="1493044" y="7087208"/>
            <a:ext cx="2141603" cy="2141603"/>
            <a:chOff x="1371600" y="6705600"/>
            <a:chExt cx="10972800" cy="10972800"/>
          </a:xfrm>
        </p:grpSpPr>
        <p:sp>
          <p:nvSpPr>
            <p:cNvPr id="22" name="Freeform 22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23" name="Freeform 23"/>
          <p:cNvSpPr/>
          <p:nvPr/>
        </p:nvSpPr>
        <p:spPr>
          <a:xfrm rot="-5400000">
            <a:off x="1058343" y="6061473"/>
            <a:ext cx="3127125" cy="3127125"/>
          </a:xfrm>
          <a:custGeom>
            <a:avLst/>
            <a:gdLst/>
            <a:ahLst/>
            <a:cxnLst/>
            <a:rect l="l" t="t" r="r" b="b"/>
            <a:pathLst>
              <a:path w="3127125" h="3127125">
                <a:moveTo>
                  <a:pt x="0" y="0"/>
                </a:moveTo>
                <a:lnTo>
                  <a:pt x="3127125" y="0"/>
                </a:lnTo>
                <a:lnTo>
                  <a:pt x="3127125" y="3127125"/>
                </a:lnTo>
                <a:lnTo>
                  <a:pt x="0" y="31271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24"/>
          <p:cNvGrpSpPr>
            <a:grpSpLocks noChangeAspect="1"/>
          </p:cNvGrpSpPr>
          <p:nvPr/>
        </p:nvGrpSpPr>
        <p:grpSpPr>
          <a:xfrm rot="10800000">
            <a:off x="1459865" y="6280943"/>
            <a:ext cx="2605947" cy="1372849"/>
            <a:chOff x="0" y="0"/>
            <a:chExt cx="1610360" cy="848360"/>
          </a:xfrm>
        </p:grpSpPr>
        <p:sp>
          <p:nvSpPr>
            <p:cNvPr id="25" name="Freeform 25"/>
            <p:cNvSpPr/>
            <p:nvPr/>
          </p:nvSpPr>
          <p:spPr>
            <a:xfrm>
              <a:off x="-31750" y="0"/>
              <a:ext cx="1675130" cy="880110"/>
            </a:xfrm>
            <a:custGeom>
              <a:avLst/>
              <a:gdLst/>
              <a:ahLst/>
              <a:cxnLst/>
              <a:rect l="l" t="t" r="r" b="b"/>
              <a:pathLst>
                <a:path w="1675130" h="88011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6" name="Text Box 25"/>
          <p:cNvSpPr txBox="1"/>
          <p:nvPr/>
        </p:nvSpPr>
        <p:spPr>
          <a:xfrm>
            <a:off x="7772400" y="8496300"/>
            <a:ext cx="6096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tx2">
                    <a:lumMod val="60000"/>
                    <a:lumOff val="40000"/>
                  </a:schemeClr>
                </a:solidFill>
              </a:rPr>
              <a:t> Deo MUHIRE</a:t>
            </a:r>
            <a:endParaRPr lang="en-US" sz="28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Group 4"/>
          <p:cNvGrpSpPr/>
          <p:nvPr/>
        </p:nvGrpSpPr>
        <p:grpSpPr>
          <a:xfrm rot="0">
            <a:off x="1028700" y="3058004"/>
            <a:ext cx="16230600" cy="6200296"/>
            <a:chOff x="0" y="0"/>
            <a:chExt cx="5496087" cy="20995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496087" cy="2099576"/>
            </a:xfrm>
            <a:custGeom>
              <a:avLst/>
              <a:gdLst/>
              <a:ahLst/>
              <a:cxnLst/>
              <a:rect l="l" t="t" r="r" b="b"/>
              <a:pathLst>
                <a:path w="5496087" h="2099576">
                  <a:moveTo>
                    <a:pt x="5371627" y="2099575"/>
                  </a:moveTo>
                  <a:lnTo>
                    <a:pt x="124460" y="2099575"/>
                  </a:lnTo>
                  <a:cubicBezTo>
                    <a:pt x="55880" y="2099575"/>
                    <a:pt x="0" y="2043695"/>
                    <a:pt x="0" y="197511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71628" y="0"/>
                  </a:lnTo>
                  <a:cubicBezTo>
                    <a:pt x="5440207" y="0"/>
                    <a:pt x="5496087" y="55880"/>
                    <a:pt x="5496087" y="124460"/>
                  </a:cubicBezTo>
                  <a:lnTo>
                    <a:pt x="5496087" y="1975115"/>
                  </a:lnTo>
                  <a:cubicBezTo>
                    <a:pt x="5496087" y="2043695"/>
                    <a:pt x="5440207" y="2099576"/>
                    <a:pt x="5371628" y="2099576"/>
                  </a:cubicBezTo>
                  <a:close/>
                </a:path>
              </a:pathLst>
            </a:custGeom>
            <a:solidFill>
              <a:srgbClr val="2E4494"/>
            </a:solidFill>
          </p:spPr>
        </p:sp>
      </p:grpSp>
      <p:sp>
        <p:nvSpPr>
          <p:cNvPr id="2" name="Text Box 1"/>
          <p:cNvSpPr txBox="1"/>
          <p:nvPr/>
        </p:nvSpPr>
        <p:spPr>
          <a:xfrm>
            <a:off x="1358900" y="636270"/>
            <a:ext cx="60960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600"/>
              <a:t>competitors</a:t>
            </a:r>
            <a:endParaRPr lang="en-US" sz="6600"/>
          </a:p>
        </p:txBody>
      </p:sp>
      <p:sp>
        <p:nvSpPr>
          <p:cNvPr id="3" name="Text Box 2"/>
          <p:cNvSpPr txBox="1"/>
          <p:nvPr/>
        </p:nvSpPr>
        <p:spPr>
          <a:xfrm>
            <a:off x="1981200" y="3848100"/>
            <a:ext cx="140722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chemeClr val="bg1"/>
                </a:solidFill>
              </a:rPr>
              <a:t>1. IKIMINA CYACU (Prime Life Insurence)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108200" y="5295900"/>
            <a:ext cx="6096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chemeClr val="bg1"/>
                </a:solidFill>
              </a:rPr>
              <a:t>2. MOCASH (MTN)</a:t>
            </a:r>
            <a:endParaRPr 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905752" y="2400017"/>
            <a:ext cx="8199755" cy="4547870"/>
            <a:chOff x="0" y="-47625"/>
            <a:chExt cx="10933006" cy="6063827"/>
          </a:xfrm>
        </p:grpSpPr>
        <p:sp>
          <p:nvSpPr>
            <p:cNvPr id="3" name="TextBox 3"/>
            <p:cNvSpPr txBox="1"/>
            <p:nvPr/>
          </p:nvSpPr>
          <p:spPr>
            <a:xfrm>
              <a:off x="0" y="-47625"/>
              <a:ext cx="9056277" cy="889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00"/>
                </a:lnSpc>
              </a:pPr>
              <a:r>
                <a:rPr lang="en-US" sz="4000" b="1">
                  <a:solidFill>
                    <a:srgbClr val="196E63"/>
                  </a:solidFill>
                  <a:latin typeface="Arial" panose="020B0604020202020204" pitchFamily="34" charset="0"/>
                  <a:ea typeface="League Spartan" panose="00000800000000000000"/>
                  <a:cs typeface="Arial" panose="020B0604020202020204" pitchFamily="34" charset="0"/>
                  <a:sym typeface="League Spartan" panose="00000800000000000000"/>
                </a:rPr>
                <a:t>1.Cultural Relevance</a:t>
              </a:r>
              <a:endParaRPr lang="en-US" sz="4000" b="1">
                <a:solidFill>
                  <a:srgbClr val="196E63"/>
                </a:solidFill>
                <a:latin typeface="Arial" panose="020B0604020202020204" pitchFamily="34" charset="0"/>
                <a:ea typeface="League Spartan" panose="00000800000000000000"/>
                <a:cs typeface="Arial" panose="020B0604020202020204" pitchFamily="34" charset="0"/>
                <a:sym typeface="League Spartan" panose="0000080000000000000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238202"/>
              <a:ext cx="10933006" cy="17780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5200"/>
                </a:lnSpc>
              </a:pPr>
              <a:r>
                <a:rPr lang="en-US" sz="4000" b="1">
                  <a:solidFill>
                    <a:srgbClr val="196E63"/>
                  </a:solidFill>
                  <a:latin typeface="Arial" panose="020B0604020202020204" pitchFamily="34" charset="0"/>
                  <a:ea typeface="League Spartan" panose="00000800000000000000"/>
                  <a:cs typeface="Arial" panose="020B0604020202020204" pitchFamily="34" charset="0"/>
                  <a:sym typeface="League Spartan" panose="00000800000000000000"/>
                </a:rPr>
                <a:t>4.Convenience and Accessibility: via USSD and web app</a:t>
              </a:r>
              <a:endParaRPr lang="en-US" sz="4000" b="1">
                <a:solidFill>
                  <a:srgbClr val="196E63"/>
                </a:solidFill>
                <a:latin typeface="Arial" panose="020B0604020202020204" pitchFamily="34" charset="0"/>
                <a:ea typeface="League Spartan" panose="00000800000000000000"/>
                <a:cs typeface="Arial" panose="020B0604020202020204" pitchFamily="34" charset="0"/>
                <a:sym typeface="League Spartan" panose="0000080000000000000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1537829" y="2719994"/>
            <a:ext cx="7408886" cy="6256465"/>
            <a:chOff x="0" y="0"/>
            <a:chExt cx="1723023" cy="1455014"/>
          </a:xfrm>
          <a:solidFill>
            <a:schemeClr val="tx2"/>
          </a:solidFill>
        </p:grpSpPr>
        <p:sp>
          <p:nvSpPr>
            <p:cNvPr id="8" name="Freeform 8"/>
            <p:cNvSpPr/>
            <p:nvPr/>
          </p:nvSpPr>
          <p:spPr>
            <a:xfrm>
              <a:off x="0" y="0"/>
              <a:ext cx="1723024" cy="1455014"/>
            </a:xfrm>
            <a:custGeom>
              <a:avLst/>
              <a:gdLst/>
              <a:ahLst/>
              <a:cxnLst/>
              <a:rect l="l" t="t" r="r" b="b"/>
              <a:pathLst>
                <a:path w="1723024" h="1455014">
                  <a:moveTo>
                    <a:pt x="1598563" y="1455014"/>
                  </a:moveTo>
                  <a:lnTo>
                    <a:pt x="124460" y="1455014"/>
                  </a:lnTo>
                  <a:cubicBezTo>
                    <a:pt x="55880" y="1455014"/>
                    <a:pt x="0" y="1399134"/>
                    <a:pt x="0" y="133055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98563" y="0"/>
                  </a:lnTo>
                  <a:cubicBezTo>
                    <a:pt x="1667143" y="0"/>
                    <a:pt x="1723024" y="55880"/>
                    <a:pt x="1723024" y="124460"/>
                  </a:cubicBezTo>
                  <a:lnTo>
                    <a:pt x="1723024" y="1330554"/>
                  </a:lnTo>
                  <a:cubicBezTo>
                    <a:pt x="1723024" y="1399134"/>
                    <a:pt x="1667143" y="1455014"/>
                    <a:pt x="1598563" y="1455014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9" name="Group 9"/>
          <p:cNvGrpSpPr/>
          <p:nvPr/>
        </p:nvGrpSpPr>
        <p:grpSpPr>
          <a:xfrm rot="0">
            <a:off x="1537829" y="1310542"/>
            <a:ext cx="7408886" cy="3129868"/>
            <a:chOff x="0" y="0"/>
            <a:chExt cx="1913890" cy="80851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13890" cy="808519"/>
            </a:xfrm>
            <a:custGeom>
              <a:avLst/>
              <a:gdLst/>
              <a:ahLst/>
              <a:cxnLst/>
              <a:rect l="l" t="t" r="r" b="b"/>
              <a:pathLst>
                <a:path w="1913890" h="808519">
                  <a:moveTo>
                    <a:pt x="1789430" y="808519"/>
                  </a:moveTo>
                  <a:lnTo>
                    <a:pt x="124460" y="808519"/>
                  </a:lnTo>
                  <a:cubicBezTo>
                    <a:pt x="55880" y="808519"/>
                    <a:pt x="0" y="752639"/>
                    <a:pt x="0" y="68405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684059"/>
                  </a:lnTo>
                  <a:cubicBezTo>
                    <a:pt x="1913890" y="752639"/>
                    <a:pt x="1858010" y="808519"/>
                    <a:pt x="1789430" y="808519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1" name="Freeform 11"/>
          <p:cNvSpPr/>
          <p:nvPr/>
        </p:nvSpPr>
        <p:spPr>
          <a:xfrm rot="-10800000" flipH="1">
            <a:off x="5816847" y="1310542"/>
            <a:ext cx="3129868" cy="3129868"/>
          </a:xfrm>
          <a:custGeom>
            <a:avLst/>
            <a:gdLst/>
            <a:ahLst/>
            <a:cxnLst/>
            <a:rect l="l" t="t" r="r" b="b"/>
            <a:pathLst>
              <a:path w="3129868" h="3129868">
                <a:moveTo>
                  <a:pt x="3129868" y="0"/>
                </a:moveTo>
                <a:lnTo>
                  <a:pt x="0" y="0"/>
                </a:lnTo>
                <a:lnTo>
                  <a:pt x="0" y="3129868"/>
                </a:lnTo>
                <a:lnTo>
                  <a:pt x="3129868" y="3129868"/>
                </a:lnTo>
                <a:lnTo>
                  <a:pt x="3129868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241885" y="6193109"/>
            <a:ext cx="6000773" cy="1838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633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Competitive Advantage</a:t>
            </a:r>
            <a:endParaRPr lang="en-US" sz="633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</p:txBody>
      </p:sp>
      <p:grpSp>
        <p:nvGrpSpPr>
          <p:cNvPr id="13" name="Group 13"/>
          <p:cNvGrpSpPr/>
          <p:nvPr/>
        </p:nvGrpSpPr>
        <p:grpSpPr>
          <a:xfrm rot="0">
            <a:off x="1537829" y="3157927"/>
            <a:ext cx="1282483" cy="1282483"/>
            <a:chOff x="0" y="0"/>
            <a:chExt cx="1913890" cy="19138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F6C58"/>
            </a:solidFill>
          </p:spPr>
        </p:sp>
      </p:grpSp>
      <p:sp>
        <p:nvSpPr>
          <p:cNvPr id="15" name="TextBox 3"/>
          <p:cNvSpPr txBox="1"/>
          <p:nvPr/>
        </p:nvSpPr>
        <p:spPr>
          <a:xfrm>
            <a:off x="9905752" y="3390617"/>
            <a:ext cx="6792208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l">
              <a:lnSpc>
                <a:spcPts val="5200"/>
              </a:lnSpc>
            </a:pPr>
            <a:r>
              <a:rPr lang="en-US" sz="4000" b="1">
                <a:solidFill>
                  <a:srgbClr val="196E63"/>
                </a:solidFill>
                <a:latin typeface="Arial" panose="020B0604020202020204" pitchFamily="34" charset="0"/>
                <a:ea typeface="League Spartan" panose="00000800000000000000"/>
                <a:cs typeface="Arial" panose="020B0604020202020204" pitchFamily="34" charset="0"/>
                <a:sym typeface="League Spartan" panose="00000800000000000000"/>
              </a:rPr>
              <a:t>2.Affordability</a:t>
            </a:r>
            <a:endParaRPr lang="en-US" sz="4000" b="1">
              <a:solidFill>
                <a:srgbClr val="196E63"/>
              </a:solidFill>
              <a:latin typeface="Arial" panose="020B0604020202020204" pitchFamily="34" charset="0"/>
              <a:ea typeface="League Spartan" panose="00000800000000000000"/>
              <a:cs typeface="Arial" panose="020B0604020202020204" pitchFamily="34" charset="0"/>
              <a:sym typeface="League Spartan" panose="00000800000000000000"/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9905752" y="4609817"/>
            <a:ext cx="6792208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sz="4000" b="1">
                <a:solidFill>
                  <a:srgbClr val="196E63"/>
                </a:solidFill>
                <a:latin typeface="Arial" panose="020B0604020202020204" pitchFamily="34" charset="0"/>
                <a:ea typeface="League Spartan" panose="00000800000000000000"/>
                <a:cs typeface="Arial" panose="020B0604020202020204" pitchFamily="34" charset="0"/>
                <a:sym typeface="League Spartan" panose="00000800000000000000"/>
              </a:rPr>
              <a:t>3.Security and Safety</a:t>
            </a:r>
            <a:endParaRPr lang="en-US" sz="4000" b="1">
              <a:solidFill>
                <a:srgbClr val="196E63"/>
              </a:solidFill>
              <a:latin typeface="Arial" panose="020B0604020202020204" pitchFamily="34" charset="0"/>
              <a:ea typeface="League Spartan" panose="00000800000000000000"/>
              <a:cs typeface="Arial" panose="020B0604020202020204" pitchFamily="34" charset="0"/>
              <a:sym typeface="League Spartan" panose="0000080000000000000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29552" y="7276817"/>
            <a:ext cx="6792208" cy="133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l">
              <a:lnSpc>
                <a:spcPts val="5200"/>
              </a:lnSpc>
            </a:pPr>
            <a:r>
              <a:rPr lang="en-US" sz="4000" b="1">
                <a:solidFill>
                  <a:srgbClr val="196E63"/>
                </a:solidFill>
                <a:latin typeface="Arial" panose="020B0604020202020204" pitchFamily="34" charset="0"/>
                <a:ea typeface="League Spartan" panose="00000800000000000000"/>
                <a:cs typeface="Arial" panose="020B0604020202020204" pitchFamily="34" charset="0"/>
                <a:sym typeface="League Spartan" panose="00000800000000000000"/>
              </a:rPr>
              <a:t>5. </a:t>
            </a:r>
            <a:r>
              <a:rPr lang="en-US" sz="4000">
                <a:solidFill>
                  <a:srgbClr val="196E63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loan services</a:t>
            </a:r>
            <a:endParaRPr lang="en-US" sz="4000">
              <a:solidFill>
                <a:srgbClr val="196E63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5200"/>
              </a:lnSpc>
            </a:pPr>
            <a:r>
              <a:rPr lang="en-US" sz="4000" b="1">
                <a:solidFill>
                  <a:srgbClr val="196E63"/>
                </a:solidFill>
                <a:latin typeface="Arial" panose="020B0604020202020204" pitchFamily="34" charset="0"/>
                <a:ea typeface="League Spartan" panose="00000800000000000000"/>
                <a:cs typeface="Arial" panose="020B0604020202020204" pitchFamily="34" charset="0"/>
                <a:sym typeface="League Spartan" panose="00000800000000000000"/>
              </a:rPr>
              <a:t> </a:t>
            </a:r>
            <a:endParaRPr lang="en-US" sz="4000" b="1">
              <a:solidFill>
                <a:srgbClr val="196E63"/>
              </a:solidFill>
              <a:latin typeface="Arial" panose="020B0604020202020204" pitchFamily="34" charset="0"/>
              <a:ea typeface="League Spartan" panose="00000800000000000000"/>
              <a:cs typeface="Arial" panose="020B0604020202020204" pitchFamily="34" charset="0"/>
              <a:sym typeface="League Spartan" panose="0000080000000000000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6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4178935" y="1485900"/>
            <a:ext cx="11413490" cy="8058150"/>
            <a:chOff x="0" y="0"/>
            <a:chExt cx="2338813" cy="1900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38813" cy="1900350"/>
            </a:xfrm>
            <a:custGeom>
              <a:avLst/>
              <a:gdLst/>
              <a:ahLst/>
              <a:cxnLst/>
              <a:rect l="l" t="t" r="r" b="b"/>
              <a:pathLst>
                <a:path w="2338813" h="1900350">
                  <a:moveTo>
                    <a:pt x="2214353" y="1900350"/>
                  </a:moveTo>
                  <a:lnTo>
                    <a:pt x="124460" y="1900350"/>
                  </a:lnTo>
                  <a:cubicBezTo>
                    <a:pt x="55880" y="1900350"/>
                    <a:pt x="0" y="1844470"/>
                    <a:pt x="0" y="17758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14353" y="0"/>
                  </a:lnTo>
                  <a:cubicBezTo>
                    <a:pt x="2282933" y="0"/>
                    <a:pt x="2338813" y="55880"/>
                    <a:pt x="2338813" y="124460"/>
                  </a:cubicBezTo>
                  <a:lnTo>
                    <a:pt x="2338813" y="1775890"/>
                  </a:lnTo>
                  <a:cubicBezTo>
                    <a:pt x="2338813" y="1844470"/>
                    <a:pt x="2282933" y="1900350"/>
                    <a:pt x="2214353" y="190035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0">
            <a:off x="12262034" y="1114556"/>
            <a:ext cx="1840498" cy="1840498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4185468" y="7331946"/>
            <a:ext cx="1840498" cy="1840498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-5400000">
            <a:off x="13677210" y="2838453"/>
            <a:ext cx="6378017" cy="3076273"/>
            <a:chOff x="0" y="0"/>
            <a:chExt cx="1933766" cy="9327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33766" cy="932703"/>
            </a:xfrm>
            <a:custGeom>
              <a:avLst/>
              <a:gdLst/>
              <a:ahLst/>
              <a:cxnLst/>
              <a:rect l="l" t="t" r="r" b="b"/>
              <a:pathLst>
                <a:path w="1933766" h="932703">
                  <a:moveTo>
                    <a:pt x="1809306" y="932703"/>
                  </a:moveTo>
                  <a:lnTo>
                    <a:pt x="124460" y="932703"/>
                  </a:lnTo>
                  <a:cubicBezTo>
                    <a:pt x="55880" y="932703"/>
                    <a:pt x="0" y="876823"/>
                    <a:pt x="0" y="8082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09306" y="0"/>
                  </a:lnTo>
                  <a:cubicBezTo>
                    <a:pt x="1877886" y="0"/>
                    <a:pt x="1933766" y="55880"/>
                    <a:pt x="1933766" y="124460"/>
                  </a:cubicBezTo>
                  <a:lnTo>
                    <a:pt x="1933766" y="808243"/>
                  </a:lnTo>
                  <a:cubicBezTo>
                    <a:pt x="1933766" y="876823"/>
                    <a:pt x="1877886" y="932703"/>
                    <a:pt x="1809306" y="932703"/>
                  </a:cubicBezTo>
                  <a:close/>
                </a:path>
              </a:pathLst>
            </a:custGeom>
            <a:solidFill>
              <a:srgbClr val="2E4494"/>
            </a:solidFill>
          </p:spPr>
        </p:sp>
      </p:grpSp>
      <p:grpSp>
        <p:nvGrpSpPr>
          <p:cNvPr id="10" name="Group 10"/>
          <p:cNvGrpSpPr/>
          <p:nvPr/>
        </p:nvGrpSpPr>
        <p:grpSpPr>
          <a:xfrm rot="-5400000">
            <a:off x="14110595" y="1179583"/>
            <a:ext cx="3060147" cy="3076273"/>
            <a:chOff x="0" y="0"/>
            <a:chExt cx="927814" cy="93270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27814" cy="932703"/>
            </a:xfrm>
            <a:custGeom>
              <a:avLst/>
              <a:gdLst/>
              <a:ahLst/>
              <a:cxnLst/>
              <a:rect l="l" t="t" r="r" b="b"/>
              <a:pathLst>
                <a:path w="927814" h="932703">
                  <a:moveTo>
                    <a:pt x="803353" y="932703"/>
                  </a:moveTo>
                  <a:lnTo>
                    <a:pt x="124460" y="932703"/>
                  </a:lnTo>
                  <a:cubicBezTo>
                    <a:pt x="55880" y="932703"/>
                    <a:pt x="0" y="876823"/>
                    <a:pt x="0" y="8082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03354" y="0"/>
                  </a:lnTo>
                  <a:cubicBezTo>
                    <a:pt x="871934" y="0"/>
                    <a:pt x="927814" y="55880"/>
                    <a:pt x="927814" y="124460"/>
                  </a:cubicBezTo>
                  <a:lnTo>
                    <a:pt x="927814" y="808243"/>
                  </a:lnTo>
                  <a:cubicBezTo>
                    <a:pt x="927814" y="876823"/>
                    <a:pt x="871934" y="932703"/>
                    <a:pt x="803354" y="932703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12" name="Freeform 12"/>
          <p:cNvSpPr/>
          <p:nvPr/>
        </p:nvSpPr>
        <p:spPr>
          <a:xfrm rot="-5400000">
            <a:off x="15849524" y="4991407"/>
            <a:ext cx="1933059" cy="1933059"/>
          </a:xfrm>
          <a:custGeom>
            <a:avLst/>
            <a:gdLst/>
            <a:ahLst/>
            <a:cxnLst/>
            <a:rect l="l" t="t" r="r" b="b"/>
            <a:pathLst>
              <a:path w="1933059" h="1933059">
                <a:moveTo>
                  <a:pt x="0" y="0"/>
                </a:moveTo>
                <a:lnTo>
                  <a:pt x="1933059" y="0"/>
                </a:lnTo>
                <a:lnTo>
                  <a:pt x="1933059" y="1933059"/>
                </a:lnTo>
                <a:lnTo>
                  <a:pt x="0" y="193305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 rot="-5400000">
            <a:off x="790716" y="3053239"/>
            <a:ext cx="3655645" cy="3120390"/>
            <a:chOff x="0" y="0"/>
            <a:chExt cx="1092694" cy="93270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92694" cy="932703"/>
            </a:xfrm>
            <a:custGeom>
              <a:avLst/>
              <a:gdLst/>
              <a:ahLst/>
              <a:cxnLst/>
              <a:rect l="l" t="t" r="r" b="b"/>
              <a:pathLst>
                <a:path w="1092694" h="932703">
                  <a:moveTo>
                    <a:pt x="968234" y="932703"/>
                  </a:moveTo>
                  <a:lnTo>
                    <a:pt x="124460" y="932703"/>
                  </a:lnTo>
                  <a:cubicBezTo>
                    <a:pt x="55880" y="932703"/>
                    <a:pt x="0" y="876823"/>
                    <a:pt x="0" y="8082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68234" y="0"/>
                  </a:lnTo>
                  <a:cubicBezTo>
                    <a:pt x="1036814" y="0"/>
                    <a:pt x="1092694" y="55880"/>
                    <a:pt x="1092694" y="124460"/>
                  </a:cubicBezTo>
                  <a:lnTo>
                    <a:pt x="1092694" y="808243"/>
                  </a:lnTo>
                  <a:cubicBezTo>
                    <a:pt x="1092694" y="876823"/>
                    <a:pt x="1036814" y="932703"/>
                    <a:pt x="968234" y="932703"/>
                  </a:cubicBezTo>
                  <a:close/>
                </a:path>
              </a:pathLst>
            </a:custGeom>
            <a:solidFill>
              <a:srgbClr val="E2C8CA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 rot="-5400000">
            <a:off x="1805071" y="3613442"/>
            <a:ext cx="1626935" cy="1626935"/>
            <a:chOff x="1371600" y="6705600"/>
            <a:chExt cx="10972800" cy="10972800"/>
          </a:xfrm>
        </p:grpSpPr>
        <p:sp>
          <p:nvSpPr>
            <p:cNvPr id="17" name="Freeform 17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 rot="-5400000">
            <a:off x="1493044" y="7087208"/>
            <a:ext cx="2141603" cy="2141603"/>
            <a:chOff x="1371600" y="6705600"/>
            <a:chExt cx="10972800" cy="10972800"/>
          </a:xfrm>
        </p:grpSpPr>
        <p:sp>
          <p:nvSpPr>
            <p:cNvPr id="19" name="Freeform 19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20" name="Freeform 20"/>
          <p:cNvSpPr/>
          <p:nvPr/>
        </p:nvSpPr>
        <p:spPr>
          <a:xfrm rot="-5400000">
            <a:off x="1058343" y="6068208"/>
            <a:ext cx="3120390" cy="3120390"/>
          </a:xfrm>
          <a:custGeom>
            <a:avLst/>
            <a:gdLst/>
            <a:ahLst/>
            <a:cxnLst/>
            <a:rect l="l" t="t" r="r" b="b"/>
            <a:pathLst>
              <a:path w="3120390" h="3120390">
                <a:moveTo>
                  <a:pt x="0" y="0"/>
                </a:moveTo>
                <a:lnTo>
                  <a:pt x="3120390" y="0"/>
                </a:lnTo>
                <a:lnTo>
                  <a:pt x="3120390" y="3120390"/>
                </a:lnTo>
                <a:lnTo>
                  <a:pt x="0" y="31203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 rot="0">
            <a:off x="4616268" y="1587068"/>
            <a:ext cx="10948670" cy="5208981"/>
            <a:chOff x="-1521460" y="-1041983"/>
            <a:chExt cx="14598227" cy="6945309"/>
          </a:xfrm>
        </p:grpSpPr>
        <p:sp>
          <p:nvSpPr>
            <p:cNvPr id="24" name="TextBox 24"/>
            <p:cNvSpPr txBox="1"/>
            <p:nvPr/>
          </p:nvSpPr>
          <p:spPr>
            <a:xfrm>
              <a:off x="0" y="2235565"/>
              <a:ext cx="8539069" cy="3667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75"/>
                </a:lnSpc>
              </a:pPr>
              <a:r>
                <a:rPr lang="en-US" sz="4800" b="1">
                  <a:solidFill>
                    <a:srgbClr val="000000"/>
                  </a:solidFill>
                  <a:latin typeface="Arial" panose="020B0604020202020204" pitchFamily="34" charset="0"/>
                  <a:ea typeface="Nunito" panose="00000500000000000000"/>
                  <a:cs typeface="Arial" panose="020B0604020202020204" pitchFamily="34" charset="0"/>
                  <a:sym typeface="Nunito" panose="00000500000000000000"/>
                </a:rPr>
                <a:t>     +250786265192</a:t>
              </a:r>
              <a:endParaRPr lang="en-US" sz="4800" b="1">
                <a:solidFill>
                  <a:srgbClr val="000000"/>
                </a:solidFill>
                <a:latin typeface="Arial" panose="020B0604020202020204" pitchFamily="34" charset="0"/>
                <a:ea typeface="Nunito" panose="00000500000000000000"/>
                <a:cs typeface="Arial" panose="020B0604020202020204" pitchFamily="34" charset="0"/>
                <a:sym typeface="Nunito" panose="00000500000000000000"/>
              </a:endParaRPr>
            </a:p>
            <a:p>
              <a:pPr algn="l">
                <a:lnSpc>
                  <a:spcPts val="3575"/>
                </a:lnSpc>
              </a:pPr>
              <a:endParaRPr lang="en-US" sz="4800" b="1">
                <a:solidFill>
                  <a:srgbClr val="000000"/>
                </a:solidFill>
                <a:latin typeface="Arial" panose="020B0604020202020204" pitchFamily="34" charset="0"/>
                <a:ea typeface="Nunito" panose="00000500000000000000"/>
                <a:cs typeface="Arial" panose="020B0604020202020204" pitchFamily="34" charset="0"/>
                <a:sym typeface="Nunito" panose="00000500000000000000"/>
              </a:endParaRPr>
            </a:p>
            <a:p>
              <a:pPr algn="l">
                <a:lnSpc>
                  <a:spcPts val="3575"/>
                </a:lnSpc>
              </a:pPr>
              <a:endParaRPr lang="en-US" sz="4800" b="1">
                <a:solidFill>
                  <a:srgbClr val="000000"/>
                </a:solidFill>
                <a:latin typeface="Arial" panose="020B0604020202020204" pitchFamily="34" charset="0"/>
                <a:ea typeface="Nunito" panose="00000500000000000000"/>
                <a:cs typeface="Arial" panose="020B0604020202020204" pitchFamily="34" charset="0"/>
                <a:sym typeface="Nunito" panose="00000500000000000000"/>
              </a:endParaRPr>
            </a:p>
            <a:p>
              <a:pPr algn="l">
                <a:lnSpc>
                  <a:spcPts val="3575"/>
                </a:lnSpc>
              </a:pPr>
              <a:endParaRPr lang="en-US" sz="4800" b="1">
                <a:solidFill>
                  <a:srgbClr val="000000"/>
                </a:solidFill>
                <a:latin typeface="Arial" panose="020B0604020202020204" pitchFamily="34" charset="0"/>
                <a:ea typeface="Nunito" panose="00000500000000000000"/>
                <a:cs typeface="Arial" panose="020B0604020202020204" pitchFamily="34" charset="0"/>
                <a:sym typeface="Nunito" panose="00000500000000000000"/>
              </a:endParaRPr>
            </a:p>
            <a:p>
              <a:pPr algn="l">
                <a:lnSpc>
                  <a:spcPts val="3575"/>
                </a:lnSpc>
              </a:pPr>
              <a:endParaRPr lang="en-US" sz="4800" b="1">
                <a:solidFill>
                  <a:srgbClr val="000000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  <a:p>
              <a:pPr algn="l">
                <a:lnSpc>
                  <a:spcPts val="3575"/>
                </a:lnSpc>
              </a:pPr>
              <a:endParaRPr lang="en-US" sz="4800" b="1">
                <a:solidFill>
                  <a:srgbClr val="000000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-101600" y="3225217"/>
              <a:ext cx="10506287" cy="61129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75"/>
                </a:lnSpc>
              </a:pPr>
              <a:r>
                <a:rPr lang="en-US" sz="4400" b="1">
                  <a:solidFill>
                    <a:srgbClr val="000000"/>
                  </a:solidFill>
                  <a:latin typeface="Calibri" panose="020F0502020204030204" charset="0"/>
                  <a:ea typeface="Nunito" panose="00000500000000000000"/>
                  <a:cs typeface="Calibri" panose="020F0502020204030204" charset="0"/>
                  <a:sym typeface="Nunito" panose="00000500000000000000"/>
                </a:rPr>
                <a:t> deomuhire100@gmail.com</a:t>
              </a:r>
              <a:endParaRPr lang="en-US" sz="4400" b="1">
                <a:solidFill>
                  <a:srgbClr val="000000"/>
                </a:solidFill>
                <a:latin typeface="Calibri" panose="020F0502020204030204" charset="0"/>
                <a:ea typeface="Nunito" panose="00000500000000000000"/>
                <a:cs typeface="Calibri" panose="020F0502020204030204" charset="0"/>
                <a:sym typeface="Nunito" panose="00000500000000000000"/>
              </a:endParaRP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-1521460" y="4810177"/>
              <a:ext cx="14598227" cy="61129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75"/>
                </a:lnSpc>
              </a:pPr>
              <a:r>
                <a:rPr lang="en-US" sz="4000">
                  <a:solidFill>
                    <a:srgbClr val="000000"/>
                  </a:solidFill>
                  <a:latin typeface="Arial" panose="020B0604020202020204" pitchFamily="34" charset="0"/>
                  <a:ea typeface="Nunito" panose="00000500000000000000"/>
                  <a:cs typeface="Arial" panose="020B0604020202020204" pitchFamily="34" charset="0"/>
                  <a:sym typeface="Nunito" panose="00000500000000000000"/>
                </a:rPr>
                <a:t>       www.linkedin.com/in/deo-muhire/</a:t>
              </a:r>
              <a:endParaRPr lang="en-US" sz="4000">
                <a:solidFill>
                  <a:srgbClr val="000000"/>
                </a:solidFill>
                <a:latin typeface="Arial" panose="020B0604020202020204" pitchFamily="34" charset="0"/>
                <a:ea typeface="Nunito" panose="00000500000000000000"/>
                <a:cs typeface="Arial" panose="020B0604020202020204" pitchFamily="34" charset="0"/>
                <a:sym typeface="Nunito" panose="00000500000000000000"/>
              </a:endParaRP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-609600" y="-1041983"/>
              <a:ext cx="8639872" cy="1244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280"/>
                </a:lnSpc>
              </a:pPr>
              <a:r>
                <a:rPr lang="en-US" sz="6330">
                  <a:solidFill>
                    <a:srgbClr val="196E63"/>
                  </a:solidFill>
                  <a:latin typeface="League Spartan" panose="00000800000000000000"/>
                  <a:ea typeface="League Spartan" panose="00000800000000000000"/>
                  <a:cs typeface="League Spartan" panose="00000800000000000000"/>
                  <a:sym typeface="League Spartan" panose="00000800000000000000"/>
                </a:rPr>
                <a:t>Contact </a:t>
              </a:r>
              <a:endParaRPr lang="en-US" sz="6330">
                <a:solidFill>
                  <a:srgbClr val="196E63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endParaRPr>
            </a:p>
          </p:txBody>
        </p:sp>
      </p:grpSp>
      <p:sp>
        <p:nvSpPr>
          <p:cNvPr id="28" name="Text Box 27"/>
          <p:cNvSpPr txBox="1"/>
          <p:nvPr/>
        </p:nvSpPr>
        <p:spPr>
          <a:xfrm>
            <a:off x="7772400" y="8191500"/>
            <a:ext cx="6096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DEO MUHIRE</a:t>
            </a:r>
            <a:endParaRPr 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 rot="0">
            <a:off x="304800" y="952500"/>
            <a:ext cx="17151985" cy="8229600"/>
            <a:chOff x="0" y="0"/>
            <a:chExt cx="1224092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24092" cy="1913890"/>
            </a:xfrm>
            <a:custGeom>
              <a:avLst/>
              <a:gdLst/>
              <a:ahLst/>
              <a:cxnLst/>
              <a:rect l="l" t="t" r="r" b="b"/>
              <a:pathLst>
                <a:path w="1224092" h="1913890">
                  <a:moveTo>
                    <a:pt x="1099632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99632" y="0"/>
                  </a:lnTo>
                  <a:cubicBezTo>
                    <a:pt x="1168212" y="0"/>
                    <a:pt x="1224092" y="55880"/>
                    <a:pt x="1224092" y="124460"/>
                  </a:cubicBezTo>
                  <a:lnTo>
                    <a:pt x="1224092" y="1789430"/>
                  </a:lnTo>
                  <a:cubicBezTo>
                    <a:pt x="1224092" y="1858010"/>
                    <a:pt x="1168212" y="1913890"/>
                    <a:pt x="1099632" y="1913890"/>
                  </a:cubicBezTo>
                  <a:close/>
                </a:path>
              </a:pathLst>
            </a:custGeom>
            <a:solidFill>
              <a:srgbClr val="196E63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5413707" y="7445588"/>
            <a:ext cx="1201386" cy="1201386"/>
          </a:xfrm>
          <a:custGeom>
            <a:avLst/>
            <a:gdLst/>
            <a:ahLst/>
            <a:cxnLst/>
            <a:rect l="l" t="t" r="r" b="b"/>
            <a:pathLst>
              <a:path w="1201386" h="1201386">
                <a:moveTo>
                  <a:pt x="0" y="0"/>
                </a:moveTo>
                <a:lnTo>
                  <a:pt x="1201386" y="0"/>
                </a:lnTo>
                <a:lnTo>
                  <a:pt x="1201386" y="1201386"/>
                </a:lnTo>
                <a:lnTo>
                  <a:pt x="0" y="120138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 rot="0">
            <a:off x="13502656" y="1028700"/>
            <a:ext cx="1282483" cy="1282483"/>
            <a:chOff x="0" y="0"/>
            <a:chExt cx="1913890" cy="191389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8" name="Group 18"/>
          <p:cNvGrpSpPr/>
          <p:nvPr/>
        </p:nvGrpSpPr>
        <p:grpSpPr>
          <a:xfrm rot="0">
            <a:off x="13487017" y="7975817"/>
            <a:ext cx="1282483" cy="1282483"/>
            <a:chOff x="0" y="0"/>
            <a:chExt cx="1913890" cy="191389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1" name="Text Box 20"/>
          <p:cNvSpPr txBox="1"/>
          <p:nvPr/>
        </p:nvSpPr>
        <p:spPr>
          <a:xfrm flipV="1">
            <a:off x="635" y="3879850"/>
            <a:ext cx="6110605" cy="1491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2120265" y="1959610"/>
            <a:ext cx="6096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7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Introduction</a:t>
            </a:r>
            <a:endParaRPr lang="en-US" sz="7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1371600" y="4229100"/>
            <a:ext cx="957262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chemeClr val="bg1"/>
                </a:solidFill>
              </a:rPr>
              <a:t>In Rwanda, the traditional savings culture lacks structured methods. Many Rwandans use the Agakesi, a wooden box priced at 500 RWF, to save money. However, it is not secure and offers no flexibility.</a:t>
            </a:r>
            <a:endParaRPr lang="en-US" sz="4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" name="Google Shape;102;p3"/>
          <p:cNvSpPr/>
          <p:nvPr/>
        </p:nvSpPr>
        <p:spPr>
          <a:xfrm>
            <a:off x="6858000" y="3771900"/>
            <a:ext cx="5055870" cy="3028315"/>
          </a:xfrm>
          <a:prstGeom prst="cube">
            <a:avLst>
              <a:gd name="adj" fmla="val 25000"/>
            </a:avLst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7" tIns="68550" rIns="137137" bIns="68550" anchor="ctr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27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8686483" y="4152900"/>
            <a:ext cx="1338263" cy="114300"/>
          </a:xfrm>
          <a:prstGeom prst="rect">
            <a:avLst/>
          </a:prstGeom>
          <a:solidFill>
            <a:srgbClr val="707070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7" tIns="68550" rIns="137137" bIns="68550" anchor="ctr" anchorCtr="0">
            <a:no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27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685800" y="1181100"/>
            <a:ext cx="6096000" cy="55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7" tIns="68550" rIns="137137" bIns="68550" anchor="t" anchorCtr="0">
            <a:sp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u="sng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traditional AGAKESI’</a:t>
            </a:r>
            <a:endParaRPr lang="en-US" sz="2700" u="sng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44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1995786" y="1028700"/>
            <a:ext cx="5263514" cy="8229600"/>
            <a:chOff x="0" y="0"/>
            <a:chExt cx="1224092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24092" cy="1913890"/>
            </a:xfrm>
            <a:custGeom>
              <a:avLst/>
              <a:gdLst/>
              <a:ahLst/>
              <a:cxnLst/>
              <a:rect l="l" t="t" r="r" b="b"/>
              <a:pathLst>
                <a:path w="1224092" h="1913890">
                  <a:moveTo>
                    <a:pt x="1099632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99632" y="0"/>
                  </a:lnTo>
                  <a:cubicBezTo>
                    <a:pt x="1168212" y="0"/>
                    <a:pt x="1224092" y="55880"/>
                    <a:pt x="1224092" y="124460"/>
                  </a:cubicBezTo>
                  <a:lnTo>
                    <a:pt x="1224092" y="1789430"/>
                  </a:lnTo>
                  <a:cubicBezTo>
                    <a:pt x="1224092" y="1858010"/>
                    <a:pt x="1168212" y="1913890"/>
                    <a:pt x="1099632" y="1913890"/>
                  </a:cubicBezTo>
                  <a:close/>
                </a:path>
              </a:pathLst>
            </a:custGeom>
            <a:solidFill>
              <a:srgbClr val="196E63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1028700" y="1028700"/>
            <a:ext cx="12705080" cy="8229600"/>
            <a:chOff x="0" y="0"/>
            <a:chExt cx="4652979" cy="278674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52979" cy="2786749"/>
            </a:xfrm>
            <a:custGeom>
              <a:avLst/>
              <a:gdLst/>
              <a:ahLst/>
              <a:cxnLst/>
              <a:rect l="l" t="t" r="r" b="b"/>
              <a:pathLst>
                <a:path w="4652979" h="2786749">
                  <a:moveTo>
                    <a:pt x="4528519" y="2786749"/>
                  </a:moveTo>
                  <a:lnTo>
                    <a:pt x="124460" y="2786749"/>
                  </a:lnTo>
                  <a:cubicBezTo>
                    <a:pt x="55880" y="2786749"/>
                    <a:pt x="0" y="2730869"/>
                    <a:pt x="0" y="266228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28519" y="0"/>
                  </a:lnTo>
                  <a:cubicBezTo>
                    <a:pt x="4597099" y="0"/>
                    <a:pt x="4652979" y="55880"/>
                    <a:pt x="4652979" y="124460"/>
                  </a:cubicBezTo>
                  <a:lnTo>
                    <a:pt x="4652979" y="2662289"/>
                  </a:lnTo>
                  <a:cubicBezTo>
                    <a:pt x="4652979" y="2730869"/>
                    <a:pt x="4597099" y="2786749"/>
                    <a:pt x="4528519" y="278674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5413707" y="7445588"/>
            <a:ext cx="1201386" cy="1201386"/>
          </a:xfrm>
          <a:custGeom>
            <a:avLst/>
            <a:gdLst/>
            <a:ahLst/>
            <a:cxnLst/>
            <a:rect l="l" t="t" r="r" b="b"/>
            <a:pathLst>
              <a:path w="1201386" h="1201386">
                <a:moveTo>
                  <a:pt x="0" y="0"/>
                </a:moveTo>
                <a:lnTo>
                  <a:pt x="1201386" y="0"/>
                </a:lnTo>
                <a:lnTo>
                  <a:pt x="1201386" y="1201386"/>
                </a:lnTo>
                <a:lnTo>
                  <a:pt x="0" y="120138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155825" y="1903730"/>
            <a:ext cx="11430635" cy="965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75"/>
              </a:lnSpc>
            </a:pPr>
            <a:r>
              <a:rPr lang="en-US" sz="6500">
                <a:solidFill>
                  <a:srgbClr val="196E63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Problem</a:t>
            </a:r>
            <a:endParaRPr lang="en-US" sz="6500">
              <a:solidFill>
                <a:srgbClr val="196E63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</p:txBody>
      </p:sp>
      <p:grpSp>
        <p:nvGrpSpPr>
          <p:cNvPr id="16" name="Group 16"/>
          <p:cNvGrpSpPr/>
          <p:nvPr/>
        </p:nvGrpSpPr>
        <p:grpSpPr>
          <a:xfrm rot="0">
            <a:off x="13502656" y="1028700"/>
            <a:ext cx="1282483" cy="1282483"/>
            <a:chOff x="0" y="0"/>
            <a:chExt cx="1913890" cy="191389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8" name="Group 18"/>
          <p:cNvGrpSpPr/>
          <p:nvPr/>
        </p:nvGrpSpPr>
        <p:grpSpPr>
          <a:xfrm rot="0">
            <a:off x="13487017" y="7975817"/>
            <a:ext cx="1282483" cy="1282483"/>
            <a:chOff x="0" y="0"/>
            <a:chExt cx="1913890" cy="191389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2" name="Text Box 21"/>
          <p:cNvSpPr txBox="1"/>
          <p:nvPr/>
        </p:nvSpPr>
        <p:spPr>
          <a:xfrm>
            <a:off x="1945005" y="3885565"/>
            <a:ext cx="1177099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/>
              <a:t> The traditional Agakesi is both expensive and insecure. It doesn’t support modern savings needs, leaving a gap in the financial ecosystem for safe, convenient, and structured savings.</a:t>
            </a:r>
            <a:endParaRPr lang="en-US"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6C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2648985" y="190500"/>
            <a:ext cx="5824435" cy="6800886"/>
            <a:chOff x="0" y="0"/>
            <a:chExt cx="1590619" cy="18572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90619" cy="1857282"/>
            </a:xfrm>
            <a:custGeom>
              <a:avLst/>
              <a:gdLst/>
              <a:ahLst/>
              <a:cxnLst/>
              <a:rect l="l" t="t" r="r" b="b"/>
              <a:pathLst>
                <a:path w="1590619" h="1857282">
                  <a:moveTo>
                    <a:pt x="1466159" y="1857282"/>
                  </a:moveTo>
                  <a:lnTo>
                    <a:pt x="124460" y="1857282"/>
                  </a:lnTo>
                  <a:cubicBezTo>
                    <a:pt x="55880" y="1857282"/>
                    <a:pt x="0" y="1801402"/>
                    <a:pt x="0" y="173282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66159" y="0"/>
                  </a:lnTo>
                  <a:cubicBezTo>
                    <a:pt x="1534739" y="0"/>
                    <a:pt x="1590619" y="55880"/>
                    <a:pt x="1590619" y="124460"/>
                  </a:cubicBezTo>
                  <a:lnTo>
                    <a:pt x="1590619" y="1732822"/>
                  </a:lnTo>
                  <a:cubicBezTo>
                    <a:pt x="1590619" y="1801402"/>
                    <a:pt x="1534739" y="1857282"/>
                    <a:pt x="1466159" y="185728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3487400" y="2705100"/>
            <a:ext cx="4689475" cy="1874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10"/>
              </a:lnSpc>
            </a:pPr>
            <a:r>
              <a:rPr lang="en-US" sz="6355">
                <a:solidFill>
                  <a:srgbClr val="2E4494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BIKA SMART</a:t>
            </a:r>
            <a:endParaRPr lang="en-US" sz="6355">
              <a:solidFill>
                <a:srgbClr val="2E4494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11068471" y="7006683"/>
            <a:ext cx="6190829" cy="2429401"/>
            <a:chOff x="0" y="0"/>
            <a:chExt cx="1690679" cy="66345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90679" cy="663455"/>
            </a:xfrm>
            <a:custGeom>
              <a:avLst/>
              <a:gdLst/>
              <a:ahLst/>
              <a:cxnLst/>
              <a:rect l="l" t="t" r="r" b="b"/>
              <a:pathLst>
                <a:path w="1690679" h="663455">
                  <a:moveTo>
                    <a:pt x="1566219" y="663455"/>
                  </a:moveTo>
                  <a:lnTo>
                    <a:pt x="124460" y="663455"/>
                  </a:lnTo>
                  <a:cubicBezTo>
                    <a:pt x="55880" y="663455"/>
                    <a:pt x="0" y="607575"/>
                    <a:pt x="0" y="5389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6219" y="0"/>
                  </a:lnTo>
                  <a:cubicBezTo>
                    <a:pt x="1634799" y="0"/>
                    <a:pt x="1690679" y="55880"/>
                    <a:pt x="1690679" y="124460"/>
                  </a:cubicBezTo>
                  <a:lnTo>
                    <a:pt x="1690679" y="538995"/>
                  </a:lnTo>
                  <a:cubicBezTo>
                    <a:pt x="1690679" y="607575"/>
                    <a:pt x="1634799" y="663455"/>
                    <a:pt x="1566219" y="663455"/>
                  </a:cubicBezTo>
                  <a:close/>
                </a:path>
              </a:pathLst>
            </a:custGeom>
            <a:solidFill>
              <a:srgbClr val="2E4494"/>
            </a:solidFill>
          </p:spPr>
        </p:sp>
      </p:grpSp>
      <p:sp>
        <p:nvSpPr>
          <p:cNvPr id="9" name="Freeform 9"/>
          <p:cNvSpPr/>
          <p:nvPr/>
        </p:nvSpPr>
        <p:spPr>
          <a:xfrm rot="-10800000">
            <a:off x="11040287" y="7006683"/>
            <a:ext cx="2584413" cy="2584413"/>
          </a:xfrm>
          <a:custGeom>
            <a:avLst/>
            <a:gdLst/>
            <a:ahLst/>
            <a:cxnLst/>
            <a:rect l="l" t="t" r="r" b="b"/>
            <a:pathLst>
              <a:path w="2584413" h="2584413">
                <a:moveTo>
                  <a:pt x="0" y="0"/>
                </a:moveTo>
                <a:lnTo>
                  <a:pt x="2584413" y="0"/>
                </a:lnTo>
                <a:lnTo>
                  <a:pt x="2584413" y="2584413"/>
                </a:lnTo>
                <a:lnTo>
                  <a:pt x="0" y="258441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 rot="0">
            <a:off x="15976817" y="7006683"/>
            <a:ext cx="1282483" cy="1282483"/>
            <a:chOff x="0" y="0"/>
            <a:chExt cx="1913890" cy="191389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E4494"/>
            </a:solidFill>
          </p:spPr>
        </p:sp>
      </p:grpSp>
      <p:sp>
        <p:nvSpPr>
          <p:cNvPr id="20" name="Text Box 19"/>
          <p:cNvSpPr txBox="1"/>
          <p:nvPr/>
        </p:nvSpPr>
        <p:spPr>
          <a:xfrm>
            <a:off x="990600" y="876300"/>
            <a:ext cx="6096000" cy="10147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6000">
                <a:latin typeface="Bookman Old Style" panose="02050604050505020204" charset="0"/>
                <a:cs typeface="Bookman Old Style" panose="02050604050505020204" charset="0"/>
              </a:rPr>
              <a:t> solution </a:t>
            </a:r>
            <a:endParaRPr lang="en-US" sz="6000">
              <a:latin typeface="Bookman Old Style" panose="02050604050505020204" charset="0"/>
              <a:cs typeface="Bookman Old Style" panose="0205060405050502020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28600" y="2324100"/>
            <a:ext cx="9755505" cy="6862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4000" b="1">
                <a:solidFill>
                  <a:schemeClr val="tx1"/>
                </a:solidFill>
              </a:rPr>
              <a:t>SMART_AGAKESI is a mobile-based saving platform designed to replicate the</a:t>
            </a:r>
            <a:endParaRPr lang="en-US" sz="4000" b="1">
              <a:solidFill>
                <a:schemeClr val="tx1"/>
              </a:solidFill>
            </a:endParaRPr>
          </a:p>
          <a:p>
            <a:pPr algn="just"/>
            <a:r>
              <a:rPr lang="en-US" sz="4000" b="1">
                <a:solidFill>
                  <a:schemeClr val="tx1"/>
                </a:solidFill>
              </a:rPr>
              <a:t>traditional Agakesi savings method in a digital format. It offers two saving options:</a:t>
            </a:r>
            <a:endParaRPr lang="en-US" sz="4000" b="1">
              <a:solidFill>
                <a:schemeClr val="tx1"/>
              </a:solidFill>
            </a:endParaRPr>
          </a:p>
          <a:p>
            <a:pPr algn="just"/>
            <a:r>
              <a:rPr lang="en-US" sz="4000" b="1">
                <a:solidFill>
                  <a:schemeClr val="tx1"/>
                </a:solidFill>
                <a:highlight>
                  <a:srgbClr val="FFFF00"/>
                </a:highlight>
              </a:rPr>
              <a:t>.2- month plan priced 200frw and</a:t>
            </a:r>
            <a:endParaRPr lang="en-US" sz="4000" b="1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just"/>
            <a:r>
              <a:rPr lang="en-US" sz="4000" b="1">
                <a:solidFill>
                  <a:schemeClr val="tx1"/>
                </a:solidFill>
                <a:highlight>
                  <a:srgbClr val="FFFF00"/>
                </a:highlight>
              </a:rPr>
              <a:t>. 4-month plan priced 300frw.</a:t>
            </a:r>
            <a:endParaRPr lang="en-US" sz="4000" b="1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just"/>
            <a:endParaRPr lang="en-US" sz="4000" b="1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just"/>
            <a:r>
              <a:rPr lang="en-US" sz="4000" b="1">
                <a:solidFill>
                  <a:schemeClr val="tx1"/>
                </a:solidFill>
              </a:rPr>
              <a:t> Users can access SMART_AGAKESI via USSD </a:t>
            </a:r>
            <a:r>
              <a:rPr lang="en-US" sz="4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button phone users or through a dedicated mobile Application for</a:t>
            </a:r>
            <a:r>
              <a:rPr lang="en-US" sz="4000" b="1">
                <a:solidFill>
                  <a:schemeClr val="tx1"/>
                </a:solidFill>
              </a:rPr>
              <a:t> smartphone users. and</a:t>
            </a:r>
            <a:r>
              <a:rPr lang="en-US" sz="4000" b="1">
                <a:solidFill>
                  <a:schemeClr val="tx1"/>
                </a:solidFill>
                <a:highlight>
                  <a:srgbClr val="FFFF00"/>
                </a:highlight>
              </a:rPr>
              <a:t> tracks saving history</a:t>
            </a:r>
            <a:endParaRPr lang="en-US" sz="40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1607185" y="9479915"/>
            <a:ext cx="6096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tx2"/>
                </a:solidFill>
              </a:rPr>
              <a:t>https://agakesi.vercel.app/</a:t>
            </a:r>
            <a:endParaRPr lang="en-US" sz="4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44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 rot="0">
            <a:off x="14013249" y="1028700"/>
            <a:ext cx="3246051" cy="7412521"/>
            <a:chOff x="0" y="0"/>
            <a:chExt cx="937453" cy="21407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37453" cy="2140722"/>
            </a:xfrm>
            <a:custGeom>
              <a:avLst/>
              <a:gdLst/>
              <a:ahLst/>
              <a:cxnLst/>
              <a:rect l="l" t="t" r="r" b="b"/>
              <a:pathLst>
                <a:path w="937453" h="2140722">
                  <a:moveTo>
                    <a:pt x="812993" y="2140722"/>
                  </a:moveTo>
                  <a:lnTo>
                    <a:pt x="124460" y="2140722"/>
                  </a:lnTo>
                  <a:cubicBezTo>
                    <a:pt x="55880" y="2140722"/>
                    <a:pt x="0" y="2084842"/>
                    <a:pt x="0" y="201626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12993" y="0"/>
                  </a:lnTo>
                  <a:cubicBezTo>
                    <a:pt x="881573" y="0"/>
                    <a:pt x="937453" y="55880"/>
                    <a:pt x="937453" y="124460"/>
                  </a:cubicBezTo>
                  <a:lnTo>
                    <a:pt x="937453" y="2016262"/>
                  </a:lnTo>
                  <a:cubicBezTo>
                    <a:pt x="937453" y="2084842"/>
                    <a:pt x="881573" y="2140722"/>
                    <a:pt x="812993" y="2140722"/>
                  </a:cubicBezTo>
                  <a:close/>
                </a:path>
              </a:pathLst>
            </a:custGeom>
            <a:solidFill>
              <a:srgbClr val="196E63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-2647950" y="48895"/>
            <a:ext cx="20394295" cy="10340975"/>
          </a:xfrm>
          <a:custGeom>
            <a:avLst/>
            <a:gdLst/>
            <a:ahLst/>
            <a:cxnLst/>
            <a:rect l="l" t="t" r="r" b="b"/>
            <a:pathLst>
              <a:path w="4547677" h="8044031">
                <a:moveTo>
                  <a:pt x="0" y="0"/>
                </a:moveTo>
                <a:lnTo>
                  <a:pt x="4547677" y="0"/>
                </a:lnTo>
                <a:lnTo>
                  <a:pt x="4547677" y="8044031"/>
                </a:lnTo>
                <a:lnTo>
                  <a:pt x="0" y="8044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t="-7000" b="-7000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776710" y="1028700"/>
            <a:ext cx="6214752" cy="8229600"/>
            <a:chOff x="0" y="0"/>
            <a:chExt cx="1445313" cy="1913890"/>
          </a:xfr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1445314" cy="1913890"/>
            </a:xfrm>
            <a:custGeom>
              <a:avLst/>
              <a:gdLst/>
              <a:ahLst/>
              <a:cxnLst/>
              <a:rect l="l" t="t" r="r" b="b"/>
              <a:pathLst>
                <a:path w="1445314" h="1913890">
                  <a:moveTo>
                    <a:pt x="1320853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20853" y="0"/>
                  </a:lnTo>
                  <a:cubicBezTo>
                    <a:pt x="1389433" y="0"/>
                    <a:pt x="1445314" y="55880"/>
                    <a:pt x="1445314" y="124460"/>
                  </a:cubicBezTo>
                  <a:lnTo>
                    <a:pt x="1445314" y="1789430"/>
                  </a:lnTo>
                  <a:cubicBezTo>
                    <a:pt x="1445314" y="1858010"/>
                    <a:pt x="1389433" y="1913890"/>
                    <a:pt x="1320853" y="191389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4" name="Group 4"/>
          <p:cNvGrpSpPr/>
          <p:nvPr/>
        </p:nvGrpSpPr>
        <p:grpSpPr>
          <a:xfrm rot="0">
            <a:off x="2658671" y="2515108"/>
            <a:ext cx="4450829" cy="5550025"/>
            <a:chOff x="0" y="28575"/>
            <a:chExt cx="5934439" cy="7400032"/>
          </a:xfrm>
        </p:grpSpPr>
        <p:sp>
          <p:nvSpPr>
            <p:cNvPr id="5" name="TextBox 5"/>
            <p:cNvSpPr txBox="1"/>
            <p:nvPr/>
          </p:nvSpPr>
          <p:spPr>
            <a:xfrm>
              <a:off x="0" y="28575"/>
              <a:ext cx="5934439" cy="24606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l">
                <a:lnSpc>
                  <a:spcPts val="7280"/>
                </a:lnSpc>
                <a:spcBef>
                  <a:spcPct val="0"/>
                </a:spcBef>
              </a:pPr>
              <a:r>
                <a:rPr lang="en-US" sz="6330" u="none">
                  <a:solidFill>
                    <a:srgbClr val="FFFFFF"/>
                  </a:solidFill>
                  <a:latin typeface="League Spartan" panose="00000800000000000000"/>
                  <a:ea typeface="League Spartan" panose="00000800000000000000"/>
                  <a:cs typeface="League Spartan" panose="00000800000000000000"/>
                  <a:sym typeface="League Spartan" panose="00000800000000000000"/>
                </a:rPr>
                <a:t>Size the market</a:t>
              </a:r>
              <a:endParaRPr lang="en-US" sz="6330" u="none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074201"/>
              <a:ext cx="5934439" cy="43544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45"/>
                </a:lnSpc>
              </a:pPr>
              <a:r>
                <a:rPr lang="en-US" sz="3030">
                  <a:solidFill>
                    <a:srgbClr val="000000"/>
                  </a:solidFill>
                  <a:latin typeface="Nunito" panose="00000500000000000000"/>
                  <a:ea typeface="Nunito" panose="00000500000000000000"/>
                  <a:cs typeface="Nunito" panose="00000500000000000000"/>
                  <a:sym typeface="Nunito" panose="00000500000000000000"/>
                </a:rPr>
                <a:t>over 10 million registered users. Mobile money services like MTN MoMo and Airtel Money </a:t>
              </a:r>
              <a:endParaRPr lang="en-US" sz="3030">
                <a:solidFill>
                  <a:srgbClr val="000000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  <a:p>
              <a:pPr algn="l">
                <a:lnSpc>
                  <a:spcPts val="4245"/>
                </a:lnSpc>
              </a:pPr>
              <a:endParaRPr lang="en-US" sz="3030">
                <a:solidFill>
                  <a:srgbClr val="000000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</p:txBody>
        </p:sp>
      </p:grpSp>
      <p:sp>
        <p:nvSpPr>
          <p:cNvPr id="7" name="Freeform 7"/>
          <p:cNvSpPr/>
          <p:nvPr/>
        </p:nvSpPr>
        <p:spPr>
          <a:xfrm>
            <a:off x="9469244" y="1028700"/>
            <a:ext cx="5600924" cy="5600924"/>
          </a:xfrm>
          <a:custGeom>
            <a:avLst/>
            <a:gdLst/>
            <a:ahLst/>
            <a:cxnLst/>
            <a:rect l="l" t="t" r="r" b="b"/>
            <a:pathLst>
              <a:path w="5600924" h="5600924">
                <a:moveTo>
                  <a:pt x="0" y="0"/>
                </a:moveTo>
                <a:lnTo>
                  <a:pt x="5600924" y="0"/>
                </a:lnTo>
                <a:lnTo>
                  <a:pt x="5600924" y="5600924"/>
                </a:lnTo>
                <a:lnTo>
                  <a:pt x="0" y="560092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12588093" y="4668025"/>
            <a:ext cx="3923198" cy="3923198"/>
          </a:xfrm>
          <a:custGeom>
            <a:avLst/>
            <a:gdLst/>
            <a:ahLst/>
            <a:cxnLst/>
            <a:rect l="l" t="t" r="r" b="b"/>
            <a:pathLst>
              <a:path w="3923198" h="3923198">
                <a:moveTo>
                  <a:pt x="3923197" y="0"/>
                </a:moveTo>
                <a:lnTo>
                  <a:pt x="0" y="0"/>
                </a:lnTo>
                <a:lnTo>
                  <a:pt x="0" y="3923198"/>
                </a:lnTo>
                <a:lnTo>
                  <a:pt x="3923197" y="3923198"/>
                </a:lnTo>
                <a:lnTo>
                  <a:pt x="392319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 rot="0">
            <a:off x="9965868" y="2684052"/>
            <a:ext cx="4607677" cy="1526976"/>
            <a:chOff x="0" y="-28575"/>
            <a:chExt cx="6143569" cy="2035968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28575"/>
              <a:ext cx="6143569" cy="777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50"/>
                </a:lnSpc>
              </a:pPr>
              <a:r>
                <a:rPr lang="en-US" sz="3500">
                  <a:solidFill>
                    <a:srgbClr val="FFFFFF"/>
                  </a:solidFill>
                  <a:latin typeface="League Spartan" panose="00000800000000000000"/>
                  <a:ea typeface="League Spartan" panose="00000800000000000000"/>
                  <a:cs typeface="League Spartan" panose="00000800000000000000"/>
                  <a:sym typeface="League Spartan" panose="00000800000000000000"/>
                </a:rPr>
                <a:t>10 Million</a:t>
              </a:r>
              <a:endParaRPr lang="en-US" sz="35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83713"/>
              <a:ext cx="6143569" cy="11236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500">
                  <a:solidFill>
                    <a:srgbClr val="FFFFFF"/>
                  </a:solidFill>
                  <a:latin typeface="Nunito" panose="00000500000000000000"/>
                  <a:ea typeface="Nunito" panose="00000500000000000000"/>
                  <a:cs typeface="Nunito" panose="00000500000000000000"/>
                  <a:sym typeface="Nunito" panose="00000500000000000000"/>
                </a:rPr>
                <a:t>Total Available</a:t>
              </a:r>
              <a:endParaRPr lang="en-US" sz="2500">
                <a:solidFill>
                  <a:srgbClr val="FFFFFF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  <a:p>
              <a:pPr algn="ctr">
                <a:lnSpc>
                  <a:spcPts val="3500"/>
                </a:lnSpc>
              </a:pPr>
              <a:r>
                <a:rPr lang="en-US" sz="2500">
                  <a:solidFill>
                    <a:srgbClr val="FFFFFF"/>
                  </a:solidFill>
                  <a:latin typeface="Nunito" panose="00000500000000000000"/>
                  <a:ea typeface="Nunito" panose="00000500000000000000"/>
                  <a:cs typeface="Nunito" panose="00000500000000000000"/>
                  <a:sym typeface="Nunito" panose="00000500000000000000"/>
                </a:rPr>
                <a:t>Market (TAM)</a:t>
              </a:r>
              <a:endParaRPr lang="en-US" sz="2500">
                <a:solidFill>
                  <a:srgbClr val="FFFFFF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13301343" y="5693832"/>
            <a:ext cx="2496697" cy="1850152"/>
            <a:chOff x="0" y="-28575"/>
            <a:chExt cx="3328930" cy="2466870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28575"/>
              <a:ext cx="3328930" cy="777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50"/>
                </a:lnSpc>
              </a:pPr>
              <a:r>
                <a:rPr lang="en-US" sz="3500">
                  <a:solidFill>
                    <a:srgbClr val="FFFFFF"/>
                  </a:solidFill>
                  <a:latin typeface="League Spartan" panose="00000800000000000000"/>
                  <a:ea typeface="League Spartan" panose="00000800000000000000"/>
                  <a:cs typeface="League Spartan" panose="00000800000000000000"/>
                  <a:sym typeface="League Spartan" panose="00000800000000000000"/>
                </a:rPr>
                <a:t>6 M</a:t>
              </a:r>
              <a:endParaRPr lang="en-US" sz="35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48289"/>
              <a:ext cx="3328930" cy="15900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500">
                  <a:solidFill>
                    <a:srgbClr val="FFFFFF"/>
                  </a:solidFill>
                  <a:latin typeface="Nunito" panose="00000500000000000000"/>
                  <a:ea typeface="Nunito" panose="00000500000000000000"/>
                  <a:cs typeface="Nunito" panose="00000500000000000000"/>
                  <a:sym typeface="Nunito" panose="00000500000000000000"/>
                </a:rPr>
                <a:t>Serviceable Available</a:t>
              </a:r>
              <a:endParaRPr lang="en-US" sz="2500">
                <a:solidFill>
                  <a:srgbClr val="FFFFFF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  <a:p>
              <a:pPr algn="ctr">
                <a:lnSpc>
                  <a:spcPts val="3250"/>
                </a:lnSpc>
              </a:pPr>
              <a:r>
                <a:rPr lang="en-US" sz="2500">
                  <a:solidFill>
                    <a:srgbClr val="FFFFFF"/>
                  </a:solidFill>
                  <a:latin typeface="Nunito" panose="00000500000000000000"/>
                  <a:ea typeface="Nunito" panose="00000500000000000000"/>
                  <a:cs typeface="Nunito" panose="00000500000000000000"/>
                  <a:sym typeface="Nunito" panose="00000500000000000000"/>
                </a:rPr>
                <a:t>Market (SAM)</a:t>
              </a:r>
              <a:endParaRPr lang="en-US" sz="2500">
                <a:solidFill>
                  <a:srgbClr val="FFFFFF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</p:txBody>
        </p:sp>
      </p:grpSp>
      <p:sp>
        <p:nvSpPr>
          <p:cNvPr id="15" name="Freeform 15"/>
          <p:cNvSpPr/>
          <p:nvPr/>
        </p:nvSpPr>
        <p:spPr>
          <a:xfrm>
            <a:off x="9854360" y="5938146"/>
            <a:ext cx="3320154" cy="3320154"/>
          </a:xfrm>
          <a:custGeom>
            <a:avLst/>
            <a:gdLst/>
            <a:ahLst/>
            <a:cxnLst/>
            <a:rect l="l" t="t" r="r" b="b"/>
            <a:pathLst>
              <a:path w="3320154" h="3320154">
                <a:moveTo>
                  <a:pt x="0" y="0"/>
                </a:moveTo>
                <a:lnTo>
                  <a:pt x="3320154" y="0"/>
                </a:lnTo>
                <a:lnTo>
                  <a:pt x="3320154" y="3320154"/>
                </a:lnTo>
                <a:lnTo>
                  <a:pt x="0" y="33201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 rot="0">
            <a:off x="10248721" y="6657906"/>
            <a:ext cx="2531432" cy="1811060"/>
            <a:chOff x="0" y="-28575"/>
            <a:chExt cx="3375243" cy="2414746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28575"/>
              <a:ext cx="3375243" cy="777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50"/>
                </a:lnSpc>
              </a:pPr>
              <a:r>
                <a:rPr lang="en-US" sz="3500">
                  <a:solidFill>
                    <a:srgbClr val="FFFFFF"/>
                  </a:solidFill>
                  <a:latin typeface="League Spartan" panose="00000800000000000000"/>
                  <a:ea typeface="League Spartan" panose="00000800000000000000"/>
                  <a:cs typeface="League Spartan" panose="00000800000000000000"/>
                  <a:sym typeface="League Spartan" panose="00000800000000000000"/>
                </a:rPr>
                <a:t>2.5M</a:t>
              </a:r>
              <a:endParaRPr lang="en-US" sz="350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905814"/>
              <a:ext cx="3375243" cy="14803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370">
                  <a:solidFill>
                    <a:srgbClr val="FFFFFF"/>
                  </a:solidFill>
                  <a:latin typeface="Nunito" panose="00000500000000000000"/>
                  <a:ea typeface="Nunito" panose="00000500000000000000"/>
                  <a:cs typeface="Nunito" panose="00000500000000000000"/>
                  <a:sym typeface="Nunito" panose="00000500000000000000"/>
                </a:rPr>
                <a:t>Serviceable Obtainable</a:t>
              </a:r>
              <a:endParaRPr lang="en-US" sz="2370">
                <a:solidFill>
                  <a:srgbClr val="FFFFFF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  <a:p>
              <a:pPr algn="ctr">
                <a:lnSpc>
                  <a:spcPts val="3080"/>
                </a:lnSpc>
              </a:pPr>
              <a:r>
                <a:rPr lang="en-US" sz="2370">
                  <a:solidFill>
                    <a:srgbClr val="FFFFFF"/>
                  </a:solidFill>
                  <a:latin typeface="Nunito" panose="00000500000000000000"/>
                  <a:ea typeface="Nunito" panose="00000500000000000000"/>
                  <a:cs typeface="Nunito" panose="00000500000000000000"/>
                  <a:sym typeface="Nunito" panose="00000500000000000000"/>
                </a:rPr>
                <a:t>Market (SOM)</a:t>
              </a:r>
              <a:endParaRPr lang="en-US" sz="2370">
                <a:solidFill>
                  <a:srgbClr val="FFFFFF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537829" y="2719994"/>
            <a:ext cx="7408886" cy="6256465"/>
            <a:chOff x="0" y="0"/>
            <a:chExt cx="1723023" cy="14550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23024" cy="1455014"/>
            </a:xfrm>
            <a:custGeom>
              <a:avLst/>
              <a:gdLst/>
              <a:ahLst/>
              <a:cxnLst/>
              <a:rect l="l" t="t" r="r" b="b"/>
              <a:pathLst>
                <a:path w="1723024" h="1455014">
                  <a:moveTo>
                    <a:pt x="1598563" y="1455014"/>
                  </a:moveTo>
                  <a:lnTo>
                    <a:pt x="124460" y="1455014"/>
                  </a:lnTo>
                  <a:cubicBezTo>
                    <a:pt x="55880" y="1455014"/>
                    <a:pt x="0" y="1399134"/>
                    <a:pt x="0" y="133055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98563" y="0"/>
                  </a:lnTo>
                  <a:cubicBezTo>
                    <a:pt x="1667143" y="0"/>
                    <a:pt x="1723024" y="55880"/>
                    <a:pt x="1723024" y="124460"/>
                  </a:cubicBezTo>
                  <a:lnTo>
                    <a:pt x="1723024" y="1330554"/>
                  </a:lnTo>
                  <a:cubicBezTo>
                    <a:pt x="1723024" y="1399134"/>
                    <a:pt x="1667143" y="1455014"/>
                    <a:pt x="1598563" y="1455014"/>
                  </a:cubicBezTo>
                  <a:close/>
                </a:path>
              </a:pathLst>
            </a:custGeom>
            <a:solidFill>
              <a:srgbClr val="196E63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1537829" y="1310542"/>
            <a:ext cx="7408886" cy="3129868"/>
            <a:chOff x="0" y="0"/>
            <a:chExt cx="1913890" cy="80851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808519"/>
            </a:xfrm>
            <a:custGeom>
              <a:avLst/>
              <a:gdLst/>
              <a:ahLst/>
              <a:cxnLst/>
              <a:rect l="l" t="t" r="r" b="b"/>
              <a:pathLst>
                <a:path w="1913890" h="808519">
                  <a:moveTo>
                    <a:pt x="1789430" y="808519"/>
                  </a:moveTo>
                  <a:lnTo>
                    <a:pt x="124460" y="808519"/>
                  </a:lnTo>
                  <a:cubicBezTo>
                    <a:pt x="55880" y="808519"/>
                    <a:pt x="0" y="752639"/>
                    <a:pt x="0" y="68405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684059"/>
                  </a:lnTo>
                  <a:cubicBezTo>
                    <a:pt x="1913890" y="752639"/>
                    <a:pt x="1858010" y="808519"/>
                    <a:pt x="1789430" y="808519"/>
                  </a:cubicBezTo>
                  <a:close/>
                </a:path>
              </a:pathLst>
            </a:custGeom>
            <a:solidFill>
              <a:srgbClr val="CF6C58"/>
            </a:solidFill>
          </p:spPr>
        </p:sp>
      </p:grpSp>
      <p:sp>
        <p:nvSpPr>
          <p:cNvPr id="6" name="Freeform 6"/>
          <p:cNvSpPr/>
          <p:nvPr/>
        </p:nvSpPr>
        <p:spPr>
          <a:xfrm rot="-10800000" flipH="1">
            <a:off x="5816847" y="1310542"/>
            <a:ext cx="3129868" cy="3129868"/>
          </a:xfrm>
          <a:custGeom>
            <a:avLst/>
            <a:gdLst/>
            <a:ahLst/>
            <a:cxnLst/>
            <a:rect l="l" t="t" r="r" b="b"/>
            <a:pathLst>
              <a:path w="3129868" h="3129868">
                <a:moveTo>
                  <a:pt x="3129868" y="0"/>
                </a:moveTo>
                <a:lnTo>
                  <a:pt x="0" y="0"/>
                </a:lnTo>
                <a:lnTo>
                  <a:pt x="0" y="3129868"/>
                </a:lnTo>
                <a:lnTo>
                  <a:pt x="3129868" y="3129868"/>
                </a:lnTo>
                <a:lnTo>
                  <a:pt x="3129868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828500" y="2247854"/>
            <a:ext cx="6000773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633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business model</a:t>
            </a:r>
            <a:endParaRPr lang="en-US" sz="633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</p:txBody>
      </p:sp>
      <p:grpSp>
        <p:nvGrpSpPr>
          <p:cNvPr id="8" name="Group 8"/>
          <p:cNvGrpSpPr/>
          <p:nvPr/>
        </p:nvGrpSpPr>
        <p:grpSpPr>
          <a:xfrm rot="0">
            <a:off x="10515352" y="2772163"/>
            <a:ext cx="6885552" cy="3460749"/>
            <a:chOff x="-443653" y="-47625"/>
            <a:chExt cx="9180736" cy="4614332"/>
          </a:xfrm>
        </p:grpSpPr>
        <p:sp>
          <p:nvSpPr>
            <p:cNvPr id="9" name="TextBox 9"/>
            <p:cNvSpPr txBox="1"/>
            <p:nvPr/>
          </p:nvSpPr>
          <p:spPr>
            <a:xfrm>
              <a:off x="-319194" y="-47625"/>
              <a:ext cx="9056277" cy="889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00"/>
                </a:lnSpc>
              </a:pPr>
              <a:r>
                <a:rPr lang="en-US" sz="4000">
                  <a:solidFill>
                    <a:srgbClr val="196E63"/>
                  </a:solidFill>
                  <a:latin typeface="League Spartan" panose="00000800000000000000"/>
                  <a:ea typeface="League Spartan" panose="00000800000000000000"/>
                  <a:cs typeface="League Spartan" panose="00000800000000000000"/>
                  <a:sym typeface="League Spartan" panose="00000800000000000000"/>
                </a:rPr>
                <a:t>1.sell SMARTAGAKESI</a:t>
              </a:r>
              <a:endParaRPr lang="en-US" sz="4000">
                <a:solidFill>
                  <a:srgbClr val="196E63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-443653" y="3677707"/>
              <a:ext cx="9180406" cy="8890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5200"/>
                </a:lnSpc>
              </a:pPr>
              <a:r>
                <a:rPr lang="en-US" sz="4000">
                  <a:solidFill>
                    <a:srgbClr val="196E63"/>
                  </a:solidFill>
                  <a:latin typeface="League Spartan" panose="00000800000000000000"/>
                  <a:ea typeface="League Spartan" panose="00000800000000000000"/>
                  <a:cs typeface="League Spartan" panose="00000800000000000000"/>
                  <a:sym typeface="League Spartan" panose="00000800000000000000"/>
                </a:rPr>
                <a:t>3.loan services</a:t>
              </a:r>
              <a:endParaRPr lang="en-US" sz="4000">
                <a:solidFill>
                  <a:srgbClr val="196E63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1537829" y="3157927"/>
            <a:ext cx="1282483" cy="1282483"/>
            <a:chOff x="0" y="0"/>
            <a:chExt cx="1913890" cy="19138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F6C58"/>
            </a:solidFill>
          </p:spPr>
        </p:sp>
      </p:grpSp>
      <p:sp>
        <p:nvSpPr>
          <p:cNvPr id="15" name="TextBox 11"/>
          <p:cNvSpPr txBox="1"/>
          <p:nvPr/>
        </p:nvSpPr>
        <p:spPr>
          <a:xfrm>
            <a:off x="10515352" y="4229208"/>
            <a:ext cx="6792208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l">
              <a:lnSpc>
                <a:spcPts val="5200"/>
              </a:lnSpc>
            </a:pPr>
            <a:r>
              <a:rPr lang="en-US" sz="4000">
                <a:solidFill>
                  <a:srgbClr val="196E63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2.savings managment</a:t>
            </a:r>
            <a:endParaRPr lang="en-US" sz="4000">
              <a:solidFill>
                <a:srgbClr val="196E63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1955500" y="5600654"/>
            <a:ext cx="6000773" cy="186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l">
              <a:lnSpc>
                <a:spcPts val="7280"/>
              </a:lnSpc>
            </a:pPr>
            <a:r>
              <a:rPr lang="en-US" sz="6330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Revenue Streams:</a:t>
            </a:r>
            <a:endParaRPr lang="en-US" sz="6330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28700" y="1028700"/>
            <a:ext cx="16230600" cy="8229600"/>
            <a:chOff x="0" y="0"/>
            <a:chExt cx="5496087" cy="27867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6087" cy="2786749"/>
            </a:xfrm>
            <a:custGeom>
              <a:avLst/>
              <a:gdLst/>
              <a:ahLst/>
              <a:cxnLst/>
              <a:rect l="l" t="t" r="r" b="b"/>
              <a:pathLst>
                <a:path w="5496087" h="2786749">
                  <a:moveTo>
                    <a:pt x="5371627" y="2786749"/>
                  </a:moveTo>
                  <a:lnTo>
                    <a:pt x="124460" y="2786749"/>
                  </a:lnTo>
                  <a:cubicBezTo>
                    <a:pt x="55880" y="2786749"/>
                    <a:pt x="0" y="2730869"/>
                    <a:pt x="0" y="266228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71628" y="0"/>
                  </a:lnTo>
                  <a:cubicBezTo>
                    <a:pt x="5440207" y="0"/>
                    <a:pt x="5496087" y="55880"/>
                    <a:pt x="5496087" y="124460"/>
                  </a:cubicBezTo>
                  <a:lnTo>
                    <a:pt x="5496087" y="2662289"/>
                  </a:lnTo>
                  <a:cubicBezTo>
                    <a:pt x="5496087" y="2730869"/>
                    <a:pt x="5440207" y="2786749"/>
                    <a:pt x="5371628" y="2786749"/>
                  </a:cubicBezTo>
                  <a:close/>
                </a:path>
              </a:pathLst>
            </a:custGeom>
            <a:solidFill>
              <a:srgbClr val="CF6C58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1028700" y="3009744"/>
            <a:ext cx="16230600" cy="6200296"/>
            <a:chOff x="0" y="0"/>
            <a:chExt cx="5496087" cy="20995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496087" cy="2099576"/>
            </a:xfrm>
            <a:custGeom>
              <a:avLst/>
              <a:gdLst/>
              <a:ahLst/>
              <a:cxnLst/>
              <a:rect l="l" t="t" r="r" b="b"/>
              <a:pathLst>
                <a:path w="5496087" h="2099576">
                  <a:moveTo>
                    <a:pt x="5371627" y="2099575"/>
                  </a:moveTo>
                  <a:lnTo>
                    <a:pt x="124460" y="2099575"/>
                  </a:lnTo>
                  <a:cubicBezTo>
                    <a:pt x="55880" y="2099575"/>
                    <a:pt x="0" y="2043695"/>
                    <a:pt x="0" y="197511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71628" y="0"/>
                  </a:lnTo>
                  <a:cubicBezTo>
                    <a:pt x="5440207" y="0"/>
                    <a:pt x="5496087" y="55880"/>
                    <a:pt x="5496087" y="124460"/>
                  </a:cubicBezTo>
                  <a:lnTo>
                    <a:pt x="5496087" y="1975115"/>
                  </a:lnTo>
                  <a:cubicBezTo>
                    <a:pt x="5496087" y="2043695"/>
                    <a:pt x="5440207" y="2099576"/>
                    <a:pt x="5371628" y="2099576"/>
                  </a:cubicBezTo>
                  <a:close/>
                </a:path>
              </a:pathLst>
            </a:custGeom>
            <a:solidFill>
              <a:srgbClr val="2E4494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1028700" y="3058004"/>
            <a:ext cx="1282483" cy="1282483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E4494"/>
            </a:solidFill>
          </p:spPr>
        </p:sp>
      </p:grpSp>
      <p:sp>
        <p:nvSpPr>
          <p:cNvPr id="16" name="Freeform 16"/>
          <p:cNvSpPr/>
          <p:nvPr/>
        </p:nvSpPr>
        <p:spPr>
          <a:xfrm>
            <a:off x="15625803" y="1442359"/>
            <a:ext cx="1201386" cy="1201386"/>
          </a:xfrm>
          <a:custGeom>
            <a:avLst/>
            <a:gdLst/>
            <a:ahLst/>
            <a:cxnLst/>
            <a:rect l="l" t="t" r="r" b="b"/>
            <a:pathLst>
              <a:path w="1201386" h="1201386">
                <a:moveTo>
                  <a:pt x="0" y="0"/>
                </a:moveTo>
                <a:lnTo>
                  <a:pt x="1201386" y="0"/>
                </a:lnTo>
                <a:lnTo>
                  <a:pt x="1201386" y="1201386"/>
                </a:lnTo>
                <a:lnTo>
                  <a:pt x="0" y="12013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</p:sp>
      <p:grpSp>
        <p:nvGrpSpPr>
          <p:cNvPr id="17" name="Group 17"/>
          <p:cNvGrpSpPr/>
          <p:nvPr/>
        </p:nvGrpSpPr>
        <p:grpSpPr>
          <a:xfrm rot="0">
            <a:off x="15976817" y="3058004"/>
            <a:ext cx="1282483" cy="1282483"/>
            <a:chOff x="0" y="0"/>
            <a:chExt cx="1913890" cy="191389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E4494"/>
            </a:solidFill>
          </p:spPr>
        </p:sp>
      </p:grpSp>
      <p:sp>
        <p:nvSpPr>
          <p:cNvPr id="19" name="Text Box 18"/>
          <p:cNvSpPr txBox="1"/>
          <p:nvPr/>
        </p:nvSpPr>
        <p:spPr>
          <a:xfrm>
            <a:off x="1781810" y="1629410"/>
            <a:ext cx="6096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Gross profit</a:t>
            </a:r>
            <a:endParaRPr sz="480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endParaRPr lang="en-US" sz="480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8" name="Google Shape;136;p9"/>
          <p:cNvGraphicFramePr/>
          <p:nvPr>
            <p:custDataLst>
              <p:tags r:id="rId1"/>
            </p:custDataLst>
          </p:nvPr>
        </p:nvGraphicFramePr>
        <p:xfrm>
          <a:off x="1273175" y="3618865"/>
          <a:ext cx="15930245" cy="5936615"/>
        </p:xfrm>
        <a:graphic>
          <a:graphicData uri="http://schemas.openxmlformats.org/drawingml/2006/table">
            <a:tbl>
              <a:tblPr firstRow="1" bandRow="1">
                <a:noFill/>
                <a:tableStyleId>{12E6D8AD-9C74-4AF0-A79D-3F5ADEB33709}</a:tableStyleId>
              </a:tblPr>
              <a:tblGrid>
                <a:gridCol w="3471545"/>
                <a:gridCol w="4037965"/>
                <a:gridCol w="8420735"/>
              </a:tblGrid>
              <a:tr h="2929890">
                <a:tc>
                  <a:txBody>
                    <a:bodyPr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4000" u="sng" strike="noStrike" cap="none"/>
                        <a:t>Subscribers</a:t>
                      </a:r>
                      <a:endParaRPr lang="en-US" sz="4000" u="sng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/>
                        <a:buNone/>
                      </a:pPr>
                      <a:endParaRPr lang="en-US" sz="4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/>
                        <a:buNone/>
                      </a:pPr>
                      <a:endParaRPr lang="en-US" sz="4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4000">
                          <a:sym typeface="+mn-ea"/>
                        </a:rPr>
                        <a:t>2,500,000 subs</a:t>
                      </a:r>
                      <a:endParaRPr lang="en-US" sz="4000">
                        <a:sym typeface="+mn-e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/>
                        <a:buNone/>
                      </a:pPr>
                      <a:endParaRPr lang="en-US" sz="4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/>
                        <a:buNone/>
                      </a:pPr>
                      <a:endParaRPr lang="en-US" sz="4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/>
                        <a:buNone/>
                      </a:pPr>
                      <a:endParaRPr lang="en-US" sz="4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4000" u="sng" strike="noStrike" cap="none"/>
                        <a:t>Amount/subs</a:t>
                      </a:r>
                      <a:endParaRPr sz="4000" u="sng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/>
                        <a:buNone/>
                      </a:pPr>
                      <a:endParaRPr sz="4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/>
                        <a:buNone/>
                      </a:pPr>
                      <a:endParaRPr sz="4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4000" u="none" strike="noStrike" cap="none"/>
                        <a:t>  300 x 1.5M</a:t>
                      </a:r>
                      <a:endParaRPr lang="en-US" sz="4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4000" u="none" strike="noStrike" cap="none"/>
                        <a:t>  200 x 1M</a:t>
                      </a:r>
                      <a:endParaRPr sz="4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4000" u="none" strike="noStrike" cap="none"/>
                        <a:t>      </a:t>
                      </a:r>
                      <a:endParaRPr sz="4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4000" u="sng" strike="noStrike" cap="none"/>
                        <a:t>Amount/</a:t>
                      </a:r>
                      <a:r>
                        <a:rPr lang="en-US" sz="4000" strike="noStrike" cap="none"/>
                        <a:t>Q1              </a:t>
                      </a:r>
                      <a:r>
                        <a:rPr lang="en-US" sz="4000" u="sng" strike="noStrike" cap="none"/>
                        <a:t>Amount/year </a:t>
                      </a:r>
                      <a:endParaRPr sz="4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/>
                        <a:buNone/>
                      </a:pPr>
                      <a:endParaRPr lang="en-US" altLang="en-US" sz="4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/>
                        <a:buNone/>
                      </a:pPr>
                      <a:endParaRPr lang="en-US" altLang="en-US" sz="4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altLang="en-US" sz="4000" u="none" strike="noStrike" cap="none"/>
                        <a:t> frw 450</a:t>
                      </a:r>
                      <a:r>
                        <a:rPr lang="en-US" sz="4000" u="none" strike="noStrike" cap="none"/>
                        <a:t>M                   450 x 3= 1.350b</a:t>
                      </a:r>
                      <a:endParaRPr lang="en-US" altLang="en-US" sz="4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altLang="en-US" sz="4000" u="none" strike="noStrike" cap="none"/>
                        <a:t> frw 200M                   200 x 4= 800M</a:t>
                      </a:r>
                      <a:endParaRPr lang="en-US" altLang="en-US" sz="4000" u="none" strike="noStrike" cap="none"/>
                    </a:p>
                  </a:txBody>
                  <a:tcPr marL="91450" marR="91450" marT="45725" marB="45725"/>
                </a:tc>
              </a:tr>
              <a:tr h="1577975">
                <a:tc>
                  <a:txBody>
                    <a:bodyPr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/>
                        <a:buNone/>
                      </a:pPr>
                      <a:endParaRPr lang="en-US" sz="4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4000" u="none" strike="noStrike" cap="none"/>
                        <a:t>   </a:t>
                      </a:r>
                      <a:endParaRPr sz="40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/>
                        <a:buNone/>
                      </a:pPr>
                      <a:endParaRPr sz="4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4000" u="none" strike="noStrike" cap="none"/>
                        <a:t>                                   frw </a:t>
                      </a:r>
                      <a:r>
                        <a:rPr lang="en-US" altLang="en-US" sz="4000" u="none" strike="noStrike" cap="none"/>
                        <a:t>2.150b</a:t>
                      </a:r>
                      <a:endParaRPr lang="en-US" altLang="en-US" sz="40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12268200" y="3660140"/>
            <a:ext cx="0" cy="4302760"/>
          </a:xfrm>
          <a:prstGeom prst="line">
            <a:avLst/>
          </a:prstGeom>
        </p:spPr>
        <p:style>
          <a:lnRef idx="2">
            <a:schemeClr val="accent3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TABLE_ENDDRAG_ORIGIN_RECT" val="1200*354"/>
  <p:tag name="TABLE_ENDDRAG_RECT" val="100*284*1200*35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1752</Words>
  <Application>WPS Presentation</Application>
  <PresentationFormat>On-screen Show (4:3)</PresentationFormat>
  <Paragraphs>123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League Spartan</vt:lpstr>
      <vt:lpstr>Segoe Print</vt:lpstr>
      <vt:lpstr>Arial</vt:lpstr>
      <vt:lpstr>Nunito</vt:lpstr>
      <vt:lpstr>Bookman Old Style</vt:lpstr>
      <vt:lpstr>Calibri</vt:lpstr>
      <vt:lpstr>Microsoft YaHei</vt:lpstr>
      <vt:lpstr>Arial Unicode MS</vt:lpstr>
      <vt:lpstr>Chiller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 Presentation in Orange Blue Green Simple Style</dc:title>
  <dc:creator/>
  <cp:lastModifiedBy>MUHIRE Deo</cp:lastModifiedBy>
  <cp:revision>13</cp:revision>
  <dcterms:created xsi:type="dcterms:W3CDTF">2006-08-16T00:00:00Z</dcterms:created>
  <dcterms:modified xsi:type="dcterms:W3CDTF">2025-01-03T20:32:28Z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E3AFE6141A704933AC9A6908421BACBB_13</vt:lpwstr>
  </property>
  <property fmtid="{D5CDD505-2E9C-101B-9397-08002B2CF9AE}" pid="3" name="KSOProductBuildVer">
    <vt:lpwstr>1033-12.2.0.19307</vt:lpwstr>
  </property>
</Properties>
</file>