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10288588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51A9"/>
    <a:srgbClr val="7D30A6"/>
    <a:srgbClr val="FF3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0"/>
    <p:restoredTop sz="96143"/>
  </p:normalViewPr>
  <p:slideViewPr>
    <p:cSldViewPr snapToGrid="0" snapToObjects="1">
      <p:cViewPr>
        <p:scale>
          <a:sx n="77" d="100"/>
          <a:sy n="77" d="100"/>
        </p:scale>
        <p:origin x="26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644" y="1683804"/>
            <a:ext cx="8745300" cy="3581953"/>
          </a:xfrm>
        </p:spPr>
        <p:txBody>
          <a:bodyPr anchor="b"/>
          <a:lstStyle>
            <a:lvl1pPr algn="ctr">
              <a:defRPr sz="675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6074" y="5403891"/>
            <a:ext cx="7716441" cy="2484026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441" indent="0" algn="ctr">
              <a:buNone/>
              <a:defRPr sz="2250"/>
            </a:lvl2pPr>
            <a:lvl3pPr marL="1028883" indent="0" algn="ctr">
              <a:buNone/>
              <a:defRPr sz="2025"/>
            </a:lvl3pPr>
            <a:lvl4pPr marL="1543324" indent="0" algn="ctr">
              <a:buNone/>
              <a:defRPr sz="1800"/>
            </a:lvl4pPr>
            <a:lvl5pPr marL="2057766" indent="0" algn="ctr">
              <a:buNone/>
              <a:defRPr sz="1800"/>
            </a:lvl5pPr>
            <a:lvl6pPr marL="2572207" indent="0" algn="ctr">
              <a:buNone/>
              <a:defRPr sz="1800"/>
            </a:lvl6pPr>
            <a:lvl7pPr marL="3086649" indent="0" algn="ctr">
              <a:buNone/>
              <a:defRPr sz="1800"/>
            </a:lvl7pPr>
            <a:lvl8pPr marL="3601090" indent="0" algn="ctr">
              <a:buNone/>
              <a:defRPr sz="1800"/>
            </a:lvl8pPr>
            <a:lvl9pPr marL="4115532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9E1B-DD3C-C940-93A4-7C199326A7E6}" type="datetimeFigureOut">
              <a:rPr lang="en-HR" smtClean="0"/>
              <a:t>15.07.2022.</a:t>
            </a:fld>
            <a:endParaRPr lang="en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E013-5E1A-0946-941D-10AF2C0F9C2B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290588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9E1B-DD3C-C940-93A4-7C199326A7E6}" type="datetimeFigureOut">
              <a:rPr lang="en-HR" smtClean="0"/>
              <a:t>15.07.2022.</a:t>
            </a:fld>
            <a:endParaRPr lang="en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E013-5E1A-0946-941D-10AF2C0F9C2B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69801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2771" y="547772"/>
            <a:ext cx="2218477" cy="871910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341" y="547772"/>
            <a:ext cx="6526823" cy="87191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9E1B-DD3C-C940-93A4-7C199326A7E6}" type="datetimeFigureOut">
              <a:rPr lang="en-HR" smtClean="0"/>
              <a:t>15.07.2022.</a:t>
            </a:fld>
            <a:endParaRPr lang="en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E013-5E1A-0946-941D-10AF2C0F9C2B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1262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9E1B-DD3C-C940-93A4-7C199326A7E6}" type="datetimeFigureOut">
              <a:rPr lang="en-HR" smtClean="0"/>
              <a:t>15.07.2022.</a:t>
            </a:fld>
            <a:endParaRPr lang="en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E013-5E1A-0946-941D-10AF2C0F9C2B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14298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982" y="2565005"/>
            <a:ext cx="8873907" cy="4279766"/>
          </a:xfrm>
        </p:spPr>
        <p:txBody>
          <a:bodyPr anchor="b"/>
          <a:lstStyle>
            <a:lvl1pPr>
              <a:defRPr sz="675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982" y="6885259"/>
            <a:ext cx="8873907" cy="2250628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441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883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3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7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220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64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10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55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9E1B-DD3C-C940-93A4-7C199326A7E6}" type="datetimeFigureOut">
              <a:rPr lang="en-HR" smtClean="0"/>
              <a:t>15.07.2022.</a:t>
            </a:fld>
            <a:endParaRPr lang="en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E013-5E1A-0946-941D-10AF2C0F9C2B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178174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340" y="2738860"/>
            <a:ext cx="4372650" cy="6528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8598" y="2738860"/>
            <a:ext cx="4372650" cy="6528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9E1B-DD3C-C940-93A4-7C199326A7E6}" type="datetimeFigureOut">
              <a:rPr lang="en-HR" smtClean="0"/>
              <a:t>15.07.2022.</a:t>
            </a:fld>
            <a:endParaRPr lang="en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E013-5E1A-0946-941D-10AF2C0F9C2B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154717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81" y="547775"/>
            <a:ext cx="8873907" cy="19886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682" y="2522134"/>
            <a:ext cx="4352554" cy="123605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441" indent="0">
              <a:buNone/>
              <a:defRPr sz="2250" b="1"/>
            </a:lvl2pPr>
            <a:lvl3pPr marL="1028883" indent="0">
              <a:buNone/>
              <a:defRPr sz="2025" b="1"/>
            </a:lvl3pPr>
            <a:lvl4pPr marL="1543324" indent="0">
              <a:buNone/>
              <a:defRPr sz="1800" b="1"/>
            </a:lvl4pPr>
            <a:lvl5pPr marL="2057766" indent="0">
              <a:buNone/>
              <a:defRPr sz="1800" b="1"/>
            </a:lvl5pPr>
            <a:lvl6pPr marL="2572207" indent="0">
              <a:buNone/>
              <a:defRPr sz="1800" b="1"/>
            </a:lvl6pPr>
            <a:lvl7pPr marL="3086649" indent="0">
              <a:buNone/>
              <a:defRPr sz="1800" b="1"/>
            </a:lvl7pPr>
            <a:lvl8pPr marL="3601090" indent="0">
              <a:buNone/>
              <a:defRPr sz="1800" b="1"/>
            </a:lvl8pPr>
            <a:lvl9pPr marL="4115532" indent="0">
              <a:buNone/>
              <a:defRPr sz="18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682" y="3758193"/>
            <a:ext cx="4352554" cy="55277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8598" y="2522134"/>
            <a:ext cx="4373990" cy="123605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441" indent="0">
              <a:buNone/>
              <a:defRPr sz="2250" b="1"/>
            </a:lvl2pPr>
            <a:lvl3pPr marL="1028883" indent="0">
              <a:buNone/>
              <a:defRPr sz="2025" b="1"/>
            </a:lvl3pPr>
            <a:lvl4pPr marL="1543324" indent="0">
              <a:buNone/>
              <a:defRPr sz="1800" b="1"/>
            </a:lvl4pPr>
            <a:lvl5pPr marL="2057766" indent="0">
              <a:buNone/>
              <a:defRPr sz="1800" b="1"/>
            </a:lvl5pPr>
            <a:lvl6pPr marL="2572207" indent="0">
              <a:buNone/>
              <a:defRPr sz="1800" b="1"/>
            </a:lvl6pPr>
            <a:lvl7pPr marL="3086649" indent="0">
              <a:buNone/>
              <a:defRPr sz="1800" b="1"/>
            </a:lvl7pPr>
            <a:lvl8pPr marL="3601090" indent="0">
              <a:buNone/>
              <a:defRPr sz="1800" b="1"/>
            </a:lvl8pPr>
            <a:lvl9pPr marL="4115532" indent="0">
              <a:buNone/>
              <a:defRPr sz="18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8598" y="3758193"/>
            <a:ext cx="4373990" cy="55277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9E1B-DD3C-C940-93A4-7C199326A7E6}" type="datetimeFigureOut">
              <a:rPr lang="en-HR" smtClean="0"/>
              <a:t>15.07.2022.</a:t>
            </a:fld>
            <a:endParaRPr lang="en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E013-5E1A-0946-941D-10AF2C0F9C2B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375740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9E1B-DD3C-C940-93A4-7C199326A7E6}" type="datetimeFigureOut">
              <a:rPr lang="en-HR" smtClean="0"/>
              <a:t>15.07.2022.</a:t>
            </a:fld>
            <a:endParaRPr lang="en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E013-5E1A-0946-941D-10AF2C0F9C2B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15864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9E1B-DD3C-C940-93A4-7C199326A7E6}" type="datetimeFigureOut">
              <a:rPr lang="en-HR" smtClean="0"/>
              <a:t>15.07.2022.</a:t>
            </a:fld>
            <a:endParaRPr lang="en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E013-5E1A-0946-941D-10AF2C0F9C2B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354080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81" y="685906"/>
            <a:ext cx="3318337" cy="2400671"/>
          </a:xfrm>
        </p:spPr>
        <p:txBody>
          <a:bodyPr anchor="b"/>
          <a:lstStyle>
            <a:lvl1pPr>
              <a:defRPr sz="36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990" y="1481368"/>
            <a:ext cx="5208598" cy="7311566"/>
          </a:xfrm>
        </p:spPr>
        <p:txBody>
          <a:bodyPr/>
          <a:lstStyle>
            <a:lvl1pPr>
              <a:defRPr sz="3601"/>
            </a:lvl1pPr>
            <a:lvl2pPr>
              <a:defRPr sz="3151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681" y="3086576"/>
            <a:ext cx="3318337" cy="5718265"/>
          </a:xfrm>
        </p:spPr>
        <p:txBody>
          <a:bodyPr/>
          <a:lstStyle>
            <a:lvl1pPr marL="0" indent="0">
              <a:buNone/>
              <a:defRPr sz="1800"/>
            </a:lvl1pPr>
            <a:lvl2pPr marL="514441" indent="0">
              <a:buNone/>
              <a:defRPr sz="1575"/>
            </a:lvl2pPr>
            <a:lvl3pPr marL="1028883" indent="0">
              <a:buNone/>
              <a:defRPr sz="1350"/>
            </a:lvl3pPr>
            <a:lvl4pPr marL="1543324" indent="0">
              <a:buNone/>
              <a:defRPr sz="1125"/>
            </a:lvl4pPr>
            <a:lvl5pPr marL="2057766" indent="0">
              <a:buNone/>
              <a:defRPr sz="1125"/>
            </a:lvl5pPr>
            <a:lvl6pPr marL="2572207" indent="0">
              <a:buNone/>
              <a:defRPr sz="1125"/>
            </a:lvl6pPr>
            <a:lvl7pPr marL="3086649" indent="0">
              <a:buNone/>
              <a:defRPr sz="1125"/>
            </a:lvl7pPr>
            <a:lvl8pPr marL="3601090" indent="0">
              <a:buNone/>
              <a:defRPr sz="1125"/>
            </a:lvl8pPr>
            <a:lvl9pPr marL="4115532" indent="0">
              <a:buNone/>
              <a:defRPr sz="11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9E1B-DD3C-C940-93A4-7C199326A7E6}" type="datetimeFigureOut">
              <a:rPr lang="en-HR" smtClean="0"/>
              <a:t>15.07.2022.</a:t>
            </a:fld>
            <a:endParaRPr lang="en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E013-5E1A-0946-941D-10AF2C0F9C2B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78644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81" y="685906"/>
            <a:ext cx="3318337" cy="2400671"/>
          </a:xfrm>
        </p:spPr>
        <p:txBody>
          <a:bodyPr anchor="b"/>
          <a:lstStyle>
            <a:lvl1pPr>
              <a:defRPr sz="36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990" y="1481368"/>
            <a:ext cx="5208598" cy="7311566"/>
          </a:xfrm>
        </p:spPr>
        <p:txBody>
          <a:bodyPr anchor="t"/>
          <a:lstStyle>
            <a:lvl1pPr marL="0" indent="0">
              <a:buNone/>
              <a:defRPr sz="3601"/>
            </a:lvl1pPr>
            <a:lvl2pPr marL="514441" indent="0">
              <a:buNone/>
              <a:defRPr sz="3151"/>
            </a:lvl2pPr>
            <a:lvl3pPr marL="1028883" indent="0">
              <a:buNone/>
              <a:defRPr sz="2700"/>
            </a:lvl3pPr>
            <a:lvl4pPr marL="1543324" indent="0">
              <a:buNone/>
              <a:defRPr sz="2250"/>
            </a:lvl4pPr>
            <a:lvl5pPr marL="2057766" indent="0">
              <a:buNone/>
              <a:defRPr sz="2250"/>
            </a:lvl5pPr>
            <a:lvl6pPr marL="2572207" indent="0">
              <a:buNone/>
              <a:defRPr sz="2250"/>
            </a:lvl6pPr>
            <a:lvl7pPr marL="3086649" indent="0">
              <a:buNone/>
              <a:defRPr sz="2250"/>
            </a:lvl7pPr>
            <a:lvl8pPr marL="3601090" indent="0">
              <a:buNone/>
              <a:defRPr sz="2250"/>
            </a:lvl8pPr>
            <a:lvl9pPr marL="4115532" indent="0">
              <a:buNone/>
              <a:defRPr sz="22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681" y="3086576"/>
            <a:ext cx="3318337" cy="5718265"/>
          </a:xfrm>
        </p:spPr>
        <p:txBody>
          <a:bodyPr/>
          <a:lstStyle>
            <a:lvl1pPr marL="0" indent="0">
              <a:buNone/>
              <a:defRPr sz="1800"/>
            </a:lvl1pPr>
            <a:lvl2pPr marL="514441" indent="0">
              <a:buNone/>
              <a:defRPr sz="1575"/>
            </a:lvl2pPr>
            <a:lvl3pPr marL="1028883" indent="0">
              <a:buNone/>
              <a:defRPr sz="1350"/>
            </a:lvl3pPr>
            <a:lvl4pPr marL="1543324" indent="0">
              <a:buNone/>
              <a:defRPr sz="1125"/>
            </a:lvl4pPr>
            <a:lvl5pPr marL="2057766" indent="0">
              <a:buNone/>
              <a:defRPr sz="1125"/>
            </a:lvl5pPr>
            <a:lvl6pPr marL="2572207" indent="0">
              <a:buNone/>
              <a:defRPr sz="1125"/>
            </a:lvl6pPr>
            <a:lvl7pPr marL="3086649" indent="0">
              <a:buNone/>
              <a:defRPr sz="1125"/>
            </a:lvl7pPr>
            <a:lvl8pPr marL="3601090" indent="0">
              <a:buNone/>
              <a:defRPr sz="1125"/>
            </a:lvl8pPr>
            <a:lvl9pPr marL="4115532" indent="0">
              <a:buNone/>
              <a:defRPr sz="11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9E1B-DD3C-C940-93A4-7C199326A7E6}" type="datetimeFigureOut">
              <a:rPr lang="en-HR" smtClean="0"/>
              <a:t>15.07.2022.</a:t>
            </a:fld>
            <a:endParaRPr lang="en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E013-5E1A-0946-941D-10AF2C0F9C2B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322547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341" y="547775"/>
            <a:ext cx="8873907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341" y="2738860"/>
            <a:ext cx="8873907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341" y="9535999"/>
            <a:ext cx="2314932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9E1B-DD3C-C940-93A4-7C199326A7E6}" type="datetimeFigureOut">
              <a:rPr lang="en-HR" smtClean="0"/>
              <a:t>15.07.2022.</a:t>
            </a:fld>
            <a:endParaRPr lang="en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8095" y="9535999"/>
            <a:ext cx="3472398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6315" y="9535999"/>
            <a:ext cx="2314932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E013-5E1A-0946-941D-10AF2C0F9C2B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250195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28883" rtl="0" eaLnBrk="1" latinLnBrk="0" hangingPunct="1">
        <a:lnSpc>
          <a:spcPct val="90000"/>
        </a:lnSpc>
        <a:spcBef>
          <a:spcPct val="0"/>
        </a:spcBef>
        <a:buNone/>
        <a:defRPr sz="49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21" indent="-257221" algn="l" defTabSz="1028883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1" kern="1200">
          <a:solidFill>
            <a:schemeClr val="tx1"/>
          </a:solidFill>
          <a:latin typeface="+mn-lt"/>
          <a:ea typeface="+mn-ea"/>
          <a:cs typeface="+mn-cs"/>
        </a:defRPr>
      </a:lvl1pPr>
      <a:lvl2pPr marL="771662" indent="-257221" algn="l" defTabSz="102888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6104" indent="-257221" algn="l" defTabSz="102888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545" indent="-257221" algn="l" defTabSz="102888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986" indent="-257221" algn="l" defTabSz="102888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9428" indent="-257221" algn="l" defTabSz="102888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869" indent="-257221" algn="l" defTabSz="102888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8311" indent="-257221" algn="l" defTabSz="102888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2752" indent="-257221" algn="l" defTabSz="102888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441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883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324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766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2207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649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1090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5532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51A40C1-F7FE-EAA1-684A-D0B526775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8588" cy="10288588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51C69348-353A-BD58-AD54-5FD0DD76C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711" y="7803933"/>
            <a:ext cx="3026978" cy="3026978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8615B95-3685-B84A-49F1-41252B1A6A00}"/>
              </a:ext>
            </a:extLst>
          </p:cNvPr>
          <p:cNvSpPr/>
          <p:nvPr/>
        </p:nvSpPr>
        <p:spPr>
          <a:xfrm>
            <a:off x="1008991" y="1513491"/>
            <a:ext cx="6306207" cy="867103"/>
          </a:xfrm>
          <a:prstGeom prst="roundRect">
            <a:avLst>
              <a:gd name="adj" fmla="val 49426"/>
            </a:avLst>
          </a:prstGeom>
          <a:solidFill>
            <a:srgbClr val="855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BAA6C1-E1E8-ED50-C8FF-BCB48AF7D51A}"/>
              </a:ext>
            </a:extLst>
          </p:cNvPr>
          <p:cNvSpPr txBox="1"/>
          <p:nvPr/>
        </p:nvSpPr>
        <p:spPr>
          <a:xfrm>
            <a:off x="1076789" y="1503890"/>
            <a:ext cx="7725104" cy="3563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5600" b="1" spc="-100" dirty="0">
                <a:solidFill>
                  <a:schemeClr val="bg1"/>
                </a:solidFill>
                <a:latin typeface="Aktiv Grotesk Trial Medium" panose="020B0604020202020204" pitchFamily="34" charset="0"/>
                <a:ea typeface="Aktiv Grotesk Trial Medium" panose="020B0604020202020204" pitchFamily="34" charset="0"/>
                <a:cs typeface="Aktiv Grotesk Trial Medium" panose="020B0604020202020204" pitchFamily="34" charset="0"/>
              </a:rPr>
              <a:t>18 million children </a:t>
            </a:r>
          </a:p>
          <a:p>
            <a:r>
              <a:rPr lang="en-HR" sz="5600" spc="-100" dirty="0">
                <a:latin typeface="Aktiv Grotesk Trial Medium" panose="020B0604020202020204" pitchFamily="34" charset="0"/>
                <a:ea typeface="Aktiv Grotesk Trial Medium" panose="020B0604020202020204" pitchFamily="34" charset="0"/>
                <a:cs typeface="Aktiv Grotesk Trial Medium" panose="020B0604020202020204" pitchFamily="34" charset="0"/>
              </a:rPr>
              <a:t>did not receive a single vaccine in 2021 due to: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466109-3DA4-61CC-FAEC-B79451F6BA70}"/>
              </a:ext>
            </a:extLst>
          </p:cNvPr>
          <p:cNvSpPr txBox="1"/>
          <p:nvPr/>
        </p:nvSpPr>
        <p:spPr>
          <a:xfrm>
            <a:off x="2459417" y="4681784"/>
            <a:ext cx="34053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3500" spc="-100" dirty="0">
                <a:latin typeface="Aktiv Grotesk Trial Medium" panose="020B0604020202020204" pitchFamily="34" charset="0"/>
                <a:ea typeface="Aktiv Grotesk Trial Medium" panose="020B0604020202020204" pitchFamily="34" charset="0"/>
                <a:cs typeface="Aktiv Grotesk Trial Medium" panose="020B0604020202020204" pitchFamily="34" charset="0"/>
              </a:rPr>
              <a:t>service</a:t>
            </a:r>
          </a:p>
          <a:p>
            <a:r>
              <a:rPr lang="en-HR" sz="3500" spc="-100" dirty="0">
                <a:latin typeface="Aktiv Grotesk Trial Medium" panose="020B0604020202020204" pitchFamily="34" charset="0"/>
                <a:ea typeface="Aktiv Grotesk Trial Medium" panose="020B0604020202020204" pitchFamily="34" charset="0"/>
                <a:cs typeface="Aktiv Grotesk Trial Medium" panose="020B0604020202020204" pitchFamily="34" charset="0"/>
              </a:rPr>
              <a:t>disruptions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587854-292E-0B56-E2BF-ADD0DAAA8B77}"/>
              </a:ext>
            </a:extLst>
          </p:cNvPr>
          <p:cNvSpPr txBox="1"/>
          <p:nvPr/>
        </p:nvSpPr>
        <p:spPr>
          <a:xfrm>
            <a:off x="6779171" y="4681784"/>
            <a:ext cx="34053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3500" spc="-100" dirty="0">
                <a:latin typeface="Aktiv Grotesk Trial Medium" panose="020B0604020202020204" pitchFamily="34" charset="0"/>
                <a:ea typeface="Aktiv Grotesk Trial Medium" panose="020B0604020202020204" pitchFamily="34" charset="0"/>
                <a:cs typeface="Aktiv Grotesk Trial Medium" panose="020B0604020202020204" pitchFamily="34" charset="0"/>
              </a:rPr>
              <a:t>humanitarian</a:t>
            </a:r>
          </a:p>
          <a:p>
            <a:r>
              <a:rPr lang="en-HR" sz="3500" spc="-100" dirty="0">
                <a:latin typeface="Aktiv Grotesk Trial Medium" panose="020B0604020202020204" pitchFamily="34" charset="0"/>
                <a:ea typeface="Aktiv Grotesk Trial Medium" panose="020B0604020202020204" pitchFamily="34" charset="0"/>
                <a:cs typeface="Aktiv Grotesk Trial Medium" panose="020B0604020202020204" pitchFamily="34" charset="0"/>
              </a:rPr>
              <a:t>emergencies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B63FE-79D7-A666-E638-49C77E108137}"/>
              </a:ext>
            </a:extLst>
          </p:cNvPr>
          <p:cNvSpPr txBox="1"/>
          <p:nvPr/>
        </p:nvSpPr>
        <p:spPr>
          <a:xfrm>
            <a:off x="2459417" y="6521094"/>
            <a:ext cx="34053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3500" spc="-100" dirty="0">
                <a:latin typeface="Aktiv Grotesk Trial Medium" panose="020B0604020202020204" pitchFamily="34" charset="0"/>
                <a:ea typeface="Aktiv Grotesk Trial Medium" panose="020B0604020202020204" pitchFamily="34" charset="0"/>
                <a:cs typeface="Aktiv Grotesk Trial Medium" panose="020B0604020202020204" pitchFamily="34" charset="0"/>
              </a:rPr>
              <a:t>resource</a:t>
            </a:r>
          </a:p>
          <a:p>
            <a:r>
              <a:rPr lang="en-HR" sz="3500" spc="-100" dirty="0">
                <a:latin typeface="Aktiv Grotesk Trial Medium" panose="020B0604020202020204" pitchFamily="34" charset="0"/>
                <a:ea typeface="Aktiv Grotesk Trial Medium" panose="020B0604020202020204" pitchFamily="34" charset="0"/>
                <a:cs typeface="Aktiv Grotesk Trial Medium" panose="020B0604020202020204" pitchFamily="34" charset="0"/>
              </a:rPr>
              <a:t>diversions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1A68E-00CC-104C-3FA9-647AB9BA1D39}"/>
              </a:ext>
            </a:extLst>
          </p:cNvPr>
          <p:cNvSpPr txBox="1"/>
          <p:nvPr/>
        </p:nvSpPr>
        <p:spPr>
          <a:xfrm>
            <a:off x="6794934" y="6489563"/>
            <a:ext cx="340535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spc="-100" dirty="0">
                <a:latin typeface="Aktiv Grotesk Trial Medium" panose="020B0604020202020204" pitchFamily="34" charset="0"/>
                <a:ea typeface="Aktiv Grotesk Trial Medium" panose="020B0604020202020204" pitchFamily="34" charset="0"/>
                <a:cs typeface="Aktiv Grotesk Trial Medium" panose="020B0604020202020204" pitchFamily="34" charset="0"/>
              </a:rPr>
              <a:t>i</a:t>
            </a:r>
            <a:r>
              <a:rPr lang="en-HR" sz="3500" spc="-100" dirty="0">
                <a:latin typeface="Aktiv Grotesk Trial Medium" panose="020B0604020202020204" pitchFamily="34" charset="0"/>
                <a:ea typeface="Aktiv Grotesk Trial Medium" panose="020B0604020202020204" pitchFamily="34" charset="0"/>
                <a:cs typeface="Aktiv Grotesk Trial Medium" panose="020B0604020202020204" pitchFamily="34" charset="0"/>
              </a:rPr>
              <a:t>ncreased</a:t>
            </a:r>
          </a:p>
          <a:p>
            <a:r>
              <a:rPr lang="en-HR" sz="3500" spc="-100" dirty="0">
                <a:latin typeface="Aktiv Grotesk Trial Medium" panose="020B0604020202020204" pitchFamily="34" charset="0"/>
                <a:ea typeface="Aktiv Grotesk Trial Medium" panose="020B0604020202020204" pitchFamily="34" charset="0"/>
                <a:cs typeface="Aktiv Grotesk Trial Medium" panose="020B0604020202020204" pitchFamily="34" charset="0"/>
              </a:rPr>
              <a:t>vaccine</a:t>
            </a:r>
          </a:p>
          <a:p>
            <a:r>
              <a:rPr lang="en-HR" sz="3500" spc="-100" dirty="0">
                <a:latin typeface="Aktiv Grotesk Trial Medium" panose="020B0604020202020204" pitchFamily="34" charset="0"/>
                <a:ea typeface="Aktiv Grotesk Trial Medium" panose="020B0604020202020204" pitchFamily="34" charset="0"/>
                <a:cs typeface="Aktiv Grotesk Trial Medium" panose="020B0604020202020204" pitchFamily="34" charset="0"/>
              </a:rPr>
              <a:t>hesitancy</a:t>
            </a:r>
          </a:p>
        </p:txBody>
      </p:sp>
    </p:spTree>
    <p:extLst>
      <p:ext uri="{BB962C8B-B14F-4D97-AF65-F5344CB8AC3E}">
        <p14:creationId xmlns:p14="http://schemas.microsoft.com/office/powerpoint/2010/main" val="318306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hape&#10;&#10;Description automatically generated">
            <a:extLst>
              <a:ext uri="{FF2B5EF4-FFF2-40B4-BE49-F238E27FC236}">
                <a16:creationId xmlns:a16="http://schemas.microsoft.com/office/drawing/2014/main" id="{870C16B2-B06E-EE43-4595-6169E641C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8588" cy="10288588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6FCDBA8-A9E7-C035-03B7-64815FCA8066}"/>
              </a:ext>
            </a:extLst>
          </p:cNvPr>
          <p:cNvSpPr/>
          <p:nvPr/>
        </p:nvSpPr>
        <p:spPr>
          <a:xfrm>
            <a:off x="1025617" y="4508080"/>
            <a:ext cx="3626071" cy="867103"/>
          </a:xfrm>
          <a:prstGeom prst="roundRect">
            <a:avLst>
              <a:gd name="adj" fmla="val 49426"/>
            </a:avLst>
          </a:prstGeom>
          <a:solidFill>
            <a:srgbClr val="855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D1366-BC85-069C-2D7E-5D141D13FBCD}"/>
              </a:ext>
            </a:extLst>
          </p:cNvPr>
          <p:cNvSpPr txBox="1"/>
          <p:nvPr/>
        </p:nvSpPr>
        <p:spPr>
          <a:xfrm>
            <a:off x="1128823" y="3578774"/>
            <a:ext cx="77251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5600" spc="-100" dirty="0">
                <a:latin typeface="Aktiv Grotesk Trial Medium" panose="020B0604020202020204" pitchFamily="34" charset="0"/>
                <a:ea typeface="Aktiv Grotesk Trial Medium" panose="020B0604020202020204" pitchFamily="34" charset="0"/>
                <a:cs typeface="Aktiv Grotesk Trial Medium" panose="020B0604020202020204" pitchFamily="34" charset="0"/>
              </a:rPr>
              <a:t>Childhood vaccines </a:t>
            </a:r>
            <a:r>
              <a:rPr lang="en-HR" sz="5600" b="1" spc="-100" dirty="0">
                <a:solidFill>
                  <a:schemeClr val="bg1"/>
                </a:solidFill>
                <a:latin typeface="Aktiv Grotesk Trial Medium" panose="020B0604020202020204" pitchFamily="34" charset="0"/>
                <a:ea typeface="Aktiv Grotesk Trial Medium" panose="020B0604020202020204" pitchFamily="34" charset="0"/>
                <a:cs typeface="Aktiv Grotesk Trial Medium" panose="020B0604020202020204" pitchFamily="34" charset="0"/>
              </a:rPr>
              <a:t>protect us</a:t>
            </a:r>
            <a:r>
              <a:rPr lang="en-HR" sz="5600" spc="-100" dirty="0">
                <a:latin typeface="Aktiv Grotesk Trial Medium" panose="020B0604020202020204" pitchFamily="34" charset="0"/>
                <a:ea typeface="Aktiv Grotesk Trial Medium" panose="020B0604020202020204" pitchFamily="34" charset="0"/>
                <a:cs typeface="Aktiv Grotesk Trial Medium" panose="020B0604020202020204" pitchFamily="34" charset="0"/>
              </a:rPr>
              <a:t> from preventable illnesses well into adulthood, and throughout our lifetime. </a:t>
            </a:r>
          </a:p>
        </p:txBody>
      </p:sp>
    </p:spTree>
    <p:extLst>
      <p:ext uri="{BB962C8B-B14F-4D97-AF65-F5344CB8AC3E}">
        <p14:creationId xmlns:p14="http://schemas.microsoft.com/office/powerpoint/2010/main" val="102804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8E2EFD0B-D909-34C7-E3D9-1F313F595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8588" cy="10288588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7AE4292-51EA-B456-A5BC-AF1C25B13CC3}"/>
              </a:ext>
            </a:extLst>
          </p:cNvPr>
          <p:cNvSpPr/>
          <p:nvPr/>
        </p:nvSpPr>
        <p:spPr>
          <a:xfrm>
            <a:off x="1115425" y="5049001"/>
            <a:ext cx="6465782" cy="731509"/>
          </a:xfrm>
          <a:prstGeom prst="roundRect">
            <a:avLst>
              <a:gd name="adj" fmla="val 49426"/>
            </a:avLst>
          </a:prstGeom>
          <a:solidFill>
            <a:srgbClr val="855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EBC53-374B-577C-6B8A-34F562455EC7}"/>
              </a:ext>
            </a:extLst>
          </p:cNvPr>
          <p:cNvSpPr txBox="1"/>
          <p:nvPr/>
        </p:nvSpPr>
        <p:spPr>
          <a:xfrm>
            <a:off x="1218678" y="3452648"/>
            <a:ext cx="7725104" cy="5535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960"/>
              </a:lnSpc>
            </a:pPr>
            <a:r>
              <a:rPr lang="en-HR" sz="4800" spc="-100" dirty="0">
                <a:latin typeface="Aktiv Grotesk Trial Medium" panose="020B0604020202020204" pitchFamily="34" charset="0"/>
                <a:ea typeface="Aktiv Grotesk Trial Medium" panose="020B0604020202020204" pitchFamily="34" charset="0"/>
                <a:cs typeface="Aktiv Grotesk Trial Medium" panose="020B0604020202020204" pitchFamily="34" charset="0"/>
              </a:rPr>
              <a:t>Without sufficient childhood immunization, </a:t>
            </a:r>
            <a:r>
              <a:rPr lang="en-HR" sz="4800" b="1" spc="-100" dirty="0">
                <a:solidFill>
                  <a:schemeClr val="bg1"/>
                </a:solidFill>
                <a:latin typeface="Aktiv Grotesk Trial Medium" panose="020B0604020202020204" pitchFamily="34" charset="0"/>
                <a:ea typeface="Aktiv Grotesk Trial Medium" panose="020B0604020202020204" pitchFamily="34" charset="0"/>
                <a:cs typeface="Aktiv Grotesk Trial Medium" panose="020B0604020202020204" pitchFamily="34" charset="0"/>
              </a:rPr>
              <a:t>preventable outbreaks</a:t>
            </a:r>
            <a:r>
              <a:rPr lang="en-HR" sz="4800" spc="-100" dirty="0">
                <a:latin typeface="Aktiv Grotesk Trial Medium" panose="020B0604020202020204" pitchFamily="34" charset="0"/>
                <a:ea typeface="Aktiv Grotesk Trial Medium" panose="020B0604020202020204" pitchFamily="34" charset="0"/>
                <a:cs typeface="Aktiv Grotesk Trial Medium" panose="020B0604020202020204" pitchFamily="34" charset="0"/>
              </a:rPr>
              <a:t> of diseases such as measles and polio are bound to happen, putting millions of children’s lives at risk.</a:t>
            </a:r>
          </a:p>
        </p:txBody>
      </p:sp>
    </p:spTree>
    <p:extLst>
      <p:ext uri="{BB962C8B-B14F-4D97-AF65-F5344CB8AC3E}">
        <p14:creationId xmlns:p14="http://schemas.microsoft.com/office/powerpoint/2010/main" val="410682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9D28781-7DDE-4055-1ACA-AF51DE67A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8588" cy="10288588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D85153E-F62E-AB80-6771-80D39A3C9552}"/>
              </a:ext>
            </a:extLst>
          </p:cNvPr>
          <p:cNvSpPr/>
          <p:nvPr/>
        </p:nvSpPr>
        <p:spPr>
          <a:xfrm>
            <a:off x="5341363" y="5186840"/>
            <a:ext cx="1425197" cy="757506"/>
          </a:xfrm>
          <a:prstGeom prst="roundRect">
            <a:avLst>
              <a:gd name="adj" fmla="val 49426"/>
            </a:avLst>
          </a:prstGeom>
          <a:solidFill>
            <a:srgbClr val="855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AE9A1EB-0769-14FB-6E18-09CBB89AF52A}"/>
              </a:ext>
            </a:extLst>
          </p:cNvPr>
          <p:cNvSpPr/>
          <p:nvPr/>
        </p:nvSpPr>
        <p:spPr>
          <a:xfrm>
            <a:off x="5067043" y="6313387"/>
            <a:ext cx="1425197" cy="757506"/>
          </a:xfrm>
          <a:prstGeom prst="roundRect">
            <a:avLst>
              <a:gd name="adj" fmla="val 49426"/>
            </a:avLst>
          </a:prstGeom>
          <a:solidFill>
            <a:srgbClr val="855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D0C72-551B-806C-D0DF-14E20086B3D7}"/>
              </a:ext>
            </a:extLst>
          </p:cNvPr>
          <p:cNvSpPr txBox="1"/>
          <p:nvPr/>
        </p:nvSpPr>
        <p:spPr>
          <a:xfrm>
            <a:off x="1108321" y="2128344"/>
            <a:ext cx="7725104" cy="194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760"/>
              </a:lnSpc>
            </a:pPr>
            <a:r>
              <a:rPr lang="en-HR" sz="3600" spc="-10" dirty="0">
                <a:latin typeface="Aktiv Grotesk Trial Medium" panose="020B0604020202020204" pitchFamily="34" charset="0"/>
                <a:ea typeface="Aktiv Grotesk Trial Medium" panose="020B0604020202020204" pitchFamily="34" charset="0"/>
                <a:cs typeface="Aktiv Grotesk Trial Medium" panose="020B0604020202020204" pitchFamily="34" charset="0"/>
              </a:rPr>
              <a:t>WHO, UNICEF and partners are working to deliver the goals of the global Immunization Agenda 2030: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2B97D0-0C28-6454-3E6E-0945CDFDDAE9}"/>
              </a:ext>
            </a:extLst>
          </p:cNvPr>
          <p:cNvSpPr txBox="1"/>
          <p:nvPr/>
        </p:nvSpPr>
        <p:spPr>
          <a:xfrm>
            <a:off x="2391863" y="4397590"/>
            <a:ext cx="6463864" cy="1602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960"/>
              </a:lnSpc>
            </a:pPr>
            <a:r>
              <a:rPr lang="en-HR" sz="4800" spc="-200" dirty="0">
                <a:latin typeface="Aktiv Grotesk Trial Medium" panose="020B0604020202020204" pitchFamily="34" charset="0"/>
                <a:ea typeface="Aktiv Grotesk Trial Medium" panose="020B0604020202020204" pitchFamily="34" charset="0"/>
                <a:cs typeface="Aktiv Grotesk Trial Medium" panose="020B0604020202020204" pitchFamily="34" charset="0"/>
              </a:rPr>
              <a:t>Reducing zero dose children by </a:t>
            </a:r>
            <a:r>
              <a:rPr lang="en-HR" sz="4800" b="1" spc="-200" dirty="0">
                <a:solidFill>
                  <a:schemeClr val="bg1"/>
                </a:solidFill>
                <a:latin typeface="Aktiv Grotesk Trial Medium" panose="020B0604020202020204" pitchFamily="34" charset="0"/>
                <a:ea typeface="Aktiv Grotesk Trial Medium" panose="020B0604020202020204" pitchFamily="34" charset="0"/>
                <a:cs typeface="Aktiv Grotesk Trial Medium" panose="020B0604020202020204" pitchFamily="34" charset="0"/>
              </a:rPr>
              <a:t>50%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FEB74-D36E-1914-46B0-BF596A93EE13}"/>
              </a:ext>
            </a:extLst>
          </p:cNvPr>
          <p:cNvSpPr txBox="1"/>
          <p:nvPr/>
        </p:nvSpPr>
        <p:spPr>
          <a:xfrm>
            <a:off x="2369561" y="6308026"/>
            <a:ext cx="6463864" cy="237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en-HR" sz="4800" spc="-200" dirty="0">
                <a:latin typeface="Aktiv Grotesk Trial Medium" panose="020B0604020202020204" pitchFamily="34" charset="0"/>
                <a:ea typeface="Aktiv Grotesk Trial Medium" panose="020B0604020202020204" pitchFamily="34" charset="0"/>
                <a:cs typeface="Aktiv Grotesk Trial Medium" panose="020B0604020202020204" pitchFamily="34" charset="0"/>
              </a:rPr>
              <a:t>Achieving </a:t>
            </a:r>
            <a:r>
              <a:rPr lang="en-HR" sz="4800" b="1" spc="-200" dirty="0">
                <a:solidFill>
                  <a:schemeClr val="bg1"/>
                </a:solidFill>
                <a:latin typeface="Aktiv Grotesk Trial Medium" panose="020B0604020202020204" pitchFamily="34" charset="0"/>
                <a:ea typeface="Aktiv Grotesk Trial Medium" panose="020B0604020202020204" pitchFamily="34" charset="0"/>
                <a:cs typeface="Aktiv Grotesk Trial Medium" panose="020B0604020202020204" pitchFamily="34" charset="0"/>
              </a:rPr>
              <a:t>90%</a:t>
            </a:r>
            <a:r>
              <a:rPr lang="en-HR" sz="4800" spc="-200" dirty="0">
                <a:latin typeface="Aktiv Grotesk Trial Medium" panose="020B0604020202020204" pitchFamily="34" charset="0"/>
                <a:ea typeface="Aktiv Grotesk Trial Medium" panose="020B0604020202020204" pitchFamily="34" charset="0"/>
                <a:cs typeface="Aktiv Grotesk Trial Medium" panose="020B0604020202020204" pitchFamily="34" charset="0"/>
              </a:rPr>
              <a:t> global coverage for basic vaccines.</a:t>
            </a:r>
            <a:endParaRPr lang="en-HR" sz="4800" b="1" spc="-200" dirty="0">
              <a:latin typeface="Aktiv Grotesk Trial Medium" panose="020B0604020202020204" pitchFamily="34" charset="0"/>
              <a:ea typeface="Aktiv Grotesk Trial Medium" panose="020B0604020202020204" pitchFamily="34" charset="0"/>
              <a:cs typeface="Aktiv Grotesk Trial Medium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85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08A7EBCC-754D-B104-25E9-FF1EA39A0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8588" cy="10288588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EF631A-4161-25DD-3127-0023AE7ED450}"/>
              </a:ext>
            </a:extLst>
          </p:cNvPr>
          <p:cNvSpPr/>
          <p:nvPr/>
        </p:nvSpPr>
        <p:spPr>
          <a:xfrm>
            <a:off x="1945179" y="5144294"/>
            <a:ext cx="6334298" cy="2653044"/>
          </a:xfrm>
          <a:prstGeom prst="roundRect">
            <a:avLst/>
          </a:prstGeom>
          <a:solidFill>
            <a:srgbClr val="855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782A9-E7F1-05D5-62E5-58D93887367C}"/>
              </a:ext>
            </a:extLst>
          </p:cNvPr>
          <p:cNvSpPr txBox="1"/>
          <p:nvPr/>
        </p:nvSpPr>
        <p:spPr>
          <a:xfrm>
            <a:off x="1573838" y="5310548"/>
            <a:ext cx="7137906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660"/>
              </a:lnSpc>
            </a:pPr>
            <a:r>
              <a:rPr lang="en-HR" sz="5400" spc="-280" dirty="0">
                <a:solidFill>
                  <a:schemeClr val="bg1"/>
                </a:solidFill>
                <a:latin typeface="Aktiv Grotesk Trial Medium" panose="020B0604020202020204" pitchFamily="34" charset="0"/>
                <a:ea typeface="Aktiv Grotesk Trial Medium" panose="020B0604020202020204" pitchFamily="34" charset="0"/>
                <a:cs typeface="Aktiv Grotesk Trial Medium" panose="020B0604020202020204" pitchFamily="34" charset="0"/>
              </a:rPr>
              <a:t>Because every</a:t>
            </a:r>
          </a:p>
          <a:p>
            <a:pPr algn="ctr">
              <a:lnSpc>
                <a:spcPts val="5660"/>
              </a:lnSpc>
            </a:pPr>
            <a:r>
              <a:rPr lang="en-HR" sz="5400" spc="-280" dirty="0">
                <a:solidFill>
                  <a:schemeClr val="bg1"/>
                </a:solidFill>
                <a:latin typeface="Aktiv Grotesk Trial Medium" panose="020B0604020202020204" pitchFamily="34" charset="0"/>
                <a:ea typeface="Aktiv Grotesk Trial Medium" panose="020B0604020202020204" pitchFamily="34" charset="0"/>
                <a:cs typeface="Aktiv Grotesk Trial Medium" panose="020B0604020202020204" pitchFamily="34" charset="0"/>
              </a:rPr>
              <a:t>child has the right to a </a:t>
            </a:r>
            <a:r>
              <a:rPr lang="en-HR" sz="5400" b="1" spc="-280" dirty="0">
                <a:solidFill>
                  <a:schemeClr val="bg1"/>
                </a:solidFill>
                <a:latin typeface="Aktiv Grotesk Trial Medium" panose="020B0604020202020204" pitchFamily="34" charset="0"/>
                <a:ea typeface="Aktiv Grotesk Trial Medium" panose="020B0604020202020204" pitchFamily="34" charset="0"/>
                <a:cs typeface="Aktiv Grotesk Trial Medium" panose="020B0604020202020204" pitchFamily="34" charset="0"/>
              </a:rPr>
              <a:t>healthy childhood.</a:t>
            </a:r>
          </a:p>
        </p:txBody>
      </p:sp>
    </p:spTree>
    <p:extLst>
      <p:ext uri="{BB962C8B-B14F-4D97-AF65-F5344CB8AC3E}">
        <p14:creationId xmlns:p14="http://schemas.microsoft.com/office/powerpoint/2010/main" val="1940417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1483</TotalTime>
  <Words>112</Words>
  <Application>Microsoft Macintosh PowerPoint</Application>
  <PresentationFormat>Custom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Aktiv Grotesk Trial 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 Kvakic</dc:creator>
  <cp:lastModifiedBy>Iva Kvakic</cp:lastModifiedBy>
  <cp:revision>5</cp:revision>
  <dcterms:created xsi:type="dcterms:W3CDTF">2022-06-29T15:49:16Z</dcterms:created>
  <dcterms:modified xsi:type="dcterms:W3CDTF">2022-07-15T09:17:01Z</dcterms:modified>
</cp:coreProperties>
</file>