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2ED"/>
    <a:srgbClr val="B9FFFF"/>
    <a:srgbClr val="8A9092"/>
    <a:srgbClr val="8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56F9-283A-4DCD-BD7A-4C0F6F4D257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568A-10F5-4ED1-B777-0A33ACA99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55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568A-10F5-4ED1-B777-0A33ACA99DD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0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37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76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738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536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58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6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1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32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7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94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5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0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F1AA2B-07E0-4510-82BF-A0DB609288D9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形 8"/>
          <p:cNvSpPr/>
          <p:nvPr/>
        </p:nvSpPr>
        <p:spPr>
          <a:xfrm>
            <a:off x="-2702116" y="-628650"/>
            <a:ext cx="15789466" cy="15460337"/>
          </a:xfrm>
          <a:prstGeom prst="arc">
            <a:avLst/>
          </a:prstGeom>
          <a:noFill/>
          <a:ln w="6032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92602" y="4175393"/>
            <a:ext cx="5280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00457133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鄧宇勛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00457143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林晏平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961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網程第三十七組專案報告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84551" y="3806061"/>
            <a:ext cx="154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Presented By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3311" y="4849533"/>
            <a:ext cx="3697281" cy="69026"/>
          </a:xfrm>
          <a:prstGeom prst="rect">
            <a:avLst/>
          </a:prstGeom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152650" y="2073477"/>
            <a:ext cx="3271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Web Programming Project Report. Group 37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36582" y="3903114"/>
            <a:ext cx="147970" cy="16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681133" y="583196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57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6926" y="1719470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383835" y="2885661"/>
            <a:ext cx="7742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23691" y="3631095"/>
            <a:ext cx="6062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dirty="0" smtClean="0"/>
              <a:t>The Light Novel Database</a:t>
            </a: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935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213" y="925613"/>
            <a:ext cx="8911687" cy="71701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Leelawadee UI" panose="020B0502040204020203" pitchFamily="34" charset="-34"/>
              </a:rPr>
              <a:t>Project-Database System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Leelawadee UI" panose="020B0502040204020203" pitchFamily="34" charset="-3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98475" y="2088968"/>
            <a:ext cx="3773530" cy="3350524"/>
          </a:xfrm>
          <a:prstGeom prst="rect">
            <a:avLst/>
          </a:prstGeom>
          <a:noFill/>
        </p:spPr>
        <p:txBody>
          <a:bodyPr wrap="square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I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II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III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IV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3681" y="2054134"/>
            <a:ext cx="45719" cy="3194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8543646" y="4921700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>
            <a:off x="8793936" y="4463298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>
            <a:off x="8811359" y="2936816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" name="六邊形 8"/>
          <p:cNvSpPr/>
          <p:nvPr/>
        </p:nvSpPr>
        <p:spPr>
          <a:xfrm>
            <a:off x="8066515" y="3668642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>
            <a:off x="7558593" y="3668642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>
            <a:off x="8282280" y="4485457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>
            <a:off x="8178013" y="2238050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>
            <a:off x="9038142" y="4012431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>
            <a:off x="7811407" y="3214974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>
            <a:off x="9075764" y="2480421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188897" y="2238050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6180104" y="2928300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6171311" y="3629306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6162518" y="4340997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558593" y="1316700"/>
            <a:ext cx="52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OUTLINE.</a:t>
            </a:r>
            <a:endParaRPr lang="zh-TW" altLang="en-US" b="1" dirty="0">
              <a:solidFill>
                <a:schemeClr val="accent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7558593" y="920492"/>
            <a:ext cx="8794" cy="673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210598" y="866946"/>
            <a:ext cx="8911687" cy="69959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23704" y="1492665"/>
            <a:ext cx="580421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個人觀點而言，實作資料庫系統是一個能夠琢磨在網頁程式開發各項技術的項目，於撰寫和修改程式的過程中，不僅要學習去結合多種語言，更可以增進自己除錯的能力。再者，透過編纂網頁的內容及架構，進一步運用觀察力以及想像力創造更多的可能性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本次實作的方式，以透過分組的形式進行，可以同時砥礪與他人分工的經驗和個人的能力，譬如要和組員共同撰寫程式碼時需注意的事項，如果能夠順利地合併程式碼或是互相校閱，可有相得益彰之效。欲在實作本次專案時，活用課程的內容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畢竟能夠運用所學到的東西，才是學習本身的重點。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89" y="1791984"/>
            <a:ext cx="5230178" cy="33787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3300000">
              <a:rot lat="401477" lon="2428926" rev="283798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矩形 11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323704" y="5085261"/>
            <a:ext cx="6344954" cy="569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43303" y="1295324"/>
            <a:ext cx="92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Preface</a:t>
            </a:r>
            <a:endParaRPr lang="zh-TW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3489680" y="4869749"/>
            <a:ext cx="40030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/>
              <a:t>There are more </a:t>
            </a:r>
            <a:r>
              <a:rPr lang="en-US" altLang="zh-TW" sz="800" dirty="0">
                <a:effectLst>
                  <a:glow>
                    <a:schemeClr val="accent1"/>
                  </a:glow>
                </a:effectLst>
              </a:rPr>
              <a:t>things</a:t>
            </a:r>
            <a:r>
              <a:rPr lang="en-US" altLang="zh-TW" sz="800" dirty="0"/>
              <a:t> in heaven and earth, Horatio, than are dreamt of in your </a:t>
            </a:r>
            <a:r>
              <a:rPr lang="en-US" altLang="zh-TW" sz="800" dirty="0" smtClean="0"/>
              <a:t>philosophy.</a:t>
            </a:r>
            <a:endParaRPr lang="zh-TW" altLang="en-US" sz="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4" name="肘形接點 3"/>
          <p:cNvCxnSpPr/>
          <p:nvPr/>
        </p:nvCxnSpPr>
        <p:spPr>
          <a:xfrm>
            <a:off x="6548583" y="1492664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/>
          <p:nvPr/>
        </p:nvCxnSpPr>
        <p:spPr>
          <a:xfrm>
            <a:off x="6548582" y="3008112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>
            <a:off x="6548581" y="4541852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746167" y="683048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90924" y="18192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Data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113366" y="534460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User</a:t>
            </a:r>
          </a:p>
        </p:txBody>
      </p:sp>
      <p:sp>
        <p:nvSpPr>
          <p:cNvPr id="8" name="矩形 7"/>
          <p:cNvSpPr/>
          <p:nvPr/>
        </p:nvSpPr>
        <p:spPr>
          <a:xfrm>
            <a:off x="4519469" y="2342427"/>
            <a:ext cx="45719" cy="1123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767495" y="3651395"/>
            <a:ext cx="15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How to fetch?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26895" y="4220710"/>
            <a:ext cx="45719" cy="1123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724844" y="1216743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19420" y="218503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 I</a:t>
            </a: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5330701" y="2508676"/>
            <a:ext cx="1116880" cy="117883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856181" y="2687289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7354291" y="2185030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372264" y="2384145"/>
            <a:ext cx="2152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CONVENIENCE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9420" y="331039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 II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7354291" y="3310393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640665" y="3481442"/>
            <a:ext cx="1865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READABILITY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56181" y="3835191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可讀性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419420" y="444692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III</a:t>
            </a:r>
          </a:p>
        </p:txBody>
      </p:sp>
      <p:cxnSp>
        <p:nvCxnSpPr>
          <p:cNvPr id="33" name="直線接點 32"/>
          <p:cNvCxnSpPr/>
          <p:nvPr/>
        </p:nvCxnSpPr>
        <p:spPr>
          <a:xfrm>
            <a:off x="7354291" y="4446928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957867" y="4619887"/>
            <a:ext cx="15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INTEGRITY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856181" y="4971726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</a:t>
            </a:r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3785967" y="3613623"/>
            <a:ext cx="1447045" cy="43246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cdn2.iconfinder.com/data/icons/people-6/100/icon_people-business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50" y="4971726"/>
            <a:ext cx="1112621" cy="111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4.iconfinder.com/data/icons/big-data/512/user_cards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49" y="1560673"/>
            <a:ext cx="1090179" cy="10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線接點 40"/>
          <p:cNvCxnSpPr/>
          <p:nvPr/>
        </p:nvCxnSpPr>
        <p:spPr>
          <a:xfrm>
            <a:off x="3668797" y="1631257"/>
            <a:ext cx="0" cy="913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668797" y="4971726"/>
            <a:ext cx="0" cy="1074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5322844" y="3689376"/>
            <a:ext cx="0" cy="27612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447581" y="2222922"/>
            <a:ext cx="0" cy="27612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9679709" y="2815032"/>
            <a:ext cx="0" cy="2791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 flipV="1">
            <a:off x="8044874" y="5588070"/>
            <a:ext cx="1634835" cy="13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2746167" y="683048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4844" y="1216743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Planning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95187" y="2407429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33819" y="2889609"/>
            <a:ext cx="1351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610209" y="2509582"/>
            <a:ext cx="6638" cy="3491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47881" y="23817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說列表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39658" y="2889609"/>
            <a:ext cx="1155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novel_list.html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33819" y="3535940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home_page.css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02589" y="33717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外觀設計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37134" y="4135600"/>
            <a:ext cx="1139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home_page.js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705904" y="39714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互動設計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751194" y="329949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增資料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3093" y="3807322"/>
            <a:ext cx="1226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add_book.html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54507" y="424701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46284" y="4754849"/>
            <a:ext cx="138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delete_book.html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754507" y="521651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站導覽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46284" y="572434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guide.html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795406" y="4618068"/>
            <a:ext cx="33425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Using </a:t>
            </a:r>
            <a:r>
              <a:rPr lang="en-US" altLang="zh-TW" sz="1500" dirty="0" smtClean="0">
                <a:solidFill>
                  <a:srgbClr val="3BB2ED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HTML</a:t>
            </a:r>
            <a:r>
              <a:rPr lang="en-US" altLang="zh-TW" sz="15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language to implement</a:t>
            </a:r>
            <a:endParaRPr lang="zh-TW" altLang="en-US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6316776" y="2456905"/>
            <a:ext cx="0" cy="2383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371961" y="2456905"/>
            <a:ext cx="1593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to 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earch data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dd data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elete data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ãscrew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95" y="4439602"/>
            <a:ext cx="411499" cy="4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iconscout.com/public/images/icon/premium/png-512/data-tree-diagram-powerpoint-presentation-business-development-concept-infographic-on-333840a96c63b2b4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59" y="847947"/>
            <a:ext cx="2974894" cy="2974894"/>
          </a:xfrm>
          <a:prstGeom prst="roundRect">
            <a:avLst>
              <a:gd name="adj" fmla="val 4167"/>
            </a:avLst>
          </a:prstGeom>
          <a:noFill/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perspectiveHeroicExtremeLeftFacing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cxnSp>
        <p:nvCxnSpPr>
          <p:cNvPr id="2055" name="直線接點 2054"/>
          <p:cNvCxnSpPr/>
          <p:nvPr/>
        </p:nvCxnSpPr>
        <p:spPr>
          <a:xfrm>
            <a:off x="6465495" y="3166608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465495" y="3727148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6465495" y="4284619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914493" y="4831046"/>
            <a:ext cx="45719" cy="52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2746167" y="673423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</a:p>
        </p:txBody>
      </p:sp>
      <p:sp>
        <p:nvSpPr>
          <p:cNvPr id="6" name="矩形 5"/>
          <p:cNvSpPr/>
          <p:nvPr/>
        </p:nvSpPr>
        <p:spPr>
          <a:xfrm>
            <a:off x="2724844" y="1216743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Features</a:t>
            </a:r>
          </a:p>
        </p:txBody>
      </p:sp>
      <p:sp>
        <p:nvSpPr>
          <p:cNvPr id="7" name="矩形 6"/>
          <p:cNvSpPr/>
          <p:nvPr/>
        </p:nvSpPr>
        <p:spPr>
          <a:xfrm>
            <a:off x="7713547" y="1369172"/>
            <a:ext cx="4341086" cy="1914212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3000000">
              <a:rot lat="20978125" lon="1525026" rev="4917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671726" y="4264753"/>
            <a:ext cx="1238577" cy="833808"/>
          </a:xfrm>
          <a:prstGeom prst="rect">
            <a:avLst/>
          </a:prstGeom>
          <a:solidFill>
            <a:srgbClr val="3BB2ED">
              <a:alpha val="54000"/>
            </a:srgb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perspectiveContrastingLeftFacing" fov="60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430454" y="4522026"/>
            <a:ext cx="2236303" cy="576535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9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272546" y="3552801"/>
            <a:ext cx="2315816" cy="748335"/>
          </a:xfrm>
          <a:prstGeom prst="rect">
            <a:avLst/>
          </a:prstGeom>
          <a:solidFill>
            <a:schemeClr val="bg2">
              <a:lumMod val="90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11141" lon="647928" rev="2069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857958" y="5310779"/>
            <a:ext cx="2151736" cy="976208"/>
          </a:xfrm>
          <a:prstGeom prst="rect">
            <a:avLst/>
          </a:prstGeom>
          <a:solidFill>
            <a:srgbClr val="8A909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956665" y="5410635"/>
            <a:ext cx="1982503" cy="9565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693877" y="3374314"/>
            <a:ext cx="2315817" cy="815226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11141" lon="647928" rev="2069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https://image.flaticon.com/icons/png/512/65/656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627" y="1665443"/>
            <a:ext cx="1321670" cy="1321670"/>
          </a:xfrm>
          <a:prstGeom prst="rect">
            <a:avLst/>
          </a:prstGeom>
          <a:noFill/>
          <a:scene3d>
            <a:camera prst="perspectiveContrastingLeftFacing" fov="5400000">
              <a:rot lat="20976000" lon="1524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10706132" y="2707254"/>
            <a:ext cx="1327671" cy="430887"/>
          </a:xfrm>
          <a:prstGeom prst="rect">
            <a:avLst/>
          </a:prstGeom>
          <a:noFill/>
          <a:scene3d>
            <a:camera prst="perspectiveContrastingLeftFacing" fov="6000000">
              <a:rot lat="20652000" lon="2112000" rev="21204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Humanize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136189" y="1825612"/>
            <a:ext cx="2803988" cy="1231106"/>
          </a:xfrm>
          <a:prstGeom prst="rect">
            <a:avLst/>
          </a:prstGeom>
          <a:noFill/>
          <a:scene3d>
            <a:camera prst="perspectiveContrastingLeftFacing" fov="6000000">
              <a:rot lat="20650561" lon="2112604" rev="21245317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7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6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性化</a:t>
            </a:r>
            <a:endParaRPr lang="zh-TW" altLang="en-US" sz="6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662234" y="3584730"/>
            <a:ext cx="2803988" cy="584775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123122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</a:t>
            </a:r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82096" y="3962786"/>
            <a:ext cx="2803988" cy="276999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123122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arization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 descr="ãmodule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04" y="3738188"/>
            <a:ext cx="431317" cy="431317"/>
          </a:xfrm>
          <a:prstGeom prst="rect">
            <a:avLst/>
          </a:prstGeom>
          <a:noFill/>
          <a:ln>
            <a:solidFill>
              <a:schemeClr val="tx2"/>
            </a:solidFill>
          </a:ln>
          <a:scene3d>
            <a:camera prst="orthographicFront">
              <a:rot lat="21186409" lon="919587" rev="13200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8628871" y="4623682"/>
            <a:ext cx="307034" cy="46493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959807" y="4593586"/>
            <a:ext cx="352763" cy="4839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9336745" y="4567596"/>
            <a:ext cx="357132" cy="50435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9730314" y="4528311"/>
            <a:ext cx="251556" cy="5410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0140018" y="3413917"/>
            <a:ext cx="2803988" cy="600164"/>
          </a:xfrm>
          <a:prstGeom prst="rect">
            <a:avLst/>
          </a:prstGeom>
          <a:noFill/>
          <a:scene3d>
            <a:camera prst="perspectiveContrastingLeftFacing" fov="7200000">
              <a:rot lat="21268148" lon="1170670" rev="190144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33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</a:t>
            </a:r>
            <a:r>
              <a:rPr lang="zh-TW" altLang="en-US" sz="29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覺</a:t>
            </a:r>
            <a:r>
              <a:rPr lang="zh-TW" altLang="en-US" sz="2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zh-TW" altLang="en-US" sz="2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1127795" y="3844662"/>
            <a:ext cx="2803988" cy="276999"/>
          </a:xfrm>
          <a:prstGeom prst="rect">
            <a:avLst/>
          </a:prstGeom>
          <a:noFill/>
          <a:scene3d>
            <a:camera prst="perspectiveContrastingLeftFacing" fov="4500000">
              <a:rot lat="1034" lon="588153" rev="16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Visual</a:t>
            </a:r>
            <a:r>
              <a:rPr lang="en-US" altLang="zh-TW" sz="12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ization</a:t>
            </a:r>
          </a:p>
        </p:txBody>
      </p:sp>
      <p:pic>
        <p:nvPicPr>
          <p:cNvPr id="3080" name="Picture 8" descr="ãvisual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958" y="3568383"/>
            <a:ext cx="500996" cy="500996"/>
          </a:xfrm>
          <a:prstGeom prst="rect">
            <a:avLst/>
          </a:prstGeom>
          <a:noFill/>
          <a:ln>
            <a:solidFill>
              <a:schemeClr val="tx2"/>
            </a:solidFill>
          </a:ln>
          <a:scene3d>
            <a:camera prst="orthographicFront">
              <a:rot lat="21185999" lon="918000" rev="13200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接點 49"/>
          <p:cNvCxnSpPr/>
          <p:nvPr/>
        </p:nvCxnSpPr>
        <p:spPr>
          <a:xfrm>
            <a:off x="8521852" y="4599831"/>
            <a:ext cx="0" cy="538486"/>
          </a:xfrm>
          <a:prstGeom prst="line">
            <a:avLst/>
          </a:prstGeom>
          <a:ln w="41275"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ãgear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916" y="4401758"/>
            <a:ext cx="607831" cy="607831"/>
          </a:xfrm>
          <a:prstGeom prst="rect">
            <a:avLst/>
          </a:prstGeom>
          <a:noFill/>
          <a:scene3d>
            <a:camera prst="perspectiveContrastingLeftFacing" fov="7200000">
              <a:rot lat="21026852" lon="1535396" rev="893472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10508309" y="5215408"/>
            <a:ext cx="2803988" cy="830997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65999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了解的</a:t>
            </a:r>
            <a:r>
              <a:rPr lang="zh-TW" altLang="en-US" sz="2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熔解</a:t>
            </a:r>
            <a:endParaRPr lang="zh-TW" altLang="en-US" sz="2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0772471" y="5998930"/>
            <a:ext cx="2803988" cy="292388"/>
          </a:xfrm>
          <a:prstGeom prst="rect">
            <a:avLst/>
          </a:prstGeom>
          <a:noFill/>
          <a:scene3d>
            <a:camera prst="perspectiveContrastingLeftFacing" fov="7200000">
              <a:rot lat="21584303" lon="887687" rev="10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Being </a:t>
            </a:r>
            <a:r>
              <a:rPr lang="en-US" altLang="zh-TW" sz="1300" dirty="0" smtClean="0">
                <a:solidFill>
                  <a:srgbClr val="FFC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Meltdown</a:t>
            </a:r>
          </a:p>
        </p:txBody>
      </p:sp>
      <p:pic>
        <p:nvPicPr>
          <p:cNvPr id="3092" name="Picture 20" descr="ãinfinite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887" y="5288141"/>
            <a:ext cx="774994" cy="774994"/>
          </a:xfrm>
          <a:prstGeom prst="rect">
            <a:avLst/>
          </a:prstGeom>
          <a:noFill/>
          <a:scene3d>
            <a:camera prst="orthographicFront">
              <a:rot lat="0" lon="0" rev="2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8585676" y="5391011"/>
            <a:ext cx="1270241" cy="738664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65999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導向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8410557" y="6089485"/>
            <a:ext cx="2803988" cy="276999"/>
          </a:xfrm>
          <a:prstGeom prst="rect">
            <a:avLst/>
          </a:prstGeom>
          <a:noFill/>
          <a:scene3d>
            <a:camera prst="perspectiveContrastingLeftFacing" fov="7200000">
              <a:rot lat="21584303" lon="887687" rev="10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Object-Oriented </a:t>
            </a:r>
            <a:r>
              <a:rPr lang="en-US" altLang="zh-TW" sz="1200" dirty="0" smtClean="0">
                <a:solidFill>
                  <a:srgbClr val="FFC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Design</a:t>
            </a:r>
          </a:p>
        </p:txBody>
      </p:sp>
      <p:pic>
        <p:nvPicPr>
          <p:cNvPr id="3094" name="Picture 22" descr="ãsword art online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61" y="5304098"/>
            <a:ext cx="810281" cy="80449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直線接點 61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V="1">
            <a:off x="9335435" y="3249730"/>
            <a:ext cx="1721472" cy="48153"/>
          </a:xfrm>
          <a:prstGeom prst="line">
            <a:avLst/>
          </a:prstGeom>
          <a:ln w="73025">
            <a:solidFill>
              <a:srgbClr val="B9FFFF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333" y="1923284"/>
            <a:ext cx="8691924" cy="4465991"/>
          </a:xfrm>
          <a:prstGeom prst="rect">
            <a:avLst/>
          </a:prstGeom>
          <a:scene3d>
            <a:camera prst="orthographicFront">
              <a:rot lat="21324000" lon="18906000" rev="2151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398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223165" y="390320"/>
            <a:ext cx="10018713" cy="1752599"/>
          </a:xfrm>
        </p:spPr>
        <p:txBody>
          <a:bodyPr/>
          <a:lstStyle/>
          <a:p>
            <a:r>
              <a:rPr lang="zh-TW" altLang="en-US" b="1" dirty="0" smtClean="0"/>
              <a:t>分工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01242" y="163321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0457133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鄧宇勛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撰寫函式、提出構想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0457143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林晏平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介面設計 、細節優化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7236" y="1266620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1659467" y="2870201"/>
            <a:ext cx="5511800" cy="33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659467" y="3911600"/>
            <a:ext cx="5511800" cy="8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667305" y="6642556"/>
            <a:ext cx="36134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sz="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project </a:t>
            </a:r>
            <a:r>
              <a:rPr lang="en-US" altLang="zh-TW" sz="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is not end yet. Because only you are in the infinity </a:t>
            </a:r>
            <a:r>
              <a:rPr lang="en-US" altLang="zh-TW" sz="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lesson loop.</a:t>
            </a:r>
            <a:endParaRPr lang="zh-TW" altLang="en-US" sz="8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93295" y="3477439"/>
            <a:ext cx="61747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TW" dirty="0" smtClean="0"/>
              <a:t>End.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395330" y="3808271"/>
            <a:ext cx="8169966" cy="1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33062" y="3619100"/>
            <a:ext cx="114142" cy="1217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1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587</TotalTime>
  <Words>335</Words>
  <Application>Microsoft Office PowerPoint</Application>
  <PresentationFormat>寬螢幕</PresentationFormat>
  <Paragraphs>76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Browallia New</vt:lpstr>
      <vt:lpstr>微軟正黑體</vt:lpstr>
      <vt:lpstr>微軟正黑體 Light</vt:lpstr>
      <vt:lpstr>新細明體</vt:lpstr>
      <vt:lpstr>Arial</vt:lpstr>
      <vt:lpstr>Calibri</vt:lpstr>
      <vt:lpstr>Corbel</vt:lpstr>
      <vt:lpstr>Leelawadee UI</vt:lpstr>
      <vt:lpstr>機器人</vt:lpstr>
      <vt:lpstr>網程第三十七組專案報告</vt:lpstr>
      <vt:lpstr>Title</vt:lpstr>
      <vt:lpstr>Project-Database System</vt:lpstr>
      <vt:lpstr>前言</vt:lpstr>
      <vt:lpstr>介紹</vt:lpstr>
      <vt:lpstr>規劃</vt:lpstr>
      <vt:lpstr>特色</vt:lpstr>
      <vt:lpstr>分工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50</cp:revision>
  <dcterms:created xsi:type="dcterms:W3CDTF">2018-05-06T05:15:45Z</dcterms:created>
  <dcterms:modified xsi:type="dcterms:W3CDTF">2018-06-26T15:02:06Z</dcterms:modified>
</cp:coreProperties>
</file>