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59" r:id="rId8"/>
    <p:sldId id="264" r:id="rId9"/>
    <p:sldId id="260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銘浩" initials="郭銘浩" lastIdx="5" clrIdx="0">
    <p:extLst>
      <p:ext uri="{19B8F6BF-5375-455C-9EA6-DF929625EA0E}">
        <p15:presenceInfo xmlns:p15="http://schemas.microsoft.com/office/powerpoint/2012/main" userId="8b077f6c88d1ca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工作表1!$A$2:$C$17</cx:f>
        <cx:lvl ptCount="16"/>
        <cx:lvl ptCount="16">
          <cx:pt idx="0">基本介紹</cx:pt>
          <cx:pt idx="1">租借情形</cx:pt>
          <cx:pt idx="2">洗手間</cx:pt>
          <cx:pt idx="3">風雨走廊</cx:pt>
          <cx:pt idx="4">販賣機</cx:pt>
          <cx:pt idx="5">WIFI資訊</cx:pt>
          <cx:pt idx="6">課程</cx:pt>
          <cx:pt idx="7">演講</cx:pt>
          <cx:pt idx="8">系夜</cx:pt>
        </cx:lvl>
        <cx:lvl ptCount="16">
          <cx:pt idx="0">公共設施</cx:pt>
          <cx:pt idx="1">公共設施</cx:pt>
          <cx:pt idx="2">地圖導覽</cx:pt>
          <cx:pt idx="3">地圖導覽</cx:pt>
          <cx:pt idx="4">地圖導覽</cx:pt>
          <cx:pt idx="5">地圖導覽</cx:pt>
          <cx:pt idx="6">活動資訊</cx:pt>
          <cx:pt idx="7">活動資訊</cx:pt>
          <cx:pt idx="8">活動資訊</cx:pt>
        </cx:lvl>
      </cx:strDim>
      <cx:numDim type="size">
        <cx:f>工作表1!$D$2:$D$17</cx:f>
        <cx:lvl ptCount="16" formatCode="G/通用格式">
          <cx:pt idx="0">50</cx:pt>
          <cx:pt idx="1">50</cx:pt>
          <cx:pt idx="2">25</cx:pt>
          <cx:pt idx="3">25</cx:pt>
          <cx:pt idx="4">25</cx:pt>
          <cx:pt idx="5">25</cx:pt>
          <cx:pt idx="6">33</cx:pt>
          <cx:pt idx="7">33</cx:pt>
          <cx:pt idx="8">33</cx:pt>
          <cx:pt idx="9">299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sunburst" uniqueId="{CB08330B-351C-4E25-8F2A-42FFD8D3715A}">
          <cx:tx>
            <cx:txData>
              <cx:f>工作表1!$D$1</cx:f>
              <cx:v>數列 1</cx:v>
            </cx:txData>
          </cx:tx>
          <cx:dataLabels>
            <cx:spPr>
              <a:noFill/>
            </cx:spPr>
            <cx:txPr>
              <a:bodyPr spcFirstLastPara="1" vertOverflow="ellipsis" wrap="square" lIns="0" tIns="0" rIns="0" bIns="0" anchor="ctr" anchorCtr="1"/>
              <a:lstStyle/>
              <a:p>
                <a:pPr>
                  <a:defRPr lang="zh-TW" sz="1350" b="0" i="0" u="none" strike="noStrike" baseline="0">
                    <a:ln w="12700">
                      <a:noFill/>
                    </a:ln>
                    <a:solidFill>
                      <a:schemeClr val="bg1"/>
                    </a:solidFill>
                    <a:latin typeface="Rockwell" panose="02060603020205020403"/>
                    <a:ea typeface="微軟正黑體" panose="020B0604030504040204" pitchFamily="34" charset="-120"/>
                  </a:defRPr>
                </a:pPr>
                <a:endParaRPr lang="zh-TW" sz="1350" baseline="0">
                  <a:ln w="12700">
                    <a:noFill/>
                  </a:ln>
                  <a:solidFill>
                    <a:schemeClr val="bg1"/>
                  </a:solidFill>
                  <a:ea typeface="微軟正黑體" panose="020B0604030504040204" pitchFamily="34" charset="-120"/>
                </a:endParaRPr>
              </a:p>
            </cx:txPr>
            <cx:visibility seriesName="0" categoryName="1" value="0"/>
            <cx:separator>, </cx:separator>
            <cx:dataLabel idx="3">
              <cx:txPr>
                <a:bodyPr spcFirstLastPara="1" vertOverflow="ellipsis" wrap="square" lIns="0" tIns="0" rIns="0" bIns="0" anchor="ctr" anchorCtr="1"/>
                <a:lstStyle/>
                <a:p>
                  <a:pPr>
                    <a:defRPr lang="zh-TW" sz="1350" b="0" i="0" u="none" strike="noStrike" baseline="0">
                      <a:ln>
                        <a:noFill/>
                      </a:ln>
                      <a:solidFill>
                        <a:schemeClr val="bg1"/>
                      </a:solidFill>
                      <a:latin typeface="Rockwell" panose="02060603020205020403"/>
                      <a:ea typeface="微軟正黑體" panose="020B0604030504040204" pitchFamily="34" charset="-120"/>
                    </a:defRPr>
                  </a:pPr>
                  <a:r>
                    <a:rPr lang="zh-TW" sz="1350" baseline="0">
                      <a:ln>
                        <a:noFill/>
                      </a:ln>
                      <a:solidFill>
                        <a:schemeClr val="bg1"/>
                      </a:solidFill>
                      <a:ea typeface="微軟正黑體" panose="020B0604030504040204" pitchFamily="34" charset="-120"/>
                    </a:rPr>
                    <a:t>地圖導覽</a:t>
                  </a:r>
                </a:p>
              </cx:txPr>
              <cx:visibility seriesName="0" categoryName="1" value="0"/>
              <cx:separator>, </cx:separator>
            </cx:dataLabel>
            <cx:dataLabel idx="4">
              <cx:txPr>
                <a:bodyPr spcFirstLastPara="1" vertOverflow="ellipsis" wrap="square" lIns="0" tIns="0" rIns="0" bIns="0" anchor="ctr" anchorCtr="1"/>
                <a:lstStyle/>
                <a:p>
                  <a:pPr>
                    <a:defRPr>
                      <a:ln w="9525">
                        <a:noFill/>
                      </a:ln>
                    </a:defRPr>
                  </a:pPr>
                  <a:r>
                    <a:rPr lang="zh-TW">
                      <a:ln w="9525">
                        <a:noFill/>
                      </a:ln>
                      <a:solidFill>
                        <a:schemeClr val="bg1"/>
                      </a:solidFill>
                    </a:rPr>
                    <a:t>洗手間</a:t>
                  </a:r>
                </a:p>
              </cx:txPr>
              <cx:visibility seriesName="0" categoryName="1" value="0"/>
              <cx:separator>, </cx:separator>
            </cx:dataLabel>
            <cx:dataLabel idx="5">
              <cx:txPr>
                <a:bodyPr spcFirstLastPara="1" vertOverflow="ellipsis" wrap="square" lIns="0" tIns="0" rIns="0" bIns="0" anchor="ctr" anchorCtr="1"/>
                <a:lstStyle/>
                <a:p>
                  <a:pPr>
                    <a:defRPr lang="zh-TW" sz="1350" b="0" i="0" u="none" strike="noStrike" baseline="0">
                      <a:ln w="9525">
                        <a:noFill/>
                      </a:ln>
                      <a:solidFill>
                        <a:schemeClr val="bg1"/>
                      </a:solidFill>
                      <a:latin typeface="Rockwell" panose="02060603020205020403"/>
                      <a:ea typeface="微軟正黑體" panose="020B0604030504040204" pitchFamily="34" charset="-120"/>
                    </a:defRPr>
                  </a:pPr>
                  <a:r>
                    <a:rPr lang="zh-TW" sz="1350" baseline="0">
                      <a:solidFill>
                        <a:schemeClr val="bg1"/>
                      </a:solidFill>
                      <a:ea typeface="微軟正黑體" panose="020B0604030504040204" pitchFamily="34" charset="-120"/>
                    </a:rPr>
                    <a:t>風雨走廊</a:t>
                  </a:r>
                </a:p>
              </cx:txPr>
              <cx:visibility seriesName="0" categoryName="1" value="0"/>
              <cx:separator>, </cx:separator>
            </cx:dataLabel>
            <cx:dataLabel idx="6">
              <cx:txPr>
                <a:bodyPr spcFirstLastPara="1" vertOverflow="ellipsis" wrap="square" lIns="0" tIns="0" rIns="0" bIns="0" anchor="ctr" anchorCtr="1"/>
                <a:lstStyle/>
                <a:p>
                  <a:pPr>
                    <a:defRPr lang="zh-TW" sz="1350" b="0" i="0" u="none" strike="noStrike" baseline="0">
                      <a:ln>
                        <a:noFill/>
                      </a:ln>
                      <a:solidFill>
                        <a:schemeClr val="bg1"/>
                      </a:solidFill>
                      <a:latin typeface="Rockwell" panose="02060603020205020403"/>
                      <a:ea typeface="微軟正黑體" panose="020B0604030504040204" pitchFamily="34" charset="-120"/>
                    </a:defRPr>
                  </a:pPr>
                  <a:r>
                    <a:rPr lang="zh-TW" sz="1350" baseline="0">
                      <a:ln>
                        <a:noFill/>
                      </a:ln>
                      <a:ea typeface="微軟正黑體" panose="020B0604030504040204" pitchFamily="34" charset="-120"/>
                    </a:rPr>
                    <a:t>販賣機</a:t>
                  </a:r>
                </a:p>
              </cx:txPr>
              <cx:visibility seriesName="0" categoryName="1" value="0"/>
              <cx:separator>, </cx:separator>
            </cx:dataLabel>
          </cx:dataLabels>
          <cx:dataId val="0"/>
        </cx:series>
      </cx:plotAreaRegion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108762603632832E-2"/>
          <c:y val="2.6618269812462191E-2"/>
          <c:w val="0.94194383936178394"/>
          <c:h val="0.9467634603750756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W1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9A-47B2-A7C4-70D5D688343F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W2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9A-47B2-A7C4-70D5D688343F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W3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9A-47B2-A7C4-70D5D688343F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W4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工作表1!$E$2:$E$4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9A-47B2-A7C4-70D5D688343F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W5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工作表1!$F$2:$F$4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9A-47B2-A7C4-70D5D688343F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W6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工作表1!$G$2:$G$4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99A-47B2-A7C4-70D5D688343F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W7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工作表1!$H$2:$H$4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99A-47B2-A7C4-70D5D688343F}"/>
            </c:ext>
          </c:extLst>
        </c:ser>
        <c:ser>
          <c:idx val="7"/>
          <c:order val="7"/>
          <c:tx>
            <c:strRef>
              <c:f>工作表1!$I$1</c:f>
              <c:strCache>
                <c:ptCount val="1"/>
                <c:pt idx="0">
                  <c:v>W8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工作表1!$A$2:$A$4</c:f>
              <c:strCache>
                <c:ptCount val="3"/>
                <c:pt idx="0">
                  <c:v>E</c:v>
                </c:pt>
                <c:pt idx="1">
                  <c:v>N</c:v>
                </c:pt>
                <c:pt idx="2">
                  <c:v>L</c:v>
                </c:pt>
              </c:strCache>
            </c:strRef>
          </c:cat>
          <c:val>
            <c:numRef>
              <c:f>工作表1!$I$2:$I$4</c:f>
              <c:numCache>
                <c:formatCode>General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499A-47B2-A7C4-70D5D6883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85923359"/>
        <c:axId val="1885926271"/>
      </c:barChart>
      <c:catAx>
        <c:axId val="188592335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85926271"/>
        <c:crosses val="autoZero"/>
        <c:auto val="1"/>
        <c:lblAlgn val="ctr"/>
        <c:lblOffset val="100"/>
        <c:noMultiLvlLbl val="0"/>
      </c:catAx>
      <c:valAx>
        <c:axId val="18859262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85923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7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95000"/>
      </a:schemeClr>
    </cs:fontRef>
    <cs:defRPr sz="1131"/>
  </cs:dataLabel>
  <cs:dataLabelCallout>
    <cs:lnRef idx="0"/>
    <cs:fillRef idx="0"/>
    <cs:effectRef idx="0"/>
    <cs:fontRef idx="minor">
      <a:schemeClr val="lt1">
        <a:lumMod val="95000"/>
      </a:schemeClr>
    </cs:fontRef>
    <cs:spPr>
      <a:solidFill>
        <a:schemeClr val="lt1"/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 w="9525">
        <a:solidFill>
          <a:schemeClr val="tx1"/>
        </a:solidFill>
      </a:ln>
      <a:effectLst>
        <a:outerShdw blurRad="57150" dist="19050" dir="5400000" algn="ctr" rotWithShape="0">
          <a:srgbClr val="000000">
            <a:alpha val="63000"/>
          </a:srgb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  <cs:bodyPr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u="sng" dirty="0" smtClean="0"/>
              <a:t>校園輔助</a:t>
            </a:r>
            <a:r>
              <a:rPr lang="en-US" altLang="zh-TW" sz="6000" u="sng" dirty="0" smtClean="0"/>
              <a:t>App</a:t>
            </a:r>
            <a:r>
              <a:rPr lang="en-US" altLang="zh-TW" u="sng" dirty="0" smtClean="0"/>
              <a:t/>
            </a:r>
            <a:br>
              <a:rPr lang="en-US" altLang="zh-TW" u="sng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400" dirty="0" smtClean="0"/>
              <a:t>-gruop5</a:t>
            </a:r>
            <a:endParaRPr lang="zh-TW" altLang="en-US" sz="2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資工系 </a:t>
            </a:r>
            <a:r>
              <a:rPr lang="en-US" altLang="zh-TW" sz="1600" dirty="0" smtClean="0"/>
              <a:t>00331023</a:t>
            </a:r>
            <a:r>
              <a:rPr lang="zh-TW" altLang="en-US" sz="1600" dirty="0" smtClean="0"/>
              <a:t> 郭銘浩</a:t>
            </a:r>
            <a:endParaRPr lang="en-US" altLang="zh-TW" sz="1600" dirty="0" smtClean="0"/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zh-TW" altLang="en-US" sz="1600" dirty="0" smtClean="0"/>
              <a:t>資工</a:t>
            </a:r>
            <a:r>
              <a:rPr lang="zh-TW" altLang="en-US" sz="1600" dirty="0"/>
              <a:t>系 </a:t>
            </a:r>
            <a:r>
              <a:rPr lang="en-US" altLang="zh-TW" sz="1600" dirty="0"/>
              <a:t>00457133</a:t>
            </a:r>
            <a:r>
              <a:rPr lang="zh-TW" altLang="en-US" sz="1600" dirty="0"/>
              <a:t> 鄧宇勛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78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2078" y="2729753"/>
            <a:ext cx="3498979" cy="1633817"/>
          </a:xfrm>
        </p:spPr>
        <p:txBody>
          <a:bodyPr>
            <a:normAutofit fontScale="90000"/>
          </a:bodyPr>
          <a:lstStyle/>
          <a:p>
            <a:r>
              <a:rPr lang="zh-TW" altLang="en-US" sz="4400" dirty="0" smtClean="0"/>
              <a:t>遭遇問題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</a:t>
            </a:r>
            <a:r>
              <a:rPr lang="en-US" altLang="zh-TW" sz="6700" dirty="0" smtClean="0">
                <a:latin typeface="+mn-lt"/>
              </a:rPr>
              <a:t>1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altLang="zh-TW" dirty="0" smtClean="0"/>
          </a:p>
          <a:p>
            <a:r>
              <a:rPr lang="en-US" altLang="zh-TW" dirty="0" smtClean="0"/>
              <a:t>GitHub</a:t>
            </a:r>
            <a:r>
              <a:rPr lang="zh-TW" altLang="en-US" dirty="0" smtClean="0"/>
              <a:t> </a:t>
            </a:r>
            <a:r>
              <a:rPr lang="zh-TW" altLang="en-US" b="1" dirty="0" smtClean="0"/>
              <a:t>共享問題 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sz="1400" dirty="0" smtClean="0"/>
              <a:t>	</a:t>
            </a:r>
            <a:r>
              <a:rPr lang="zh-TW" altLang="en-US" sz="1400" dirty="0" smtClean="0"/>
              <a:t>無法覆蓋組員已上傳之資料</a:t>
            </a:r>
            <a:endParaRPr lang="en-US" altLang="zh-TW" sz="1400" dirty="0" smtClean="0"/>
          </a:p>
          <a:p>
            <a:r>
              <a:rPr lang="zh-TW" altLang="en-US" b="1" dirty="0" smtClean="0"/>
              <a:t>解決方法 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en-US" altLang="zh-TW" sz="1200" dirty="0" smtClean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 smtClean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 smtClean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endParaRPr lang="en-US" altLang="zh-TW" sz="1200" dirty="0" smtClean="0"/>
          </a:p>
          <a:p>
            <a:pPr marL="0" indent="0">
              <a:buNone/>
            </a:pPr>
            <a:r>
              <a:rPr lang="en-US" altLang="zh-TW" sz="1200" dirty="0" smtClean="0"/>
              <a:t>From : </a:t>
            </a:r>
          </a:p>
          <a:p>
            <a:pPr marL="0" indent="0">
              <a:buNone/>
            </a:pPr>
            <a:r>
              <a:rPr lang="en-US" altLang="zh-TW" sz="1050" dirty="0" smtClean="0"/>
              <a:t>http</a:t>
            </a:r>
            <a:r>
              <a:rPr lang="en-US" altLang="zh-TW" sz="1050" dirty="0"/>
              <a:t>://tech-marsw.logdown.com/blog/2013/08/17/git-notes-github-n-person-cooperation-settings</a:t>
            </a:r>
            <a:endParaRPr lang="zh-TW" altLang="en-US" sz="1050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230" y="2279278"/>
            <a:ext cx="4733363" cy="29917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8647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遭遇問題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sz="6000" dirty="0">
                <a:latin typeface="+mn-lt"/>
              </a:rPr>
              <a:t>2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後要求更新</a:t>
            </a:r>
            <a:r>
              <a:rPr lang="en-US" altLang="zh-TW" dirty="0" err="1" smtClean="0"/>
              <a:t>PlayStore</a:t>
            </a:r>
            <a:endParaRPr lang="en-US" altLang="zh-TW" dirty="0" smtClean="0"/>
          </a:p>
          <a:p>
            <a:r>
              <a:rPr lang="zh-TW" altLang="en-US" dirty="0" smtClean="0"/>
              <a:t>解決方法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重安裝</a:t>
            </a:r>
            <a:r>
              <a:rPr lang="en-US" altLang="zh-TW" dirty="0" smtClean="0"/>
              <a:t>android studio</a:t>
            </a:r>
            <a:r>
              <a:rPr lang="zh-TW" altLang="en-US" dirty="0" smtClean="0"/>
              <a:t>即解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585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遭遇問題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sz="6000" dirty="0">
                <a:latin typeface="+mn-lt"/>
              </a:rPr>
              <a:t>3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 dirty="0" smtClean="0"/>
              <a:t>內建  </a:t>
            </a:r>
            <a:r>
              <a:rPr lang="en-US" altLang="zh-TW" dirty="0" err="1" smtClean="0"/>
              <a:t>Tabhost</a:t>
            </a:r>
            <a:r>
              <a:rPr lang="zh-TW" altLang="en-US" dirty="0"/>
              <a:t>無法</a:t>
            </a:r>
            <a:r>
              <a:rPr lang="zh-TW" altLang="en-US" dirty="0" smtClean="0"/>
              <a:t>做出預期的分</a:t>
            </a:r>
            <a:r>
              <a:rPr lang="zh-TW" altLang="en-US" dirty="0"/>
              <a:t>頁效果</a:t>
            </a:r>
            <a:r>
              <a:rPr lang="zh-TW" altLang="en-US" dirty="0" smtClean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　在</a:t>
            </a:r>
            <a:r>
              <a:rPr lang="zh-TW" altLang="en-US" dirty="0"/>
              <a:t>網路上</a:t>
            </a:r>
            <a:r>
              <a:rPr lang="zh-TW" altLang="en-US" dirty="0" smtClean="0"/>
              <a:t>找 </a:t>
            </a:r>
            <a:r>
              <a:rPr lang="en-US" altLang="zh-TW" dirty="0" err="1" smtClean="0"/>
              <a:t>Tabhost</a:t>
            </a:r>
            <a:r>
              <a:rPr lang="zh-TW" altLang="en-US" dirty="0"/>
              <a:t>相關資料也做不</a:t>
            </a:r>
            <a:r>
              <a:rPr lang="zh-TW" altLang="en-US" dirty="0" smtClean="0"/>
              <a:t>出來，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zh-TW" altLang="en-US" dirty="0" smtClean="0"/>
              <a:t>　</a:t>
            </a:r>
            <a:r>
              <a:rPr lang="en-US" altLang="zh-TW" dirty="0" err="1" smtClean="0"/>
              <a:t>TabActivity</a:t>
            </a:r>
            <a:r>
              <a:rPr lang="zh-TW" altLang="en-US" dirty="0" smtClean="0"/>
              <a:t>則是不支援</a:t>
            </a:r>
            <a:endParaRPr lang="en-US" altLang="zh-TW" dirty="0"/>
          </a:p>
          <a:p>
            <a:r>
              <a:rPr lang="zh-TW" altLang="en-US" dirty="0" smtClean="0"/>
              <a:t>解決</a:t>
            </a:r>
            <a:r>
              <a:rPr lang="zh-TW" altLang="en-US" dirty="0" smtClean="0"/>
              <a:t>方法 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　分</a:t>
            </a:r>
            <a:r>
              <a:rPr lang="zh-TW" altLang="en-US" dirty="0"/>
              <a:t>頁中的每一頁也需要一個</a:t>
            </a:r>
            <a:r>
              <a:rPr lang="en-US" altLang="zh-TW" dirty="0"/>
              <a:t>Activity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使用</a:t>
            </a:r>
            <a:r>
              <a:rPr lang="en-US" altLang="zh-TW" dirty="0" smtClean="0"/>
              <a:t>Fragment</a:t>
            </a:r>
            <a:r>
              <a:rPr lang="zh-TW" altLang="en-US" dirty="0" smtClean="0"/>
              <a:t>建立 </a:t>
            </a:r>
            <a:r>
              <a:rPr lang="en-US" altLang="zh-TW" dirty="0"/>
              <a:t>Tab </a:t>
            </a:r>
            <a:r>
              <a:rPr lang="zh-TW" altLang="en-US" dirty="0"/>
              <a:t>取代 </a:t>
            </a:r>
            <a:r>
              <a:rPr lang="en-US" altLang="zh-TW" dirty="0" err="1"/>
              <a:t>TabActivity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890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遭遇問題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 </a:t>
            </a:r>
            <a:r>
              <a:rPr lang="en-US" altLang="zh-TW" sz="6000" dirty="0" smtClean="0">
                <a:latin typeface="+mn-lt"/>
              </a:rPr>
              <a:t>3-1</a:t>
            </a:r>
            <a:endParaRPr lang="zh-TW" altLang="en-US" dirty="0">
              <a:latin typeface="+mn-lt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658" t="34862" r="41555" b="20775"/>
          <a:stretch/>
        </p:blipFill>
        <p:spPr>
          <a:xfrm>
            <a:off x="5271795" y="1016107"/>
            <a:ext cx="5812971" cy="456345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376344" y="615997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/>
              <a:t>一主要</a:t>
            </a:r>
            <a:r>
              <a:rPr lang="zh-TW" altLang="en-US" sz="2000" b="1" dirty="0"/>
              <a:t>的 </a:t>
            </a:r>
            <a:r>
              <a:rPr lang="en-US" altLang="zh-TW" sz="2000" b="1" dirty="0" smtClean="0"/>
              <a:t>Activity </a:t>
            </a:r>
            <a:r>
              <a:rPr lang="zh-TW" altLang="en-US" sz="2000" b="1" dirty="0"/>
              <a:t>及其子</a:t>
            </a:r>
            <a:r>
              <a:rPr lang="zh-TW" altLang="en-US" sz="2000" b="1" dirty="0" smtClean="0"/>
              <a:t>頁籤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03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遭遇問題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sz="6000" dirty="0">
                <a:latin typeface="+mn-lt"/>
              </a:rPr>
              <a:t>4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想以前面所</a:t>
            </a:r>
            <a:r>
              <a:rPr lang="zh-TW" altLang="en-US" dirty="0"/>
              <a:t>學</a:t>
            </a:r>
            <a:r>
              <a:rPr lang="zh-TW" altLang="en-US" dirty="0" smtClean="0"/>
              <a:t>的</a:t>
            </a:r>
            <a:r>
              <a:rPr lang="en-US" altLang="zh-TW" dirty="0"/>
              <a:t>google map</a:t>
            </a:r>
            <a:r>
              <a:rPr lang="zh-TW" altLang="en-US" dirty="0"/>
              <a:t>為基底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搭配</a:t>
            </a:r>
            <a:r>
              <a:rPr lang="en-US" altLang="zh-TW" dirty="0" smtClean="0"/>
              <a:t>spinner</a:t>
            </a:r>
            <a:r>
              <a:rPr lang="zh-TW" altLang="en-US" dirty="0"/>
              <a:t>選擇不同公共設施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zh-TW" altLang="en-US" dirty="0" smtClean="0"/>
              <a:t>卻</a:t>
            </a:r>
            <a:r>
              <a:rPr lang="zh-TW" altLang="en-US" dirty="0"/>
              <a:t>發現</a:t>
            </a:r>
            <a:r>
              <a:rPr lang="en-US" altLang="zh-TW" dirty="0" err="1"/>
              <a:t>onItemSelected</a:t>
            </a:r>
            <a:r>
              <a:rPr lang="zh-TW" altLang="en-US" dirty="0"/>
              <a:t>裡面</a:t>
            </a:r>
            <a:r>
              <a:rPr lang="zh-TW" altLang="en-US" dirty="0" smtClean="0"/>
              <a:t>沒有選擇</a:t>
            </a:r>
            <a:r>
              <a:rPr lang="en-US" altLang="zh-TW" dirty="0" smtClean="0"/>
              <a:t>spinner ID</a:t>
            </a:r>
            <a:r>
              <a:rPr lang="zh-TW" altLang="en-US" dirty="0" smtClean="0"/>
              <a:t>之</a:t>
            </a:r>
            <a:r>
              <a:rPr lang="en-US" altLang="zh-TW" dirty="0" smtClean="0"/>
              <a:t>code</a:t>
            </a:r>
          </a:p>
          <a:p>
            <a:r>
              <a:rPr lang="zh-TW" altLang="en-US" dirty="0" smtClean="0"/>
              <a:t>解決方法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　在</a:t>
            </a:r>
            <a:r>
              <a:rPr lang="en-US" altLang="zh-TW" dirty="0"/>
              <a:t>switch</a:t>
            </a:r>
            <a:r>
              <a:rPr lang="zh-TW" altLang="en-US" dirty="0"/>
              <a:t>外</a:t>
            </a:r>
            <a:r>
              <a:rPr lang="zh-TW" altLang="en-US" dirty="0" smtClean="0"/>
              <a:t>加入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　</a:t>
            </a:r>
            <a:r>
              <a:rPr lang="en-US" altLang="zh-TW" u="sng" dirty="0" smtClean="0"/>
              <a:t>if(</a:t>
            </a:r>
            <a:r>
              <a:rPr lang="en-US" altLang="zh-TW" u="sng" dirty="0" err="1" smtClean="0"/>
              <a:t>parent.getId</a:t>
            </a:r>
            <a:r>
              <a:rPr lang="en-US" altLang="zh-TW" u="sng" dirty="0"/>
              <a:t>()==</a:t>
            </a:r>
            <a:r>
              <a:rPr lang="en-US" altLang="zh-TW" u="sng" dirty="0" err="1"/>
              <a:t>R.id.spinner</a:t>
            </a:r>
            <a:r>
              <a:rPr lang="en-US" altLang="zh-TW" u="sng" dirty="0"/>
              <a:t>);</a:t>
            </a:r>
            <a:endParaRPr lang="en-US" altLang="zh-TW" u="sng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803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2078" y="2729753"/>
            <a:ext cx="3498979" cy="1633817"/>
          </a:xfrm>
        </p:spPr>
        <p:txBody>
          <a:bodyPr>
            <a:normAutofit/>
          </a:bodyPr>
          <a:lstStyle/>
          <a:p>
            <a:r>
              <a:rPr lang="en-US" altLang="zh-TW" sz="4400" b="1" dirty="0" smtClean="0"/>
              <a:t>GitHub</a:t>
            </a:r>
            <a:br>
              <a:rPr lang="en-US" altLang="zh-TW" sz="4400" b="1" dirty="0" smtClean="0"/>
            </a:br>
            <a:r>
              <a:rPr lang="zh-TW" altLang="en-US" sz="4400" b="1" dirty="0" smtClean="0"/>
              <a:t>使用情形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altLang="zh-TW" dirty="0" smtClean="0"/>
          </a:p>
          <a:p>
            <a:endParaRPr lang="zh-TW" altLang="en-US" sz="105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" r="27661" b="3424"/>
          <a:stretch/>
        </p:blipFill>
        <p:spPr>
          <a:xfrm>
            <a:off x="5483532" y="1012262"/>
            <a:ext cx="5551701" cy="491101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42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02078" y="2729753"/>
            <a:ext cx="3498979" cy="1633817"/>
          </a:xfrm>
        </p:spPr>
        <p:txBody>
          <a:bodyPr>
            <a:normAutofit/>
          </a:bodyPr>
          <a:lstStyle/>
          <a:p>
            <a:r>
              <a:rPr lang="en-US" altLang="zh-TW" sz="4400" b="1" dirty="0" smtClean="0"/>
              <a:t>GitHub</a:t>
            </a:r>
            <a:br>
              <a:rPr lang="en-US" altLang="zh-TW" sz="4400" b="1" dirty="0" smtClean="0"/>
            </a:br>
            <a:r>
              <a:rPr lang="zh-TW" altLang="en-US" sz="4400" b="1" dirty="0" smtClean="0"/>
              <a:t>使用情形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altLang="zh-TW" dirty="0" smtClean="0"/>
          </a:p>
          <a:p>
            <a:endParaRPr lang="zh-TW" altLang="en-US" sz="105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1016000"/>
            <a:ext cx="5608320" cy="503580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89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未來方向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dirty="0" smtClean="0"/>
              <a:t> </a:t>
            </a:r>
            <a:r>
              <a:rPr lang="en-US" altLang="zh-TW" sz="2800" dirty="0" smtClean="0"/>
              <a:t>APP</a:t>
            </a:r>
            <a:r>
              <a:rPr lang="zh-TW" altLang="en-US" sz="2800" dirty="0" smtClean="0"/>
              <a:t> </a:t>
            </a:r>
            <a:r>
              <a:rPr lang="zh-TW" altLang="en-US" sz="2800" b="1" dirty="0" smtClean="0"/>
              <a:t>的鑑別度</a:t>
            </a:r>
            <a:endParaRPr lang="en-US" altLang="zh-TW" sz="2800" b="1" dirty="0" smtClean="0"/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b="1" dirty="0" smtClean="0"/>
              <a:t>美化的程度</a:t>
            </a:r>
            <a:endParaRPr lang="en-US" altLang="zh-TW" sz="2800" b="1" dirty="0" smtClean="0"/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b="1" dirty="0" smtClean="0"/>
              <a:t>執行的速度</a:t>
            </a:r>
            <a:endParaRPr lang="en-US" altLang="zh-TW" sz="2800" b="1" dirty="0" smtClean="0"/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b="1" dirty="0" smtClean="0"/>
              <a:t>資料完整性</a:t>
            </a:r>
            <a:endParaRPr lang="en-US" altLang="zh-TW" sz="2800" b="1" dirty="0" smtClean="0"/>
          </a:p>
          <a:p>
            <a:pPr marL="3429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800" b="1" dirty="0" smtClean="0"/>
              <a:t>來</a:t>
            </a:r>
            <a:r>
              <a:rPr lang="zh-TW" altLang="en-US" sz="2800" b="1" dirty="0"/>
              <a:t>源</a:t>
            </a:r>
            <a:r>
              <a:rPr lang="zh-TW" altLang="en-US" sz="2800" b="1" dirty="0" smtClean="0"/>
              <a:t>的更新</a:t>
            </a:r>
            <a:endParaRPr lang="en-US" altLang="zh-TW" sz="2800" b="1" dirty="0" smtClean="0"/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434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動</a:t>
            </a:r>
            <a:r>
              <a:rPr lang="zh-TW" altLang="en-US" sz="6000" dirty="0"/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成為校園新生的一盞明燈</a:t>
            </a:r>
            <a:endParaRPr lang="en-US" altLang="zh-TW" dirty="0" smtClean="0"/>
          </a:p>
          <a:p>
            <a:r>
              <a:rPr lang="zh-TW" altLang="en-US" dirty="0" smtClean="0"/>
              <a:t>帶給本校師生方向感、安全感以及舒適感</a:t>
            </a:r>
            <a:endParaRPr lang="en-US" altLang="zh-TW" dirty="0" smtClean="0"/>
          </a:p>
          <a:p>
            <a:r>
              <a:rPr lang="zh-TW" altLang="en-US" dirty="0" smtClean="0"/>
              <a:t>向鄰近居民、基隆市民推廣海大的活動、設施，有效避免資源的浪費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045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相關比較</a:t>
            </a:r>
            <a:endParaRPr lang="zh-TW" altLang="en-US" sz="4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2" r="13398" b="43481"/>
          <a:stretch/>
        </p:blipFill>
        <p:spPr>
          <a:xfrm>
            <a:off x="8594172" y="760752"/>
            <a:ext cx="2190179" cy="2108547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9" b="6395"/>
          <a:stretch/>
        </p:blipFill>
        <p:spPr>
          <a:xfrm>
            <a:off x="4862944" y="1419551"/>
            <a:ext cx="2676191" cy="43171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" t="3561" r="-242" b="36754"/>
          <a:stretch/>
        </p:blipFill>
        <p:spPr>
          <a:xfrm>
            <a:off x="8594171" y="3116423"/>
            <a:ext cx="2190179" cy="262031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714212" y="540602"/>
            <a:ext cx="652562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資</a:t>
            </a:r>
            <a:endParaRPr lang="en-US" altLang="zh-TW" sz="32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zh-TW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訊</a:t>
            </a:r>
            <a:endParaRPr lang="zh-TW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62944" y="569559"/>
            <a:ext cx="119703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介面</a:t>
            </a:r>
            <a:endParaRPr lang="zh-TW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31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功能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學校基本設施的介紹與租借資訊</a:t>
            </a:r>
            <a:endParaRPr lang="en-US" altLang="zh-TW" dirty="0" smtClean="0"/>
          </a:p>
          <a:p>
            <a:r>
              <a:rPr lang="zh-TW" altLang="en-US" dirty="0" smtClean="0"/>
              <a:t>標記全校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、洗手間所在地</a:t>
            </a:r>
            <a:endParaRPr lang="en-US" altLang="zh-TW" dirty="0" smtClean="0"/>
          </a:p>
          <a:p>
            <a:r>
              <a:rPr lang="zh-TW" altLang="en-US" dirty="0" smtClean="0"/>
              <a:t>校園活動的訊息及報名</a:t>
            </a:r>
            <a:endParaRPr lang="en-US" altLang="zh-TW" dirty="0" smtClean="0"/>
          </a:p>
          <a:p>
            <a:r>
              <a:rPr lang="zh-TW" altLang="en-US" dirty="0" smtClean="0"/>
              <a:t>真－最短路徑之規劃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6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結構圖</a:t>
            </a:r>
            <a:endParaRPr lang="zh-TW" altLang="en-US" sz="6000" dirty="0"/>
          </a:p>
        </p:txBody>
      </p:sp>
      <mc:AlternateContent xmlns:mc="http://schemas.openxmlformats.org/markup-compatibility/2006" xmlns:cx="http://schemas.microsoft.com/office/drawing/2014/chartex">
        <mc:Choice Requires="cx">
          <p:graphicFrame>
            <p:nvGraphicFramePr>
              <p:cNvPr id="12" name="內容版面配置區 1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01841790"/>
                  </p:ext>
                </p:extLst>
              </p:nvPr>
            </p:nvGraphicFramePr>
            <p:xfrm>
              <a:off x="4847665" y="369794"/>
              <a:ext cx="6898341" cy="6178924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2" name="內容版面配置區 1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7665" y="369794"/>
                <a:ext cx="6898341" cy="61789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7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/>
              <a:t>分工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鄧宇勛 </a:t>
            </a:r>
            <a:r>
              <a:rPr lang="en-US" altLang="zh-TW" sz="2400" dirty="0"/>
              <a:t>: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 程式設計</a:t>
            </a:r>
            <a:r>
              <a:rPr lang="zh-TW" altLang="en-US" dirty="0"/>
              <a:t>、</a:t>
            </a:r>
            <a:r>
              <a:rPr lang="en-US" altLang="zh-TW" dirty="0"/>
              <a:t>GitHub</a:t>
            </a:r>
            <a:r>
              <a:rPr lang="zh-TW" altLang="en-US" dirty="0"/>
              <a:t>專案管理、程式除錯、時間控管</a:t>
            </a:r>
          </a:p>
          <a:p>
            <a:r>
              <a:rPr lang="zh-TW" altLang="en-US" sz="2400" dirty="0"/>
              <a:t>郭銘浩 </a:t>
            </a:r>
            <a:r>
              <a:rPr lang="en-US" altLang="zh-TW" sz="2400" dirty="0"/>
              <a:t>: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dirty="0" smtClean="0"/>
              <a:t>    資料</a:t>
            </a:r>
            <a:r>
              <a:rPr lang="zh-TW" altLang="en-US" dirty="0"/>
              <a:t>蒐集與彙整、介面設計、</a:t>
            </a:r>
            <a:r>
              <a:rPr lang="en-US" altLang="zh-TW" dirty="0"/>
              <a:t>PPT</a:t>
            </a:r>
            <a:r>
              <a:rPr lang="zh-TW" altLang="en-US" dirty="0"/>
              <a:t>及資料之呈現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9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7315" y="2076090"/>
            <a:ext cx="3498979" cy="245644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dirty="0" smtClean="0"/>
              <a:t>預期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zh-TW" altLang="en-US" sz="4800" dirty="0" smtClean="0"/>
              <a:t>進度</a:t>
            </a:r>
            <a:endParaRPr lang="zh-TW" altLang="en-US" sz="4800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506921"/>
              </p:ext>
            </p:extLst>
          </p:nvPr>
        </p:nvGraphicFramePr>
        <p:xfrm>
          <a:off x="5229727" y="1188723"/>
          <a:ext cx="5903494" cy="423117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76260">
                  <a:extLst>
                    <a:ext uri="{9D8B030D-6E8A-4147-A177-3AD203B41FA5}">
                      <a16:colId xmlns:a16="http://schemas.microsoft.com/office/drawing/2014/main" val="1396027117"/>
                    </a:ext>
                  </a:extLst>
                </a:gridCol>
                <a:gridCol w="4727234">
                  <a:extLst>
                    <a:ext uri="{9D8B030D-6E8A-4147-A177-3AD203B41FA5}">
                      <a16:colId xmlns:a16="http://schemas.microsoft.com/office/drawing/2014/main" val="2705225635"/>
                    </a:ext>
                  </a:extLst>
                </a:gridCol>
              </a:tblGrid>
              <a:tr h="528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11/21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 smtClean="0"/>
                        <a:t>專案建檔、平台探索、</a:t>
                      </a:r>
                      <a:r>
                        <a:rPr lang="en-US" altLang="zh-TW" sz="1600" b="0" dirty="0" smtClean="0"/>
                        <a:t>PPT</a:t>
                      </a:r>
                      <a:r>
                        <a:rPr lang="zh-TW" altLang="en-US" sz="1600" b="0" dirty="0" smtClean="0"/>
                        <a:t>完整化</a:t>
                      </a:r>
                      <a:endParaRPr lang="en-US" altLang="zh-TW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245297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11/28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相關資訊的蒐集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54329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12/05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版面設計、規劃與配置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180716"/>
                  </a:ext>
                </a:extLst>
              </a:tr>
              <a:tr h="534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12/12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校園地圖規劃設計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537749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12/19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與程式碼整合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015645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12/26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程式碼除錯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647256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01/02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/>
                        <a:t>實際測試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67697"/>
                  </a:ext>
                </a:extLst>
              </a:tr>
              <a:tr h="52816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01/09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Final Presentation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32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83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4064" y="2091125"/>
            <a:ext cx="3498979" cy="2456442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dirty="0" smtClean="0"/>
              <a:t>進度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zh-TW" altLang="en-US" sz="4800" dirty="0" smtClean="0"/>
              <a:t>比</a:t>
            </a:r>
            <a:r>
              <a:rPr lang="zh-TW" altLang="en-US" sz="4800" dirty="0"/>
              <a:t>較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400071"/>
              </p:ext>
            </p:extLst>
          </p:nvPr>
        </p:nvGraphicFramePr>
        <p:xfrm>
          <a:off x="4954555" y="803275"/>
          <a:ext cx="6904652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74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預期成果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能快速搜尋最近距離之洗手間或</a:t>
            </a:r>
            <a:r>
              <a:rPr lang="en-US" altLang="zh-TW" dirty="0" smtClean="0"/>
              <a:t>WIFI</a:t>
            </a:r>
            <a:r>
              <a:rPr lang="zh-TW" altLang="en-US" dirty="0" smtClean="0"/>
              <a:t>訊號</a:t>
            </a:r>
            <a:endParaRPr lang="en-US" altLang="zh-TW" dirty="0" smtClean="0"/>
          </a:p>
          <a:p>
            <a:r>
              <a:rPr lang="zh-TW" altLang="en-US" dirty="0" smtClean="0"/>
              <a:t>能清楚、快速地獲得感興趣之活動資訊</a:t>
            </a:r>
            <a:endParaRPr lang="en-US" altLang="zh-TW" dirty="0"/>
          </a:p>
          <a:p>
            <a:r>
              <a:rPr lang="zh-TW" altLang="en-US" dirty="0" smtClean="0"/>
              <a:t>一鍵得知場地資訊之使用狀況</a:t>
            </a:r>
            <a:endParaRPr lang="en-US" altLang="zh-TW" dirty="0" smtClean="0"/>
          </a:p>
          <a:p>
            <a:r>
              <a:rPr lang="zh-TW" altLang="en-US" dirty="0" smtClean="0"/>
              <a:t>推廣校園、造福師生、回饋社會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3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TM16401371[[fn=圖集]]</Template>
  <TotalTime>158</TotalTime>
  <Words>282</Words>
  <Application>Microsoft Office PowerPoint</Application>
  <PresentationFormat>寬螢幕</PresentationFormat>
  <Paragraphs>85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Calibri Light</vt:lpstr>
      <vt:lpstr>Rockwell</vt:lpstr>
      <vt:lpstr>Wingdings</vt:lpstr>
      <vt:lpstr>Atlas</vt:lpstr>
      <vt:lpstr>校園輔助App  -gruop5</vt:lpstr>
      <vt:lpstr>動機</vt:lpstr>
      <vt:lpstr>相關比較</vt:lpstr>
      <vt:lpstr>功能</vt:lpstr>
      <vt:lpstr>結構圖</vt:lpstr>
      <vt:lpstr>分工</vt:lpstr>
      <vt:lpstr>預期 進度</vt:lpstr>
      <vt:lpstr>進度 比較</vt:lpstr>
      <vt:lpstr>預期成果</vt:lpstr>
      <vt:lpstr>遭遇問題    1</vt:lpstr>
      <vt:lpstr>遭遇問題    2</vt:lpstr>
      <vt:lpstr>遭遇問題    3</vt:lpstr>
      <vt:lpstr>遭遇問題    3-1</vt:lpstr>
      <vt:lpstr>遭遇問題    4</vt:lpstr>
      <vt:lpstr>GitHub 使用情形</vt:lpstr>
      <vt:lpstr>GitHub 使用情形</vt:lpstr>
      <vt:lpstr>未來方向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海大校園輔助app</dc:title>
  <dc:creator>郭銘浩</dc:creator>
  <cp:lastModifiedBy>郭銘浩</cp:lastModifiedBy>
  <cp:revision>46</cp:revision>
  <dcterms:created xsi:type="dcterms:W3CDTF">2017-11-13T11:20:34Z</dcterms:created>
  <dcterms:modified xsi:type="dcterms:W3CDTF">2018-01-01T21:50:55Z</dcterms:modified>
</cp:coreProperties>
</file>