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39"/>
  </p:handoutMasterIdLst>
  <p:sldIdLst>
    <p:sldId id="530" r:id="rId3"/>
    <p:sldId id="664" r:id="rId5"/>
    <p:sldId id="649" r:id="rId6"/>
    <p:sldId id="422" r:id="rId7"/>
    <p:sldId id="263" r:id="rId8"/>
    <p:sldId id="264" r:id="rId9"/>
    <p:sldId id="272" r:id="rId10"/>
    <p:sldId id="261" r:id="rId11"/>
    <p:sldId id="265" r:id="rId12"/>
    <p:sldId id="267" r:id="rId13"/>
    <p:sldId id="273" r:id="rId14"/>
    <p:sldId id="268" r:id="rId15"/>
    <p:sldId id="269" r:id="rId16"/>
    <p:sldId id="270" r:id="rId17"/>
    <p:sldId id="274" r:id="rId18"/>
    <p:sldId id="279" r:id="rId19"/>
    <p:sldId id="271" r:id="rId20"/>
    <p:sldId id="275" r:id="rId21"/>
    <p:sldId id="276" r:id="rId22"/>
    <p:sldId id="280" r:id="rId23"/>
    <p:sldId id="277" r:id="rId24"/>
    <p:sldId id="278" r:id="rId25"/>
    <p:sldId id="288" r:id="rId26"/>
    <p:sldId id="333" r:id="rId27"/>
    <p:sldId id="289" r:id="rId28"/>
    <p:sldId id="290" r:id="rId29"/>
    <p:sldId id="291" r:id="rId30"/>
    <p:sldId id="292" r:id="rId31"/>
    <p:sldId id="293" r:id="rId32"/>
    <p:sldId id="294" r:id="rId33"/>
    <p:sldId id="295" r:id="rId34"/>
    <p:sldId id="296" r:id="rId35"/>
    <p:sldId id="298" r:id="rId36"/>
    <p:sldId id="299" r:id="rId37"/>
    <p:sldId id="300" r:id="rId38"/>
    <p:sldId id="301" r:id="rId39"/>
    <p:sldId id="302" r:id="rId40"/>
    <p:sldId id="303" r:id="rId41"/>
    <p:sldId id="297" r:id="rId42"/>
    <p:sldId id="332" r:id="rId43"/>
    <p:sldId id="304" r:id="rId44"/>
    <p:sldId id="306" r:id="rId45"/>
    <p:sldId id="307" r:id="rId46"/>
    <p:sldId id="309" r:id="rId47"/>
    <p:sldId id="310" r:id="rId48"/>
    <p:sldId id="311" r:id="rId49"/>
    <p:sldId id="312" r:id="rId50"/>
    <p:sldId id="316" r:id="rId51"/>
    <p:sldId id="313" r:id="rId52"/>
    <p:sldId id="314" r:id="rId53"/>
    <p:sldId id="315" r:id="rId54"/>
    <p:sldId id="317" r:id="rId55"/>
    <p:sldId id="318" r:id="rId56"/>
    <p:sldId id="319" r:id="rId57"/>
    <p:sldId id="320" r:id="rId58"/>
    <p:sldId id="321" r:id="rId59"/>
    <p:sldId id="322" r:id="rId60"/>
    <p:sldId id="323" r:id="rId61"/>
    <p:sldId id="324" r:id="rId62"/>
    <p:sldId id="325" r:id="rId63"/>
    <p:sldId id="326" r:id="rId64"/>
    <p:sldId id="327" r:id="rId65"/>
    <p:sldId id="328" r:id="rId66"/>
    <p:sldId id="329" r:id="rId67"/>
    <p:sldId id="331" r:id="rId68"/>
    <p:sldId id="330" r:id="rId69"/>
    <p:sldId id="335" r:id="rId70"/>
    <p:sldId id="336" r:id="rId71"/>
    <p:sldId id="337" r:id="rId72"/>
    <p:sldId id="338" r:id="rId73"/>
    <p:sldId id="339" r:id="rId74"/>
    <p:sldId id="340" r:id="rId75"/>
    <p:sldId id="341" r:id="rId76"/>
    <p:sldId id="342" r:id="rId77"/>
    <p:sldId id="343" r:id="rId78"/>
    <p:sldId id="344" r:id="rId79"/>
    <p:sldId id="345" r:id="rId80"/>
    <p:sldId id="346" r:id="rId81"/>
    <p:sldId id="347" r:id="rId82"/>
    <p:sldId id="348" r:id="rId83"/>
    <p:sldId id="349" r:id="rId84"/>
    <p:sldId id="350" r:id="rId85"/>
    <p:sldId id="334" r:id="rId86"/>
    <p:sldId id="351" r:id="rId87"/>
    <p:sldId id="352" r:id="rId88"/>
    <p:sldId id="353" r:id="rId89"/>
    <p:sldId id="354" r:id="rId90"/>
    <p:sldId id="355" r:id="rId91"/>
    <p:sldId id="356" r:id="rId92"/>
    <p:sldId id="357" r:id="rId93"/>
    <p:sldId id="358" r:id="rId94"/>
    <p:sldId id="359" r:id="rId95"/>
    <p:sldId id="360" r:id="rId96"/>
    <p:sldId id="361" r:id="rId97"/>
    <p:sldId id="362" r:id="rId98"/>
    <p:sldId id="363" r:id="rId99"/>
    <p:sldId id="364" r:id="rId100"/>
    <p:sldId id="365" r:id="rId101"/>
    <p:sldId id="366" r:id="rId102"/>
    <p:sldId id="367" r:id="rId103"/>
    <p:sldId id="368" r:id="rId104"/>
    <p:sldId id="369" r:id="rId105"/>
    <p:sldId id="370" r:id="rId106"/>
    <p:sldId id="371" r:id="rId107"/>
    <p:sldId id="372" r:id="rId108"/>
    <p:sldId id="373" r:id="rId109"/>
    <p:sldId id="374" r:id="rId110"/>
    <p:sldId id="375" r:id="rId111"/>
    <p:sldId id="376" r:id="rId112"/>
    <p:sldId id="377" r:id="rId113"/>
    <p:sldId id="378" r:id="rId114"/>
    <p:sldId id="379" r:id="rId115"/>
    <p:sldId id="531" r:id="rId116"/>
    <p:sldId id="641" r:id="rId117"/>
    <p:sldId id="642" r:id="rId118"/>
    <p:sldId id="643" r:id="rId119"/>
    <p:sldId id="644" r:id="rId120"/>
    <p:sldId id="650" r:id="rId121"/>
    <p:sldId id="651" r:id="rId122"/>
    <p:sldId id="652" r:id="rId123"/>
    <p:sldId id="653" r:id="rId124"/>
    <p:sldId id="654" r:id="rId125"/>
    <p:sldId id="645" r:id="rId126"/>
    <p:sldId id="646" r:id="rId127"/>
    <p:sldId id="648" r:id="rId128"/>
    <p:sldId id="647" r:id="rId129"/>
    <p:sldId id="655" r:id="rId130"/>
    <p:sldId id="656" r:id="rId131"/>
    <p:sldId id="657" r:id="rId132"/>
    <p:sldId id="658" r:id="rId133"/>
    <p:sldId id="659" r:id="rId134"/>
    <p:sldId id="660" r:id="rId135"/>
    <p:sldId id="661" r:id="rId136"/>
    <p:sldId id="662" r:id="rId137"/>
    <p:sldId id="663" r:id="rId1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0070C0"/>
    <a:srgbClr val="1C1C1C"/>
    <a:srgbClr val="5B9BD5"/>
    <a:srgbClr val="2424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Objects="1" showGuides="1">
      <p:cViewPr varScale="1">
        <p:scale>
          <a:sx n="116" d="100"/>
          <a:sy n="116" d="100"/>
        </p:scale>
        <p:origin x="336" y="108"/>
      </p:cViewPr>
      <p:guideLst>
        <p:guide orient="horz" pos="1994"/>
        <p:guide pos="2880"/>
      </p:guideLst>
    </p:cSldViewPr>
  </p:slideViewPr>
  <p:notesTextViewPr>
    <p:cViewPr>
      <p:scale>
        <a:sx n="1" d="1"/>
        <a:sy n="1" d="1"/>
      </p:scale>
      <p:origin x="0" y="0"/>
    </p:cViewPr>
  </p:notesTextViewPr>
  <p:gridSpacing cx="45000" cy="450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2" Type="http://schemas.openxmlformats.org/officeDocument/2006/relationships/tableStyles" Target="tableStyles.xml"/><Relationship Id="rId141" Type="http://schemas.openxmlformats.org/officeDocument/2006/relationships/viewProps" Target="viewProps.xml"/><Relationship Id="rId140" Type="http://schemas.openxmlformats.org/officeDocument/2006/relationships/presProps" Target="presProps.xml"/><Relationship Id="rId14" Type="http://schemas.openxmlformats.org/officeDocument/2006/relationships/slide" Target="slides/slide11.xml"/><Relationship Id="rId139" Type="http://schemas.openxmlformats.org/officeDocument/2006/relationships/handoutMaster" Target="handoutMasters/handoutMaster1.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415925" y="214630"/>
            <a:ext cx="8312150" cy="951230"/>
          </a:xfrm>
        </p:spPr>
        <p:txBody>
          <a:bodyPr anchor="ctr" anchorCtr="0"/>
          <a:lstStyle>
            <a:lvl1pPr algn="l">
              <a:defRPr sz="4400"/>
            </a:lvl1pPr>
          </a:lstStyle>
          <a:p>
            <a:r>
              <a:rPr lang="zh-CN" altLang="en-US" smtClean="0"/>
              <a:t>单击此处编辑母版</a:t>
            </a:r>
            <a:endParaRPr lang="zh-CN" altLang="en-US"/>
          </a:p>
        </p:txBody>
      </p:sp>
      <p:sp>
        <p:nvSpPr>
          <p:cNvPr id="7" name="文本占位符 6"/>
          <p:cNvSpPr>
            <a:spLocks noGrp="1"/>
          </p:cNvSpPr>
          <p:nvPr>
            <p:ph type="body" idx="13"/>
          </p:nvPr>
        </p:nvSpPr>
        <p:spPr>
          <a:xfrm>
            <a:off x="408305" y="1281430"/>
            <a:ext cx="8327390" cy="5078730"/>
          </a:xfrm>
          <a:prstGeom prst="rect">
            <a:avLst/>
          </a:prstGeom>
        </p:spPr>
        <p:txBody>
          <a:bodyPr vert="horz" lIns="91440" tIns="45720" rIns="91440" bIns="45720" rtlCol="0">
            <a:normAutofit/>
          </a:bodyPr>
          <a:p>
            <a:pPr lvl="0"/>
            <a:r>
              <a:rPr lang="zh-CN" altLang="en-US" smtClean="0"/>
              <a:t>单击此处编辑母版文本样式</a:t>
            </a:r>
            <a:endParaRPr lang="zh-CN" altLang="en-US" smtClean="0"/>
          </a:p>
          <a:p>
            <a:pPr lvl="1"/>
            <a:r>
              <a:rPr lang="zh-CN" altLang="en-US" smtClean="0"/>
              <a:t>第二级</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42424"/>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33705" y="368935"/>
            <a:ext cx="8276590" cy="755650"/>
          </a:xfrm>
          <a:prstGeom prst="rect">
            <a:avLst/>
          </a:prstGeom>
        </p:spPr>
        <p:txBody>
          <a:bodyPr vert="horz" lIns="91440" tIns="45720" rIns="91440" bIns="45720" rtlCol="0" anchor="ctr" anchorCtr="0">
            <a:normAutofit/>
          </a:bodyPr>
          <a:lstStyle/>
          <a:p>
            <a:endParaRPr lang="zh-CN" altLang="en-US"/>
          </a:p>
        </p:txBody>
      </p:sp>
      <p:sp>
        <p:nvSpPr>
          <p:cNvPr id="3" name="文本占位符 2"/>
          <p:cNvSpPr>
            <a:spLocks noGrp="1"/>
          </p:cNvSpPr>
          <p:nvPr>
            <p:ph type="body" idx="1"/>
          </p:nvPr>
        </p:nvSpPr>
        <p:spPr>
          <a:xfrm>
            <a:off x="433705" y="1281430"/>
            <a:ext cx="8276590" cy="507873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marL="0" indent="0" algn="l" defTabSz="914400" rtl="0" eaLnBrk="1" fontAlgn="ctr" latinLnBrk="0" hangingPunct="1">
        <a:spcBef>
          <a:spcPct val="0"/>
        </a:spcBef>
        <a:buFont typeface="+mj-lt"/>
        <a:buNone/>
        <a:defRPr sz="4400" b="1" kern="1200">
          <a:solidFill>
            <a:schemeClr val="bg1"/>
          </a:solidFill>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1625600" y="911860"/>
            <a:ext cx="5744210" cy="1657985"/>
          </a:xfrm>
          <a:prstGeom prst="rect">
            <a:avLst/>
          </a:prstGeom>
          <a:noFill/>
        </p:spPr>
        <p:txBody>
          <a:bodyPr wrap="square" rtlCol="0">
            <a:spAutoFit/>
          </a:bodyPr>
          <a:p>
            <a:pPr lvl="0" algn="l"/>
            <a:r>
              <a:rPr lang="en-US" altLang="zh-CN" sz="9600" b="1">
                <a:solidFill>
                  <a:schemeClr val="bg1"/>
                </a:solidFill>
                <a:latin typeface="微软雅黑" panose="020B0503020204020204" charset="-122"/>
                <a:ea typeface="微软雅黑" panose="020B0503020204020204" charset="-122"/>
              </a:rPr>
              <a:t>JAVA</a:t>
            </a:r>
            <a:r>
              <a:rPr lang="zh-CN" altLang="zh-CN" sz="9600" b="1">
                <a:solidFill>
                  <a:schemeClr val="bg1"/>
                </a:solidFill>
                <a:latin typeface="微软雅黑" panose="020B0503020204020204" charset="-122"/>
                <a:ea typeface="微软雅黑" panose="020B0503020204020204" charset="-122"/>
              </a:rPr>
              <a:t>开发</a:t>
            </a:r>
            <a:endParaRPr lang="zh-CN" altLang="zh-CN" sz="9600" b="1">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5594350" y="2498725"/>
            <a:ext cx="1948815" cy="581025"/>
          </a:xfrm>
          <a:prstGeom prst="rect">
            <a:avLst/>
          </a:prstGeom>
          <a:noFill/>
        </p:spPr>
        <p:txBody>
          <a:bodyPr wrap="square" rtlCol="0">
            <a:spAutoFit/>
          </a:bodyPr>
          <a:p>
            <a:r>
              <a:rPr lang="zh-CN" altLang="en-US" sz="3000" b="1">
                <a:solidFill>
                  <a:schemeClr val="bg1"/>
                </a:solidFill>
                <a:latin typeface="微软雅黑" panose="020B0503020204020204" charset="-122"/>
                <a:ea typeface="微软雅黑" panose="020B0503020204020204" charset="-122"/>
              </a:rPr>
              <a:t>教学用书</a:t>
            </a:r>
            <a:endParaRPr lang="zh-CN" altLang="en-US" sz="3000" b="1">
              <a:solidFill>
                <a:schemeClr val="bg1"/>
              </a:solidFill>
              <a:latin typeface="微软雅黑" panose="020B0503020204020204" charset="-122"/>
              <a:ea typeface="微软雅黑" panose="020B0503020204020204" charset="-122"/>
            </a:endParaRPr>
          </a:p>
        </p:txBody>
      </p:sp>
      <p:pic>
        <p:nvPicPr>
          <p:cNvPr id="11" name="图片 10" descr="2"/>
          <p:cNvPicPr>
            <a:picLocks noChangeAspect="1"/>
          </p:cNvPicPr>
          <p:nvPr/>
        </p:nvPicPr>
        <p:blipFill>
          <a:blip r:embed="rId1"/>
          <a:srcRect/>
          <a:stretch>
            <a:fillRect/>
          </a:stretch>
        </p:blipFill>
        <p:spPr>
          <a:xfrm>
            <a:off x="3498215" y="3039745"/>
            <a:ext cx="2147570" cy="2825115"/>
          </a:xfrm>
          <a:prstGeom prst="rect">
            <a:avLst/>
          </a:prstGeom>
        </p:spPr>
      </p:pic>
      <p:sp>
        <p:nvSpPr>
          <p:cNvPr id="13" name="矩形 12"/>
          <p:cNvSpPr/>
          <p:nvPr/>
        </p:nvSpPr>
        <p:spPr>
          <a:xfrm>
            <a:off x="0" y="6083935"/>
            <a:ext cx="9144000" cy="765175"/>
          </a:xfrm>
          <a:prstGeom prst="rect">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sz="3000" b="1">
                <a:latin typeface="微软雅黑" panose="020B0503020204020204" charset="-122"/>
                <a:ea typeface="微软雅黑" panose="020B0503020204020204" charset="-122"/>
              </a:rPr>
              <a:t>学码思科技</a:t>
            </a:r>
            <a:r>
              <a:rPr lang="en-US" altLang="zh-CN" sz="3000" b="1">
                <a:latin typeface="微软雅黑" panose="020B0503020204020204" charset="-122"/>
                <a:ea typeface="微软雅黑" panose="020B0503020204020204" charset="-122"/>
              </a:rPr>
              <a:t>.</a:t>
            </a:r>
            <a:r>
              <a:rPr lang="zh-CN" altLang="en-US" sz="3000" b="1">
                <a:latin typeface="微软雅黑" panose="020B0503020204020204" charset="-122"/>
                <a:ea typeface="微软雅黑" panose="020B0503020204020204" charset="-122"/>
              </a:rPr>
              <a:t>教学部  编著</a:t>
            </a:r>
            <a:endParaRPr lang="zh-CN" altLang="en-US" sz="3000" b="1">
              <a:latin typeface="微软雅黑" panose="020B0503020204020204" charset="-122"/>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4532630" y="5080"/>
            <a:ext cx="4611370" cy="684085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ctrTitle"/>
          </p:nvPr>
        </p:nvSpPr>
        <p:spPr/>
        <p:txBody>
          <a:bodyPr>
            <a:normAutofit/>
          </a:bodyPr>
          <a:p>
            <a:r>
              <a:rPr lang="zh-CN" altLang="en-US" dirty="0">
                <a:sym typeface="+mn-ea"/>
              </a:rPr>
              <a:t>开发工具</a:t>
            </a:r>
            <a:endParaRPr lang="zh-CN" altLang="en-US"/>
          </a:p>
        </p:txBody>
      </p:sp>
      <p:sp>
        <p:nvSpPr>
          <p:cNvPr id="4" name="流程图: 可选过程 6146"/>
          <p:cNvSpPr/>
          <p:nvPr/>
        </p:nvSpPr>
        <p:spPr>
          <a:xfrm>
            <a:off x="511810" y="2852420"/>
            <a:ext cx="1466850" cy="711200"/>
          </a:xfrm>
          <a:prstGeom prst="flowChartAlternateProcess">
            <a:avLst/>
          </a:prstGeom>
          <a:solidFill>
            <a:srgbClr val="F60000"/>
          </a:solidFill>
          <a:ln w="38100" cap="flat" cmpd="sng">
            <a:solidFill>
              <a:schemeClr val="bg1"/>
            </a:solidFill>
            <a:prstDash val="solid"/>
            <a:miter/>
            <a:headEnd type="none" w="med" len="med"/>
            <a:tailEnd type="none" w="med" len="med"/>
          </a:ln>
        </p:spPr>
        <p:txBody>
          <a:bodyPr wrap="none" lIns="96519" tIns="50299" rIns="96519" bIns="50299" anchor="ctr"/>
          <a:p>
            <a:pPr lvl="0" algn="ctr"/>
            <a:r>
              <a:rPr lang="zh-CN" altLang="en-US" sz="2400" b="1" dirty="0">
                <a:solidFill>
                  <a:schemeClr val="bg1"/>
                </a:solidFill>
                <a:latin typeface="微软雅黑" panose="020B0503020204020204" charset="-122"/>
                <a:ea typeface="微软雅黑" panose="020B0503020204020204" charset="-122"/>
              </a:rPr>
              <a:t>开发工具</a:t>
            </a:r>
            <a:endParaRPr lang="zh-CN" altLang="en-US" sz="2400" b="1" dirty="0">
              <a:solidFill>
                <a:schemeClr val="bg1"/>
              </a:solidFill>
              <a:latin typeface="微软雅黑" panose="020B0503020204020204" charset="-122"/>
              <a:ea typeface="微软雅黑" panose="020B0503020204020204" charset="-122"/>
            </a:endParaRPr>
          </a:p>
        </p:txBody>
      </p:sp>
      <p:sp>
        <p:nvSpPr>
          <p:cNvPr id="6" name="流程图: 可选过程 6148"/>
          <p:cNvSpPr/>
          <p:nvPr/>
        </p:nvSpPr>
        <p:spPr>
          <a:xfrm>
            <a:off x="2951798" y="2992120"/>
            <a:ext cx="1844675" cy="427038"/>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5156" tIns="50868" rIns="95156" bIns="50868" anchor="ctr"/>
          <a:p>
            <a:pPr lvl="0" algn="ctr"/>
            <a:r>
              <a:rPr lang="en-US" altLang="zh-CN" sz="2400" b="1" dirty="0">
                <a:solidFill>
                  <a:schemeClr val="bg1"/>
                </a:solidFill>
                <a:latin typeface="微软雅黑" panose="020B0503020204020204" charset="-122"/>
                <a:ea typeface="微软雅黑" panose="020B0503020204020204" charset="-122"/>
                <a:sym typeface="+mn-ea"/>
              </a:rPr>
              <a:t>Eclipse</a:t>
            </a:r>
            <a:r>
              <a:rPr lang="zh-CN" altLang="en-US" sz="2400" b="1" dirty="0">
                <a:solidFill>
                  <a:schemeClr val="bg1"/>
                </a:solidFill>
                <a:latin typeface="微软雅黑" panose="020B0503020204020204" charset="-122"/>
                <a:ea typeface="微软雅黑" panose="020B0503020204020204" charset="-122"/>
                <a:sym typeface="+mn-ea"/>
              </a:rPr>
              <a:t>工具</a:t>
            </a:r>
            <a:endParaRPr lang="zh-CN" altLang="en-US" sz="2400" b="1" dirty="0">
              <a:solidFill>
                <a:schemeClr val="bg1"/>
              </a:solidFill>
              <a:latin typeface="微软雅黑" panose="020B0503020204020204" charset="-122"/>
              <a:ea typeface="微软雅黑" panose="020B0503020204020204" charset="-122"/>
            </a:endParaRPr>
          </a:p>
        </p:txBody>
      </p:sp>
      <p:sp>
        <p:nvSpPr>
          <p:cNvPr id="7" name="流程图: 可选过程 6149"/>
          <p:cNvSpPr/>
          <p:nvPr/>
        </p:nvSpPr>
        <p:spPr>
          <a:xfrm>
            <a:off x="5322888" y="2852103"/>
            <a:ext cx="3405187" cy="920750"/>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6519" tIns="50299" rIns="96519" bIns="50299" anchor="ctr"/>
          <a:p>
            <a:pPr lvl="0" algn="ctr"/>
            <a:r>
              <a:rPr lang="en-US" altLang="zh-CN" sz="2400" b="1" dirty="0">
                <a:solidFill>
                  <a:schemeClr val="bg1"/>
                </a:solidFill>
                <a:latin typeface="微软雅黑" panose="020B0503020204020204" charset="-122"/>
                <a:ea typeface="微软雅黑" panose="020B0503020204020204" charset="-122"/>
              </a:rPr>
              <a:t>Java</a:t>
            </a:r>
            <a:r>
              <a:rPr lang="zh-CN" altLang="en-US" sz="2400" b="1" dirty="0">
                <a:solidFill>
                  <a:schemeClr val="bg1"/>
                </a:solidFill>
                <a:latin typeface="微软雅黑" panose="020B0503020204020204" charset="-122"/>
                <a:ea typeface="微软雅黑" panose="020B0503020204020204" charset="-122"/>
              </a:rPr>
              <a:t>开发工具简介</a:t>
            </a:r>
            <a:endParaRPr lang="zh-CN" altLang="en-US" sz="2400" b="1" dirty="0">
              <a:solidFill>
                <a:schemeClr val="bg1"/>
              </a:solidFill>
              <a:latin typeface="微软雅黑" panose="020B0503020204020204" charset="-122"/>
              <a:ea typeface="微软雅黑" panose="020B0503020204020204" charset="-122"/>
            </a:endParaRPr>
          </a:p>
        </p:txBody>
      </p:sp>
      <p:sp>
        <p:nvSpPr>
          <p:cNvPr id="11" name="箭头 1182"/>
          <p:cNvSpPr/>
          <p:nvPr/>
        </p:nvSpPr>
        <p:spPr>
          <a:xfrm flipV="1">
            <a:off x="1978660" y="3185795"/>
            <a:ext cx="974725" cy="0"/>
          </a:xfrm>
          <a:prstGeom prst="line">
            <a:avLst/>
          </a:prstGeom>
          <a:ln w="38100" cap="flat" cmpd="sng">
            <a:solidFill>
              <a:schemeClr val="bg1"/>
            </a:solidFill>
            <a:prstDash val="solid"/>
            <a:round/>
            <a:headEnd type="none" w="med" len="med"/>
            <a:tailEnd type="triangl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15" name="矩形 14"/>
          <p:cNvSpPr/>
          <p:nvPr/>
        </p:nvSpPr>
        <p:spPr>
          <a:xfrm>
            <a:off x="487045" y="1200150"/>
            <a:ext cx="3007995" cy="15176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52805" y="2426970"/>
            <a:ext cx="3992880" cy="1070610"/>
          </a:xfrm>
          <a:prstGeom prst="rect">
            <a:avLst/>
          </a:prstGeom>
          <a:noFill/>
        </p:spPr>
        <p:txBody>
          <a:bodyPr wrap="none" rtlCol="0" anchor="t">
            <a:spAutoFit/>
          </a:bodyPr>
          <a:p>
            <a:pPr algn="l"/>
            <a:r>
              <a:rPr lang="zh-CN" altLang="en-US" sz="6000" b="1">
                <a:solidFill>
                  <a:schemeClr val="bg1"/>
                </a:solidFill>
                <a:latin typeface="微软雅黑" panose="020B0503020204020204" charset="-122"/>
                <a:ea typeface="微软雅黑" panose="020B0503020204020204" charset="-122"/>
              </a:rPr>
              <a:t>数组的定义</a:t>
            </a:r>
            <a:endParaRPr lang="zh-CN" altLang="en-US" sz="6000" b="1">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zh-CN" altLang="en-US">
                <a:solidFill>
                  <a:schemeClr val="bg1"/>
                </a:solidFill>
                <a:sym typeface="+mn-ea"/>
              </a:rPr>
              <a:t>定义基本类型数组</a:t>
            </a:r>
            <a:endParaRPr lang="zh-CN" altLang="en-US">
              <a:solidFill>
                <a:schemeClr val="bg1"/>
              </a:solidFill>
              <a:sym typeface="+mn-ea"/>
            </a:endParaRPr>
          </a:p>
        </p:txBody>
      </p:sp>
      <p:sp>
        <p:nvSpPr>
          <p:cNvPr id="5" name="文本占位符 4"/>
          <p:cNvSpPr>
            <a:spLocks noGrp="1"/>
          </p:cNvSpPr>
          <p:nvPr>
            <p:ph type="body" idx="13"/>
          </p:nvPr>
        </p:nvSpPr>
        <p:spPr/>
        <p:txBody>
          <a:bodyPr>
            <a:normAutofit/>
          </a:bodyPr>
          <a:p>
            <a:pPr marL="457200" lvl="1" indent="-457200">
              <a:buSzPct val="100000"/>
            </a:pPr>
            <a:r>
              <a:rPr lang="zh-CN" altLang="en-US" sz="3200" dirty="0">
                <a:solidFill>
                  <a:schemeClr val="bg1"/>
                </a:solidFill>
                <a:latin typeface="微软雅黑" panose="020B0503020204020204" charset="-122"/>
                <a:ea typeface="微软雅黑" panose="020B0503020204020204" charset="-122"/>
                <a:sym typeface="+mn-ea"/>
              </a:rPr>
              <a:t>int[]   arr1   =    new    int[10];</a:t>
            </a:r>
            <a:endParaRPr lang="zh-CN" altLang="en-US" sz="3200" dirty="0">
              <a:solidFill>
                <a:schemeClr val="bg1"/>
              </a:solidFill>
              <a:latin typeface="微软雅黑" panose="020B0503020204020204" charset="-122"/>
              <a:ea typeface="微软雅黑" panose="020B0503020204020204" charset="-122"/>
              <a:sym typeface="+mn-ea"/>
            </a:endParaRPr>
          </a:p>
          <a:p>
            <a:pPr marL="457200" lvl="1" indent="-457200">
              <a:buSzPct val="100000"/>
            </a:pP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buSzPct val="100000"/>
            </a:pP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buSzPct val="100000"/>
            </a:pP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buSzPct val="100000"/>
            </a:pP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buSzPct val="100000"/>
            </a:pP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buSzPct val="100000"/>
            </a:pP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buSzPct val="100000"/>
            </a:pPr>
            <a:r>
              <a:rPr lang="zh-CN" altLang="en-US" sz="3200" dirty="0">
                <a:solidFill>
                  <a:schemeClr val="bg1"/>
                </a:solidFill>
                <a:latin typeface="微软雅黑" panose="020B0503020204020204" charset="-122"/>
                <a:ea typeface="微软雅黑" panose="020B0503020204020204" charset="-122"/>
                <a:sym typeface="+mn-ea"/>
              </a:rPr>
              <a:t>int[]  arr2 = {};</a:t>
            </a: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buSzPct val="100000"/>
            </a:pPr>
            <a:r>
              <a:rPr lang="zh-CN" altLang="en-US" sz="3200" dirty="0">
                <a:solidFill>
                  <a:schemeClr val="bg1"/>
                </a:solidFill>
                <a:latin typeface="微软雅黑" panose="020B0503020204020204" charset="-122"/>
                <a:ea typeface="微软雅黑" panose="020B0503020204020204" charset="-122"/>
                <a:sym typeface="+mn-ea"/>
              </a:rPr>
              <a:t>int[]  arr3 = new int[]{};</a:t>
            </a:r>
            <a:endParaRPr lang="zh-CN" altLang="en-US" sz="3200" dirty="0">
              <a:solidFill>
                <a:schemeClr val="bg1"/>
              </a:solidFill>
              <a:effectLst/>
              <a:latin typeface="微软雅黑" panose="020B0503020204020204" charset="-122"/>
              <a:ea typeface="微软雅黑" panose="020B0503020204020204" charset="-122"/>
              <a:sym typeface="+mn-ea"/>
            </a:endParaRPr>
          </a:p>
        </p:txBody>
      </p:sp>
      <p:sp>
        <p:nvSpPr>
          <p:cNvPr id="35844" name="流程图: 过程 35844"/>
          <p:cNvSpPr/>
          <p:nvPr/>
        </p:nvSpPr>
        <p:spPr>
          <a:xfrm>
            <a:off x="771525" y="2933700"/>
            <a:ext cx="1624330" cy="1404620"/>
          </a:xfrm>
          <a:prstGeom prst="flowChartProcess">
            <a:avLst/>
          </a:prstGeom>
          <a:solidFill>
            <a:srgbClr val="FF0000"/>
          </a:solidFill>
          <a:ln w="9525" cap="flat" cmpd="sng">
            <a:solidFill>
              <a:srgbClr val="FF0000"/>
            </a:solidFill>
            <a:prstDash val="solid"/>
            <a:miter/>
            <a:headEnd type="none" w="med" len="med"/>
            <a:tailEnd type="none" w="med" len="med"/>
          </a:ln>
        </p:spPr>
        <p:txBody>
          <a:bodyPr wrap="none" lIns="97880" tIns="48939" rIns="97880" bIns="48939" anchor="ctr"/>
          <a:p>
            <a:pPr lvl="0" algn="l"/>
            <a:r>
              <a:rPr lang="zh-CN" altLang="en-US" sz="1900" b="1" dirty="0">
                <a:solidFill>
                  <a:schemeClr val="bg1"/>
                </a:solidFill>
                <a:latin typeface="微软雅黑" panose="020B0503020204020204" charset="-122"/>
                <a:ea typeface="微软雅黑" panose="020B0503020204020204" charset="-122"/>
              </a:rPr>
              <a:t>数组类型，</a:t>
            </a:r>
            <a:endParaRPr lang="zh-CN" altLang="en-US" sz="1900" b="1" dirty="0">
              <a:solidFill>
                <a:schemeClr val="bg1"/>
              </a:solidFill>
              <a:latin typeface="微软雅黑" panose="020B0503020204020204" charset="-122"/>
              <a:ea typeface="微软雅黑" panose="020B0503020204020204" charset="-122"/>
            </a:endParaRPr>
          </a:p>
          <a:p>
            <a:pPr lvl="0" algn="l"/>
            <a:r>
              <a:rPr lang="zh-CN" altLang="en-US" sz="1900" b="1" dirty="0">
                <a:solidFill>
                  <a:schemeClr val="bg1"/>
                </a:solidFill>
                <a:latin typeface="微软雅黑" panose="020B0503020204020204" charset="-122"/>
                <a:ea typeface="微软雅黑" panose="020B0503020204020204" charset="-122"/>
              </a:rPr>
              <a:t>int[]表示数组</a:t>
            </a:r>
            <a:endParaRPr lang="zh-CN" altLang="en-US" sz="1900" b="1" dirty="0">
              <a:solidFill>
                <a:schemeClr val="bg1"/>
              </a:solidFill>
              <a:latin typeface="微软雅黑" panose="020B0503020204020204" charset="-122"/>
              <a:ea typeface="微软雅黑" panose="020B0503020204020204" charset="-122"/>
            </a:endParaRPr>
          </a:p>
          <a:p>
            <a:pPr lvl="0" algn="l"/>
            <a:r>
              <a:rPr lang="zh-CN" altLang="en-US" sz="1900" b="1" dirty="0">
                <a:solidFill>
                  <a:schemeClr val="bg1"/>
                </a:solidFill>
                <a:latin typeface="微软雅黑" panose="020B0503020204020204" charset="-122"/>
                <a:ea typeface="微软雅黑" panose="020B0503020204020204" charset="-122"/>
              </a:rPr>
              <a:t>中的每一个元</a:t>
            </a:r>
            <a:endParaRPr lang="zh-CN" altLang="en-US" sz="1900" b="1" dirty="0">
              <a:solidFill>
                <a:schemeClr val="bg1"/>
              </a:solidFill>
              <a:latin typeface="微软雅黑" panose="020B0503020204020204" charset="-122"/>
              <a:ea typeface="微软雅黑" panose="020B0503020204020204" charset="-122"/>
            </a:endParaRPr>
          </a:p>
          <a:p>
            <a:pPr lvl="0" algn="l"/>
            <a:r>
              <a:rPr lang="zh-CN" altLang="en-US" sz="1900" b="1" dirty="0">
                <a:solidFill>
                  <a:schemeClr val="bg1"/>
                </a:solidFill>
                <a:latin typeface="微软雅黑" panose="020B0503020204020204" charset="-122"/>
                <a:ea typeface="微软雅黑" panose="020B0503020204020204" charset="-122"/>
              </a:rPr>
              <a:t>素都是int类型</a:t>
            </a:r>
            <a:endParaRPr lang="zh-CN" altLang="en-US" sz="1900" b="1" dirty="0">
              <a:solidFill>
                <a:schemeClr val="bg1"/>
              </a:solidFill>
              <a:latin typeface="微软雅黑" panose="020B0503020204020204" charset="-122"/>
              <a:ea typeface="微软雅黑" panose="020B0503020204020204" charset="-122"/>
            </a:endParaRPr>
          </a:p>
        </p:txBody>
      </p:sp>
      <p:sp>
        <p:nvSpPr>
          <p:cNvPr id="35845" name="直接连接符 35845"/>
          <p:cNvSpPr/>
          <p:nvPr/>
        </p:nvSpPr>
        <p:spPr>
          <a:xfrm flipH="1">
            <a:off x="1311275" y="1814830"/>
            <a:ext cx="105410" cy="1118870"/>
          </a:xfrm>
          <a:prstGeom prst="line">
            <a:avLst/>
          </a:prstGeom>
          <a:ln w="38100" cap="flat" cmpd="sng">
            <a:solidFill>
              <a:srgbClr val="F60000"/>
            </a:solidFill>
            <a:prstDash val="solid"/>
            <a:round/>
            <a:headEnd type="none" w="med" len="med"/>
            <a:tailEnd type="non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35846" name="流程图: 过程 35846"/>
          <p:cNvSpPr/>
          <p:nvPr/>
        </p:nvSpPr>
        <p:spPr>
          <a:xfrm>
            <a:off x="2651125" y="2933383"/>
            <a:ext cx="1314450" cy="790575"/>
          </a:xfrm>
          <a:prstGeom prst="flowChartProcess">
            <a:avLst/>
          </a:prstGeom>
          <a:solidFill>
            <a:srgbClr val="F60000"/>
          </a:solidFill>
          <a:ln w="9525" cap="flat" cmpd="sng">
            <a:solidFill>
              <a:srgbClr val="F60000"/>
            </a:solidFill>
            <a:prstDash val="solid"/>
            <a:miter/>
            <a:headEnd type="none" w="med" len="med"/>
            <a:tailEnd type="none" w="med" len="med"/>
          </a:ln>
        </p:spPr>
        <p:txBody>
          <a:bodyPr wrap="none" lIns="97880" tIns="48939" rIns="97880" bIns="48939" anchor="ctr"/>
          <a:p>
            <a:pPr lvl="0" algn="ctr"/>
            <a:r>
              <a:rPr lang="zh-CN" altLang="en-US" sz="1900" b="1" dirty="0">
                <a:solidFill>
                  <a:schemeClr val="bg1"/>
                </a:solidFill>
                <a:latin typeface="微软雅黑" panose="020B0503020204020204" charset="-122"/>
                <a:ea typeface="微软雅黑" panose="020B0503020204020204" charset="-122"/>
              </a:rPr>
              <a:t>数组类型</a:t>
            </a:r>
            <a:endParaRPr lang="zh-CN" altLang="en-US" sz="1900" b="1" dirty="0">
              <a:solidFill>
                <a:schemeClr val="bg1"/>
              </a:solidFill>
              <a:latin typeface="微软雅黑" panose="020B0503020204020204" charset="-122"/>
              <a:ea typeface="微软雅黑" panose="020B0503020204020204" charset="-122"/>
            </a:endParaRPr>
          </a:p>
          <a:p>
            <a:pPr lvl="0" algn="ctr"/>
            <a:r>
              <a:rPr lang="zh-CN" altLang="en-US" sz="1900" b="1" dirty="0">
                <a:solidFill>
                  <a:schemeClr val="bg1"/>
                </a:solidFill>
                <a:latin typeface="微软雅黑" panose="020B0503020204020204" charset="-122"/>
                <a:ea typeface="微软雅黑" panose="020B0503020204020204" charset="-122"/>
              </a:rPr>
              <a:t>变量(引用)</a:t>
            </a:r>
            <a:endParaRPr lang="zh-CN" altLang="en-US" sz="1900" b="1" dirty="0">
              <a:solidFill>
                <a:schemeClr val="bg1"/>
              </a:solidFill>
              <a:latin typeface="微软雅黑" panose="020B0503020204020204" charset="-122"/>
              <a:ea typeface="微软雅黑" panose="020B0503020204020204" charset="-122"/>
            </a:endParaRPr>
          </a:p>
        </p:txBody>
      </p:sp>
      <p:sp>
        <p:nvSpPr>
          <p:cNvPr id="35847" name="直接连接符 35847"/>
          <p:cNvSpPr/>
          <p:nvPr/>
        </p:nvSpPr>
        <p:spPr>
          <a:xfrm>
            <a:off x="2473325" y="1845945"/>
            <a:ext cx="460375" cy="1089025"/>
          </a:xfrm>
          <a:prstGeom prst="line">
            <a:avLst/>
          </a:prstGeom>
          <a:ln w="38100" cap="flat" cmpd="sng">
            <a:solidFill>
              <a:srgbClr val="F60000"/>
            </a:solidFill>
            <a:prstDash val="solid"/>
            <a:round/>
            <a:headEnd type="none" w="med" len="med"/>
            <a:tailEnd type="non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35848" name="流程图: 过程 35848"/>
          <p:cNvSpPr/>
          <p:nvPr/>
        </p:nvSpPr>
        <p:spPr>
          <a:xfrm>
            <a:off x="5734050" y="2939415"/>
            <a:ext cx="1817688" cy="1166813"/>
          </a:xfrm>
          <a:prstGeom prst="flowChartProcess">
            <a:avLst/>
          </a:prstGeom>
          <a:solidFill>
            <a:srgbClr val="F60000"/>
          </a:solidFill>
          <a:ln w="9525" cap="flat" cmpd="sng">
            <a:solidFill>
              <a:srgbClr val="F60000"/>
            </a:solidFill>
            <a:prstDash val="solid"/>
            <a:miter/>
            <a:headEnd type="none" w="med" len="med"/>
            <a:tailEnd type="none" w="med" len="med"/>
          </a:ln>
        </p:spPr>
        <p:txBody>
          <a:bodyPr wrap="none" lIns="97880" tIns="48939" rIns="97880" bIns="48939" anchor="ctr"/>
          <a:p>
            <a:pPr lvl="0" algn="l"/>
            <a:r>
              <a:rPr lang="zh-CN" altLang="en-US" sz="1900" b="1" dirty="0">
                <a:solidFill>
                  <a:schemeClr val="bg1"/>
                </a:solidFill>
                <a:latin typeface="微软雅黑" panose="020B0503020204020204" charset="-122"/>
                <a:ea typeface="微软雅黑" panose="020B0503020204020204" charset="-122"/>
              </a:rPr>
              <a:t>数组的长度，</a:t>
            </a:r>
            <a:endParaRPr lang="zh-CN" altLang="en-US" sz="1900" b="1" dirty="0">
              <a:solidFill>
                <a:schemeClr val="bg1"/>
              </a:solidFill>
              <a:latin typeface="微软雅黑" panose="020B0503020204020204" charset="-122"/>
              <a:ea typeface="微软雅黑" panose="020B0503020204020204" charset="-122"/>
            </a:endParaRPr>
          </a:p>
          <a:p>
            <a:pPr lvl="0" algn="l"/>
            <a:r>
              <a:rPr lang="zh-CN" altLang="en-US" sz="1900" b="1" dirty="0">
                <a:solidFill>
                  <a:schemeClr val="bg1"/>
                </a:solidFill>
                <a:latin typeface="微软雅黑" panose="020B0503020204020204" charset="-122"/>
                <a:ea typeface="微软雅黑" panose="020B0503020204020204" charset="-122"/>
              </a:rPr>
              <a:t>即数组中元</a:t>
            </a:r>
            <a:endParaRPr lang="zh-CN" altLang="en-US" sz="1900" b="1" dirty="0">
              <a:solidFill>
                <a:schemeClr val="bg1"/>
              </a:solidFill>
              <a:latin typeface="微软雅黑" panose="020B0503020204020204" charset="-122"/>
              <a:ea typeface="微软雅黑" panose="020B0503020204020204" charset="-122"/>
            </a:endParaRPr>
          </a:p>
          <a:p>
            <a:pPr lvl="0" algn="l"/>
            <a:r>
              <a:rPr lang="zh-CN" altLang="en-US" sz="1900" b="1" dirty="0">
                <a:solidFill>
                  <a:schemeClr val="bg1"/>
                </a:solidFill>
                <a:latin typeface="微软雅黑" panose="020B0503020204020204" charset="-122"/>
                <a:ea typeface="微软雅黑" panose="020B0503020204020204" charset="-122"/>
              </a:rPr>
              <a:t>素个数</a:t>
            </a:r>
            <a:endParaRPr lang="zh-CN" altLang="en-US" sz="1900" b="1" dirty="0">
              <a:solidFill>
                <a:schemeClr val="bg1"/>
              </a:solidFill>
              <a:latin typeface="微软雅黑" panose="020B0503020204020204" charset="-122"/>
              <a:ea typeface="微软雅黑" panose="020B0503020204020204" charset="-122"/>
            </a:endParaRPr>
          </a:p>
        </p:txBody>
      </p:sp>
      <p:sp>
        <p:nvSpPr>
          <p:cNvPr id="35849" name="直接连接符 35849"/>
          <p:cNvSpPr/>
          <p:nvPr/>
        </p:nvSpPr>
        <p:spPr>
          <a:xfrm>
            <a:off x="6235700" y="1847215"/>
            <a:ext cx="0" cy="1087438"/>
          </a:xfrm>
          <a:prstGeom prst="line">
            <a:avLst/>
          </a:prstGeom>
          <a:ln w="38100" cap="flat" cmpd="sng">
            <a:solidFill>
              <a:srgbClr val="F60000"/>
            </a:solidFill>
            <a:prstDash val="solid"/>
            <a:round/>
            <a:headEnd type="none" w="med" len="med"/>
            <a:tailEnd type="non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zh-CN" altLang="en-US">
                <a:solidFill>
                  <a:schemeClr val="bg1"/>
                </a:solidFill>
                <a:sym typeface="+mn-ea"/>
              </a:rPr>
              <a:t>定义基本类型数组</a:t>
            </a:r>
            <a:r>
              <a:rPr lang="en-US" altLang="zh-CN">
                <a:solidFill>
                  <a:schemeClr val="bg1"/>
                </a:solidFill>
                <a:sym typeface="+mn-ea"/>
              </a:rPr>
              <a:t>(</a:t>
            </a:r>
            <a:r>
              <a:rPr lang="zh-CN" altLang="en-US">
                <a:solidFill>
                  <a:schemeClr val="bg1"/>
                </a:solidFill>
                <a:sym typeface="+mn-ea"/>
              </a:rPr>
              <a:t>续</a:t>
            </a:r>
            <a:r>
              <a:rPr lang="en-US" altLang="zh-CN">
                <a:solidFill>
                  <a:schemeClr val="bg1"/>
                </a:solidFill>
                <a:sym typeface="+mn-ea"/>
              </a:rPr>
              <a:t>)</a:t>
            </a:r>
            <a:endParaRPr lang="en-US" altLang="zh-CN">
              <a:solidFill>
                <a:schemeClr val="bg1"/>
              </a:solidFill>
              <a:sym typeface="+mn-ea"/>
            </a:endParaRPr>
          </a:p>
        </p:txBody>
      </p:sp>
      <p:sp>
        <p:nvSpPr>
          <p:cNvPr id="5" name="文本占位符 4"/>
          <p:cNvSpPr>
            <a:spLocks noGrp="1"/>
          </p:cNvSpPr>
          <p:nvPr>
            <p:ph type="body" idx="13"/>
          </p:nvPr>
        </p:nvSpPr>
        <p:spPr/>
        <p:txBody>
          <a:bodyPr>
            <a:normAutofit/>
          </a:bodyPr>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定义基本类型数组的要点：</a:t>
            </a: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确切的数据类型</a:t>
            </a:r>
            <a:endParaRPr lang="zh-CN" altLang="en-US"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整体的数组名字</a:t>
            </a:r>
            <a:endParaRPr lang="zh-CN" altLang="en-US"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不能缺少的</a:t>
            </a:r>
            <a:r>
              <a:rPr lang="en-US" altLang="zh-CN" sz="2600" dirty="0">
                <a:solidFill>
                  <a:schemeClr val="bg1"/>
                </a:solidFill>
                <a:effectLst/>
                <a:latin typeface="微软雅黑" panose="020B0503020204020204" charset="-122"/>
                <a:ea typeface="微软雅黑" panose="020B0503020204020204" charset="-122"/>
                <a:sym typeface="+mn-ea"/>
              </a:rPr>
              <a:t>“[ ]”</a:t>
            </a: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执行</a:t>
            </a:r>
            <a:r>
              <a:rPr lang="en-US" altLang="zh-CN" sz="3200" dirty="0">
                <a:solidFill>
                  <a:schemeClr val="bg1"/>
                </a:solidFill>
                <a:effectLst/>
                <a:latin typeface="微软雅黑" panose="020B0503020204020204" charset="-122"/>
                <a:ea typeface="微软雅黑" panose="020B0503020204020204" charset="-122"/>
                <a:sym typeface="+mn-ea"/>
              </a:rPr>
              <a:t>new</a:t>
            </a:r>
            <a:r>
              <a:rPr lang="zh-CN" altLang="en-US" sz="3200" dirty="0">
                <a:solidFill>
                  <a:schemeClr val="bg1"/>
                </a:solidFill>
                <a:effectLst/>
                <a:latin typeface="微软雅黑" panose="020B0503020204020204" charset="-122"/>
                <a:ea typeface="微软雅黑" panose="020B0503020204020204" charset="-122"/>
                <a:sym typeface="+mn-ea"/>
              </a:rPr>
              <a:t>语句才使得数组分配到了指定大小的空间</a:t>
            </a: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en-US" altLang="zh-CN" sz="3200" dirty="0">
                <a:solidFill>
                  <a:schemeClr val="bg1"/>
                </a:solidFill>
                <a:effectLst/>
                <a:latin typeface="微软雅黑" panose="020B0503020204020204" charset="-122"/>
                <a:ea typeface="微软雅黑" panose="020B0503020204020204" charset="-122"/>
                <a:sym typeface="+mn-ea"/>
              </a:rPr>
              <a:t>int[] arr </a:t>
            </a:r>
            <a:r>
              <a:rPr lang="zh-CN" altLang="en-US" sz="3200" dirty="0">
                <a:solidFill>
                  <a:schemeClr val="bg1"/>
                </a:solidFill>
                <a:effectLst/>
                <a:latin typeface="微软雅黑" panose="020B0503020204020204" charset="-122"/>
                <a:ea typeface="微软雅黑" panose="020B0503020204020204" charset="-122"/>
                <a:sym typeface="+mn-ea"/>
              </a:rPr>
              <a:t>与 </a:t>
            </a:r>
            <a:r>
              <a:rPr lang="en-US" altLang="zh-CN" sz="3200" dirty="0">
                <a:solidFill>
                  <a:schemeClr val="bg1"/>
                </a:solidFill>
                <a:effectLst/>
                <a:latin typeface="微软雅黑" panose="020B0503020204020204" charset="-122"/>
                <a:ea typeface="微软雅黑" panose="020B0503020204020204" charset="-122"/>
                <a:sym typeface="+mn-ea"/>
              </a:rPr>
              <a:t>int arr[] </a:t>
            </a:r>
            <a:r>
              <a:rPr lang="zh-CN" altLang="en-US" sz="3200" dirty="0">
                <a:solidFill>
                  <a:schemeClr val="bg1"/>
                </a:solidFill>
                <a:effectLst/>
                <a:latin typeface="微软雅黑" panose="020B0503020204020204" charset="-122"/>
                <a:ea typeface="微软雅黑" panose="020B0503020204020204" charset="-122"/>
                <a:sym typeface="+mn-ea"/>
              </a:rPr>
              <a:t>两种方式均可</a:t>
            </a: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声明数组时不规定数组长度，</a:t>
            </a:r>
            <a:r>
              <a:rPr lang="en-US" altLang="zh-CN" sz="3200" dirty="0">
                <a:solidFill>
                  <a:schemeClr val="bg1"/>
                </a:solidFill>
                <a:effectLst/>
                <a:latin typeface="微软雅黑" panose="020B0503020204020204" charset="-122"/>
                <a:ea typeface="微软雅黑" panose="020B0503020204020204" charset="-122"/>
                <a:sym typeface="+mn-ea"/>
              </a:rPr>
              <a:t>new</a:t>
            </a:r>
            <a:r>
              <a:rPr lang="zh-CN" altLang="en-US" sz="3200" dirty="0">
                <a:solidFill>
                  <a:schemeClr val="bg1"/>
                </a:solidFill>
                <a:effectLst/>
                <a:latin typeface="微软雅黑" panose="020B0503020204020204" charset="-122"/>
                <a:ea typeface="微软雅黑" panose="020B0503020204020204" charset="-122"/>
                <a:sym typeface="+mn-ea"/>
              </a:rPr>
              <a:t>关键字分配空间时需要指定分配空间大小</a:t>
            </a:r>
            <a:endParaRPr lang="zh-CN" altLang="en-US" sz="3200" dirty="0">
              <a:solidFill>
                <a:schemeClr val="bg1"/>
              </a:solidFill>
              <a:effectLst/>
              <a:latin typeface="微软雅黑" panose="020B0503020204020204" charset="-122"/>
              <a:ea typeface="微软雅黑" panose="020B0503020204020204" charset="-122"/>
              <a:sym typeface="+mn-ea"/>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52805" y="2426970"/>
            <a:ext cx="4754880" cy="1070610"/>
          </a:xfrm>
          <a:prstGeom prst="rect">
            <a:avLst/>
          </a:prstGeom>
          <a:noFill/>
        </p:spPr>
        <p:txBody>
          <a:bodyPr wrap="none" rtlCol="0" anchor="t">
            <a:spAutoFit/>
          </a:bodyPr>
          <a:p>
            <a:pPr algn="l"/>
            <a:r>
              <a:rPr lang="zh-CN" altLang="en-US" sz="6000" b="1">
                <a:solidFill>
                  <a:schemeClr val="bg1"/>
                </a:solidFill>
                <a:latin typeface="微软雅黑" panose="020B0503020204020204" charset="-122"/>
                <a:ea typeface="微软雅黑" panose="020B0503020204020204" charset="-122"/>
              </a:rPr>
              <a:t>数组的初始化</a:t>
            </a:r>
            <a:endParaRPr lang="zh-CN" altLang="en-US" sz="6000" b="1">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zh-CN" altLang="en-US">
                <a:solidFill>
                  <a:schemeClr val="bg1"/>
                </a:solidFill>
                <a:sym typeface="+mn-ea"/>
              </a:rPr>
              <a:t>初始化数组</a:t>
            </a:r>
            <a:endParaRPr lang="zh-CN" altLang="en-US">
              <a:solidFill>
                <a:schemeClr val="bg1"/>
              </a:solidFill>
              <a:sym typeface="+mn-ea"/>
            </a:endParaRPr>
          </a:p>
        </p:txBody>
      </p:sp>
      <p:sp>
        <p:nvSpPr>
          <p:cNvPr id="5" name="文本占位符 4"/>
          <p:cNvSpPr>
            <a:spLocks noGrp="1"/>
          </p:cNvSpPr>
          <p:nvPr>
            <p:ph type="body" idx="13"/>
          </p:nvPr>
        </p:nvSpPr>
        <p:spPr/>
        <p:txBody>
          <a:bodyPr>
            <a:normAutofit lnSpcReduction="20000"/>
          </a:bodyPr>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基本类型数组创建后，其元素的初始值：</a:t>
            </a:r>
            <a:r>
              <a:rPr lang="en-US" altLang="zh-CN" sz="3200" dirty="0">
                <a:solidFill>
                  <a:schemeClr val="bg1"/>
                </a:solidFill>
                <a:effectLst/>
                <a:latin typeface="微软雅黑" panose="020B0503020204020204" charset="-122"/>
                <a:ea typeface="微软雅黑" panose="020B0503020204020204" charset="-122"/>
                <a:sym typeface="+mn-ea"/>
              </a:rPr>
              <a:t>byte</a:t>
            </a:r>
            <a:r>
              <a:rPr lang="zh-CN" altLang="en-US" sz="3200" dirty="0">
                <a:solidFill>
                  <a:schemeClr val="bg1"/>
                </a:solidFill>
                <a:effectLst/>
                <a:latin typeface="微软雅黑" panose="020B0503020204020204" charset="-122"/>
                <a:ea typeface="微软雅黑" panose="020B0503020204020204" charset="-122"/>
                <a:sym typeface="+mn-ea"/>
              </a:rPr>
              <a:t>、</a:t>
            </a:r>
            <a:r>
              <a:rPr lang="en-US" altLang="zh-CN" sz="3200" dirty="0">
                <a:solidFill>
                  <a:schemeClr val="bg1"/>
                </a:solidFill>
                <a:effectLst/>
                <a:latin typeface="微软雅黑" panose="020B0503020204020204" charset="-122"/>
                <a:ea typeface="微软雅黑" panose="020B0503020204020204" charset="-122"/>
                <a:sym typeface="+mn-ea"/>
              </a:rPr>
              <a:t>short</a:t>
            </a:r>
            <a:r>
              <a:rPr lang="zh-CN" altLang="en-US" sz="3200" dirty="0">
                <a:solidFill>
                  <a:schemeClr val="bg1"/>
                </a:solidFill>
                <a:effectLst/>
                <a:latin typeface="微软雅黑" panose="020B0503020204020204" charset="-122"/>
                <a:ea typeface="微软雅黑" panose="020B0503020204020204" charset="-122"/>
                <a:sym typeface="+mn-ea"/>
              </a:rPr>
              <a:t>、</a:t>
            </a:r>
            <a:r>
              <a:rPr lang="en-US" altLang="zh-CN" sz="3200" dirty="0">
                <a:solidFill>
                  <a:schemeClr val="bg1"/>
                </a:solidFill>
                <a:effectLst/>
                <a:latin typeface="微软雅黑" panose="020B0503020204020204" charset="-122"/>
                <a:ea typeface="微软雅黑" panose="020B0503020204020204" charset="-122"/>
                <a:sym typeface="+mn-ea"/>
              </a:rPr>
              <a:t>int</a:t>
            </a:r>
            <a:r>
              <a:rPr lang="zh-CN" altLang="en-US" sz="3200" dirty="0">
                <a:solidFill>
                  <a:schemeClr val="bg1"/>
                </a:solidFill>
                <a:effectLst/>
                <a:latin typeface="微软雅黑" panose="020B0503020204020204" charset="-122"/>
                <a:ea typeface="微软雅黑" panose="020B0503020204020204" charset="-122"/>
                <a:sym typeface="+mn-ea"/>
              </a:rPr>
              <a:t>、</a:t>
            </a:r>
            <a:r>
              <a:rPr lang="en-US" altLang="zh-CN" sz="3200" dirty="0">
                <a:solidFill>
                  <a:schemeClr val="bg1"/>
                </a:solidFill>
                <a:effectLst/>
                <a:latin typeface="微软雅黑" panose="020B0503020204020204" charset="-122"/>
                <a:ea typeface="微软雅黑" panose="020B0503020204020204" charset="-122"/>
                <a:sym typeface="+mn-ea"/>
              </a:rPr>
              <a:t>long</a:t>
            </a:r>
            <a:r>
              <a:rPr lang="zh-CN" altLang="en-US" sz="3200" dirty="0">
                <a:solidFill>
                  <a:schemeClr val="bg1"/>
                </a:solidFill>
                <a:effectLst/>
                <a:latin typeface="微软雅黑" panose="020B0503020204020204" charset="-122"/>
                <a:ea typeface="微软雅黑" panose="020B0503020204020204" charset="-122"/>
                <a:sym typeface="+mn-ea"/>
              </a:rPr>
              <a:t>为</a:t>
            </a:r>
            <a:r>
              <a:rPr lang="en-US" altLang="zh-CN" sz="3200" dirty="0">
                <a:solidFill>
                  <a:schemeClr val="bg1"/>
                </a:solidFill>
                <a:effectLst/>
                <a:latin typeface="微软雅黑" panose="020B0503020204020204" charset="-122"/>
                <a:ea typeface="微软雅黑" panose="020B0503020204020204" charset="-122"/>
                <a:sym typeface="+mn-ea"/>
              </a:rPr>
              <a:t>0</a:t>
            </a:r>
            <a:r>
              <a:rPr lang="zh-CN" altLang="en-US" sz="3200" dirty="0">
                <a:solidFill>
                  <a:schemeClr val="bg1"/>
                </a:solidFill>
                <a:effectLst/>
                <a:latin typeface="微软雅黑" panose="020B0503020204020204" charset="-122"/>
                <a:ea typeface="微软雅黑" panose="020B0503020204020204" charset="-122"/>
                <a:sym typeface="+mn-ea"/>
              </a:rPr>
              <a:t>；</a:t>
            </a:r>
            <a:r>
              <a:rPr lang="en-US" altLang="zh-CN" sz="3200" dirty="0">
                <a:solidFill>
                  <a:schemeClr val="bg1"/>
                </a:solidFill>
                <a:effectLst/>
                <a:latin typeface="微软雅黑" panose="020B0503020204020204" charset="-122"/>
                <a:ea typeface="微软雅黑" panose="020B0503020204020204" charset="-122"/>
                <a:sym typeface="+mn-ea"/>
              </a:rPr>
              <a:t>float</a:t>
            </a:r>
            <a:r>
              <a:rPr lang="zh-CN" altLang="en-US" sz="3200" dirty="0">
                <a:solidFill>
                  <a:schemeClr val="bg1"/>
                </a:solidFill>
                <a:effectLst/>
                <a:latin typeface="微软雅黑" panose="020B0503020204020204" charset="-122"/>
                <a:ea typeface="微软雅黑" panose="020B0503020204020204" charset="-122"/>
                <a:sym typeface="+mn-ea"/>
              </a:rPr>
              <a:t>、</a:t>
            </a:r>
            <a:r>
              <a:rPr lang="en-US" altLang="zh-CN" sz="3200" dirty="0">
                <a:solidFill>
                  <a:schemeClr val="bg1"/>
                </a:solidFill>
                <a:effectLst/>
                <a:latin typeface="微软雅黑" panose="020B0503020204020204" charset="-122"/>
                <a:ea typeface="微软雅黑" panose="020B0503020204020204" charset="-122"/>
                <a:sym typeface="+mn-ea"/>
              </a:rPr>
              <a:t>double</a:t>
            </a:r>
            <a:r>
              <a:rPr lang="zh-CN" altLang="en-US" sz="3200" dirty="0">
                <a:solidFill>
                  <a:schemeClr val="bg1"/>
                </a:solidFill>
                <a:effectLst/>
                <a:latin typeface="微软雅黑" panose="020B0503020204020204" charset="-122"/>
                <a:ea typeface="微软雅黑" panose="020B0503020204020204" charset="-122"/>
                <a:sym typeface="+mn-ea"/>
              </a:rPr>
              <a:t>为</a:t>
            </a:r>
            <a:r>
              <a:rPr lang="en-US" altLang="zh-CN" sz="3200" dirty="0">
                <a:solidFill>
                  <a:schemeClr val="bg1"/>
                </a:solidFill>
                <a:effectLst/>
                <a:latin typeface="微软雅黑" panose="020B0503020204020204" charset="-122"/>
                <a:ea typeface="微软雅黑" panose="020B0503020204020204" charset="-122"/>
                <a:sym typeface="+mn-ea"/>
              </a:rPr>
              <a:t>0.0</a:t>
            </a:r>
            <a:r>
              <a:rPr lang="zh-CN" altLang="en-US" sz="3200" dirty="0">
                <a:solidFill>
                  <a:schemeClr val="bg1"/>
                </a:solidFill>
                <a:effectLst/>
                <a:latin typeface="微软雅黑" panose="020B0503020204020204" charset="-122"/>
                <a:ea typeface="微软雅黑" panose="020B0503020204020204" charset="-122"/>
                <a:sym typeface="+mn-ea"/>
              </a:rPr>
              <a:t>；</a:t>
            </a:r>
            <a:r>
              <a:rPr lang="en-US" altLang="zh-CN" sz="3200" dirty="0">
                <a:solidFill>
                  <a:schemeClr val="bg1"/>
                </a:solidFill>
                <a:effectLst/>
                <a:latin typeface="微软雅黑" panose="020B0503020204020204" charset="-122"/>
                <a:ea typeface="微软雅黑" panose="020B0503020204020204" charset="-122"/>
                <a:sym typeface="+mn-ea"/>
              </a:rPr>
              <a:t>boolean</a:t>
            </a:r>
            <a:r>
              <a:rPr lang="zh-CN" altLang="en-US" sz="3200" dirty="0">
                <a:solidFill>
                  <a:schemeClr val="bg1"/>
                </a:solidFill>
                <a:effectLst/>
                <a:latin typeface="微软雅黑" panose="020B0503020204020204" charset="-122"/>
                <a:ea typeface="微软雅黑" panose="020B0503020204020204" charset="-122"/>
                <a:sym typeface="+mn-ea"/>
              </a:rPr>
              <a:t>为</a:t>
            </a:r>
            <a:r>
              <a:rPr lang="en-US" altLang="zh-CN" sz="3200" dirty="0">
                <a:solidFill>
                  <a:schemeClr val="bg1"/>
                </a:solidFill>
                <a:effectLst/>
                <a:latin typeface="微软雅黑" panose="020B0503020204020204" charset="-122"/>
                <a:ea typeface="微软雅黑" panose="020B0503020204020204" charset="-122"/>
                <a:sym typeface="+mn-ea"/>
              </a:rPr>
              <a:t>false</a:t>
            </a:r>
            <a:r>
              <a:rPr lang="zh-CN" altLang="en-US" sz="3200" dirty="0">
                <a:solidFill>
                  <a:schemeClr val="bg1"/>
                </a:solidFill>
                <a:effectLst/>
                <a:latin typeface="微软雅黑" panose="020B0503020204020204" charset="-122"/>
                <a:ea typeface="微软雅黑" panose="020B0503020204020204" charset="-122"/>
                <a:sym typeface="+mn-ea"/>
              </a:rPr>
              <a:t>；</a:t>
            </a:r>
            <a:r>
              <a:rPr lang="en-US" altLang="zh-CN" sz="3200" dirty="0">
                <a:solidFill>
                  <a:schemeClr val="bg1"/>
                </a:solidFill>
                <a:effectLst/>
                <a:latin typeface="微软雅黑" panose="020B0503020204020204" charset="-122"/>
                <a:ea typeface="微软雅黑" panose="020B0503020204020204" charset="-122"/>
                <a:sym typeface="+mn-ea"/>
              </a:rPr>
              <a:t>char</a:t>
            </a:r>
            <a:r>
              <a:rPr lang="zh-CN" altLang="zh-CN" sz="3200" dirty="0">
                <a:solidFill>
                  <a:schemeClr val="bg1"/>
                </a:solidFill>
                <a:effectLst/>
                <a:latin typeface="微软雅黑" panose="020B0503020204020204" charset="-122"/>
                <a:ea typeface="微软雅黑" panose="020B0503020204020204" charset="-122"/>
                <a:sym typeface="+mn-ea"/>
              </a:rPr>
              <a:t>为</a:t>
            </a:r>
            <a:r>
              <a:rPr lang="en-US" altLang="zh-CN" sz="3200" dirty="0">
                <a:solidFill>
                  <a:schemeClr val="bg1"/>
                </a:solidFill>
                <a:effectLst/>
                <a:latin typeface="微软雅黑" panose="020B0503020204020204" charset="-122"/>
                <a:ea typeface="微软雅黑" panose="020B0503020204020204" charset="-122"/>
                <a:sym typeface="+mn-ea"/>
              </a:rPr>
              <a:t>/u0000;</a:t>
            </a:r>
            <a:endParaRPr lang="en-US" altLang="zh-CN"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可以在数组声明的同时对数组的元素进行初始化，例如：</a:t>
            </a: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int[] arr = {1,2,3,4};</a:t>
            </a:r>
            <a:endParaRPr lang="en-US" altLang="zh-CN" sz="26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此种写法只能用于声明时的初始化，不能用于赋值，如下面代码有编译错误：</a:t>
            </a: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int[] arr;</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arr = {1,2,3,4};</a:t>
            </a:r>
            <a:endParaRPr lang="en-US" altLang="zh-CN" sz="2600" dirty="0">
              <a:solidFill>
                <a:schemeClr val="bg1"/>
              </a:solidFill>
              <a:effectLst/>
              <a:latin typeface="微软雅黑" panose="020B0503020204020204" charset="-122"/>
              <a:ea typeface="微软雅黑" panose="020B0503020204020204" charset="-122"/>
              <a:sym typeface="+mn-ea"/>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zh-CN" altLang="en-US">
                <a:solidFill>
                  <a:schemeClr val="bg1"/>
                </a:solidFill>
                <a:sym typeface="+mn-ea"/>
              </a:rPr>
              <a:t>初始化数组</a:t>
            </a:r>
            <a:r>
              <a:rPr lang="en-US" altLang="zh-CN">
                <a:solidFill>
                  <a:schemeClr val="bg1"/>
                </a:solidFill>
                <a:sym typeface="+mn-ea"/>
              </a:rPr>
              <a:t>(</a:t>
            </a:r>
            <a:r>
              <a:rPr lang="zh-CN" altLang="en-US">
                <a:solidFill>
                  <a:schemeClr val="bg1"/>
                </a:solidFill>
                <a:sym typeface="+mn-ea"/>
              </a:rPr>
              <a:t>续</a:t>
            </a:r>
            <a:r>
              <a:rPr lang="en-US" altLang="zh-CN">
                <a:solidFill>
                  <a:schemeClr val="bg1"/>
                </a:solidFill>
                <a:sym typeface="+mn-ea"/>
              </a:rPr>
              <a:t>)</a:t>
            </a:r>
            <a:endParaRPr lang="en-US" altLang="zh-CN">
              <a:solidFill>
                <a:schemeClr val="bg1"/>
              </a:solidFill>
              <a:sym typeface="+mn-ea"/>
            </a:endParaRPr>
          </a:p>
        </p:txBody>
      </p:sp>
      <p:sp>
        <p:nvSpPr>
          <p:cNvPr id="5" name="文本占位符 4"/>
          <p:cNvSpPr>
            <a:spLocks noGrp="1"/>
          </p:cNvSpPr>
          <p:nvPr>
            <p:ph type="body" idx="13"/>
          </p:nvPr>
        </p:nvSpPr>
        <p:spPr/>
        <p:txBody>
          <a:bodyPr>
            <a:normAutofit/>
          </a:bodyPr>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可以通过下面方式给已给出的数组类型变量进行初始化：</a:t>
            </a: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endParaRPr lang="en-US" altLang="zh-CN" sz="2165"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int[] arr;</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arr = new int[]{1,2,3,4};</a:t>
            </a:r>
            <a:endParaRPr lang="en-US" altLang="zh-CN" sz="2600" dirty="0">
              <a:solidFill>
                <a:schemeClr val="bg1"/>
              </a:solidFill>
              <a:effectLst/>
              <a:latin typeface="微软雅黑" panose="020B0503020204020204" charset="-122"/>
              <a:ea typeface="微软雅黑" panose="020B0503020204020204" charset="-122"/>
              <a:sym typeface="+mn-ea"/>
            </a:endParaRPr>
          </a:p>
        </p:txBody>
      </p:sp>
      <p:sp>
        <p:nvSpPr>
          <p:cNvPr id="3" name="矩形 2"/>
          <p:cNvSpPr/>
          <p:nvPr/>
        </p:nvSpPr>
        <p:spPr>
          <a:xfrm>
            <a:off x="970280" y="4330700"/>
            <a:ext cx="7473950" cy="512445"/>
          </a:xfrm>
          <a:prstGeom prst="rect">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600">
                <a:latin typeface="微软雅黑" panose="020B0503020204020204" charset="-122"/>
                <a:ea typeface="微软雅黑" panose="020B0503020204020204" charset="-122"/>
              </a:rPr>
              <a:t>[ ] </a:t>
            </a:r>
            <a:r>
              <a:rPr lang="zh-CN" altLang="en-US" sz="2600">
                <a:latin typeface="微软雅黑" panose="020B0503020204020204" charset="-122"/>
                <a:ea typeface="微软雅黑" panose="020B0503020204020204" charset="-122"/>
              </a:rPr>
              <a:t>中不可以写长度，数据的个数就是数组的长度</a:t>
            </a:r>
            <a:endParaRPr lang="zh-CN" altLang="en-US" sz="2600">
              <a:latin typeface="微软雅黑" panose="020B0503020204020204" charset="-122"/>
              <a:ea typeface="微软雅黑" panose="020B0503020204020204"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52805" y="2426970"/>
            <a:ext cx="3992880" cy="1070610"/>
          </a:xfrm>
          <a:prstGeom prst="rect">
            <a:avLst/>
          </a:prstGeom>
          <a:noFill/>
        </p:spPr>
        <p:txBody>
          <a:bodyPr wrap="none" rtlCol="0" anchor="t">
            <a:spAutoFit/>
          </a:bodyPr>
          <a:p>
            <a:pPr algn="l"/>
            <a:r>
              <a:rPr lang="zh-CN" altLang="en-US" sz="6000" b="1">
                <a:solidFill>
                  <a:schemeClr val="bg1"/>
                </a:solidFill>
                <a:latin typeface="微软雅黑" panose="020B0503020204020204" charset="-122"/>
                <a:ea typeface="微软雅黑" panose="020B0503020204020204" charset="-122"/>
              </a:rPr>
              <a:t>数组的访问</a:t>
            </a:r>
            <a:endParaRPr lang="zh-CN" altLang="en-US" sz="6000" b="1">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zh-CN" altLang="en-US">
                <a:solidFill>
                  <a:schemeClr val="bg1"/>
                </a:solidFill>
                <a:sym typeface="+mn-ea"/>
              </a:rPr>
              <a:t>获取数组的长度</a:t>
            </a:r>
            <a:endParaRPr lang="zh-CN" altLang="en-US">
              <a:solidFill>
                <a:schemeClr val="bg1"/>
              </a:solidFill>
              <a:sym typeface="+mn-ea"/>
            </a:endParaRPr>
          </a:p>
        </p:txBody>
      </p:sp>
      <p:sp>
        <p:nvSpPr>
          <p:cNvPr id="5" name="文本占位符 4"/>
          <p:cNvSpPr>
            <a:spLocks noGrp="1"/>
          </p:cNvSpPr>
          <p:nvPr>
            <p:ph type="body" idx="13"/>
          </p:nvPr>
        </p:nvSpPr>
        <p:spPr/>
        <p:txBody>
          <a:bodyPr>
            <a:normAutofit/>
          </a:bodyPr>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调用数组的</a:t>
            </a:r>
            <a:r>
              <a:rPr lang="en-US" altLang="zh-CN" sz="3200" dirty="0">
                <a:solidFill>
                  <a:schemeClr val="bg1"/>
                </a:solidFill>
                <a:effectLst/>
                <a:latin typeface="微软雅黑" panose="020B0503020204020204" charset="-122"/>
                <a:ea typeface="微软雅黑" panose="020B0503020204020204" charset="-122"/>
                <a:sym typeface="+mn-ea"/>
              </a:rPr>
              <a:t>length</a:t>
            </a:r>
            <a:r>
              <a:rPr lang="zh-CN" altLang="en-US" sz="3200" dirty="0">
                <a:solidFill>
                  <a:schemeClr val="bg1"/>
                </a:solidFill>
                <a:effectLst/>
                <a:latin typeface="微软雅黑" panose="020B0503020204020204" charset="-122"/>
                <a:ea typeface="微软雅黑" panose="020B0503020204020204" charset="-122"/>
                <a:sym typeface="+mn-ea"/>
              </a:rPr>
              <a:t>属性可以获取数组的长度：</a:t>
            </a: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endParaRPr lang="en-US" altLang="zh-CN" sz="2165"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int[] arr = new int[]{1,2,3,4,5};</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int len = arr.length;</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SYstem.out.println("</a:t>
            </a:r>
            <a:r>
              <a:rPr lang="zh-CN" altLang="en-US" sz="2600" dirty="0">
                <a:solidFill>
                  <a:schemeClr val="bg1"/>
                </a:solidFill>
                <a:effectLst/>
                <a:latin typeface="微软雅黑" panose="020B0503020204020204" charset="-122"/>
                <a:ea typeface="微软雅黑" panose="020B0503020204020204" charset="-122"/>
                <a:sym typeface="+mn-ea"/>
              </a:rPr>
              <a:t>数组的长度：</a:t>
            </a:r>
            <a:r>
              <a:rPr lang="en-US" altLang="zh-CN" sz="2600" dirty="0">
                <a:solidFill>
                  <a:schemeClr val="bg1"/>
                </a:solidFill>
                <a:effectLst/>
                <a:latin typeface="微软雅黑" panose="020B0503020204020204" charset="-122"/>
                <a:ea typeface="微软雅黑" panose="020B0503020204020204" charset="-122"/>
                <a:sym typeface="+mn-ea"/>
              </a:rPr>
              <a:t>"+len);</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zh-CN" altLang="en-US" sz="2600" dirty="0">
                <a:solidFill>
                  <a:schemeClr val="bg1"/>
                </a:solidFill>
                <a:effectLst/>
                <a:latin typeface="微软雅黑" panose="020B0503020204020204" charset="-122"/>
                <a:ea typeface="微软雅黑" panose="020B0503020204020204" charset="-122"/>
                <a:sym typeface="+mn-ea"/>
              </a:rPr>
              <a:t>上述代码输出结果为：数组的长度：</a:t>
            </a:r>
            <a:r>
              <a:rPr lang="en-US" altLang="zh-CN" sz="2600" dirty="0">
                <a:solidFill>
                  <a:schemeClr val="bg1"/>
                </a:solidFill>
                <a:effectLst/>
                <a:latin typeface="微软雅黑" panose="020B0503020204020204" charset="-122"/>
                <a:ea typeface="微软雅黑" panose="020B0503020204020204" charset="-122"/>
                <a:sym typeface="+mn-ea"/>
              </a:rPr>
              <a:t>5</a:t>
            </a:r>
            <a:endParaRPr lang="en-US" altLang="zh-CN" sz="2600" dirty="0">
              <a:solidFill>
                <a:schemeClr val="bg1"/>
              </a:solidFill>
              <a:effectLst/>
              <a:latin typeface="微软雅黑" panose="020B0503020204020204" charset="-122"/>
              <a:ea typeface="微软雅黑" panose="020B0503020204020204" charset="-122"/>
              <a:sym typeface="+mn-ea"/>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zh-CN" altLang="en-US">
                <a:solidFill>
                  <a:schemeClr val="bg1"/>
                </a:solidFill>
                <a:sym typeface="+mn-ea"/>
              </a:rPr>
              <a:t>通过下标访问数组元素</a:t>
            </a:r>
            <a:endParaRPr lang="zh-CN" altLang="en-US">
              <a:solidFill>
                <a:schemeClr val="bg1"/>
              </a:solidFill>
              <a:sym typeface="+mn-ea"/>
            </a:endParaRPr>
          </a:p>
        </p:txBody>
      </p:sp>
      <p:sp>
        <p:nvSpPr>
          <p:cNvPr id="5" name="文本占位符 4"/>
          <p:cNvSpPr>
            <a:spLocks noGrp="1"/>
          </p:cNvSpPr>
          <p:nvPr>
            <p:ph type="body" idx="13"/>
          </p:nvPr>
        </p:nvSpPr>
        <p:spPr/>
        <p:txBody>
          <a:bodyPr>
            <a:normAutofit/>
          </a:bodyPr>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数组中的元素通过下标的方式进行访问；</a:t>
            </a: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例如：</a:t>
            </a: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endParaRPr lang="en-US" altLang="zh-CN" sz="2165"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int[] arr = new int[]{1,2,3,4,5};</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int data = arr[2];</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SYstem.out.println("</a:t>
            </a:r>
            <a:r>
              <a:rPr lang="zh-CN" altLang="en-US" sz="2600" dirty="0">
                <a:solidFill>
                  <a:schemeClr val="bg1"/>
                </a:solidFill>
                <a:effectLst/>
                <a:latin typeface="微软雅黑" panose="020B0503020204020204" charset="-122"/>
                <a:ea typeface="微软雅黑" panose="020B0503020204020204" charset="-122"/>
                <a:sym typeface="+mn-ea"/>
              </a:rPr>
              <a:t>下标为</a:t>
            </a:r>
            <a:r>
              <a:rPr lang="en-US" altLang="zh-CN" sz="2600" dirty="0">
                <a:solidFill>
                  <a:schemeClr val="bg1"/>
                </a:solidFill>
                <a:effectLst/>
                <a:latin typeface="微软雅黑" panose="020B0503020204020204" charset="-122"/>
                <a:ea typeface="微软雅黑" panose="020B0503020204020204" charset="-122"/>
                <a:sym typeface="+mn-ea"/>
              </a:rPr>
              <a:t>2</a:t>
            </a:r>
            <a:r>
              <a:rPr lang="zh-CN" altLang="en-US" sz="2600" dirty="0">
                <a:solidFill>
                  <a:schemeClr val="bg1"/>
                </a:solidFill>
                <a:effectLst/>
                <a:latin typeface="微软雅黑" panose="020B0503020204020204" charset="-122"/>
                <a:ea typeface="微软雅黑" panose="020B0503020204020204" charset="-122"/>
                <a:sym typeface="+mn-ea"/>
              </a:rPr>
              <a:t>的元素：</a:t>
            </a:r>
            <a:r>
              <a:rPr lang="en-US" altLang="zh-CN" sz="2600" dirty="0">
                <a:solidFill>
                  <a:schemeClr val="bg1"/>
                </a:solidFill>
                <a:effectLst/>
                <a:latin typeface="微软雅黑" panose="020B0503020204020204" charset="-122"/>
                <a:ea typeface="微软雅黑" panose="020B0503020204020204" charset="-122"/>
                <a:sym typeface="+mn-ea"/>
              </a:rPr>
              <a:t>"+data);</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zh-CN" altLang="en-US" sz="2600" dirty="0">
                <a:solidFill>
                  <a:schemeClr val="bg1"/>
                </a:solidFill>
                <a:effectLst/>
                <a:latin typeface="微软雅黑" panose="020B0503020204020204" charset="-122"/>
                <a:ea typeface="微软雅黑" panose="020B0503020204020204" charset="-122"/>
                <a:sym typeface="+mn-ea"/>
              </a:rPr>
              <a:t>上述代码输出结果为：</a:t>
            </a:r>
            <a:r>
              <a:rPr lang="zh-CN" altLang="en-US" sz="2600" dirty="0">
                <a:solidFill>
                  <a:schemeClr val="bg1"/>
                </a:solidFill>
                <a:latin typeface="微软雅黑" panose="020B0503020204020204" charset="-122"/>
                <a:ea typeface="微软雅黑" panose="020B0503020204020204" charset="-122"/>
                <a:sym typeface="+mn-ea"/>
              </a:rPr>
              <a:t>下标为</a:t>
            </a:r>
            <a:r>
              <a:rPr lang="en-US" altLang="zh-CN" sz="2600" dirty="0">
                <a:solidFill>
                  <a:schemeClr val="bg1"/>
                </a:solidFill>
                <a:latin typeface="微软雅黑" panose="020B0503020204020204" charset="-122"/>
                <a:ea typeface="微软雅黑" panose="020B0503020204020204" charset="-122"/>
                <a:sym typeface="+mn-ea"/>
              </a:rPr>
              <a:t>2</a:t>
            </a:r>
            <a:r>
              <a:rPr lang="zh-CN" altLang="en-US" sz="2600" dirty="0">
                <a:solidFill>
                  <a:schemeClr val="bg1"/>
                </a:solidFill>
                <a:latin typeface="微软雅黑" panose="020B0503020204020204" charset="-122"/>
                <a:ea typeface="微软雅黑" panose="020B0503020204020204" charset="-122"/>
                <a:sym typeface="+mn-ea"/>
              </a:rPr>
              <a:t>的元素</a:t>
            </a:r>
            <a:r>
              <a:rPr lang="zh-CN" altLang="en-US" sz="2600" dirty="0">
                <a:solidFill>
                  <a:schemeClr val="bg1"/>
                </a:solidFill>
                <a:effectLst/>
                <a:latin typeface="微软雅黑" panose="020B0503020204020204" charset="-122"/>
                <a:ea typeface="微软雅黑" panose="020B0503020204020204" charset="-122"/>
                <a:sym typeface="+mn-ea"/>
              </a:rPr>
              <a:t>：</a:t>
            </a:r>
            <a:r>
              <a:rPr lang="en-US" altLang="zh-CN" sz="2600" dirty="0">
                <a:solidFill>
                  <a:schemeClr val="bg1"/>
                </a:solidFill>
                <a:effectLst/>
                <a:latin typeface="微软雅黑" panose="020B0503020204020204" charset="-122"/>
                <a:ea typeface="微软雅黑" panose="020B0503020204020204" charset="-122"/>
                <a:sym typeface="+mn-ea"/>
              </a:rPr>
              <a:t>3</a:t>
            </a:r>
            <a:endParaRPr lang="en-US" altLang="zh-CN" sz="2600" dirty="0">
              <a:solidFill>
                <a:schemeClr val="bg1"/>
              </a:solidFill>
              <a:effectLst/>
              <a:latin typeface="微软雅黑" panose="020B0503020204020204" charset="-122"/>
              <a:ea typeface="微软雅黑" panose="020B0503020204020204" charset="-122"/>
              <a:sym typeface="+mn-ea"/>
            </a:endParaRPr>
          </a:p>
        </p:txBody>
      </p:sp>
      <p:sp>
        <p:nvSpPr>
          <p:cNvPr id="3" name="圆角矩形 2"/>
          <p:cNvSpPr/>
          <p:nvPr/>
        </p:nvSpPr>
        <p:spPr>
          <a:xfrm>
            <a:off x="927100" y="5003800"/>
            <a:ext cx="6775450" cy="500380"/>
          </a:xfrm>
          <a:prstGeom prst="roundRect">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600">
                <a:latin typeface="微软雅黑" panose="020B0503020204020204" charset="-122"/>
                <a:ea typeface="微软雅黑" panose="020B0503020204020204" charset="-122"/>
              </a:rPr>
              <a:t>所有数组的下标都是从</a:t>
            </a:r>
            <a:r>
              <a:rPr lang="en-US" altLang="zh-CN" sz="2600">
                <a:latin typeface="微软雅黑" panose="020B0503020204020204" charset="-122"/>
                <a:ea typeface="微软雅黑" panose="020B0503020204020204" charset="-122"/>
              </a:rPr>
              <a:t>0</a:t>
            </a:r>
            <a:r>
              <a:rPr lang="zh-CN" altLang="en-US" sz="2600">
                <a:latin typeface="微软雅黑" panose="020B0503020204020204" charset="-122"/>
                <a:ea typeface="微软雅黑" panose="020B0503020204020204" charset="-122"/>
              </a:rPr>
              <a:t>开始，到长度</a:t>
            </a:r>
            <a:r>
              <a:rPr lang="en-US" altLang="zh-CN" sz="2600">
                <a:latin typeface="微软雅黑" panose="020B0503020204020204" charset="-122"/>
                <a:ea typeface="微软雅黑" panose="020B0503020204020204" charset="-122"/>
              </a:rPr>
              <a:t>-1</a:t>
            </a:r>
            <a:r>
              <a:rPr lang="zh-CN" altLang="en-US" sz="2600">
                <a:latin typeface="微软雅黑" panose="020B0503020204020204" charset="-122"/>
                <a:ea typeface="微软雅黑" panose="020B0503020204020204" charset="-122"/>
              </a:rPr>
              <a:t>结束</a:t>
            </a:r>
            <a:endParaRPr lang="zh-CN" altLang="en-US" sz="2600">
              <a:latin typeface="微软雅黑" panose="020B0503020204020204" charset="-122"/>
              <a:ea typeface="微软雅黑" panose="020B0503020204020204"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zh-CN" altLang="en-US">
                <a:solidFill>
                  <a:schemeClr val="bg1"/>
                </a:solidFill>
                <a:sym typeface="+mn-ea"/>
              </a:rPr>
              <a:t>遍历数组元素</a:t>
            </a:r>
            <a:endParaRPr lang="zh-CN" altLang="en-US">
              <a:solidFill>
                <a:schemeClr val="bg1"/>
              </a:solidFill>
              <a:sym typeface="+mn-ea"/>
            </a:endParaRPr>
          </a:p>
        </p:txBody>
      </p:sp>
      <p:sp>
        <p:nvSpPr>
          <p:cNvPr id="5" name="文本占位符 4"/>
          <p:cNvSpPr>
            <a:spLocks noGrp="1"/>
          </p:cNvSpPr>
          <p:nvPr>
            <p:ph type="body" idx="13"/>
          </p:nvPr>
        </p:nvSpPr>
        <p:spPr/>
        <p:txBody>
          <a:bodyPr>
            <a:normAutofit lnSpcReduction="10000"/>
          </a:bodyPr>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遍历数组中的元素，通常选择</a:t>
            </a:r>
            <a:r>
              <a:rPr lang="en-US" altLang="zh-CN" sz="3200" dirty="0">
                <a:solidFill>
                  <a:schemeClr val="bg1"/>
                </a:solidFill>
                <a:effectLst/>
                <a:latin typeface="微软雅黑" panose="020B0503020204020204" charset="-122"/>
                <a:ea typeface="微软雅黑" panose="020B0503020204020204" charset="-122"/>
                <a:sym typeface="+mn-ea"/>
              </a:rPr>
              <a:t>for</a:t>
            </a:r>
            <a:r>
              <a:rPr lang="zh-CN" altLang="en-US" sz="3200" dirty="0">
                <a:solidFill>
                  <a:schemeClr val="bg1"/>
                </a:solidFill>
                <a:effectLst/>
                <a:latin typeface="微软雅黑" panose="020B0503020204020204" charset="-122"/>
                <a:ea typeface="微软雅黑" panose="020B0503020204020204" charset="-122"/>
                <a:sym typeface="+mn-ea"/>
              </a:rPr>
              <a:t>循环，循环变量作为访问数组元素的下标，即可访问数组中的每一个元素；</a:t>
            </a: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endParaRPr lang="zh-CN" altLang="en-US" sz="2665"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int[] arr = new int[10];</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for(int i = 0; i &lt; arr.length; i++){</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arr[i] = 100;</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endParaRPr lang="en-US" altLang="zh-CN" sz="26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注意：循环的计数器从</a:t>
            </a:r>
            <a:r>
              <a:rPr lang="en-US" altLang="zh-CN" sz="3200" dirty="0">
                <a:solidFill>
                  <a:schemeClr val="bg1"/>
                </a:solidFill>
                <a:effectLst/>
                <a:latin typeface="微软雅黑" panose="020B0503020204020204" charset="-122"/>
                <a:ea typeface="微软雅黑" panose="020B0503020204020204" charset="-122"/>
                <a:sym typeface="+mn-ea"/>
              </a:rPr>
              <a:t>0~length-1</a:t>
            </a:r>
            <a:endParaRPr lang="en-US" altLang="zh-CN" sz="3200" dirty="0">
              <a:solidFill>
                <a:schemeClr val="bg1"/>
              </a:solidFill>
              <a:effectLst/>
              <a:latin typeface="微软雅黑" panose="020B0503020204020204" charset="-122"/>
              <a:ea typeface="微软雅黑" panose="020B0503020204020204"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52805" y="2426970"/>
            <a:ext cx="4313555" cy="1070610"/>
          </a:xfrm>
          <a:prstGeom prst="rect">
            <a:avLst/>
          </a:prstGeom>
          <a:noFill/>
        </p:spPr>
        <p:txBody>
          <a:bodyPr wrap="none" rtlCol="0" anchor="t">
            <a:spAutoFit/>
          </a:bodyPr>
          <a:p>
            <a:pPr algn="l"/>
            <a:r>
              <a:rPr lang="en-US" altLang="zh-CN" sz="6000" b="1" dirty="0">
                <a:solidFill>
                  <a:schemeClr val="bg1"/>
                </a:solidFill>
                <a:latin typeface="微软雅黑" panose="020B0503020204020204" charset="-122"/>
                <a:ea typeface="微软雅黑" panose="020B0503020204020204" charset="-122"/>
                <a:sym typeface="+mn-ea"/>
              </a:rPr>
              <a:t>Eclipse</a:t>
            </a:r>
            <a:r>
              <a:rPr lang="zh-CN" altLang="en-US" sz="6000" b="1" dirty="0">
                <a:solidFill>
                  <a:schemeClr val="bg1"/>
                </a:solidFill>
                <a:latin typeface="微软雅黑" panose="020B0503020204020204" charset="-122"/>
                <a:ea typeface="微软雅黑" panose="020B0503020204020204" charset="-122"/>
                <a:sym typeface="+mn-ea"/>
              </a:rPr>
              <a:t>工具</a:t>
            </a:r>
            <a:endParaRPr lang="zh-CN" altLang="en-US" sz="6000" b="1">
              <a:latin typeface="微软雅黑" panose="020B0503020204020204" charset="-122"/>
              <a:ea typeface="微软雅黑" panose="020B0503020204020204" charset="-122"/>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lgn="l"/>
            <a:r>
              <a:rPr lang="zh-CN" altLang="zh-CN">
                <a:solidFill>
                  <a:schemeClr val="bg1"/>
                </a:solidFill>
                <a:sym typeface="+mn-ea"/>
              </a:rPr>
              <a:t>案例演示</a:t>
            </a:r>
            <a:endParaRPr lang="zh-CN" altLang="zh-CN">
              <a:solidFill>
                <a:schemeClr val="bg1"/>
              </a:solidFill>
              <a:sym typeface="+mn-ea"/>
            </a:endParaRPr>
          </a:p>
        </p:txBody>
      </p:sp>
      <p:sp>
        <p:nvSpPr>
          <p:cNvPr id="3" name="文本占位符 2"/>
          <p:cNvSpPr>
            <a:spLocks noGrp="1"/>
          </p:cNvSpPr>
          <p:nvPr>
            <p:ph type="body" idx="13"/>
          </p:nvPr>
        </p:nvSpPr>
        <p:spPr/>
        <p:txBody>
          <a:bodyPr/>
          <a:p>
            <a:pPr marL="0" lvl="1" indent="0">
              <a:buSzPct val="100000"/>
              <a:buNone/>
            </a:pPr>
            <a:r>
              <a:rPr lang="zh-CN" altLang="en-US" sz="3200" b="1" dirty="0">
                <a:solidFill>
                  <a:schemeClr val="bg1"/>
                </a:solidFill>
                <a:latin typeface="微软雅黑" panose="020B0503020204020204" charset="-122"/>
                <a:ea typeface="微软雅黑" panose="020B0503020204020204" charset="-122"/>
                <a:sym typeface="+mn-ea"/>
              </a:rPr>
              <a:t>【参见：</a:t>
            </a:r>
            <a:r>
              <a:rPr lang="en-US" altLang="zh-CN" sz="3200" b="1" dirty="0">
                <a:solidFill>
                  <a:schemeClr val="bg1"/>
                </a:solidFill>
                <a:latin typeface="微软雅黑" panose="020B0503020204020204" charset="-122"/>
                <a:ea typeface="微软雅黑" panose="020B0503020204020204" charset="-122"/>
                <a:sym typeface="+mn-ea"/>
              </a:rPr>
              <a:t>COOKBOOK</a:t>
            </a:r>
            <a:r>
              <a:rPr lang="zh-CN" altLang="en-US" sz="3200" b="1" dirty="0">
                <a:solidFill>
                  <a:schemeClr val="bg1"/>
                </a:solidFill>
                <a:latin typeface="微软雅黑" panose="020B0503020204020204" charset="-122"/>
                <a:ea typeface="微软雅黑" panose="020B0503020204020204" charset="-122"/>
                <a:sym typeface="+mn-ea"/>
              </a:rPr>
              <a:t>】</a:t>
            </a:r>
            <a:endParaRPr lang="zh-CN" altLang="en-US" sz="3200" b="1" dirty="0">
              <a:solidFill>
                <a:schemeClr val="bg1"/>
              </a:solidFill>
              <a:latin typeface="微软雅黑" panose="020B0503020204020204" charset="-122"/>
              <a:ea typeface="微软雅黑" panose="020B0503020204020204" charset="-122"/>
              <a:sym typeface="+mn-ea"/>
            </a:endParaRPr>
          </a:p>
          <a:p>
            <a:pPr marL="0" lvl="1" indent="0">
              <a:buSzPct val="100000"/>
              <a:buNone/>
            </a:pPr>
            <a:endParaRPr lang="zh-CN" altLang="en-US" sz="3200" b="1" dirty="0">
              <a:solidFill>
                <a:schemeClr val="bg1"/>
              </a:solidFill>
              <a:latin typeface="微软雅黑" panose="020B0503020204020204" charset="-122"/>
              <a:ea typeface="微软雅黑" panose="020B0503020204020204" charset="-122"/>
              <a:sym typeface="+mn-ea"/>
            </a:endParaRPr>
          </a:p>
          <a:p>
            <a:pPr marL="457200" lvl="1" indent="-457200">
              <a:buSzPct val="100000"/>
            </a:pPr>
            <a:r>
              <a:rPr lang="zh-CN" altLang="en-US" sz="3200" b="1" dirty="0">
                <a:solidFill>
                  <a:schemeClr val="bg1"/>
                </a:solidFill>
                <a:latin typeface="微软雅黑" panose="020B0503020204020204" charset="-122"/>
                <a:ea typeface="微软雅黑" panose="020B0503020204020204" charset="-122"/>
                <a:sym typeface="+mn-ea"/>
              </a:rPr>
              <a:t>找出数组中所有元素的最大值。</a:t>
            </a:r>
            <a:endParaRPr lang="en-US" altLang="zh-CN" sz="2600" dirty="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52805" y="2426970"/>
            <a:ext cx="3992880" cy="1070610"/>
          </a:xfrm>
          <a:prstGeom prst="rect">
            <a:avLst/>
          </a:prstGeom>
          <a:noFill/>
        </p:spPr>
        <p:txBody>
          <a:bodyPr wrap="none" rtlCol="0" anchor="t">
            <a:spAutoFit/>
          </a:bodyPr>
          <a:p>
            <a:pPr algn="l"/>
            <a:r>
              <a:rPr lang="zh-CN" altLang="en-US" sz="6000" b="1">
                <a:solidFill>
                  <a:schemeClr val="bg1"/>
                </a:solidFill>
                <a:latin typeface="微软雅黑" panose="020B0503020204020204" charset="-122"/>
                <a:ea typeface="微软雅黑" panose="020B0503020204020204" charset="-122"/>
              </a:rPr>
              <a:t>数组的复制</a:t>
            </a:r>
            <a:endParaRPr lang="zh-CN" altLang="en-US" sz="6000" b="1">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en-US" altLang="zh-CN">
                <a:solidFill>
                  <a:schemeClr val="bg1"/>
                </a:solidFill>
                <a:sym typeface="+mn-ea"/>
              </a:rPr>
              <a:t>System.arraycopy</a:t>
            </a:r>
            <a:endParaRPr lang="en-US" altLang="zh-CN">
              <a:solidFill>
                <a:schemeClr val="bg1"/>
              </a:solidFill>
              <a:sym typeface="+mn-ea"/>
            </a:endParaRPr>
          </a:p>
        </p:txBody>
      </p:sp>
      <p:sp>
        <p:nvSpPr>
          <p:cNvPr id="5" name="文本占位符 4"/>
          <p:cNvSpPr>
            <a:spLocks noGrp="1"/>
          </p:cNvSpPr>
          <p:nvPr>
            <p:ph type="body" idx="13"/>
          </p:nvPr>
        </p:nvSpPr>
        <p:spPr/>
        <p:txBody>
          <a:bodyPr>
            <a:normAutofit lnSpcReduction="20000"/>
          </a:bodyPr>
          <a:p>
            <a:pPr marL="457200" lvl="1" indent="-457200">
              <a:lnSpc>
                <a:spcPct val="13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使用</a:t>
            </a:r>
            <a:r>
              <a:rPr lang="en-US" altLang="zh-CN" sz="3200" dirty="0">
                <a:solidFill>
                  <a:schemeClr val="bg1"/>
                </a:solidFill>
                <a:effectLst/>
                <a:latin typeface="微软雅黑" panose="020B0503020204020204" charset="-122"/>
                <a:ea typeface="微软雅黑" panose="020B0503020204020204" charset="-122"/>
                <a:sym typeface="+mn-ea"/>
              </a:rPr>
              <a:t>System.arraycopy()</a:t>
            </a:r>
            <a:r>
              <a:rPr lang="zh-CN" altLang="en-US" sz="3200" dirty="0">
                <a:solidFill>
                  <a:schemeClr val="bg1"/>
                </a:solidFill>
                <a:effectLst/>
                <a:latin typeface="微软雅黑" panose="020B0503020204020204" charset="-122"/>
                <a:ea typeface="微软雅黑" panose="020B0503020204020204" charset="-122"/>
                <a:sym typeface="+mn-ea"/>
              </a:rPr>
              <a:t>方法可以实现数组的复制；</a:t>
            </a: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3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public static void arraycopy(Object src,</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3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int srcPos, Object dest, int destPos,int length);</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3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src		- </a:t>
            </a:r>
            <a:r>
              <a:rPr lang="zh-CN" altLang="en-US" sz="2600" dirty="0">
                <a:solidFill>
                  <a:schemeClr val="bg1"/>
                </a:solidFill>
                <a:effectLst/>
                <a:latin typeface="微软雅黑" panose="020B0503020204020204" charset="-122"/>
                <a:ea typeface="微软雅黑" panose="020B0503020204020204" charset="-122"/>
                <a:sym typeface="+mn-ea"/>
              </a:rPr>
              <a:t>源数组</a:t>
            </a:r>
            <a:endParaRPr lang="zh-CN" altLang="en-US"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30000"/>
              </a:lnSpc>
              <a:buSzPct val="100000"/>
            </a:pPr>
            <a:r>
              <a:rPr lang="en-US" altLang="zh-CN" sz="2600" dirty="0">
                <a:solidFill>
                  <a:schemeClr val="bg1"/>
                </a:solidFill>
                <a:latin typeface="微软雅黑" panose="020B0503020204020204" charset="-122"/>
                <a:ea typeface="微软雅黑" panose="020B0503020204020204" charset="-122"/>
                <a:sym typeface="+mn-ea"/>
              </a:rPr>
              <a:t>srcPos	- </a:t>
            </a:r>
            <a:r>
              <a:rPr lang="zh-CN" altLang="en-US" sz="2600" dirty="0">
                <a:solidFill>
                  <a:schemeClr val="bg1"/>
                </a:solidFill>
                <a:latin typeface="微软雅黑" panose="020B0503020204020204" charset="-122"/>
                <a:ea typeface="微软雅黑" panose="020B0503020204020204" charset="-122"/>
                <a:sym typeface="+mn-ea"/>
              </a:rPr>
              <a:t>源数组中的起始位置</a:t>
            </a:r>
            <a:endParaRPr lang="zh-CN" altLang="en-US" sz="2600" dirty="0">
              <a:solidFill>
                <a:schemeClr val="bg1"/>
              </a:solidFill>
              <a:latin typeface="微软雅黑" panose="020B0503020204020204" charset="-122"/>
              <a:ea typeface="微软雅黑" panose="020B0503020204020204" charset="-122"/>
              <a:sym typeface="+mn-ea"/>
            </a:endParaRPr>
          </a:p>
          <a:p>
            <a:pPr marL="914400" lvl="2" indent="-457200">
              <a:lnSpc>
                <a:spcPct val="130000"/>
              </a:lnSpc>
              <a:buSzPct val="100000"/>
            </a:pPr>
            <a:r>
              <a:rPr lang="en-US" altLang="zh-CN" sz="2600" dirty="0">
                <a:solidFill>
                  <a:schemeClr val="bg1"/>
                </a:solidFill>
                <a:latin typeface="微软雅黑" panose="020B0503020204020204" charset="-122"/>
                <a:ea typeface="微软雅黑" panose="020B0503020204020204" charset="-122"/>
                <a:sym typeface="+mn-ea"/>
              </a:rPr>
              <a:t>dest	- </a:t>
            </a:r>
            <a:r>
              <a:rPr lang="zh-CN" altLang="en-US" sz="2600" dirty="0">
                <a:solidFill>
                  <a:schemeClr val="bg1"/>
                </a:solidFill>
                <a:latin typeface="微软雅黑" panose="020B0503020204020204" charset="-122"/>
                <a:ea typeface="微软雅黑" panose="020B0503020204020204" charset="-122"/>
                <a:sym typeface="+mn-ea"/>
              </a:rPr>
              <a:t>目标数组</a:t>
            </a:r>
            <a:endParaRPr lang="zh-CN" altLang="en-US"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30000"/>
              </a:lnSpc>
              <a:buSzPct val="100000"/>
            </a:pPr>
            <a:r>
              <a:rPr lang="en-US" altLang="zh-CN" sz="2600" dirty="0">
                <a:solidFill>
                  <a:schemeClr val="bg1"/>
                </a:solidFill>
                <a:latin typeface="微软雅黑" panose="020B0503020204020204" charset="-122"/>
                <a:ea typeface="微软雅黑" panose="020B0503020204020204" charset="-122"/>
                <a:sym typeface="+mn-ea"/>
              </a:rPr>
              <a:t>destPos	- </a:t>
            </a:r>
            <a:r>
              <a:rPr lang="zh-CN" altLang="en-US" sz="2600" dirty="0">
                <a:solidFill>
                  <a:schemeClr val="bg1"/>
                </a:solidFill>
                <a:latin typeface="微软雅黑" panose="020B0503020204020204" charset="-122"/>
                <a:ea typeface="微软雅黑" panose="020B0503020204020204" charset="-122"/>
                <a:sym typeface="+mn-ea"/>
              </a:rPr>
              <a:t>目标数组中的起始位置</a:t>
            </a:r>
            <a:endParaRPr lang="zh-CN" altLang="en-US"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30000"/>
              </a:lnSpc>
              <a:buSzPct val="100000"/>
            </a:pPr>
            <a:r>
              <a:rPr lang="en-US" altLang="zh-CN" sz="2600" dirty="0">
                <a:solidFill>
                  <a:schemeClr val="bg1"/>
                </a:solidFill>
                <a:latin typeface="微软雅黑" panose="020B0503020204020204" charset="-122"/>
                <a:ea typeface="微软雅黑" panose="020B0503020204020204" charset="-122"/>
                <a:sym typeface="+mn-ea"/>
              </a:rPr>
              <a:t>length	- </a:t>
            </a:r>
            <a:r>
              <a:rPr lang="zh-CN" altLang="en-US" sz="2600" dirty="0">
                <a:solidFill>
                  <a:schemeClr val="bg1"/>
                </a:solidFill>
                <a:latin typeface="微软雅黑" panose="020B0503020204020204" charset="-122"/>
                <a:ea typeface="微软雅黑" panose="020B0503020204020204" charset="-122"/>
                <a:sym typeface="+mn-ea"/>
              </a:rPr>
              <a:t>要复制的数组元素的数量</a:t>
            </a:r>
            <a:endParaRPr lang="zh-CN" altLang="en-US" sz="2600" dirty="0">
              <a:solidFill>
                <a:schemeClr val="bg1"/>
              </a:solidFill>
              <a:effectLst/>
              <a:latin typeface="微软雅黑" panose="020B0503020204020204" charset="-122"/>
              <a:ea typeface="微软雅黑" panose="020B0503020204020204" charset="-122"/>
              <a:sym typeface="+mn-ea"/>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en-US" altLang="zh-CN">
                <a:solidFill>
                  <a:schemeClr val="bg1"/>
                </a:solidFill>
                <a:sym typeface="+mn-ea"/>
              </a:rPr>
              <a:t>System.arraycopy(</a:t>
            </a:r>
            <a:r>
              <a:rPr lang="zh-CN" altLang="en-US">
                <a:solidFill>
                  <a:schemeClr val="bg1"/>
                </a:solidFill>
                <a:sym typeface="+mn-ea"/>
              </a:rPr>
              <a:t>续</a:t>
            </a:r>
            <a:r>
              <a:rPr lang="en-US" altLang="zh-CN">
                <a:solidFill>
                  <a:schemeClr val="bg1"/>
                </a:solidFill>
                <a:sym typeface="+mn-ea"/>
              </a:rPr>
              <a:t>)</a:t>
            </a:r>
            <a:endParaRPr lang="zh-CN" altLang="en-US">
              <a:solidFill>
                <a:schemeClr val="bg1"/>
              </a:solidFill>
              <a:sym typeface="+mn-ea"/>
            </a:endParaRPr>
          </a:p>
        </p:txBody>
      </p:sp>
      <p:sp>
        <p:nvSpPr>
          <p:cNvPr id="5" name="文本占位符 4"/>
          <p:cNvSpPr>
            <a:spLocks noGrp="1"/>
          </p:cNvSpPr>
          <p:nvPr>
            <p:ph type="body" idx="13"/>
          </p:nvPr>
        </p:nvSpPr>
        <p:spPr/>
        <p:txBody>
          <a:bodyPr>
            <a:normAutofit/>
          </a:bodyPr>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初始化数组：</a:t>
            </a: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int[] arr1 = {10,20,30,40,50};</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int[] arr2 = new int[6];</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System.arraycopy(arr1, 1, arr2, 0, 4);</a:t>
            </a:r>
            <a:endParaRPr lang="en-US" altLang="zh-CN" sz="2600" dirty="0">
              <a:solidFill>
                <a:schemeClr val="bg1"/>
              </a:solidFill>
              <a:effectLst/>
              <a:latin typeface="微软雅黑" panose="020B0503020204020204" charset="-122"/>
              <a:ea typeface="微软雅黑" panose="020B0503020204020204" charset="-122"/>
              <a:sym typeface="+mn-ea"/>
            </a:endParaRPr>
          </a:p>
        </p:txBody>
      </p:sp>
      <p:sp>
        <p:nvSpPr>
          <p:cNvPr id="3" name="矩形 2"/>
          <p:cNvSpPr/>
          <p:nvPr/>
        </p:nvSpPr>
        <p:spPr>
          <a:xfrm>
            <a:off x="927735" y="3429000"/>
            <a:ext cx="5193665" cy="944880"/>
          </a:xfrm>
          <a:prstGeom prst="rect">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 name="直接连接符 3"/>
          <p:cNvCxnSpPr/>
          <p:nvPr/>
        </p:nvCxnSpPr>
        <p:spPr>
          <a:xfrm>
            <a:off x="1991360" y="3437255"/>
            <a:ext cx="0" cy="93218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173480" y="3632200"/>
            <a:ext cx="697865" cy="581025"/>
          </a:xfrm>
          <a:prstGeom prst="rect">
            <a:avLst/>
          </a:prstGeom>
          <a:noFill/>
        </p:spPr>
        <p:txBody>
          <a:bodyPr wrap="square" rtlCol="0">
            <a:spAutoFit/>
          </a:bodyPr>
          <a:p>
            <a:r>
              <a:rPr lang="en-US" altLang="zh-CN" sz="3000">
                <a:solidFill>
                  <a:schemeClr val="bg1"/>
                </a:solidFill>
                <a:latin typeface="微软雅黑" panose="020B0503020204020204" charset="-122"/>
                <a:ea typeface="微软雅黑" panose="020B0503020204020204" charset="-122"/>
              </a:rPr>
              <a:t>10</a:t>
            </a:r>
            <a:endParaRPr lang="en-US" altLang="zh-CN" sz="3000">
              <a:solidFill>
                <a:schemeClr val="bg1"/>
              </a:solidFill>
              <a:latin typeface="微软雅黑" panose="020B0503020204020204" charset="-122"/>
              <a:ea typeface="微软雅黑" panose="020B0503020204020204" charset="-122"/>
            </a:endParaRPr>
          </a:p>
        </p:txBody>
      </p:sp>
      <p:cxnSp>
        <p:nvCxnSpPr>
          <p:cNvPr id="7" name="直接连接符 6"/>
          <p:cNvCxnSpPr/>
          <p:nvPr/>
        </p:nvCxnSpPr>
        <p:spPr>
          <a:xfrm>
            <a:off x="3042920" y="3429000"/>
            <a:ext cx="0" cy="93218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225040" y="3623945"/>
            <a:ext cx="697865" cy="581025"/>
          </a:xfrm>
          <a:prstGeom prst="rect">
            <a:avLst/>
          </a:prstGeom>
          <a:noFill/>
        </p:spPr>
        <p:txBody>
          <a:bodyPr wrap="square" rtlCol="0">
            <a:spAutoFit/>
          </a:bodyPr>
          <a:p>
            <a:r>
              <a:rPr lang="en-US" altLang="zh-CN" sz="3000">
                <a:solidFill>
                  <a:schemeClr val="bg1"/>
                </a:solidFill>
                <a:latin typeface="微软雅黑" panose="020B0503020204020204" charset="-122"/>
                <a:ea typeface="微软雅黑" panose="020B0503020204020204" charset="-122"/>
              </a:rPr>
              <a:t>20</a:t>
            </a:r>
            <a:endParaRPr lang="en-US" altLang="zh-CN" sz="3000">
              <a:solidFill>
                <a:schemeClr val="bg1"/>
              </a:solidFill>
              <a:latin typeface="微软雅黑" panose="020B0503020204020204" charset="-122"/>
              <a:ea typeface="微软雅黑" panose="020B0503020204020204" charset="-122"/>
            </a:endParaRPr>
          </a:p>
        </p:txBody>
      </p:sp>
      <p:cxnSp>
        <p:nvCxnSpPr>
          <p:cNvPr id="9" name="直接连接符 8"/>
          <p:cNvCxnSpPr/>
          <p:nvPr/>
        </p:nvCxnSpPr>
        <p:spPr>
          <a:xfrm>
            <a:off x="4032250" y="3429000"/>
            <a:ext cx="0" cy="93218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214370" y="3623945"/>
            <a:ext cx="697865" cy="581025"/>
          </a:xfrm>
          <a:prstGeom prst="rect">
            <a:avLst/>
          </a:prstGeom>
          <a:noFill/>
        </p:spPr>
        <p:txBody>
          <a:bodyPr wrap="square" rtlCol="0">
            <a:spAutoFit/>
          </a:bodyPr>
          <a:p>
            <a:r>
              <a:rPr lang="en-US" altLang="zh-CN" sz="3000">
                <a:solidFill>
                  <a:schemeClr val="bg1"/>
                </a:solidFill>
                <a:latin typeface="微软雅黑" panose="020B0503020204020204" charset="-122"/>
                <a:ea typeface="微软雅黑" panose="020B0503020204020204" charset="-122"/>
              </a:rPr>
              <a:t>30</a:t>
            </a:r>
            <a:endParaRPr lang="en-US" altLang="zh-CN" sz="3000">
              <a:solidFill>
                <a:schemeClr val="bg1"/>
              </a:solidFill>
              <a:latin typeface="微软雅黑" panose="020B0503020204020204" charset="-122"/>
              <a:ea typeface="微软雅黑" panose="020B0503020204020204" charset="-122"/>
            </a:endParaRPr>
          </a:p>
        </p:txBody>
      </p:sp>
      <p:cxnSp>
        <p:nvCxnSpPr>
          <p:cNvPr id="11" name="直接连接符 10"/>
          <p:cNvCxnSpPr/>
          <p:nvPr/>
        </p:nvCxnSpPr>
        <p:spPr>
          <a:xfrm>
            <a:off x="5067300" y="3441700"/>
            <a:ext cx="0" cy="93218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249420" y="3636645"/>
            <a:ext cx="697865" cy="581025"/>
          </a:xfrm>
          <a:prstGeom prst="rect">
            <a:avLst/>
          </a:prstGeom>
          <a:noFill/>
        </p:spPr>
        <p:txBody>
          <a:bodyPr wrap="square" rtlCol="0">
            <a:spAutoFit/>
          </a:bodyPr>
          <a:p>
            <a:r>
              <a:rPr lang="en-US" altLang="zh-CN" sz="3000">
                <a:solidFill>
                  <a:schemeClr val="bg1"/>
                </a:solidFill>
                <a:latin typeface="微软雅黑" panose="020B0503020204020204" charset="-122"/>
                <a:ea typeface="微软雅黑" panose="020B0503020204020204" charset="-122"/>
              </a:rPr>
              <a:t>40</a:t>
            </a:r>
            <a:endParaRPr lang="en-US" altLang="zh-CN" sz="3000">
              <a:solidFill>
                <a:schemeClr val="bg1"/>
              </a:solidFill>
              <a:latin typeface="微软雅黑" panose="020B0503020204020204" charset="-122"/>
              <a:ea typeface="微软雅黑" panose="020B0503020204020204" charset="-122"/>
            </a:endParaRPr>
          </a:p>
        </p:txBody>
      </p:sp>
      <p:sp>
        <p:nvSpPr>
          <p:cNvPr id="14" name="文本框 13"/>
          <p:cNvSpPr txBox="1"/>
          <p:nvPr/>
        </p:nvSpPr>
        <p:spPr>
          <a:xfrm>
            <a:off x="5285740" y="3636645"/>
            <a:ext cx="697865" cy="581025"/>
          </a:xfrm>
          <a:prstGeom prst="rect">
            <a:avLst/>
          </a:prstGeom>
          <a:noFill/>
        </p:spPr>
        <p:txBody>
          <a:bodyPr wrap="square" rtlCol="0">
            <a:spAutoFit/>
          </a:bodyPr>
          <a:p>
            <a:r>
              <a:rPr lang="en-US" altLang="zh-CN" sz="3000">
                <a:solidFill>
                  <a:schemeClr val="bg1"/>
                </a:solidFill>
                <a:latin typeface="微软雅黑" panose="020B0503020204020204" charset="-122"/>
                <a:ea typeface="微软雅黑" panose="020B0503020204020204" charset="-122"/>
              </a:rPr>
              <a:t>50</a:t>
            </a:r>
            <a:endParaRPr lang="en-US" altLang="zh-CN" sz="3000">
              <a:solidFill>
                <a:schemeClr val="bg1"/>
              </a:solidFill>
              <a:latin typeface="微软雅黑" panose="020B0503020204020204" charset="-122"/>
              <a:ea typeface="微软雅黑" panose="020B0503020204020204" charset="-122"/>
            </a:endParaRPr>
          </a:p>
        </p:txBody>
      </p:sp>
      <p:sp>
        <p:nvSpPr>
          <p:cNvPr id="15" name="矩形 14"/>
          <p:cNvSpPr/>
          <p:nvPr/>
        </p:nvSpPr>
        <p:spPr>
          <a:xfrm>
            <a:off x="928370" y="5093970"/>
            <a:ext cx="6226175" cy="944880"/>
          </a:xfrm>
          <a:prstGeom prst="rect">
            <a:avLst/>
          </a:prstGeom>
          <a:solidFill>
            <a:srgbClr val="5B9BD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6" name="直接连接符 15"/>
          <p:cNvCxnSpPr/>
          <p:nvPr/>
        </p:nvCxnSpPr>
        <p:spPr>
          <a:xfrm>
            <a:off x="1991360" y="5102225"/>
            <a:ext cx="0" cy="93218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173480" y="5297170"/>
            <a:ext cx="697865" cy="581025"/>
          </a:xfrm>
          <a:prstGeom prst="rect">
            <a:avLst/>
          </a:prstGeom>
          <a:noFill/>
        </p:spPr>
        <p:txBody>
          <a:bodyPr wrap="square" rtlCol="0">
            <a:spAutoFit/>
          </a:bodyPr>
          <a:p>
            <a:r>
              <a:rPr lang="en-US" altLang="zh-CN" sz="3000">
                <a:solidFill>
                  <a:schemeClr val="bg1"/>
                </a:solidFill>
                <a:latin typeface="微软雅黑" panose="020B0503020204020204" charset="-122"/>
                <a:ea typeface="微软雅黑" panose="020B0503020204020204" charset="-122"/>
              </a:rPr>
              <a:t>20</a:t>
            </a:r>
            <a:endParaRPr lang="en-US" altLang="zh-CN" sz="3000">
              <a:solidFill>
                <a:schemeClr val="bg1"/>
              </a:solidFill>
              <a:latin typeface="微软雅黑" panose="020B0503020204020204" charset="-122"/>
              <a:ea typeface="微软雅黑" panose="020B0503020204020204" charset="-122"/>
            </a:endParaRPr>
          </a:p>
        </p:txBody>
      </p:sp>
      <p:cxnSp>
        <p:nvCxnSpPr>
          <p:cNvPr id="18" name="直接连接符 17"/>
          <p:cNvCxnSpPr/>
          <p:nvPr/>
        </p:nvCxnSpPr>
        <p:spPr>
          <a:xfrm>
            <a:off x="3042920" y="5093970"/>
            <a:ext cx="0" cy="93218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225040" y="5288915"/>
            <a:ext cx="697865" cy="581025"/>
          </a:xfrm>
          <a:prstGeom prst="rect">
            <a:avLst/>
          </a:prstGeom>
          <a:noFill/>
        </p:spPr>
        <p:txBody>
          <a:bodyPr wrap="square" rtlCol="0">
            <a:spAutoFit/>
          </a:bodyPr>
          <a:p>
            <a:r>
              <a:rPr lang="en-US" altLang="zh-CN" sz="3000">
                <a:solidFill>
                  <a:schemeClr val="bg1"/>
                </a:solidFill>
                <a:latin typeface="微软雅黑" panose="020B0503020204020204" charset="-122"/>
                <a:ea typeface="微软雅黑" panose="020B0503020204020204" charset="-122"/>
              </a:rPr>
              <a:t>30</a:t>
            </a:r>
            <a:endParaRPr lang="en-US" altLang="zh-CN" sz="3000">
              <a:solidFill>
                <a:schemeClr val="bg1"/>
              </a:solidFill>
              <a:latin typeface="微软雅黑" panose="020B0503020204020204" charset="-122"/>
              <a:ea typeface="微软雅黑" panose="020B0503020204020204" charset="-122"/>
            </a:endParaRPr>
          </a:p>
        </p:txBody>
      </p:sp>
      <p:cxnSp>
        <p:nvCxnSpPr>
          <p:cNvPr id="20" name="直接连接符 19"/>
          <p:cNvCxnSpPr/>
          <p:nvPr/>
        </p:nvCxnSpPr>
        <p:spPr>
          <a:xfrm>
            <a:off x="4032250" y="5093970"/>
            <a:ext cx="0" cy="93218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3214370" y="5288915"/>
            <a:ext cx="697865" cy="581025"/>
          </a:xfrm>
          <a:prstGeom prst="rect">
            <a:avLst/>
          </a:prstGeom>
          <a:noFill/>
        </p:spPr>
        <p:txBody>
          <a:bodyPr wrap="square" rtlCol="0">
            <a:spAutoFit/>
          </a:bodyPr>
          <a:p>
            <a:r>
              <a:rPr lang="en-US" altLang="zh-CN" sz="3000">
                <a:solidFill>
                  <a:schemeClr val="bg1"/>
                </a:solidFill>
                <a:latin typeface="微软雅黑" panose="020B0503020204020204" charset="-122"/>
                <a:ea typeface="微软雅黑" panose="020B0503020204020204" charset="-122"/>
              </a:rPr>
              <a:t>40</a:t>
            </a:r>
            <a:endParaRPr lang="en-US" altLang="zh-CN" sz="3000">
              <a:solidFill>
                <a:schemeClr val="bg1"/>
              </a:solidFill>
              <a:latin typeface="微软雅黑" panose="020B0503020204020204" charset="-122"/>
              <a:ea typeface="微软雅黑" panose="020B0503020204020204" charset="-122"/>
            </a:endParaRPr>
          </a:p>
        </p:txBody>
      </p:sp>
      <p:cxnSp>
        <p:nvCxnSpPr>
          <p:cNvPr id="22" name="直接连接符 21"/>
          <p:cNvCxnSpPr/>
          <p:nvPr/>
        </p:nvCxnSpPr>
        <p:spPr>
          <a:xfrm>
            <a:off x="5067300" y="5106670"/>
            <a:ext cx="0" cy="93218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249420" y="5301615"/>
            <a:ext cx="697865" cy="581025"/>
          </a:xfrm>
          <a:prstGeom prst="rect">
            <a:avLst/>
          </a:prstGeom>
          <a:noFill/>
        </p:spPr>
        <p:txBody>
          <a:bodyPr wrap="square" rtlCol="0">
            <a:spAutoFit/>
          </a:bodyPr>
          <a:p>
            <a:r>
              <a:rPr lang="en-US" altLang="zh-CN" sz="3000">
                <a:solidFill>
                  <a:schemeClr val="bg1"/>
                </a:solidFill>
                <a:latin typeface="微软雅黑" panose="020B0503020204020204" charset="-122"/>
                <a:ea typeface="微软雅黑" panose="020B0503020204020204" charset="-122"/>
              </a:rPr>
              <a:t>50</a:t>
            </a:r>
            <a:endParaRPr lang="en-US" altLang="zh-CN" sz="3000">
              <a:solidFill>
                <a:schemeClr val="bg1"/>
              </a:solidFill>
              <a:latin typeface="微软雅黑" panose="020B0503020204020204" charset="-122"/>
              <a:ea typeface="微软雅黑" panose="020B0503020204020204" charset="-122"/>
            </a:endParaRPr>
          </a:p>
        </p:txBody>
      </p:sp>
      <p:sp>
        <p:nvSpPr>
          <p:cNvPr id="24" name="文本框 23"/>
          <p:cNvSpPr txBox="1"/>
          <p:nvPr/>
        </p:nvSpPr>
        <p:spPr>
          <a:xfrm>
            <a:off x="5419090" y="5301615"/>
            <a:ext cx="697865" cy="581025"/>
          </a:xfrm>
          <a:prstGeom prst="rect">
            <a:avLst/>
          </a:prstGeom>
          <a:noFill/>
        </p:spPr>
        <p:txBody>
          <a:bodyPr wrap="square" rtlCol="0">
            <a:spAutoFit/>
          </a:bodyPr>
          <a:p>
            <a:r>
              <a:rPr lang="en-US" altLang="zh-CN" sz="3000">
                <a:solidFill>
                  <a:schemeClr val="bg1"/>
                </a:solidFill>
                <a:latin typeface="微软雅黑" panose="020B0503020204020204" charset="-122"/>
                <a:ea typeface="微软雅黑" panose="020B0503020204020204" charset="-122"/>
              </a:rPr>
              <a:t>0</a:t>
            </a:r>
            <a:endParaRPr lang="en-US" altLang="zh-CN" sz="3000">
              <a:solidFill>
                <a:schemeClr val="bg1"/>
              </a:solidFill>
              <a:latin typeface="微软雅黑" panose="020B0503020204020204" charset="-122"/>
              <a:ea typeface="微软雅黑" panose="020B0503020204020204" charset="-122"/>
            </a:endParaRPr>
          </a:p>
        </p:txBody>
      </p:sp>
      <p:cxnSp>
        <p:nvCxnSpPr>
          <p:cNvPr id="26" name="直接连接符 25"/>
          <p:cNvCxnSpPr/>
          <p:nvPr/>
        </p:nvCxnSpPr>
        <p:spPr>
          <a:xfrm>
            <a:off x="6121400" y="5106670"/>
            <a:ext cx="0" cy="93218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473190" y="5301615"/>
            <a:ext cx="697865" cy="581025"/>
          </a:xfrm>
          <a:prstGeom prst="rect">
            <a:avLst/>
          </a:prstGeom>
          <a:noFill/>
        </p:spPr>
        <p:txBody>
          <a:bodyPr wrap="square" rtlCol="0">
            <a:spAutoFit/>
          </a:bodyPr>
          <a:p>
            <a:r>
              <a:rPr lang="en-US" altLang="zh-CN" sz="3000">
                <a:solidFill>
                  <a:schemeClr val="bg1"/>
                </a:solidFill>
                <a:latin typeface="微软雅黑" panose="020B0503020204020204" charset="-122"/>
                <a:ea typeface="微软雅黑" panose="020B0503020204020204" charset="-122"/>
              </a:rPr>
              <a:t>0</a:t>
            </a:r>
            <a:endParaRPr lang="en-US" altLang="zh-CN" sz="3000">
              <a:solidFill>
                <a:schemeClr val="bg1"/>
              </a:solidFill>
              <a:latin typeface="微软雅黑" panose="020B0503020204020204" charset="-122"/>
              <a:ea typeface="微软雅黑" panose="020B0503020204020204" charset="-122"/>
            </a:endParaRPr>
          </a:p>
        </p:txBody>
      </p:sp>
      <p:cxnSp>
        <p:nvCxnSpPr>
          <p:cNvPr id="28" name="直接箭头连接符 27"/>
          <p:cNvCxnSpPr/>
          <p:nvPr/>
        </p:nvCxnSpPr>
        <p:spPr>
          <a:xfrm flipH="1">
            <a:off x="1466850" y="4385310"/>
            <a:ext cx="1059180" cy="70866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a:off x="2513330" y="4398010"/>
            <a:ext cx="1059180" cy="70866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3572510" y="4398010"/>
            <a:ext cx="1059180" cy="70866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a:off x="4631690" y="4385310"/>
            <a:ext cx="1059180" cy="70866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en-US" altLang="zh-CN">
                <a:solidFill>
                  <a:schemeClr val="bg1"/>
                </a:solidFill>
                <a:sym typeface="+mn-ea"/>
              </a:rPr>
              <a:t>Arrays.copyOf</a:t>
            </a:r>
            <a:endParaRPr lang="zh-CN" altLang="en-US">
              <a:solidFill>
                <a:schemeClr val="bg1"/>
              </a:solidFill>
              <a:sym typeface="+mn-ea"/>
            </a:endParaRPr>
          </a:p>
        </p:txBody>
      </p:sp>
      <p:sp>
        <p:nvSpPr>
          <p:cNvPr id="5" name="文本占位符 4"/>
          <p:cNvSpPr>
            <a:spLocks noGrp="1"/>
          </p:cNvSpPr>
          <p:nvPr>
            <p:ph type="body" idx="13"/>
          </p:nvPr>
        </p:nvSpPr>
        <p:spPr>
          <a:xfrm>
            <a:off x="408305" y="1281430"/>
            <a:ext cx="8327390" cy="5076190"/>
          </a:xfrm>
        </p:spPr>
        <p:txBody>
          <a:bodyPr>
            <a:normAutofit lnSpcReduction="10000"/>
          </a:bodyPr>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使用</a:t>
            </a:r>
            <a:r>
              <a:rPr lang="en-US" altLang="zh-CN" sz="3200" dirty="0">
                <a:solidFill>
                  <a:schemeClr val="bg1"/>
                </a:solidFill>
                <a:effectLst/>
                <a:latin typeface="微软雅黑" panose="020B0503020204020204" charset="-122"/>
                <a:ea typeface="微软雅黑" panose="020B0503020204020204" charset="-122"/>
                <a:sym typeface="+mn-ea"/>
              </a:rPr>
              <a:t>java.util.Arrays</a:t>
            </a:r>
            <a:r>
              <a:rPr lang="zh-CN" altLang="en-US" sz="3200" dirty="0">
                <a:solidFill>
                  <a:schemeClr val="bg1"/>
                </a:solidFill>
                <a:effectLst/>
                <a:latin typeface="微软雅黑" panose="020B0503020204020204" charset="-122"/>
                <a:ea typeface="微软雅黑" panose="020B0503020204020204" charset="-122"/>
                <a:sym typeface="+mn-ea"/>
              </a:rPr>
              <a:t>类的</a:t>
            </a:r>
            <a:r>
              <a:rPr lang="en-US" altLang="zh-CN" sz="3200" dirty="0">
                <a:solidFill>
                  <a:schemeClr val="bg1"/>
                </a:solidFill>
                <a:effectLst/>
                <a:latin typeface="微软雅黑" panose="020B0503020204020204" charset="-122"/>
                <a:ea typeface="微软雅黑" panose="020B0503020204020204" charset="-122"/>
                <a:sym typeface="+mn-ea"/>
              </a:rPr>
              <a:t>copyOf</a:t>
            </a:r>
            <a:r>
              <a:rPr lang="zh-CN" altLang="en-US" sz="3200" dirty="0">
                <a:solidFill>
                  <a:schemeClr val="bg1"/>
                </a:solidFill>
                <a:effectLst/>
                <a:latin typeface="微软雅黑" panose="020B0503020204020204" charset="-122"/>
                <a:ea typeface="微软雅黑" panose="020B0503020204020204" charset="-122"/>
                <a:sym typeface="+mn-ea"/>
              </a:rPr>
              <a:t>方法可实现数组的复制；</a:t>
            </a: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zh-CN" altLang="en-US" sz="2400" dirty="0">
                <a:solidFill>
                  <a:schemeClr val="bg1"/>
                </a:solidFill>
                <a:effectLst/>
                <a:latin typeface="微软雅黑" panose="020B0503020204020204" charset="-122"/>
                <a:ea typeface="微软雅黑" panose="020B0503020204020204" charset="-122"/>
                <a:sym typeface="+mn-ea"/>
              </a:rPr>
              <a:t>类型</a:t>
            </a:r>
            <a:r>
              <a:rPr lang="en-US" altLang="zh-CN" sz="2400" dirty="0">
                <a:solidFill>
                  <a:schemeClr val="bg1"/>
                </a:solidFill>
                <a:effectLst/>
                <a:latin typeface="微软雅黑" panose="020B0503020204020204" charset="-122"/>
                <a:ea typeface="微软雅黑" panose="020B0503020204020204" charset="-122"/>
                <a:sym typeface="+mn-ea"/>
              </a:rPr>
              <a:t>[] newArray = Arrays.copyOf(</a:t>
            </a:r>
            <a:endParaRPr lang="en-US" altLang="zh-CN" sz="24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				</a:t>
            </a:r>
            <a:r>
              <a:rPr lang="zh-CN" altLang="en-US" sz="2400" dirty="0">
                <a:solidFill>
                  <a:schemeClr val="bg1"/>
                </a:solidFill>
                <a:effectLst/>
                <a:latin typeface="微软雅黑" panose="020B0503020204020204" charset="-122"/>
                <a:ea typeface="微软雅黑" panose="020B0503020204020204" charset="-122"/>
                <a:sym typeface="+mn-ea"/>
              </a:rPr>
              <a:t>类型</a:t>
            </a:r>
            <a:r>
              <a:rPr lang="en-US" altLang="zh-CN" sz="2400" dirty="0">
                <a:solidFill>
                  <a:schemeClr val="bg1"/>
                </a:solidFill>
                <a:effectLst/>
                <a:latin typeface="微软雅黑" panose="020B0503020204020204" charset="-122"/>
                <a:ea typeface="微软雅黑" panose="020B0503020204020204" charset="-122"/>
                <a:sym typeface="+mn-ea"/>
              </a:rPr>
              <a:t>[] arr, int newLength);</a:t>
            </a:r>
            <a:endParaRPr lang="en-US" altLang="zh-CN" sz="24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特点：生成的新数组是原始数组的副本</a:t>
            </a: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newLength</a:t>
            </a:r>
            <a:r>
              <a:rPr lang="zh-CN" altLang="en-US" sz="2400" dirty="0">
                <a:solidFill>
                  <a:schemeClr val="bg1"/>
                </a:solidFill>
                <a:effectLst/>
                <a:latin typeface="微软雅黑" panose="020B0503020204020204" charset="-122"/>
                <a:ea typeface="微软雅黑" panose="020B0503020204020204" charset="-122"/>
                <a:sym typeface="+mn-ea"/>
              </a:rPr>
              <a:t>小于源数组，则进行截取</a:t>
            </a:r>
            <a:endParaRPr lang="zh-CN" altLang="en-US" sz="24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newLength</a:t>
            </a:r>
            <a:r>
              <a:rPr lang="zh-CN" altLang="en-US" sz="2400" dirty="0">
                <a:solidFill>
                  <a:schemeClr val="bg1"/>
                </a:solidFill>
                <a:effectLst/>
                <a:latin typeface="微软雅黑" panose="020B0503020204020204" charset="-122"/>
                <a:ea typeface="微软雅黑" panose="020B0503020204020204" charset="-122"/>
                <a:sym typeface="+mn-ea"/>
              </a:rPr>
              <a:t>大于源数组，则用</a:t>
            </a:r>
            <a:r>
              <a:rPr lang="en-US" altLang="zh-CN" sz="2400" dirty="0">
                <a:solidFill>
                  <a:schemeClr val="bg1"/>
                </a:solidFill>
                <a:effectLst/>
                <a:latin typeface="微软雅黑" panose="020B0503020204020204" charset="-122"/>
                <a:ea typeface="微软雅黑" panose="020B0503020204020204" charset="-122"/>
                <a:sym typeface="+mn-ea"/>
              </a:rPr>
              <a:t>0</a:t>
            </a:r>
            <a:r>
              <a:rPr lang="zh-CN" altLang="en-US" sz="2400" dirty="0">
                <a:solidFill>
                  <a:schemeClr val="bg1"/>
                </a:solidFill>
                <a:effectLst/>
                <a:latin typeface="微软雅黑" panose="020B0503020204020204" charset="-122"/>
                <a:ea typeface="微软雅黑" panose="020B0503020204020204" charset="-122"/>
                <a:sym typeface="+mn-ea"/>
              </a:rPr>
              <a:t>或</a:t>
            </a:r>
            <a:r>
              <a:rPr lang="en-US" altLang="zh-CN" sz="2400" dirty="0">
                <a:solidFill>
                  <a:schemeClr val="bg1"/>
                </a:solidFill>
                <a:effectLst/>
                <a:latin typeface="微软雅黑" panose="020B0503020204020204" charset="-122"/>
                <a:ea typeface="微软雅黑" panose="020B0503020204020204" charset="-122"/>
                <a:sym typeface="+mn-ea"/>
              </a:rPr>
              <a:t>null</a:t>
            </a:r>
            <a:r>
              <a:rPr lang="zh-CN" altLang="en-US" sz="2400" dirty="0">
                <a:solidFill>
                  <a:schemeClr val="bg1"/>
                </a:solidFill>
                <a:effectLst/>
                <a:latin typeface="微软雅黑" panose="020B0503020204020204" charset="-122"/>
                <a:ea typeface="微软雅黑" panose="020B0503020204020204" charset="-122"/>
                <a:sym typeface="+mn-ea"/>
              </a:rPr>
              <a:t>填充</a:t>
            </a:r>
            <a:endParaRPr lang="zh-CN" altLang="en-US" sz="24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所以产生的新数组可以大于源数组的长度</a:t>
            </a: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int[] arr1 = {10,20,30,40,50};</a:t>
            </a:r>
            <a:endParaRPr lang="en-US" altLang="zh-CN" sz="24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int[] arr2 = Arrays.copyOf(arr1, 6);</a:t>
            </a:r>
            <a:endParaRPr lang="en-US" altLang="zh-CN" sz="2400" dirty="0">
              <a:solidFill>
                <a:schemeClr val="bg1"/>
              </a:solidFill>
              <a:effectLst/>
              <a:latin typeface="微软雅黑" panose="020B0503020204020204" charset="-122"/>
              <a:ea typeface="微软雅黑" panose="020B0503020204020204" charset="-122"/>
              <a:sym typeface="+mn-ea"/>
            </a:endParaRPr>
          </a:p>
        </p:txBody>
      </p:sp>
      <p:sp>
        <p:nvSpPr>
          <p:cNvPr id="13" name="矩形 12"/>
          <p:cNvSpPr/>
          <p:nvPr/>
        </p:nvSpPr>
        <p:spPr>
          <a:xfrm>
            <a:off x="975995" y="6094730"/>
            <a:ext cx="5513705" cy="516890"/>
          </a:xfrm>
          <a:prstGeom prst="rect">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600">
                <a:latin typeface="微软雅黑" panose="020B0503020204020204" charset="-122"/>
                <a:ea typeface="微软雅黑" panose="020B0503020204020204" charset="-122"/>
              </a:rPr>
              <a:t>arr2</a:t>
            </a:r>
            <a:r>
              <a:rPr lang="zh-CN" altLang="en-US" sz="2600">
                <a:latin typeface="微软雅黑" panose="020B0503020204020204" charset="-122"/>
                <a:ea typeface="微软雅黑" panose="020B0503020204020204" charset="-122"/>
              </a:rPr>
              <a:t>数组元素为：</a:t>
            </a:r>
            <a:r>
              <a:rPr lang="en-US" altLang="zh-CN" sz="2600">
                <a:latin typeface="微软雅黑" panose="020B0503020204020204" charset="-122"/>
                <a:ea typeface="微软雅黑" panose="020B0503020204020204" charset="-122"/>
              </a:rPr>
              <a:t>10,20,30,40,50,0</a:t>
            </a:r>
            <a:endParaRPr lang="zh-CN" altLang="en-US" sz="2600">
              <a:latin typeface="微软雅黑" panose="020B0503020204020204" charset="-122"/>
              <a:ea typeface="微软雅黑" panose="020B0503020204020204"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zh-CN" altLang="en-US">
                <a:solidFill>
                  <a:schemeClr val="bg1"/>
                </a:solidFill>
                <a:sym typeface="+mn-ea"/>
              </a:rPr>
              <a:t>数组的扩容</a:t>
            </a:r>
            <a:endParaRPr lang="zh-CN" altLang="en-US">
              <a:solidFill>
                <a:schemeClr val="bg1"/>
              </a:solidFill>
              <a:sym typeface="+mn-ea"/>
            </a:endParaRPr>
          </a:p>
        </p:txBody>
      </p:sp>
      <p:sp>
        <p:nvSpPr>
          <p:cNvPr id="5" name="文本占位符 4"/>
          <p:cNvSpPr>
            <a:spLocks noGrp="1"/>
          </p:cNvSpPr>
          <p:nvPr>
            <p:ph type="body" idx="13"/>
          </p:nvPr>
        </p:nvSpPr>
        <p:spPr/>
        <p:txBody>
          <a:bodyPr>
            <a:normAutofit/>
          </a:bodyPr>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数组的长度在创建后是不可改变的，所谓扩容是指创建一个更大的新数组并将原有数组的内容复制到新数组中；</a:t>
            </a:r>
            <a:endParaRPr lang="en-US" altLang="zh-CN" sz="2665"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可以通过</a:t>
            </a:r>
            <a:r>
              <a:rPr lang="en-US" altLang="zh-CN" sz="3200" dirty="0">
                <a:solidFill>
                  <a:schemeClr val="bg1"/>
                </a:solidFill>
                <a:effectLst/>
                <a:latin typeface="微软雅黑" panose="020B0503020204020204" charset="-122"/>
                <a:ea typeface="微软雅黑" panose="020B0503020204020204" charset="-122"/>
                <a:sym typeface="+mn-ea"/>
              </a:rPr>
              <a:t>Arrays.copyOf</a:t>
            </a:r>
            <a:r>
              <a:rPr lang="zh-CN" altLang="en-US" sz="3200" dirty="0">
                <a:solidFill>
                  <a:schemeClr val="bg1"/>
                </a:solidFill>
                <a:effectLst/>
                <a:latin typeface="微软雅黑" panose="020B0503020204020204" charset="-122"/>
                <a:ea typeface="微软雅黑" panose="020B0503020204020204" charset="-122"/>
                <a:sym typeface="+mn-ea"/>
              </a:rPr>
              <a:t>方法，简便实现数组的扩展。</a:t>
            </a: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65" dirty="0">
                <a:solidFill>
                  <a:schemeClr val="bg1"/>
                </a:solidFill>
                <a:effectLst/>
                <a:latin typeface="微软雅黑" panose="020B0503020204020204" charset="-122"/>
                <a:ea typeface="微软雅黑" panose="020B0503020204020204" charset="-122"/>
                <a:sym typeface="+mn-ea"/>
              </a:rPr>
              <a:t>int[] arr = {10,20,30,40,50};</a:t>
            </a:r>
            <a:endParaRPr lang="en-US" altLang="zh-CN" sz="2665"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65" dirty="0">
                <a:solidFill>
                  <a:schemeClr val="bg1"/>
                </a:solidFill>
                <a:effectLst/>
                <a:latin typeface="微软雅黑" panose="020B0503020204020204" charset="-122"/>
                <a:ea typeface="微软雅黑" panose="020B0503020204020204" charset="-122"/>
                <a:sym typeface="+mn-ea"/>
              </a:rPr>
              <a:t>arr = Arrays.copyOf(arr, arr.length+1);</a:t>
            </a:r>
            <a:endParaRPr lang="en-US" altLang="zh-CN" sz="2665"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zh-CN" altLang="en-US" sz="2600" dirty="0">
                <a:solidFill>
                  <a:schemeClr val="bg1"/>
                </a:solidFill>
                <a:effectLst/>
                <a:latin typeface="微软雅黑" panose="020B0503020204020204" charset="-122"/>
                <a:ea typeface="微软雅黑" panose="020B0503020204020204" charset="-122"/>
                <a:sym typeface="+mn-ea"/>
              </a:rPr>
              <a:t>输出</a:t>
            </a:r>
            <a:r>
              <a:rPr lang="en-US" altLang="zh-CN" sz="2600" dirty="0">
                <a:solidFill>
                  <a:schemeClr val="bg1"/>
                </a:solidFill>
                <a:effectLst/>
                <a:latin typeface="微软雅黑" panose="020B0503020204020204" charset="-122"/>
                <a:ea typeface="微软雅黑" panose="020B0503020204020204" charset="-122"/>
                <a:sym typeface="+mn-ea"/>
              </a:rPr>
              <a:t>arr</a:t>
            </a:r>
            <a:r>
              <a:rPr lang="zh-CN" altLang="en-US" sz="2600" dirty="0">
                <a:solidFill>
                  <a:schemeClr val="bg1"/>
                </a:solidFill>
                <a:effectLst/>
                <a:latin typeface="微软雅黑" panose="020B0503020204020204" charset="-122"/>
                <a:ea typeface="微软雅黑" panose="020B0503020204020204" charset="-122"/>
                <a:sym typeface="+mn-ea"/>
              </a:rPr>
              <a:t>数组元素为：</a:t>
            </a:r>
            <a:r>
              <a:rPr lang="en-US" altLang="zh-CN" sz="2600" dirty="0">
                <a:solidFill>
                  <a:schemeClr val="bg1"/>
                </a:solidFill>
                <a:effectLst/>
                <a:latin typeface="微软雅黑" panose="020B0503020204020204" charset="-122"/>
                <a:ea typeface="微软雅黑" panose="020B0503020204020204" charset="-122"/>
                <a:sym typeface="+mn-ea"/>
              </a:rPr>
              <a:t>10,20,30,40,50,0</a:t>
            </a:r>
            <a:endParaRPr lang="zh-CN" altLang="en-US" sz="2600" dirty="0">
              <a:solidFill>
                <a:schemeClr val="bg1"/>
              </a:solidFill>
              <a:effectLst/>
              <a:latin typeface="微软雅黑" panose="020B0503020204020204" charset="-122"/>
              <a:ea typeface="微软雅黑" panose="020B0503020204020204" charset="-122"/>
              <a:sym typeface="+mn-ea"/>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lgn="l"/>
            <a:r>
              <a:rPr lang="zh-CN" altLang="zh-CN">
                <a:solidFill>
                  <a:schemeClr val="bg1"/>
                </a:solidFill>
                <a:sym typeface="+mn-ea"/>
              </a:rPr>
              <a:t>案例演示</a:t>
            </a:r>
            <a:endParaRPr lang="zh-CN" altLang="zh-CN">
              <a:solidFill>
                <a:schemeClr val="bg1"/>
              </a:solidFill>
              <a:sym typeface="+mn-ea"/>
            </a:endParaRPr>
          </a:p>
        </p:txBody>
      </p:sp>
      <p:sp>
        <p:nvSpPr>
          <p:cNvPr id="3" name="文本占位符 2"/>
          <p:cNvSpPr>
            <a:spLocks noGrp="1"/>
          </p:cNvSpPr>
          <p:nvPr>
            <p:ph type="body" idx="13"/>
          </p:nvPr>
        </p:nvSpPr>
        <p:spPr/>
        <p:txBody>
          <a:bodyPr/>
          <a:p>
            <a:pPr marL="0" lvl="1" indent="0">
              <a:buSzPct val="100000"/>
              <a:buNone/>
            </a:pPr>
            <a:r>
              <a:rPr lang="zh-CN" altLang="en-US" sz="3200" b="1" dirty="0">
                <a:solidFill>
                  <a:schemeClr val="bg1"/>
                </a:solidFill>
                <a:latin typeface="微软雅黑" panose="020B0503020204020204" charset="-122"/>
                <a:ea typeface="微软雅黑" panose="020B0503020204020204" charset="-122"/>
                <a:sym typeface="+mn-ea"/>
              </a:rPr>
              <a:t>【参见：</a:t>
            </a:r>
            <a:r>
              <a:rPr lang="en-US" altLang="zh-CN" sz="3200" b="1" dirty="0">
                <a:solidFill>
                  <a:schemeClr val="bg1"/>
                </a:solidFill>
                <a:latin typeface="微软雅黑" panose="020B0503020204020204" charset="-122"/>
                <a:ea typeface="微软雅黑" panose="020B0503020204020204" charset="-122"/>
                <a:sym typeface="+mn-ea"/>
              </a:rPr>
              <a:t>COOKBOOK</a:t>
            </a:r>
            <a:r>
              <a:rPr lang="zh-CN" altLang="en-US" sz="3200" b="1" dirty="0">
                <a:solidFill>
                  <a:schemeClr val="bg1"/>
                </a:solidFill>
                <a:latin typeface="微软雅黑" panose="020B0503020204020204" charset="-122"/>
                <a:ea typeface="微软雅黑" panose="020B0503020204020204" charset="-122"/>
                <a:sym typeface="+mn-ea"/>
              </a:rPr>
              <a:t>】</a:t>
            </a:r>
            <a:endParaRPr lang="zh-CN" altLang="en-US" sz="3200" b="1" dirty="0">
              <a:solidFill>
                <a:schemeClr val="bg1"/>
              </a:solidFill>
              <a:latin typeface="微软雅黑" panose="020B0503020204020204" charset="-122"/>
              <a:ea typeface="微软雅黑" panose="020B0503020204020204" charset="-122"/>
              <a:sym typeface="+mn-ea"/>
            </a:endParaRPr>
          </a:p>
          <a:p>
            <a:pPr marL="0" lvl="1" indent="0">
              <a:buSzPct val="100000"/>
              <a:buNone/>
            </a:pPr>
            <a:endParaRPr lang="zh-CN" altLang="en-US" sz="3200" b="1" dirty="0">
              <a:solidFill>
                <a:schemeClr val="bg1"/>
              </a:solidFill>
              <a:latin typeface="微软雅黑" panose="020B0503020204020204" charset="-122"/>
              <a:ea typeface="微软雅黑" panose="020B0503020204020204" charset="-122"/>
              <a:sym typeface="+mn-ea"/>
            </a:endParaRPr>
          </a:p>
          <a:p>
            <a:pPr marL="457200" lvl="1" indent="-457200">
              <a:buSzPct val="100000"/>
            </a:pPr>
            <a:r>
              <a:rPr lang="zh-CN" altLang="en-US" sz="3200" b="1" dirty="0">
                <a:solidFill>
                  <a:schemeClr val="bg1"/>
                </a:solidFill>
                <a:latin typeface="微软雅黑" panose="020B0503020204020204" charset="-122"/>
                <a:ea typeface="微软雅黑" panose="020B0503020204020204" charset="-122"/>
                <a:sym typeface="+mn-ea"/>
              </a:rPr>
              <a:t>找出数组中元素的最大值并将其放在数组最后一个元素的下一位。</a:t>
            </a:r>
            <a:endParaRPr lang="en-US" altLang="zh-CN" sz="2600" dirty="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52805" y="2426970"/>
            <a:ext cx="3230880" cy="1070610"/>
          </a:xfrm>
          <a:prstGeom prst="rect">
            <a:avLst/>
          </a:prstGeom>
          <a:noFill/>
        </p:spPr>
        <p:txBody>
          <a:bodyPr wrap="none" rtlCol="0" anchor="t">
            <a:spAutoFit/>
          </a:bodyPr>
          <a:p>
            <a:pPr algn="l"/>
            <a:r>
              <a:rPr lang="zh-CN" altLang="en-US" sz="6000" b="1">
                <a:solidFill>
                  <a:schemeClr val="bg1"/>
                </a:solidFill>
                <a:latin typeface="微软雅黑" panose="020B0503020204020204" charset="-122"/>
                <a:ea typeface="微软雅黑" panose="020B0503020204020204" charset="-122"/>
              </a:rPr>
              <a:t>数组排序</a:t>
            </a:r>
            <a:endParaRPr lang="zh-CN" altLang="en-US" sz="6000" b="1">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zh-CN" altLang="en-US">
                <a:solidFill>
                  <a:schemeClr val="bg1"/>
                </a:solidFill>
                <a:sym typeface="+mn-ea"/>
              </a:rPr>
              <a:t>数组的排序</a:t>
            </a:r>
            <a:endParaRPr lang="zh-CN" altLang="en-US">
              <a:solidFill>
                <a:schemeClr val="bg1"/>
              </a:solidFill>
              <a:sym typeface="+mn-ea"/>
            </a:endParaRPr>
          </a:p>
        </p:txBody>
      </p:sp>
      <p:sp>
        <p:nvSpPr>
          <p:cNvPr id="5" name="文本占位符 4"/>
          <p:cNvSpPr>
            <a:spLocks noGrp="1"/>
          </p:cNvSpPr>
          <p:nvPr>
            <p:ph type="body" idx="13"/>
          </p:nvPr>
        </p:nvSpPr>
        <p:spPr/>
        <p:txBody>
          <a:bodyPr>
            <a:normAutofit lnSpcReduction="10000"/>
          </a:bodyPr>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排序是对数组施加最常见的算法；</a:t>
            </a:r>
            <a:endParaRPr lang="en-US" altLang="zh-CN"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所谓排序，是指将数组元素按照从小到大或从大到小顺序重新排列；</a:t>
            </a: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对于元素较多的数组，排序算法的优劣至关重要；</a:t>
            </a: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一般情况下，通过排序过程中数组元素的交换次数来衡量排序算法的优劣；</a:t>
            </a: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常用排序算法有：插入排序、冒泡排序、快速排序登。</a:t>
            </a:r>
            <a:endParaRPr lang="zh-CN" altLang="en-US" sz="3200" dirty="0">
              <a:solidFill>
                <a:schemeClr val="bg1"/>
              </a:solidFill>
              <a:effectLst/>
              <a:latin typeface="微软雅黑" panose="020B0503020204020204" charset="-122"/>
              <a:ea typeface="微软雅黑" panose="020B0503020204020204" charset="-122"/>
              <a:sym typeface="+mn-ea"/>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zh-CN" altLang="en-US">
                <a:solidFill>
                  <a:schemeClr val="bg1"/>
                </a:solidFill>
                <a:sym typeface="+mn-ea"/>
              </a:rPr>
              <a:t>数组冒泡排序算法</a:t>
            </a:r>
            <a:endParaRPr lang="zh-CN" altLang="en-US">
              <a:solidFill>
                <a:schemeClr val="bg1"/>
              </a:solidFill>
              <a:sym typeface="+mn-ea"/>
            </a:endParaRPr>
          </a:p>
        </p:txBody>
      </p:sp>
      <p:sp>
        <p:nvSpPr>
          <p:cNvPr id="5" name="文本占位符 4"/>
          <p:cNvSpPr>
            <a:spLocks noGrp="1"/>
          </p:cNvSpPr>
          <p:nvPr>
            <p:ph type="body" idx="13"/>
          </p:nvPr>
        </p:nvSpPr>
        <p:spPr/>
        <p:txBody>
          <a:bodyPr>
            <a:normAutofit lnSpcReduction="10000"/>
          </a:bodyPr>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冒泡排序的原则：比较相邻的元素，如果违反最后的顺序准则，则交换；</a:t>
            </a:r>
            <a:endParaRPr lang="en-US" altLang="zh-CN"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可以简化的理解为：</a:t>
            </a: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第一次找到所有元素中最大值放在最后位置上，不再变动；</a:t>
            </a:r>
            <a:endParaRPr lang="zh-CN" altLang="en-US"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第二次找到剩余所有元素中最大值放在倒数第二个位置上，不再变动；</a:t>
            </a:r>
            <a:endParaRPr lang="zh-CN" altLang="en-US"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以此类推，直到排序完成。</a:t>
            </a:r>
            <a:endParaRPr lang="zh-CN" altLang="en-US" sz="26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比较时既可以采用</a:t>
            </a:r>
            <a:r>
              <a:rPr lang="en-US" altLang="zh-CN" sz="3200" dirty="0">
                <a:solidFill>
                  <a:schemeClr val="bg1"/>
                </a:solidFill>
                <a:effectLst/>
                <a:latin typeface="微软雅黑" panose="020B0503020204020204" charset="-122"/>
                <a:ea typeface="微软雅黑" panose="020B0503020204020204" charset="-122"/>
                <a:sym typeface="+mn-ea"/>
              </a:rPr>
              <a:t>“</a:t>
            </a:r>
            <a:r>
              <a:rPr lang="zh-CN" altLang="en-US" sz="3200" dirty="0">
                <a:solidFill>
                  <a:schemeClr val="bg1"/>
                </a:solidFill>
                <a:effectLst/>
                <a:latin typeface="微软雅黑" panose="020B0503020204020204" charset="-122"/>
                <a:ea typeface="微软雅黑" panose="020B0503020204020204" charset="-122"/>
                <a:sym typeface="+mn-ea"/>
              </a:rPr>
              <a:t>下沉</a:t>
            </a:r>
            <a:r>
              <a:rPr lang="en-US" altLang="zh-CN" sz="3200" dirty="0">
                <a:solidFill>
                  <a:schemeClr val="bg1"/>
                </a:solidFill>
                <a:effectLst/>
                <a:latin typeface="微软雅黑" panose="020B0503020204020204" charset="-122"/>
                <a:ea typeface="微软雅黑" panose="020B0503020204020204" charset="-122"/>
                <a:sym typeface="+mn-ea"/>
              </a:rPr>
              <a:t>”</a:t>
            </a:r>
            <a:r>
              <a:rPr lang="zh-CN" altLang="en-US" sz="3200" dirty="0">
                <a:solidFill>
                  <a:schemeClr val="bg1"/>
                </a:solidFill>
                <a:effectLst/>
                <a:latin typeface="微软雅黑" panose="020B0503020204020204" charset="-122"/>
                <a:ea typeface="微软雅黑" panose="020B0503020204020204" charset="-122"/>
                <a:sym typeface="+mn-ea"/>
              </a:rPr>
              <a:t>的方式，也可以采用</a:t>
            </a:r>
            <a:r>
              <a:rPr lang="en-US" altLang="zh-CN" sz="3200" dirty="0">
                <a:solidFill>
                  <a:schemeClr val="bg1"/>
                </a:solidFill>
                <a:effectLst/>
                <a:latin typeface="微软雅黑" panose="020B0503020204020204" charset="-122"/>
                <a:ea typeface="微软雅黑" panose="020B0503020204020204" charset="-122"/>
                <a:sym typeface="+mn-ea"/>
              </a:rPr>
              <a:t>“</a:t>
            </a:r>
            <a:r>
              <a:rPr lang="zh-CN" altLang="en-US" sz="3200" dirty="0">
                <a:solidFill>
                  <a:schemeClr val="bg1"/>
                </a:solidFill>
                <a:effectLst/>
                <a:latin typeface="微软雅黑" panose="020B0503020204020204" charset="-122"/>
                <a:ea typeface="微软雅黑" panose="020B0503020204020204" charset="-122"/>
                <a:sym typeface="+mn-ea"/>
              </a:rPr>
              <a:t>上浮</a:t>
            </a:r>
            <a:r>
              <a:rPr lang="en-US" altLang="zh-CN" sz="3200" dirty="0">
                <a:solidFill>
                  <a:schemeClr val="bg1"/>
                </a:solidFill>
                <a:effectLst/>
                <a:latin typeface="微软雅黑" panose="020B0503020204020204" charset="-122"/>
                <a:ea typeface="微软雅黑" panose="020B0503020204020204" charset="-122"/>
                <a:sym typeface="+mn-ea"/>
              </a:rPr>
              <a:t>”</a:t>
            </a:r>
            <a:r>
              <a:rPr lang="zh-CN" altLang="en-US" sz="3200" dirty="0">
                <a:solidFill>
                  <a:schemeClr val="bg1"/>
                </a:solidFill>
                <a:effectLst/>
                <a:latin typeface="微软雅黑" panose="020B0503020204020204" charset="-122"/>
                <a:ea typeface="微软雅黑" panose="020B0503020204020204" charset="-122"/>
                <a:sym typeface="+mn-ea"/>
              </a:rPr>
              <a:t>的方式实现。</a:t>
            </a:r>
            <a:endParaRPr lang="zh-CN" altLang="en-US" sz="3200" dirty="0">
              <a:solidFill>
                <a:schemeClr val="bg1"/>
              </a:solidFill>
              <a:effectLst/>
              <a:latin typeface="微软雅黑" panose="020B0503020204020204" charset="-122"/>
              <a:ea typeface="微软雅黑" panose="020B0503020204020204"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Java</a:t>
            </a:r>
            <a:r>
              <a:rPr lang="zh-CN" altLang="en-US"/>
              <a:t>开发工具简介</a:t>
            </a:r>
            <a:endParaRPr lang="zh-CN" altLang="en-US"/>
          </a:p>
        </p:txBody>
      </p:sp>
      <p:sp>
        <p:nvSpPr>
          <p:cNvPr id="3" name="文本占位符 2"/>
          <p:cNvSpPr>
            <a:spLocks noGrp="1"/>
          </p:cNvSpPr>
          <p:nvPr>
            <p:ph type="body" idx="13"/>
          </p:nvPr>
        </p:nvSpPr>
        <p:spPr/>
        <p:txBody>
          <a:bodyPr/>
          <a:p>
            <a:pPr marL="457200" lvl="1" indent="-457200">
              <a:lnSpc>
                <a:spcPct val="110000"/>
              </a:lnSpc>
            </a:pPr>
            <a:r>
              <a:rPr lang="en-US" altLang="x-none" sz="3200" dirty="0">
                <a:solidFill>
                  <a:schemeClr val="bg1"/>
                </a:solidFill>
                <a:latin typeface="微软雅黑" panose="020B0503020204020204" charset="-122"/>
                <a:ea typeface="微软雅黑" panose="020B0503020204020204" charset="-122"/>
                <a:sym typeface="Arial" panose="020B0604020202020204" pitchFamily="34" charset="0"/>
              </a:rPr>
              <a:t>Eclipse </a:t>
            </a:r>
            <a:r>
              <a:rPr lang="zh-CN" altLang="en-US" sz="3200" dirty="0">
                <a:solidFill>
                  <a:schemeClr val="bg1"/>
                </a:solidFill>
                <a:latin typeface="微软雅黑" panose="020B0503020204020204" charset="-122"/>
                <a:ea typeface="微软雅黑" panose="020B0503020204020204" charset="-122"/>
                <a:sym typeface="Arial" panose="020B0604020202020204" pitchFamily="34" charset="0"/>
              </a:rPr>
              <a:t>是目前主流的</a:t>
            </a:r>
            <a:r>
              <a:rPr lang="en-US" altLang="x-none" sz="3200" dirty="0">
                <a:solidFill>
                  <a:schemeClr val="bg1"/>
                </a:solidFill>
                <a:latin typeface="微软雅黑" panose="020B0503020204020204" charset="-122"/>
                <a:ea typeface="微软雅黑" panose="020B0503020204020204" charset="-122"/>
                <a:sym typeface="Arial" panose="020B0604020202020204" pitchFamily="34" charset="0"/>
              </a:rPr>
              <a:t>IDE</a:t>
            </a:r>
            <a:r>
              <a:rPr lang="zh-CN" altLang="en-US" sz="3200" dirty="0">
                <a:solidFill>
                  <a:schemeClr val="bg1"/>
                </a:solidFill>
                <a:latin typeface="微软雅黑" panose="020B0503020204020204" charset="-122"/>
                <a:ea typeface="微软雅黑" panose="020B0503020204020204" charset="-122"/>
                <a:sym typeface="Arial" panose="020B0604020202020204" pitchFamily="34" charset="0"/>
              </a:rPr>
              <a:t>开发工具；</a:t>
            </a:r>
            <a:endParaRPr lang="zh-CN" altLang="en-US" sz="3200" dirty="0">
              <a:solidFill>
                <a:schemeClr val="bg1"/>
              </a:solidFill>
              <a:latin typeface="微软雅黑" panose="020B0503020204020204" charset="-122"/>
              <a:ea typeface="微软雅黑" panose="020B0503020204020204" charset="-122"/>
              <a:sym typeface="Arial" panose="020B0604020202020204" pitchFamily="34" charset="0"/>
            </a:endParaRPr>
          </a:p>
          <a:p>
            <a:pPr marL="457200" lvl="1" indent="-457200">
              <a:lnSpc>
                <a:spcPct val="110000"/>
              </a:lnSpc>
            </a:pPr>
            <a:r>
              <a:rPr lang="zh-CN" altLang="en-US" sz="3200" dirty="0">
                <a:solidFill>
                  <a:schemeClr val="bg1"/>
                </a:solidFill>
                <a:latin typeface="微软雅黑" panose="020B0503020204020204" charset="-122"/>
                <a:ea typeface="微软雅黑" panose="020B0503020204020204" charset="-122"/>
                <a:sym typeface="Arial" panose="020B0604020202020204" pitchFamily="34" charset="0"/>
              </a:rPr>
              <a:t>所谓集成开发环境（</a:t>
            </a:r>
            <a:r>
              <a:rPr lang="en-US" altLang="x-none" sz="3200" dirty="0">
                <a:solidFill>
                  <a:srgbClr val="FF0000"/>
                </a:solidFill>
                <a:latin typeface="微软雅黑" panose="020B0503020204020204" charset="-122"/>
                <a:ea typeface="微软雅黑" panose="020B0503020204020204" charset="-122"/>
                <a:sym typeface="Arial" panose="020B0604020202020204" pitchFamily="34" charset="0"/>
              </a:rPr>
              <a:t>IDE</a:t>
            </a:r>
            <a:r>
              <a:rPr lang="zh-CN" altLang="en-US" sz="3200" dirty="0">
                <a:solidFill>
                  <a:srgbClr val="FF0000"/>
                </a:solidFill>
                <a:latin typeface="微软雅黑" panose="020B0503020204020204" charset="-122"/>
                <a:ea typeface="微软雅黑" panose="020B0503020204020204" charset="-122"/>
                <a:sym typeface="Arial" panose="020B0604020202020204" pitchFamily="34" charset="0"/>
              </a:rPr>
              <a:t>，</a:t>
            </a:r>
            <a:r>
              <a:rPr lang="en-US" altLang="x-none" sz="3200" dirty="0">
                <a:solidFill>
                  <a:srgbClr val="FF0000"/>
                </a:solidFill>
                <a:latin typeface="微软雅黑" panose="020B0503020204020204" charset="-122"/>
                <a:ea typeface="微软雅黑" panose="020B0503020204020204" charset="-122"/>
                <a:sym typeface="Arial" panose="020B0604020202020204" pitchFamily="34" charset="0"/>
              </a:rPr>
              <a:t>Integrated Development Environment</a:t>
            </a:r>
            <a:r>
              <a:rPr lang="zh-CN" altLang="en-US" sz="3200" dirty="0">
                <a:solidFill>
                  <a:schemeClr val="bg1"/>
                </a:solidFill>
                <a:latin typeface="微软雅黑" panose="020B0503020204020204" charset="-122"/>
                <a:ea typeface="微软雅黑" panose="020B0503020204020204" charset="-122"/>
                <a:sym typeface="Arial" panose="020B0604020202020204" pitchFamily="34" charset="0"/>
              </a:rPr>
              <a:t>）是专门为程序员提供的应用软件，这些软件往往具有功能强大的图形界面。在</a:t>
            </a:r>
            <a:r>
              <a:rPr lang="en-US" altLang="x-none" sz="3200" dirty="0">
                <a:solidFill>
                  <a:schemeClr val="bg1"/>
                </a:solidFill>
                <a:latin typeface="微软雅黑" panose="020B0503020204020204" charset="-122"/>
                <a:ea typeface="微软雅黑" panose="020B0503020204020204" charset="-122"/>
                <a:sym typeface="Arial" panose="020B0604020202020204" pitchFamily="34" charset="0"/>
              </a:rPr>
              <a:t>IDE</a:t>
            </a:r>
            <a:r>
              <a:rPr lang="zh-CN" altLang="en-US" sz="3200" dirty="0">
                <a:solidFill>
                  <a:schemeClr val="bg1"/>
                </a:solidFill>
                <a:latin typeface="微软雅黑" panose="020B0503020204020204" charset="-122"/>
                <a:ea typeface="微软雅黑" panose="020B0503020204020204" charset="-122"/>
                <a:sym typeface="Arial" panose="020B0604020202020204" pitchFamily="34" charset="0"/>
              </a:rPr>
              <a:t>的辅助下，程序员可以更加高效的完成编译，调试，提交，重构等工作。作为一个合格的程序员应该对主流的</a:t>
            </a:r>
            <a:r>
              <a:rPr lang="en-US" altLang="x-none" sz="3200" dirty="0">
                <a:solidFill>
                  <a:schemeClr val="bg1"/>
                </a:solidFill>
                <a:latin typeface="微软雅黑" panose="020B0503020204020204" charset="-122"/>
                <a:ea typeface="微软雅黑" panose="020B0503020204020204" charset="-122"/>
                <a:sym typeface="Arial" panose="020B0604020202020204" pitchFamily="34" charset="0"/>
              </a:rPr>
              <a:t>IDE</a:t>
            </a:r>
            <a:r>
              <a:rPr lang="zh-CN" altLang="en-US" sz="3200" dirty="0">
                <a:solidFill>
                  <a:schemeClr val="bg1"/>
                </a:solidFill>
                <a:latin typeface="微软雅黑" panose="020B0503020204020204" charset="-122"/>
                <a:ea typeface="微软雅黑" panose="020B0503020204020204" charset="-122"/>
                <a:sym typeface="Arial" panose="020B0604020202020204" pitchFamily="34" charset="0"/>
              </a:rPr>
              <a:t>具有较高的熟练度，但也要防止“过分依赖</a:t>
            </a:r>
            <a:r>
              <a:rPr lang="en-US" altLang="x-none" sz="3200" dirty="0">
                <a:solidFill>
                  <a:schemeClr val="bg1"/>
                </a:solidFill>
                <a:latin typeface="微软雅黑" panose="020B0503020204020204" charset="-122"/>
                <a:ea typeface="微软雅黑" panose="020B0503020204020204" charset="-122"/>
                <a:sym typeface="Arial" panose="020B0604020202020204" pitchFamily="34" charset="0"/>
              </a:rPr>
              <a:t>IDE”</a:t>
            </a:r>
            <a:r>
              <a:rPr lang="zh-CN" altLang="en-US" sz="3200" dirty="0">
                <a:solidFill>
                  <a:schemeClr val="bg1"/>
                </a:solidFill>
                <a:latin typeface="微软雅黑" panose="020B0503020204020204" charset="-122"/>
                <a:ea typeface="微软雅黑" panose="020B0503020204020204" charset="-122"/>
                <a:sym typeface="Arial" panose="020B0604020202020204" pitchFamily="34" charset="0"/>
              </a:rPr>
              <a:t>问题。</a:t>
            </a:r>
            <a:endParaRPr lang="zh-CN" altLang="en-US" sz="3200" dirty="0">
              <a:solidFill>
                <a:schemeClr val="bg1"/>
              </a:solidFill>
              <a:latin typeface="微软雅黑" panose="020B0503020204020204" charset="-122"/>
              <a:ea typeface="微软雅黑" panose="020B0503020204020204" charset="-122"/>
              <a:sym typeface="Arial" panose="020B0604020202020204" pitchFamily="34"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zh-CN" altLang="en-US">
                <a:solidFill>
                  <a:schemeClr val="bg1"/>
                </a:solidFill>
                <a:sym typeface="+mn-ea"/>
              </a:rPr>
              <a:t>数组冒泡排序算法</a:t>
            </a:r>
            <a:r>
              <a:rPr lang="en-US" altLang="zh-CN">
                <a:solidFill>
                  <a:schemeClr val="bg1"/>
                </a:solidFill>
                <a:sym typeface="+mn-ea"/>
              </a:rPr>
              <a:t>(</a:t>
            </a:r>
            <a:r>
              <a:rPr lang="zh-CN" altLang="en-US">
                <a:solidFill>
                  <a:schemeClr val="bg1"/>
                </a:solidFill>
                <a:sym typeface="+mn-ea"/>
              </a:rPr>
              <a:t>续</a:t>
            </a:r>
            <a:r>
              <a:rPr lang="en-US" altLang="zh-CN">
                <a:solidFill>
                  <a:schemeClr val="bg1"/>
                </a:solidFill>
                <a:sym typeface="+mn-ea"/>
              </a:rPr>
              <a:t>)</a:t>
            </a:r>
            <a:endParaRPr lang="en-US" altLang="zh-CN">
              <a:solidFill>
                <a:schemeClr val="bg1"/>
              </a:solidFill>
              <a:sym typeface="+mn-ea"/>
            </a:endParaRPr>
          </a:p>
        </p:txBody>
      </p:sp>
      <p:sp>
        <p:nvSpPr>
          <p:cNvPr id="5" name="文本占位符 4"/>
          <p:cNvSpPr>
            <a:spLocks noGrp="1"/>
          </p:cNvSpPr>
          <p:nvPr>
            <p:ph type="body" idx="13"/>
          </p:nvPr>
        </p:nvSpPr>
        <p:spPr/>
        <p:txBody>
          <a:bodyPr>
            <a:normAutofit/>
          </a:bodyPr>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初始序列</a:t>
            </a:r>
            <a:r>
              <a:rPr lang="en-US" altLang="zh-CN" sz="3200" dirty="0">
                <a:solidFill>
                  <a:schemeClr val="bg1"/>
                </a:solidFill>
                <a:effectLst/>
                <a:latin typeface="微软雅黑" panose="020B0503020204020204" charset="-122"/>
                <a:ea typeface="微软雅黑" panose="020B0503020204020204" charset="-122"/>
                <a:sym typeface="+mn-ea"/>
              </a:rPr>
              <a:t>		89  50  84  57  61  20</a:t>
            </a:r>
            <a:endParaRPr lang="en-US" altLang="zh-CN"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第一趟排序</a:t>
            </a:r>
            <a:r>
              <a:rPr lang="en-US" altLang="zh-CN" sz="3200" dirty="0">
                <a:solidFill>
                  <a:schemeClr val="bg1"/>
                </a:solidFill>
                <a:effectLst/>
                <a:latin typeface="微软雅黑" panose="020B0503020204020204" charset="-122"/>
                <a:ea typeface="微软雅黑" panose="020B0503020204020204" charset="-122"/>
                <a:sym typeface="+mn-ea"/>
              </a:rPr>
              <a:t>		50  84  57  61  20  89</a:t>
            </a:r>
            <a:endParaRPr lang="en-US" altLang="zh-CN"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第二趟排序</a:t>
            </a:r>
            <a:r>
              <a:rPr lang="en-US" altLang="zh-CN" sz="3200" dirty="0">
                <a:solidFill>
                  <a:schemeClr val="bg1"/>
                </a:solidFill>
                <a:effectLst/>
                <a:latin typeface="微软雅黑" panose="020B0503020204020204" charset="-122"/>
                <a:ea typeface="微软雅黑" panose="020B0503020204020204" charset="-122"/>
                <a:sym typeface="+mn-ea"/>
              </a:rPr>
              <a:t>		50  57  61  20  84  89</a:t>
            </a:r>
            <a:endParaRPr lang="en-US" altLang="zh-CN"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第三趟排序</a:t>
            </a:r>
            <a:r>
              <a:rPr lang="en-US" altLang="zh-CN" sz="3200" dirty="0">
                <a:solidFill>
                  <a:schemeClr val="bg1"/>
                </a:solidFill>
                <a:effectLst/>
                <a:latin typeface="微软雅黑" panose="020B0503020204020204" charset="-122"/>
                <a:ea typeface="微软雅黑" panose="020B0503020204020204" charset="-122"/>
                <a:sym typeface="+mn-ea"/>
              </a:rPr>
              <a:t>		50  57  20  61  84  89</a:t>
            </a:r>
            <a:endParaRPr lang="en-US" altLang="zh-CN"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第四趟排序</a:t>
            </a:r>
            <a:r>
              <a:rPr lang="en-US" altLang="zh-CN" sz="3200" dirty="0">
                <a:solidFill>
                  <a:schemeClr val="bg1"/>
                </a:solidFill>
                <a:effectLst/>
                <a:latin typeface="微软雅黑" panose="020B0503020204020204" charset="-122"/>
                <a:ea typeface="微软雅黑" panose="020B0503020204020204" charset="-122"/>
                <a:sym typeface="+mn-ea"/>
              </a:rPr>
              <a:t>		50  20  57  61  84  89</a:t>
            </a:r>
            <a:endParaRPr lang="en-US" altLang="zh-CN"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第五趟排序</a:t>
            </a:r>
            <a:r>
              <a:rPr lang="en-US" altLang="zh-CN" sz="3200" dirty="0">
                <a:solidFill>
                  <a:schemeClr val="bg1"/>
                </a:solidFill>
                <a:effectLst/>
                <a:latin typeface="微软雅黑" panose="020B0503020204020204" charset="-122"/>
                <a:ea typeface="微软雅黑" panose="020B0503020204020204" charset="-122"/>
                <a:sym typeface="+mn-ea"/>
              </a:rPr>
              <a:t>		20  50  57  61  84  89</a:t>
            </a:r>
            <a:endParaRPr lang="en-US" altLang="zh-CN" sz="3200" dirty="0">
              <a:solidFill>
                <a:schemeClr val="bg1"/>
              </a:solidFill>
              <a:effectLst/>
              <a:latin typeface="微软雅黑" panose="020B0503020204020204" charset="-122"/>
              <a:ea typeface="微软雅黑" panose="020B0503020204020204" charset="-122"/>
              <a:sym typeface="+mn-ea"/>
            </a:endParaRPr>
          </a:p>
        </p:txBody>
      </p:sp>
      <p:cxnSp>
        <p:nvCxnSpPr>
          <p:cNvPr id="4" name="直接箭头连接符 3"/>
          <p:cNvCxnSpPr/>
          <p:nvPr/>
        </p:nvCxnSpPr>
        <p:spPr>
          <a:xfrm>
            <a:off x="4545965" y="1796415"/>
            <a:ext cx="3626485" cy="236855"/>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5352415" y="2395855"/>
            <a:ext cx="2141855" cy="266065"/>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6010910" y="3021965"/>
            <a:ext cx="718820" cy="266065"/>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5158740" y="3606800"/>
            <a:ext cx="718820" cy="266065"/>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412615" y="4191000"/>
            <a:ext cx="718820" cy="266065"/>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973455" y="4958080"/>
            <a:ext cx="5354955" cy="800100"/>
          </a:xfrm>
          <a:prstGeom prst="roundRect">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600">
                <a:latin typeface="微软雅黑" panose="020B0503020204020204" charset="-122"/>
                <a:ea typeface="微软雅黑" panose="020B0503020204020204" charset="-122"/>
              </a:rPr>
              <a:t>每次找到最大值放到倒数第</a:t>
            </a:r>
            <a:r>
              <a:rPr lang="en-US" altLang="zh-CN" sz="2600">
                <a:latin typeface="微软雅黑" panose="020B0503020204020204" charset="-122"/>
                <a:ea typeface="微软雅黑" panose="020B0503020204020204" charset="-122"/>
              </a:rPr>
              <a:t>N</a:t>
            </a:r>
            <a:r>
              <a:rPr lang="zh-CN" altLang="en-US" sz="2600">
                <a:latin typeface="微软雅黑" panose="020B0503020204020204" charset="-122"/>
                <a:ea typeface="微软雅黑" panose="020B0503020204020204" charset="-122"/>
              </a:rPr>
              <a:t>位</a:t>
            </a:r>
            <a:endParaRPr lang="zh-CN" altLang="en-US" sz="2600">
              <a:latin typeface="微软雅黑" panose="020B0503020204020204" charset="-122"/>
              <a:ea typeface="微软雅黑" panose="020B0503020204020204" charset="-122"/>
            </a:endParaRPr>
          </a:p>
          <a:p>
            <a:pPr algn="l"/>
            <a:r>
              <a:rPr lang="en-US" altLang="zh-CN" sz="2600">
                <a:latin typeface="微软雅黑" panose="020B0503020204020204" charset="-122"/>
                <a:ea typeface="微软雅黑" panose="020B0503020204020204" charset="-122"/>
              </a:rPr>
              <a:t>N</a:t>
            </a:r>
            <a:r>
              <a:rPr lang="zh-CN" altLang="en-US" sz="2600">
                <a:latin typeface="微软雅黑" panose="020B0503020204020204" charset="-122"/>
                <a:ea typeface="微软雅黑" panose="020B0503020204020204" charset="-122"/>
              </a:rPr>
              <a:t>取</a:t>
            </a:r>
            <a:r>
              <a:rPr lang="en-US" altLang="zh-CN" sz="2600">
                <a:latin typeface="微软雅黑" panose="020B0503020204020204" charset="-122"/>
                <a:ea typeface="微软雅黑" panose="020B0503020204020204" charset="-122"/>
              </a:rPr>
              <a:t>1</a:t>
            </a:r>
            <a:r>
              <a:rPr lang="zh-CN" altLang="en-US" sz="2600">
                <a:latin typeface="微软雅黑" panose="020B0503020204020204" charset="-122"/>
                <a:ea typeface="微软雅黑" panose="020B0503020204020204" charset="-122"/>
              </a:rPr>
              <a:t>、</a:t>
            </a:r>
            <a:r>
              <a:rPr lang="en-US" altLang="zh-CN" sz="2600">
                <a:latin typeface="微软雅黑" panose="020B0503020204020204" charset="-122"/>
                <a:ea typeface="微软雅黑" panose="020B0503020204020204" charset="-122"/>
              </a:rPr>
              <a:t>2</a:t>
            </a:r>
            <a:r>
              <a:rPr lang="zh-CN" altLang="en-US" sz="2600">
                <a:latin typeface="微软雅黑" panose="020B0503020204020204" charset="-122"/>
                <a:ea typeface="微软雅黑" panose="020B0503020204020204" charset="-122"/>
              </a:rPr>
              <a:t>、</a:t>
            </a:r>
            <a:r>
              <a:rPr lang="en-US" altLang="zh-CN" sz="2600">
                <a:latin typeface="微软雅黑" panose="020B0503020204020204" charset="-122"/>
                <a:ea typeface="微软雅黑" panose="020B0503020204020204" charset="-122"/>
              </a:rPr>
              <a:t>3</a:t>
            </a:r>
            <a:r>
              <a:rPr lang="zh-CN" altLang="en-US" sz="2600">
                <a:latin typeface="微软雅黑" panose="020B0503020204020204" charset="-122"/>
                <a:ea typeface="微软雅黑" panose="020B0503020204020204" charset="-122"/>
              </a:rPr>
              <a:t>、</a:t>
            </a:r>
            <a:r>
              <a:rPr lang="en-US" altLang="zh-CN" sz="2600">
                <a:latin typeface="微软雅黑" panose="020B0503020204020204" charset="-122"/>
                <a:ea typeface="微软雅黑" panose="020B0503020204020204" charset="-122"/>
              </a:rPr>
              <a:t>...</a:t>
            </a:r>
            <a:endParaRPr lang="en-US" altLang="zh-CN" sz="2600">
              <a:latin typeface="微软雅黑" panose="020B0503020204020204" charset="-122"/>
              <a:ea typeface="微软雅黑" panose="020B0503020204020204" charset="-122"/>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lgn="l"/>
            <a:r>
              <a:rPr lang="zh-CN" altLang="zh-CN">
                <a:solidFill>
                  <a:schemeClr val="bg1"/>
                </a:solidFill>
                <a:sym typeface="+mn-ea"/>
              </a:rPr>
              <a:t>案例演示</a:t>
            </a:r>
            <a:endParaRPr lang="zh-CN" altLang="zh-CN">
              <a:solidFill>
                <a:schemeClr val="bg1"/>
              </a:solidFill>
              <a:sym typeface="+mn-ea"/>
            </a:endParaRPr>
          </a:p>
        </p:txBody>
      </p:sp>
      <p:sp>
        <p:nvSpPr>
          <p:cNvPr id="3" name="文本占位符 2"/>
          <p:cNvSpPr>
            <a:spLocks noGrp="1"/>
          </p:cNvSpPr>
          <p:nvPr>
            <p:ph type="body" idx="13"/>
          </p:nvPr>
        </p:nvSpPr>
        <p:spPr/>
        <p:txBody>
          <a:bodyPr/>
          <a:p>
            <a:pPr marL="0" lvl="1" indent="0">
              <a:buSzPct val="100000"/>
              <a:buNone/>
            </a:pPr>
            <a:r>
              <a:rPr lang="zh-CN" altLang="en-US" sz="3200" b="1" dirty="0">
                <a:solidFill>
                  <a:schemeClr val="bg1"/>
                </a:solidFill>
                <a:latin typeface="微软雅黑" panose="020B0503020204020204" charset="-122"/>
                <a:ea typeface="微软雅黑" panose="020B0503020204020204" charset="-122"/>
                <a:sym typeface="+mn-ea"/>
              </a:rPr>
              <a:t>【参见：</a:t>
            </a:r>
            <a:r>
              <a:rPr lang="en-US" altLang="zh-CN" sz="3200" b="1" dirty="0">
                <a:solidFill>
                  <a:schemeClr val="bg1"/>
                </a:solidFill>
                <a:latin typeface="微软雅黑" panose="020B0503020204020204" charset="-122"/>
                <a:ea typeface="微软雅黑" panose="020B0503020204020204" charset="-122"/>
                <a:sym typeface="+mn-ea"/>
              </a:rPr>
              <a:t>COOKBOOK</a:t>
            </a:r>
            <a:r>
              <a:rPr lang="zh-CN" altLang="en-US" sz="3200" b="1" dirty="0">
                <a:solidFill>
                  <a:schemeClr val="bg1"/>
                </a:solidFill>
                <a:latin typeface="微软雅黑" panose="020B0503020204020204" charset="-122"/>
                <a:ea typeface="微软雅黑" panose="020B0503020204020204" charset="-122"/>
                <a:sym typeface="+mn-ea"/>
              </a:rPr>
              <a:t>】</a:t>
            </a:r>
            <a:endParaRPr lang="zh-CN" altLang="en-US" sz="3200" b="1" dirty="0">
              <a:solidFill>
                <a:schemeClr val="bg1"/>
              </a:solidFill>
              <a:latin typeface="微软雅黑" panose="020B0503020204020204" charset="-122"/>
              <a:ea typeface="微软雅黑" panose="020B0503020204020204" charset="-122"/>
              <a:sym typeface="+mn-ea"/>
            </a:endParaRPr>
          </a:p>
          <a:p>
            <a:pPr marL="0" lvl="1" indent="0">
              <a:buSzPct val="100000"/>
              <a:buNone/>
            </a:pPr>
            <a:endParaRPr lang="zh-CN" altLang="en-US" sz="3200" b="1" dirty="0">
              <a:solidFill>
                <a:schemeClr val="bg1"/>
              </a:solidFill>
              <a:latin typeface="微软雅黑" panose="020B0503020204020204" charset="-122"/>
              <a:ea typeface="微软雅黑" panose="020B0503020204020204" charset="-122"/>
              <a:sym typeface="+mn-ea"/>
            </a:endParaRPr>
          </a:p>
          <a:p>
            <a:pPr marL="457200" lvl="1" indent="-457200">
              <a:buSzPct val="100000"/>
            </a:pPr>
            <a:r>
              <a:rPr lang="zh-CN" altLang="en-US" sz="3200" b="1" dirty="0">
                <a:solidFill>
                  <a:schemeClr val="bg1"/>
                </a:solidFill>
                <a:latin typeface="微软雅黑" panose="020B0503020204020204" charset="-122"/>
                <a:ea typeface="微软雅黑" panose="020B0503020204020204" charset="-122"/>
                <a:sym typeface="+mn-ea"/>
              </a:rPr>
              <a:t>初始化一个数组，使用冒泡对其进行排序。</a:t>
            </a:r>
            <a:endParaRPr lang="en-US" altLang="zh-CN" sz="2600" dirty="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en-US" altLang="zh-CN">
                <a:solidFill>
                  <a:schemeClr val="bg1"/>
                </a:solidFill>
                <a:sym typeface="+mn-ea"/>
              </a:rPr>
              <a:t>Arrays.sort</a:t>
            </a:r>
            <a:r>
              <a:rPr lang="zh-CN" altLang="en-US">
                <a:solidFill>
                  <a:schemeClr val="bg1"/>
                </a:solidFill>
                <a:sym typeface="+mn-ea"/>
              </a:rPr>
              <a:t>方法排序</a:t>
            </a:r>
            <a:endParaRPr lang="zh-CN" altLang="en-US">
              <a:solidFill>
                <a:schemeClr val="bg1"/>
              </a:solidFill>
              <a:sym typeface="+mn-ea"/>
            </a:endParaRPr>
          </a:p>
        </p:txBody>
      </p:sp>
      <p:sp>
        <p:nvSpPr>
          <p:cNvPr id="5" name="文本占位符 4"/>
          <p:cNvSpPr>
            <a:spLocks noGrp="1"/>
          </p:cNvSpPr>
          <p:nvPr>
            <p:ph type="body" idx="13"/>
          </p:nvPr>
        </p:nvSpPr>
        <p:spPr/>
        <p:txBody>
          <a:bodyPr>
            <a:normAutofit/>
          </a:bodyPr>
          <a:p>
            <a:pPr marL="457200" lvl="1" indent="-457200">
              <a:lnSpc>
                <a:spcPct val="110000"/>
              </a:lnSpc>
              <a:buSzPct val="100000"/>
            </a:pPr>
            <a:r>
              <a:rPr lang="en-US" altLang="zh-CN" sz="3200" dirty="0">
                <a:solidFill>
                  <a:schemeClr val="bg1"/>
                </a:solidFill>
                <a:effectLst/>
                <a:latin typeface="微软雅黑" panose="020B0503020204020204" charset="-122"/>
                <a:ea typeface="微软雅黑" panose="020B0503020204020204" charset="-122"/>
                <a:sym typeface="+mn-ea"/>
              </a:rPr>
              <a:t>JDK</a:t>
            </a:r>
            <a:r>
              <a:rPr lang="zh-CN" altLang="en-US" sz="3200" dirty="0">
                <a:solidFill>
                  <a:schemeClr val="bg1"/>
                </a:solidFill>
                <a:effectLst/>
                <a:latin typeface="微软雅黑" panose="020B0503020204020204" charset="-122"/>
                <a:ea typeface="微软雅黑" panose="020B0503020204020204" charset="-122"/>
                <a:sym typeface="+mn-ea"/>
              </a:rPr>
              <a:t>提供的</a:t>
            </a:r>
            <a:r>
              <a:rPr lang="en-US" altLang="zh-CN" sz="3200" dirty="0">
                <a:solidFill>
                  <a:schemeClr val="bg1"/>
                </a:solidFill>
                <a:effectLst/>
                <a:latin typeface="微软雅黑" panose="020B0503020204020204" charset="-122"/>
                <a:ea typeface="微软雅黑" panose="020B0503020204020204" charset="-122"/>
                <a:sym typeface="+mn-ea"/>
              </a:rPr>
              <a:t>Arrays.sort</a:t>
            </a:r>
            <a:r>
              <a:rPr lang="zh-CN" altLang="en-US" sz="3200" dirty="0">
                <a:solidFill>
                  <a:schemeClr val="bg1"/>
                </a:solidFill>
                <a:effectLst/>
                <a:latin typeface="微软雅黑" panose="020B0503020204020204" charset="-122"/>
                <a:ea typeface="微软雅黑" panose="020B0503020204020204" charset="-122"/>
                <a:sym typeface="+mn-ea"/>
              </a:rPr>
              <a:t>方法封装了数组的排序算法：</a:t>
            </a: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endParaRPr lang="en-US" altLang="zh-CN"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int[] arr = {49,81,12,52,20};</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Arrays.sort(arr);</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System.out.println(Arrays.toString(arr));</a:t>
            </a:r>
            <a:endParaRPr lang="en-US" altLang="zh-CN" sz="2600" dirty="0">
              <a:solidFill>
                <a:schemeClr val="bg1"/>
              </a:solidFill>
              <a:effectLst/>
              <a:latin typeface="微软雅黑" panose="020B0503020204020204" charset="-122"/>
              <a:ea typeface="微软雅黑" panose="020B0503020204020204" charset="-122"/>
              <a:sym typeface="+mn-ea"/>
            </a:endParaRPr>
          </a:p>
        </p:txBody>
      </p:sp>
      <p:sp>
        <p:nvSpPr>
          <p:cNvPr id="3" name="圆角矩形 2"/>
          <p:cNvSpPr/>
          <p:nvPr/>
        </p:nvSpPr>
        <p:spPr>
          <a:xfrm>
            <a:off x="972820" y="5270500"/>
            <a:ext cx="5663565" cy="479425"/>
          </a:xfrm>
          <a:prstGeom prst="roundRect">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600">
                <a:latin typeface="微软雅黑" panose="020B0503020204020204" charset="-122"/>
                <a:ea typeface="微软雅黑" panose="020B0503020204020204" charset="-122"/>
              </a:rPr>
              <a:t>输出结果：</a:t>
            </a:r>
            <a:r>
              <a:rPr lang="en-US" altLang="zh-CN" sz="2600">
                <a:latin typeface="微软雅黑" panose="020B0503020204020204" charset="-122"/>
                <a:ea typeface="微软雅黑" panose="020B0503020204020204" charset="-122"/>
              </a:rPr>
              <a:t>12,20,49,51,81</a:t>
            </a:r>
            <a:endParaRPr lang="zh-CN" altLang="en-US" sz="2600">
              <a:latin typeface="微软雅黑" panose="020B0503020204020204" charset="-122"/>
              <a:ea typeface="微软雅黑" panose="020B0503020204020204" charset="-122"/>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52805" y="2426970"/>
            <a:ext cx="3992880" cy="1070610"/>
          </a:xfrm>
          <a:prstGeom prst="rect">
            <a:avLst/>
          </a:prstGeom>
          <a:noFill/>
        </p:spPr>
        <p:txBody>
          <a:bodyPr wrap="none" rtlCol="0" anchor="t">
            <a:spAutoFit/>
          </a:bodyPr>
          <a:p>
            <a:pPr algn="l"/>
            <a:r>
              <a:rPr lang="zh-CN" altLang="en-US" sz="6000" b="1">
                <a:solidFill>
                  <a:schemeClr val="bg1"/>
                </a:solidFill>
                <a:latin typeface="微软雅黑" panose="020B0503020204020204" charset="-122"/>
                <a:ea typeface="微软雅黑" panose="020B0503020204020204" charset="-122"/>
              </a:rPr>
              <a:t>总结和答疑</a:t>
            </a:r>
            <a:endParaRPr lang="zh-CN" altLang="en-US" sz="6000" b="1">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4532630" y="5080"/>
            <a:ext cx="4611370" cy="684085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ctrTitle"/>
          </p:nvPr>
        </p:nvSpPr>
        <p:spPr/>
        <p:txBody>
          <a:bodyPr>
            <a:normAutofit/>
          </a:bodyPr>
          <a:p>
            <a:pPr lvl="0" algn="l"/>
            <a:r>
              <a:rPr lang="zh-CN" altLang="en-US"/>
              <a:t>方法</a:t>
            </a:r>
            <a:endParaRPr lang="zh-CN" altLang="en-US"/>
          </a:p>
        </p:txBody>
      </p:sp>
      <p:sp>
        <p:nvSpPr>
          <p:cNvPr id="4" name="流程图: 可选过程 6146"/>
          <p:cNvSpPr/>
          <p:nvPr/>
        </p:nvSpPr>
        <p:spPr>
          <a:xfrm>
            <a:off x="511810" y="2852420"/>
            <a:ext cx="1466850" cy="711200"/>
          </a:xfrm>
          <a:prstGeom prst="flowChartAlternateProcess">
            <a:avLst/>
          </a:prstGeom>
          <a:solidFill>
            <a:srgbClr val="F60000"/>
          </a:solidFill>
          <a:ln w="38100" cap="flat" cmpd="sng">
            <a:solidFill>
              <a:schemeClr val="bg1"/>
            </a:solidFill>
            <a:prstDash val="solid"/>
            <a:miter/>
            <a:headEnd type="none" w="med" len="med"/>
            <a:tailEnd type="none" w="med" len="med"/>
          </a:ln>
        </p:spPr>
        <p:txBody>
          <a:bodyPr wrap="none" lIns="96519" tIns="50299" rIns="96519" bIns="50299" anchor="ctr"/>
          <a:p>
            <a:pPr lvl="0" algn="ctr"/>
            <a:r>
              <a:rPr lang="zh-CN" altLang="en-US" sz="2400" b="1" dirty="0">
                <a:solidFill>
                  <a:schemeClr val="bg1"/>
                </a:solidFill>
                <a:latin typeface="微软雅黑" panose="020B0503020204020204" charset="-122"/>
                <a:ea typeface="微软雅黑" panose="020B0503020204020204" charset="-122"/>
                <a:sym typeface="+mn-ea"/>
              </a:rPr>
              <a:t>方法</a:t>
            </a:r>
            <a:endParaRPr lang="zh-CN" altLang="en-US" sz="2400" b="1" dirty="0">
              <a:solidFill>
                <a:schemeClr val="bg1"/>
              </a:solidFill>
              <a:latin typeface="微软雅黑" panose="020B0503020204020204" charset="-122"/>
              <a:ea typeface="微软雅黑" panose="020B0503020204020204" charset="-122"/>
              <a:sym typeface="+mn-ea"/>
            </a:endParaRPr>
          </a:p>
        </p:txBody>
      </p:sp>
      <p:sp>
        <p:nvSpPr>
          <p:cNvPr id="15" name="矩形 14"/>
          <p:cNvSpPr/>
          <p:nvPr/>
        </p:nvSpPr>
        <p:spPr>
          <a:xfrm>
            <a:off x="487045" y="1200150"/>
            <a:ext cx="3007995" cy="15176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2" name="直接箭头连接符 21"/>
          <p:cNvCxnSpPr/>
          <p:nvPr/>
        </p:nvCxnSpPr>
        <p:spPr>
          <a:xfrm flipV="1">
            <a:off x="1978660" y="1897380"/>
            <a:ext cx="982345" cy="144399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4" idx="3"/>
            <a:endCxn id="18437" idx="1"/>
          </p:cNvCxnSpPr>
          <p:nvPr/>
        </p:nvCxnSpPr>
        <p:spPr>
          <a:xfrm flipV="1">
            <a:off x="1978660" y="2673350"/>
            <a:ext cx="949325" cy="53467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4" idx="3"/>
            <a:endCxn id="18438" idx="1"/>
          </p:cNvCxnSpPr>
          <p:nvPr/>
        </p:nvCxnSpPr>
        <p:spPr>
          <a:xfrm>
            <a:off x="1978660" y="3208020"/>
            <a:ext cx="982345" cy="17907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436" name="流程图: 可选过程 20484"/>
          <p:cNvSpPr/>
          <p:nvPr/>
        </p:nvSpPr>
        <p:spPr>
          <a:xfrm>
            <a:off x="2929255" y="1639888"/>
            <a:ext cx="2041525" cy="557212"/>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zh-CN" altLang="en-US" sz="2400" b="1" dirty="0">
                <a:solidFill>
                  <a:schemeClr val="bg1"/>
                </a:solidFill>
                <a:latin typeface="微软雅黑" panose="020B0503020204020204" charset="-122"/>
                <a:ea typeface="微软雅黑" panose="020B0503020204020204" charset="-122"/>
              </a:rPr>
              <a:t>什么是方法</a:t>
            </a:r>
            <a:endParaRPr lang="zh-CN" altLang="en-US" sz="2400" b="1" dirty="0">
              <a:solidFill>
                <a:schemeClr val="bg1"/>
              </a:solidFill>
              <a:latin typeface="微软雅黑" panose="020B0503020204020204" charset="-122"/>
              <a:ea typeface="微软雅黑" panose="020B0503020204020204" charset="-122"/>
            </a:endParaRPr>
          </a:p>
        </p:txBody>
      </p:sp>
      <p:sp>
        <p:nvSpPr>
          <p:cNvPr id="18437" name="流程图: 可选过程 20485"/>
          <p:cNvSpPr/>
          <p:nvPr/>
        </p:nvSpPr>
        <p:spPr>
          <a:xfrm>
            <a:off x="2927985" y="2395220"/>
            <a:ext cx="2039938" cy="555625"/>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zh-CN" altLang="en-US" sz="2400" b="1" dirty="0">
                <a:solidFill>
                  <a:schemeClr val="bg1"/>
                </a:solidFill>
                <a:latin typeface="微软雅黑" panose="020B0503020204020204" charset="-122"/>
                <a:ea typeface="微软雅黑" panose="020B0503020204020204" charset="-122"/>
              </a:rPr>
              <a:t>方法的定义</a:t>
            </a:r>
            <a:endParaRPr lang="zh-CN" altLang="en-US" sz="2400" b="1" dirty="0">
              <a:solidFill>
                <a:schemeClr val="bg1"/>
              </a:solidFill>
              <a:latin typeface="微软雅黑" panose="020B0503020204020204" charset="-122"/>
              <a:ea typeface="微软雅黑" panose="020B0503020204020204" charset="-122"/>
            </a:endParaRPr>
          </a:p>
        </p:txBody>
      </p:sp>
      <p:sp>
        <p:nvSpPr>
          <p:cNvPr id="18438" name="流程图: 可选过程 20486"/>
          <p:cNvSpPr/>
          <p:nvPr/>
        </p:nvSpPr>
        <p:spPr>
          <a:xfrm>
            <a:off x="2961005" y="3107690"/>
            <a:ext cx="2041525" cy="558800"/>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zh-CN" altLang="en-US" sz="2400" b="1" dirty="0">
                <a:solidFill>
                  <a:schemeClr val="bg1"/>
                </a:solidFill>
                <a:latin typeface="微软雅黑" panose="020B0503020204020204" charset="-122"/>
                <a:ea typeface="微软雅黑" panose="020B0503020204020204" charset="-122"/>
              </a:rPr>
              <a:t>方法的调用</a:t>
            </a:r>
            <a:endParaRPr lang="zh-CN" altLang="en-US" sz="2400" b="1" dirty="0">
              <a:solidFill>
                <a:schemeClr val="bg1"/>
              </a:solidFill>
              <a:latin typeface="微软雅黑" panose="020B0503020204020204" charset="-122"/>
              <a:ea typeface="微软雅黑" panose="020B0503020204020204" charset="-122"/>
            </a:endParaRPr>
          </a:p>
        </p:txBody>
      </p:sp>
      <p:sp>
        <p:nvSpPr>
          <p:cNvPr id="18443" name="流程图: 可选过程 20491"/>
          <p:cNvSpPr/>
          <p:nvPr/>
        </p:nvSpPr>
        <p:spPr>
          <a:xfrm>
            <a:off x="5205730" y="2172335"/>
            <a:ext cx="3430270" cy="32702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zh-CN" altLang="en-US" sz="2400" b="1" dirty="0">
                <a:solidFill>
                  <a:schemeClr val="bg1"/>
                </a:solidFill>
                <a:latin typeface="微软雅黑" panose="020B0503020204020204" charset="-122"/>
                <a:ea typeface="微软雅黑" panose="020B0503020204020204" charset="-122"/>
              </a:rPr>
              <a:t>定义方法</a:t>
            </a:r>
            <a:endParaRPr lang="zh-CN" altLang="en-US" sz="2400" b="1" dirty="0">
              <a:solidFill>
                <a:schemeClr val="bg1"/>
              </a:solidFill>
              <a:latin typeface="微软雅黑" panose="020B0503020204020204" charset="-122"/>
              <a:ea typeface="微软雅黑" panose="020B0503020204020204" charset="-122"/>
            </a:endParaRPr>
          </a:p>
        </p:txBody>
      </p:sp>
      <p:sp>
        <p:nvSpPr>
          <p:cNvPr id="18444" name="流程图: 可选过程 20492"/>
          <p:cNvSpPr/>
          <p:nvPr/>
        </p:nvSpPr>
        <p:spPr>
          <a:xfrm>
            <a:off x="5205730" y="2626360"/>
            <a:ext cx="3430270" cy="33972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zh-CN" altLang="en-US" sz="2400" b="1" dirty="0">
                <a:solidFill>
                  <a:schemeClr val="bg1"/>
                </a:solidFill>
                <a:latin typeface="微软雅黑" panose="020B0503020204020204" charset="-122"/>
                <a:ea typeface="微软雅黑" panose="020B0503020204020204" charset="-122"/>
              </a:rPr>
              <a:t>定义参数和返回值</a:t>
            </a:r>
            <a:endParaRPr lang="zh-CN" altLang="en-US" sz="2400" b="1" dirty="0">
              <a:solidFill>
                <a:schemeClr val="bg1"/>
              </a:solidFill>
              <a:latin typeface="微软雅黑" panose="020B0503020204020204" charset="-122"/>
              <a:ea typeface="微软雅黑" panose="020B0503020204020204" charset="-122"/>
            </a:endParaRPr>
          </a:p>
        </p:txBody>
      </p:sp>
      <p:sp>
        <p:nvSpPr>
          <p:cNvPr id="18445" name="流程图: 可选过程 20493"/>
          <p:cNvSpPr/>
          <p:nvPr/>
        </p:nvSpPr>
        <p:spPr>
          <a:xfrm>
            <a:off x="5205730" y="3107690"/>
            <a:ext cx="3430270" cy="35369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en-US" altLang="zh-CN" sz="2400" b="1" dirty="0">
                <a:solidFill>
                  <a:schemeClr val="bg1"/>
                </a:solidFill>
                <a:latin typeface="微软雅黑" panose="020B0503020204020204" charset="-122"/>
                <a:ea typeface="微软雅黑" panose="020B0503020204020204" charset="-122"/>
              </a:rPr>
              <a:t>return</a:t>
            </a:r>
            <a:r>
              <a:rPr lang="zh-CN" altLang="en-US" sz="2400" b="1" dirty="0">
                <a:solidFill>
                  <a:schemeClr val="bg1"/>
                </a:solidFill>
                <a:latin typeface="微软雅黑" panose="020B0503020204020204" charset="-122"/>
                <a:ea typeface="微软雅黑" panose="020B0503020204020204" charset="-122"/>
              </a:rPr>
              <a:t>语句</a:t>
            </a:r>
            <a:endParaRPr lang="zh-CN" altLang="en-US" sz="2400" b="1" dirty="0">
              <a:solidFill>
                <a:schemeClr val="bg1"/>
              </a:solidFill>
              <a:latin typeface="微软雅黑" panose="020B0503020204020204" charset="-122"/>
              <a:ea typeface="微软雅黑" panose="020B0503020204020204" charset="-122"/>
            </a:endParaRPr>
          </a:p>
        </p:txBody>
      </p:sp>
      <p:sp>
        <p:nvSpPr>
          <p:cNvPr id="18446" name="流程图: 可选过程 20494"/>
          <p:cNvSpPr/>
          <p:nvPr/>
        </p:nvSpPr>
        <p:spPr>
          <a:xfrm>
            <a:off x="5205730" y="3613785"/>
            <a:ext cx="3430270" cy="37020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zh-CN" altLang="en-US" sz="2400" b="1" dirty="0">
                <a:solidFill>
                  <a:schemeClr val="bg1"/>
                </a:solidFill>
                <a:latin typeface="微软雅黑" panose="020B0503020204020204" charset="-122"/>
                <a:ea typeface="微软雅黑" panose="020B0503020204020204" charset="-122"/>
              </a:rPr>
              <a:t>调用方法时的参数传递</a:t>
            </a:r>
            <a:endParaRPr lang="zh-CN" altLang="en-US" sz="2400" b="1" dirty="0">
              <a:solidFill>
                <a:schemeClr val="bg1"/>
              </a:solidFill>
              <a:latin typeface="微软雅黑" panose="020B0503020204020204" charset="-122"/>
              <a:ea typeface="微软雅黑" panose="020B0503020204020204" charset="-122"/>
            </a:endParaRPr>
          </a:p>
        </p:txBody>
      </p:sp>
      <p:sp>
        <p:nvSpPr>
          <p:cNvPr id="6" name="流程图: 可选过程 12293"/>
          <p:cNvSpPr/>
          <p:nvPr/>
        </p:nvSpPr>
        <p:spPr>
          <a:xfrm>
            <a:off x="5205730" y="1639888"/>
            <a:ext cx="3405188" cy="425450"/>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6519" tIns="50299" rIns="96519" bIns="50299" anchor="ctr"/>
          <a:p>
            <a:pPr lvl="0" algn="ctr"/>
            <a:r>
              <a:rPr lang="zh-CN" altLang="en-US" sz="2400" b="1" dirty="0">
                <a:solidFill>
                  <a:schemeClr val="bg1"/>
                </a:solidFill>
                <a:latin typeface="微软雅黑" panose="020B0503020204020204" charset="-122"/>
                <a:ea typeface="微软雅黑" panose="020B0503020204020204" charset="-122"/>
              </a:rPr>
              <a:t>方法的概述</a:t>
            </a:r>
            <a:endParaRPr lang="zh-CN" altLang="en-US" sz="2400" b="1"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52805" y="2426970"/>
            <a:ext cx="3992880" cy="1070610"/>
          </a:xfrm>
          <a:prstGeom prst="rect">
            <a:avLst/>
          </a:prstGeom>
          <a:noFill/>
        </p:spPr>
        <p:txBody>
          <a:bodyPr wrap="none" rtlCol="0" anchor="t">
            <a:spAutoFit/>
          </a:bodyPr>
          <a:p>
            <a:pPr algn="l"/>
            <a:r>
              <a:rPr lang="zh-CN" altLang="en-US" sz="6000" b="1">
                <a:solidFill>
                  <a:schemeClr val="bg1"/>
                </a:solidFill>
                <a:latin typeface="微软雅黑" panose="020B0503020204020204" charset="-122"/>
                <a:ea typeface="微软雅黑" panose="020B0503020204020204" charset="-122"/>
              </a:rPr>
              <a:t>什么是方法</a:t>
            </a:r>
            <a:endParaRPr lang="zh-CN" altLang="en-US" sz="6000" b="1">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zh-CN" altLang="en-US">
                <a:solidFill>
                  <a:schemeClr val="bg1"/>
                </a:solidFill>
                <a:sym typeface="+mn-ea"/>
              </a:rPr>
              <a:t>方法的概述</a:t>
            </a:r>
            <a:endParaRPr lang="zh-CN" altLang="en-US">
              <a:solidFill>
                <a:schemeClr val="bg1"/>
              </a:solidFill>
              <a:sym typeface="+mn-ea"/>
            </a:endParaRPr>
          </a:p>
        </p:txBody>
      </p:sp>
      <p:sp>
        <p:nvSpPr>
          <p:cNvPr id="5" name="文本占位符 4"/>
          <p:cNvSpPr>
            <a:spLocks noGrp="1"/>
          </p:cNvSpPr>
          <p:nvPr>
            <p:ph type="body" idx="13"/>
          </p:nvPr>
        </p:nvSpPr>
        <p:spPr/>
        <p:txBody>
          <a:bodyPr>
            <a:normAutofit/>
          </a:bodyPr>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方法是指面向对象语言中执行某一功能的代码块，部分语言称之为函数或过程；</a:t>
            </a:r>
            <a:endParaRPr lang="en-US" altLang="zh-CN"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封装方法可以方便的了解该区域代码执行后的结果类型以及获取调试信息。</a:t>
            </a: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方法可用于重复执行，便于程序维护。</a:t>
            </a: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65" dirty="0">
                <a:solidFill>
                  <a:schemeClr val="bg1"/>
                </a:solidFill>
                <a:effectLst/>
                <a:latin typeface="微软雅黑" panose="020B0503020204020204" charset="-122"/>
                <a:ea typeface="微软雅黑" panose="020B0503020204020204" charset="-122"/>
                <a:sym typeface="+mn-ea"/>
              </a:rPr>
              <a:t>			</a:t>
            </a:r>
            <a:r>
              <a:rPr lang="zh-CN" altLang="en-US" sz="3200" b="1" dirty="0">
                <a:solidFill>
                  <a:schemeClr val="bg1"/>
                </a:solidFill>
                <a:effectLst/>
                <a:latin typeface="微软雅黑" panose="020B0503020204020204" charset="-122"/>
                <a:ea typeface="微软雅黑" panose="020B0503020204020204" charset="-122"/>
                <a:sym typeface="+mn-ea"/>
              </a:rPr>
              <a:t>排序算法</a:t>
            </a:r>
            <a:endParaRPr lang="zh-CN" altLang="en-US" sz="3200" b="1" dirty="0">
              <a:solidFill>
                <a:schemeClr val="bg1"/>
              </a:solidFill>
              <a:effectLst/>
              <a:latin typeface="微软雅黑" panose="020B0503020204020204" charset="-122"/>
              <a:ea typeface="微软雅黑" panose="020B0503020204020204" charset="-122"/>
              <a:sym typeface="+mn-ea"/>
            </a:endParaRPr>
          </a:p>
        </p:txBody>
      </p:sp>
      <p:sp>
        <p:nvSpPr>
          <p:cNvPr id="3" name="椭圆形标注 2"/>
          <p:cNvSpPr/>
          <p:nvPr/>
        </p:nvSpPr>
        <p:spPr>
          <a:xfrm>
            <a:off x="1192530" y="4405630"/>
            <a:ext cx="1669415" cy="912495"/>
          </a:xfrm>
          <a:prstGeom prst="wedgeEllipseCallout">
            <a:avLst>
              <a:gd name="adj1" fmla="val 65975"/>
              <a:gd name="adj2" fmla="val 657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600">
                <a:latin typeface="微软雅黑" panose="020B0503020204020204" charset="-122"/>
                <a:ea typeface="微软雅黑" panose="020B0503020204020204" charset="-122"/>
              </a:rPr>
              <a:t>我需要</a:t>
            </a:r>
            <a:endParaRPr lang="zh-CN" altLang="en-US" sz="2600">
              <a:latin typeface="微软雅黑" panose="020B0503020204020204" charset="-122"/>
              <a:ea typeface="微软雅黑" panose="020B0503020204020204" charset="-122"/>
            </a:endParaRPr>
          </a:p>
        </p:txBody>
      </p:sp>
      <p:sp>
        <p:nvSpPr>
          <p:cNvPr id="4" name="椭圆形标注 3"/>
          <p:cNvSpPr/>
          <p:nvPr/>
        </p:nvSpPr>
        <p:spPr>
          <a:xfrm>
            <a:off x="5293360" y="4405630"/>
            <a:ext cx="1669415" cy="912495"/>
          </a:xfrm>
          <a:prstGeom prst="wedgeEllipseCallout">
            <a:avLst>
              <a:gd name="adj1" fmla="val -65481"/>
              <a:gd name="adj2" fmla="val 1109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600">
                <a:latin typeface="微软雅黑" panose="020B0503020204020204" charset="-122"/>
                <a:ea typeface="微软雅黑" panose="020B0503020204020204" charset="-122"/>
              </a:rPr>
              <a:t>我需要</a:t>
            </a:r>
            <a:endParaRPr lang="zh-CN" altLang="en-US" sz="2600">
              <a:latin typeface="微软雅黑" panose="020B0503020204020204" charset="-122"/>
              <a:ea typeface="微软雅黑" panose="020B0503020204020204" charset="-122"/>
            </a:endParaRPr>
          </a:p>
        </p:txBody>
      </p:sp>
      <p:sp>
        <p:nvSpPr>
          <p:cNvPr id="6" name="椭圆形标注 5"/>
          <p:cNvSpPr/>
          <p:nvPr/>
        </p:nvSpPr>
        <p:spPr>
          <a:xfrm>
            <a:off x="3313430" y="5625465"/>
            <a:ext cx="1669415" cy="912495"/>
          </a:xfrm>
          <a:prstGeom prst="wedgeEllipseCallout">
            <a:avLst>
              <a:gd name="adj1" fmla="val -9224"/>
              <a:gd name="adj2" fmla="val -7957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600">
                <a:latin typeface="微软雅黑" panose="020B0503020204020204" charset="-122"/>
                <a:ea typeface="微软雅黑" panose="020B0503020204020204" charset="-122"/>
              </a:rPr>
              <a:t>不重写</a:t>
            </a:r>
            <a:endParaRPr lang="zh-CN" altLang="en-US" sz="2600">
              <a:latin typeface="微软雅黑" panose="020B0503020204020204" charset="-122"/>
              <a:ea typeface="微软雅黑" panose="020B0503020204020204" charset="-122"/>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52805" y="2426970"/>
            <a:ext cx="3992880" cy="1070610"/>
          </a:xfrm>
          <a:prstGeom prst="rect">
            <a:avLst/>
          </a:prstGeom>
          <a:noFill/>
        </p:spPr>
        <p:txBody>
          <a:bodyPr wrap="none" rtlCol="0" anchor="t">
            <a:spAutoFit/>
          </a:bodyPr>
          <a:p>
            <a:pPr algn="l"/>
            <a:r>
              <a:rPr lang="zh-CN" altLang="en-US" sz="6000" b="1">
                <a:solidFill>
                  <a:schemeClr val="bg1"/>
                </a:solidFill>
                <a:latin typeface="微软雅黑" panose="020B0503020204020204" charset="-122"/>
                <a:ea typeface="微软雅黑" panose="020B0503020204020204" charset="-122"/>
              </a:rPr>
              <a:t>方法的定义</a:t>
            </a:r>
            <a:endParaRPr lang="zh-CN" altLang="en-US" sz="6000" b="1">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zh-CN" altLang="en-US">
                <a:solidFill>
                  <a:schemeClr val="bg1"/>
                </a:solidFill>
                <a:sym typeface="+mn-ea"/>
              </a:rPr>
              <a:t>定义方法</a:t>
            </a:r>
            <a:endParaRPr lang="zh-CN" altLang="en-US">
              <a:solidFill>
                <a:schemeClr val="bg1"/>
              </a:solidFill>
              <a:sym typeface="+mn-ea"/>
            </a:endParaRPr>
          </a:p>
        </p:txBody>
      </p:sp>
      <p:sp>
        <p:nvSpPr>
          <p:cNvPr id="5" name="文本占位符 4"/>
          <p:cNvSpPr>
            <a:spLocks noGrp="1"/>
          </p:cNvSpPr>
          <p:nvPr>
            <p:ph type="body" idx="13"/>
          </p:nvPr>
        </p:nvSpPr>
        <p:spPr/>
        <p:txBody>
          <a:bodyPr>
            <a:normAutofit/>
          </a:bodyPr>
          <a:p>
            <a:pPr marL="457200" lvl="1" indent="-457200">
              <a:lnSpc>
                <a:spcPct val="110000"/>
              </a:lnSpc>
              <a:buSzPct val="100000"/>
            </a:pPr>
            <a:r>
              <a:rPr lang="zh-CN" altLang="en-US" sz="3200" dirty="0">
                <a:solidFill>
                  <a:schemeClr val="bg1"/>
                </a:solidFill>
                <a:latin typeface="微软雅黑" panose="020B0503020204020204" charset="-122"/>
                <a:ea typeface="微软雅黑" panose="020B0503020204020204" charset="-122"/>
                <a:sym typeface="+mn-ea"/>
              </a:rPr>
              <a:t>方法用于封装一个特定的功能</a:t>
            </a:r>
            <a:r>
              <a:rPr lang="zh-CN" altLang="en-US" sz="3200" dirty="0">
                <a:solidFill>
                  <a:schemeClr val="bg1"/>
                </a:solidFill>
                <a:effectLst/>
                <a:latin typeface="微软雅黑" panose="020B0503020204020204" charset="-122"/>
                <a:ea typeface="微软雅黑" panose="020B0503020204020204" charset="-122"/>
                <a:sym typeface="+mn-ea"/>
              </a:rPr>
              <a:t>；</a:t>
            </a: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方法的封装尽量做到功能单一；</a:t>
            </a: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latin typeface="微软雅黑" panose="020B0503020204020204" charset="-122"/>
                <a:ea typeface="微软雅黑" panose="020B0503020204020204" charset="-122"/>
                <a:sym typeface="+mn-ea"/>
              </a:rPr>
              <a:t>定义方法的五个要素：修饰词、返回类型、方法名、参数列表、方法体</a:t>
            </a:r>
            <a:r>
              <a:rPr lang="zh-CN" altLang="en-US" sz="3200" dirty="0">
                <a:solidFill>
                  <a:schemeClr val="bg1"/>
                </a:solidFill>
                <a:effectLst/>
                <a:latin typeface="微软雅黑" panose="020B0503020204020204" charset="-122"/>
                <a:ea typeface="微软雅黑" panose="020B0503020204020204" charset="-122"/>
                <a:sym typeface="+mn-ea"/>
              </a:rPr>
              <a:t>。</a:t>
            </a: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zh-CN" altLang="en-US" sz="2600" dirty="0">
                <a:solidFill>
                  <a:schemeClr val="bg1"/>
                </a:solidFill>
                <a:latin typeface="微软雅黑" panose="020B0503020204020204" charset="-122"/>
                <a:ea typeface="微软雅黑" panose="020B0503020204020204" charset="-122"/>
                <a:sym typeface="+mn-ea"/>
              </a:rPr>
              <a:t>public static void main(String[] args){</a:t>
            </a:r>
            <a:endParaRPr lang="zh-CN" altLang="en-US" sz="2600" dirty="0">
              <a:solidFill>
                <a:schemeClr val="bg1"/>
              </a:solidFill>
              <a:latin typeface="微软雅黑" panose="020B0503020204020204" charset="-122"/>
              <a:ea typeface="微软雅黑" panose="020B0503020204020204" charset="-122"/>
              <a:sym typeface="+mn-ea"/>
            </a:endParaRPr>
          </a:p>
          <a:p>
            <a:pPr marL="460375" lvl="1" indent="0">
              <a:lnSpc>
                <a:spcPct val="110000"/>
              </a:lnSpc>
              <a:buNone/>
            </a:pP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System.out.println("Hello World");</a:t>
            </a:r>
            <a:endParaRPr lang="zh-CN" altLang="en-US" sz="2600" dirty="0">
              <a:solidFill>
                <a:schemeClr val="bg1"/>
              </a:solidFill>
              <a:latin typeface="微软雅黑" panose="020B0503020204020204" charset="-122"/>
              <a:ea typeface="微软雅黑" panose="020B0503020204020204" charset="-122"/>
              <a:sym typeface="+mn-ea"/>
            </a:endParaRPr>
          </a:p>
          <a:p>
            <a:pPr marL="460375" lvl="1" indent="0">
              <a:lnSpc>
                <a:spcPct val="110000"/>
              </a:lnSpc>
              <a:buNone/>
            </a:pPr>
            <a:r>
              <a:rPr lang="zh-CN" altLang="en-US" sz="2600" dirty="0">
                <a:solidFill>
                  <a:schemeClr val="bg1"/>
                </a:solidFill>
                <a:latin typeface="微软雅黑" panose="020B0503020204020204" charset="-122"/>
                <a:ea typeface="微软雅黑" panose="020B0503020204020204" charset="-122"/>
                <a:sym typeface="+mn-ea"/>
              </a:rPr>
              <a:t>}</a:t>
            </a:r>
            <a:endParaRPr lang="zh-CN" altLang="en-US" sz="2600" dirty="0">
              <a:solidFill>
                <a:schemeClr val="bg1"/>
              </a:solidFill>
              <a:effectLst/>
              <a:latin typeface="微软雅黑" panose="020B0503020204020204" charset="-122"/>
              <a:ea typeface="微软雅黑" panose="020B0503020204020204" charset="-122"/>
              <a:sym typeface="+mn-ea"/>
            </a:endParaRPr>
          </a:p>
        </p:txBody>
      </p:sp>
      <p:sp>
        <p:nvSpPr>
          <p:cNvPr id="38916" name="文本框 38916"/>
          <p:cNvSpPr txBox="1"/>
          <p:nvPr/>
        </p:nvSpPr>
        <p:spPr>
          <a:xfrm>
            <a:off x="1056640" y="5694680"/>
            <a:ext cx="1382395" cy="521970"/>
          </a:xfrm>
          <a:prstGeom prst="rect">
            <a:avLst/>
          </a:prstGeom>
          <a:noFill/>
          <a:ln w="9525">
            <a:noFill/>
            <a:miter/>
          </a:ln>
        </p:spPr>
        <p:txBody>
          <a:bodyPr wrap="square" lIns="97880" tIns="48939" rIns="97880" bIns="48939" anchor="t">
            <a:spAutoFit/>
          </a:bodyPr>
          <a:p>
            <a:pPr lvl="0"/>
            <a:r>
              <a:rPr lang="zh-CN" altLang="en-US" sz="2600" b="1" dirty="0">
                <a:solidFill>
                  <a:srgbClr val="FFCC00"/>
                </a:solidFill>
                <a:latin typeface="微软雅黑" panose="020B0503020204020204" charset="-122"/>
                <a:ea typeface="微软雅黑" panose="020B0503020204020204" charset="-122"/>
              </a:rPr>
              <a:t>修饰词</a:t>
            </a:r>
            <a:endParaRPr lang="zh-CN" altLang="en-US" sz="2600" b="1" dirty="0">
              <a:solidFill>
                <a:srgbClr val="FFCC00"/>
              </a:solidFill>
              <a:latin typeface="微软雅黑" panose="020B0503020204020204" charset="-122"/>
              <a:ea typeface="微软雅黑" panose="020B0503020204020204" charset="-122"/>
            </a:endParaRPr>
          </a:p>
        </p:txBody>
      </p:sp>
      <p:sp>
        <p:nvSpPr>
          <p:cNvPr id="38917" name="文本框 38917"/>
          <p:cNvSpPr txBox="1"/>
          <p:nvPr/>
        </p:nvSpPr>
        <p:spPr>
          <a:xfrm>
            <a:off x="2651125" y="5694363"/>
            <a:ext cx="1627188" cy="521970"/>
          </a:xfrm>
          <a:prstGeom prst="rect">
            <a:avLst/>
          </a:prstGeom>
          <a:noFill/>
          <a:ln w="9525">
            <a:noFill/>
            <a:miter/>
          </a:ln>
        </p:spPr>
        <p:txBody>
          <a:bodyPr wrap="square" lIns="97880" tIns="48939" rIns="97880" bIns="48939" anchor="t">
            <a:spAutoFit/>
          </a:bodyPr>
          <a:p>
            <a:pPr lvl="0"/>
            <a:r>
              <a:rPr lang="zh-CN" altLang="en-US" sz="2600" b="1" dirty="0">
                <a:solidFill>
                  <a:srgbClr val="FFCC00"/>
                </a:solidFill>
                <a:latin typeface="微软雅黑" panose="020B0503020204020204" charset="-122"/>
                <a:ea typeface="微软雅黑" panose="020B0503020204020204" charset="-122"/>
              </a:rPr>
              <a:t>返回类型</a:t>
            </a:r>
            <a:endParaRPr lang="zh-CN" altLang="en-US" sz="2600" b="1" dirty="0">
              <a:solidFill>
                <a:srgbClr val="FFCC00"/>
              </a:solidFill>
              <a:latin typeface="微软雅黑" panose="020B0503020204020204" charset="-122"/>
              <a:ea typeface="微软雅黑" panose="020B0503020204020204" charset="-122"/>
            </a:endParaRPr>
          </a:p>
        </p:txBody>
      </p:sp>
      <p:sp>
        <p:nvSpPr>
          <p:cNvPr id="38918" name="文本框 38918"/>
          <p:cNvSpPr txBox="1"/>
          <p:nvPr/>
        </p:nvSpPr>
        <p:spPr>
          <a:xfrm>
            <a:off x="5818188" y="5694363"/>
            <a:ext cx="1760537" cy="521970"/>
          </a:xfrm>
          <a:prstGeom prst="rect">
            <a:avLst/>
          </a:prstGeom>
          <a:noFill/>
          <a:ln w="9525">
            <a:noFill/>
            <a:miter/>
          </a:ln>
        </p:spPr>
        <p:txBody>
          <a:bodyPr wrap="square" lIns="97880" tIns="48939" rIns="97880" bIns="48939" anchor="t">
            <a:spAutoFit/>
          </a:bodyPr>
          <a:p>
            <a:pPr lvl="0"/>
            <a:r>
              <a:rPr lang="zh-CN" altLang="en-US" sz="2600" b="1" dirty="0">
                <a:solidFill>
                  <a:srgbClr val="FFCC00"/>
                </a:solidFill>
                <a:latin typeface="微软雅黑" panose="020B0503020204020204" charset="-122"/>
                <a:ea typeface="微软雅黑" panose="020B0503020204020204" charset="-122"/>
              </a:rPr>
              <a:t>参数列表</a:t>
            </a:r>
            <a:endParaRPr lang="zh-CN" altLang="en-US" sz="2600" b="1" dirty="0">
              <a:solidFill>
                <a:srgbClr val="FFCC00"/>
              </a:solidFill>
              <a:latin typeface="微软雅黑" panose="020B0503020204020204" charset="-122"/>
              <a:ea typeface="微软雅黑" panose="020B0503020204020204" charset="-122"/>
            </a:endParaRPr>
          </a:p>
        </p:txBody>
      </p:sp>
      <p:sp>
        <p:nvSpPr>
          <p:cNvPr id="38919" name="文本框 38919"/>
          <p:cNvSpPr txBox="1"/>
          <p:nvPr/>
        </p:nvSpPr>
        <p:spPr>
          <a:xfrm>
            <a:off x="4272915" y="5694680"/>
            <a:ext cx="1323340" cy="521970"/>
          </a:xfrm>
          <a:prstGeom prst="rect">
            <a:avLst/>
          </a:prstGeom>
          <a:noFill/>
          <a:ln w="9525">
            <a:noFill/>
            <a:miter/>
          </a:ln>
        </p:spPr>
        <p:txBody>
          <a:bodyPr wrap="square" lIns="97880" tIns="48939" rIns="97880" bIns="48939" anchor="t">
            <a:spAutoFit/>
          </a:bodyPr>
          <a:p>
            <a:pPr lvl="0"/>
            <a:r>
              <a:rPr lang="zh-CN" altLang="en-US" sz="2600" b="1" dirty="0">
                <a:solidFill>
                  <a:srgbClr val="FFCC00"/>
                </a:solidFill>
                <a:latin typeface="微软雅黑" panose="020B0503020204020204" charset="-122"/>
                <a:ea typeface="微软雅黑" panose="020B0503020204020204" charset="-122"/>
              </a:rPr>
              <a:t>方法名</a:t>
            </a:r>
            <a:endParaRPr lang="zh-CN" altLang="en-US" sz="2600" b="1" dirty="0">
              <a:solidFill>
                <a:srgbClr val="FFCC00"/>
              </a:solidFill>
              <a:latin typeface="微软雅黑" panose="020B0503020204020204" charset="-122"/>
              <a:ea typeface="微软雅黑" panose="020B0503020204020204" charset="-122"/>
            </a:endParaRPr>
          </a:p>
        </p:txBody>
      </p:sp>
      <p:sp>
        <p:nvSpPr>
          <p:cNvPr id="38920" name="文本框 38920"/>
          <p:cNvSpPr txBox="1"/>
          <p:nvPr/>
        </p:nvSpPr>
        <p:spPr>
          <a:xfrm>
            <a:off x="7359650" y="5694680"/>
            <a:ext cx="1489710" cy="521970"/>
          </a:xfrm>
          <a:prstGeom prst="rect">
            <a:avLst/>
          </a:prstGeom>
          <a:noFill/>
          <a:ln w="9525">
            <a:noFill/>
            <a:miter/>
          </a:ln>
        </p:spPr>
        <p:txBody>
          <a:bodyPr wrap="square" lIns="97880" tIns="48939" rIns="97880" bIns="48939" anchor="t">
            <a:spAutoFit/>
          </a:bodyPr>
          <a:p>
            <a:pPr lvl="0"/>
            <a:r>
              <a:rPr lang="zh-CN" altLang="en-US" sz="2600" b="1" dirty="0">
                <a:solidFill>
                  <a:srgbClr val="FFCC00"/>
                </a:solidFill>
                <a:latin typeface="微软雅黑" panose="020B0503020204020204" charset="-122"/>
                <a:ea typeface="微软雅黑" panose="020B0503020204020204" charset="-122"/>
              </a:rPr>
              <a:t>方法体</a:t>
            </a:r>
            <a:endParaRPr lang="zh-CN" altLang="en-US" sz="2600" b="1" dirty="0">
              <a:solidFill>
                <a:srgbClr val="FFCC00"/>
              </a:solidFill>
              <a:latin typeface="微软雅黑" panose="020B0503020204020204" charset="-122"/>
              <a:ea typeface="微软雅黑" panose="020B0503020204020204" charset="-122"/>
            </a:endParaRPr>
          </a:p>
        </p:txBody>
      </p:sp>
      <p:sp>
        <p:nvSpPr>
          <p:cNvPr id="38921" name="直接连接符 38921"/>
          <p:cNvSpPr/>
          <p:nvPr/>
        </p:nvSpPr>
        <p:spPr>
          <a:xfrm>
            <a:off x="1287463" y="4067175"/>
            <a:ext cx="493712" cy="1811338"/>
          </a:xfrm>
          <a:prstGeom prst="line">
            <a:avLst/>
          </a:prstGeom>
          <a:ln w="38100" cap="flat" cmpd="sng">
            <a:solidFill>
              <a:srgbClr val="FFCC00"/>
            </a:solidFill>
            <a:prstDash val="solid"/>
            <a:round/>
            <a:headEnd type="none" w="med" len="med"/>
            <a:tailEnd type="non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38923" name="直接连接符 38923"/>
          <p:cNvSpPr/>
          <p:nvPr/>
        </p:nvSpPr>
        <p:spPr>
          <a:xfrm>
            <a:off x="3309938" y="4065588"/>
            <a:ext cx="133350" cy="1628775"/>
          </a:xfrm>
          <a:prstGeom prst="line">
            <a:avLst/>
          </a:prstGeom>
          <a:ln w="38100" cap="flat" cmpd="sng">
            <a:solidFill>
              <a:srgbClr val="FFCC00"/>
            </a:solidFill>
            <a:prstDash val="solid"/>
            <a:round/>
            <a:headEnd type="none" w="med" len="med"/>
            <a:tailEnd type="non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38924" name="直接连接符 38924"/>
          <p:cNvSpPr/>
          <p:nvPr/>
        </p:nvSpPr>
        <p:spPr>
          <a:xfrm>
            <a:off x="4233863" y="4065588"/>
            <a:ext cx="592137" cy="1814512"/>
          </a:xfrm>
          <a:prstGeom prst="line">
            <a:avLst/>
          </a:prstGeom>
          <a:ln w="38100" cap="flat" cmpd="sng">
            <a:solidFill>
              <a:srgbClr val="FFCC00"/>
            </a:solidFill>
            <a:prstDash val="solid"/>
            <a:round/>
            <a:headEnd type="none" w="med" len="med"/>
            <a:tailEnd type="non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38925" name="直接连接符 38925"/>
          <p:cNvSpPr/>
          <p:nvPr/>
        </p:nvSpPr>
        <p:spPr>
          <a:xfrm>
            <a:off x="5773738" y="4065588"/>
            <a:ext cx="820737" cy="1628775"/>
          </a:xfrm>
          <a:prstGeom prst="line">
            <a:avLst/>
          </a:prstGeom>
          <a:ln w="38100" cap="flat" cmpd="sng">
            <a:solidFill>
              <a:srgbClr val="FFCC00"/>
            </a:solidFill>
            <a:prstDash val="solid"/>
            <a:round/>
            <a:headEnd type="none" w="med" len="med"/>
            <a:tailEnd type="non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38926" name="直接连接符 38926"/>
          <p:cNvSpPr/>
          <p:nvPr/>
        </p:nvSpPr>
        <p:spPr>
          <a:xfrm>
            <a:off x="6588125" y="4479290"/>
            <a:ext cx="1428115" cy="1216025"/>
          </a:xfrm>
          <a:prstGeom prst="line">
            <a:avLst/>
          </a:prstGeom>
          <a:ln w="38100" cap="flat" cmpd="sng">
            <a:solidFill>
              <a:srgbClr val="FFCC00"/>
            </a:solidFill>
            <a:prstDash val="solid"/>
            <a:round/>
            <a:headEnd type="none" w="med" len="med"/>
            <a:tailEnd type="non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zh-CN" altLang="en-US">
                <a:solidFill>
                  <a:schemeClr val="bg1"/>
                </a:solidFill>
                <a:sym typeface="+mn-ea"/>
              </a:rPr>
              <a:t>定义参数和返回值</a:t>
            </a:r>
            <a:endParaRPr lang="zh-CN" altLang="en-US">
              <a:solidFill>
                <a:schemeClr val="bg1"/>
              </a:solidFill>
              <a:sym typeface="+mn-ea"/>
            </a:endParaRPr>
          </a:p>
        </p:txBody>
      </p:sp>
      <p:sp>
        <p:nvSpPr>
          <p:cNvPr id="5" name="文本占位符 4"/>
          <p:cNvSpPr>
            <a:spLocks noGrp="1"/>
          </p:cNvSpPr>
          <p:nvPr>
            <p:ph type="body" idx="13"/>
          </p:nvPr>
        </p:nvSpPr>
        <p:spPr/>
        <p:txBody>
          <a:bodyPr>
            <a:normAutofit lnSpcReduction="20000"/>
          </a:bodyPr>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方法的参数是指：在调用时传递给方法，需要被方法处理的外部数据；</a:t>
            </a: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方法的参数可有可无，有参数可使方法更加灵活。</a:t>
            </a: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在定义方法时，需要声明该方法所需要的参数变量。</a:t>
            </a: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在方法调用时，会将实际的参数值传递给方法的参数变量。必须保证传递参数的类型和个数符合方法的声明。</a:t>
            </a: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方法结束后返回的数据叫返回值。</a:t>
            </a:r>
            <a:endParaRPr lang="zh-CN" altLang="en-US" sz="3200" dirty="0">
              <a:solidFill>
                <a:schemeClr val="bg1"/>
              </a:solidFill>
              <a:effectLst/>
              <a:latin typeface="微软雅黑" panose="020B0503020204020204" charset="-122"/>
              <a:ea typeface="微软雅黑" panose="020B0503020204020204"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852805" y="3244215"/>
            <a:ext cx="7051040" cy="841375"/>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846455" y="2164715"/>
            <a:ext cx="7009765" cy="1070610"/>
          </a:xfrm>
          <a:prstGeom prst="rect">
            <a:avLst/>
          </a:prstGeom>
          <a:noFill/>
        </p:spPr>
        <p:txBody>
          <a:bodyPr wrap="square" rtlCol="0">
            <a:spAutoFit/>
          </a:bodyPr>
          <a:p>
            <a:r>
              <a:rPr lang="zh-CN" altLang="en-US" sz="6000" b="1" dirty="0">
                <a:solidFill>
                  <a:schemeClr val="bg1"/>
                </a:solidFill>
                <a:latin typeface="微软雅黑" panose="020B0503020204020204" charset="-122"/>
                <a:ea typeface="微软雅黑" panose="020B0503020204020204" charset="-122"/>
                <a:sym typeface="+mn-ea"/>
              </a:rPr>
              <a:t>JAVA 语言基础</a:t>
            </a:r>
            <a:endParaRPr lang="zh-CN" altLang="en-US" sz="6000" b="1" dirty="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52805" y="2426970"/>
            <a:ext cx="3992880" cy="1070610"/>
          </a:xfrm>
          <a:prstGeom prst="rect">
            <a:avLst/>
          </a:prstGeom>
          <a:noFill/>
        </p:spPr>
        <p:txBody>
          <a:bodyPr wrap="none" rtlCol="0" anchor="t">
            <a:spAutoFit/>
          </a:bodyPr>
          <a:p>
            <a:pPr algn="l"/>
            <a:r>
              <a:rPr lang="zh-CN" altLang="en-US" sz="6000" b="1">
                <a:solidFill>
                  <a:schemeClr val="bg1"/>
                </a:solidFill>
                <a:latin typeface="微软雅黑" panose="020B0503020204020204" charset="-122"/>
                <a:ea typeface="微软雅黑" panose="020B0503020204020204" charset="-122"/>
              </a:rPr>
              <a:t>方法的调用</a:t>
            </a:r>
            <a:endParaRPr lang="zh-CN" altLang="en-US" sz="6000" b="1">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en-US" altLang="zh-CN">
                <a:solidFill>
                  <a:schemeClr val="bg1"/>
                </a:solidFill>
                <a:sym typeface="+mn-ea"/>
              </a:rPr>
              <a:t>return</a:t>
            </a:r>
            <a:r>
              <a:rPr lang="zh-CN" altLang="en-US">
                <a:solidFill>
                  <a:schemeClr val="bg1"/>
                </a:solidFill>
                <a:sym typeface="+mn-ea"/>
              </a:rPr>
              <a:t>语句</a:t>
            </a:r>
            <a:endParaRPr lang="zh-CN" altLang="en-US">
              <a:solidFill>
                <a:schemeClr val="bg1"/>
              </a:solidFill>
              <a:sym typeface="+mn-ea"/>
            </a:endParaRPr>
          </a:p>
        </p:txBody>
      </p:sp>
      <p:sp>
        <p:nvSpPr>
          <p:cNvPr id="5" name="文本占位符 4"/>
          <p:cNvSpPr>
            <a:spLocks noGrp="1"/>
          </p:cNvSpPr>
          <p:nvPr>
            <p:ph type="body" idx="13"/>
          </p:nvPr>
        </p:nvSpPr>
        <p:spPr/>
        <p:txBody>
          <a:bodyPr>
            <a:normAutofit/>
          </a:bodyPr>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可以通过</a:t>
            </a:r>
            <a:r>
              <a:rPr lang="en-US" altLang="zh-CN" sz="3200" dirty="0">
                <a:solidFill>
                  <a:schemeClr val="bg1"/>
                </a:solidFill>
                <a:effectLst/>
                <a:latin typeface="微软雅黑" panose="020B0503020204020204" charset="-122"/>
                <a:ea typeface="微软雅黑" panose="020B0503020204020204" charset="-122"/>
                <a:sym typeface="+mn-ea"/>
              </a:rPr>
              <a:t>return</a:t>
            </a:r>
            <a:r>
              <a:rPr lang="zh-CN" altLang="en-US" sz="3200" dirty="0">
                <a:solidFill>
                  <a:schemeClr val="bg1"/>
                </a:solidFill>
                <a:effectLst/>
                <a:latin typeface="微软雅黑" panose="020B0503020204020204" charset="-122"/>
                <a:ea typeface="微软雅黑" panose="020B0503020204020204" charset="-122"/>
                <a:sym typeface="+mn-ea"/>
              </a:rPr>
              <a:t>语句返回，</a:t>
            </a:r>
            <a:r>
              <a:rPr lang="en-US" altLang="zh-CN" sz="3200" dirty="0">
                <a:solidFill>
                  <a:schemeClr val="bg1"/>
                </a:solidFill>
                <a:effectLst/>
                <a:latin typeface="微软雅黑" panose="020B0503020204020204" charset="-122"/>
                <a:ea typeface="微软雅黑" panose="020B0503020204020204" charset="-122"/>
                <a:sym typeface="+mn-ea"/>
              </a:rPr>
              <a:t>return</a:t>
            </a:r>
            <a:r>
              <a:rPr lang="zh-CN" altLang="en-US" sz="3200" dirty="0">
                <a:solidFill>
                  <a:schemeClr val="bg1"/>
                </a:solidFill>
                <a:effectLst/>
                <a:latin typeface="微软雅黑" panose="020B0503020204020204" charset="-122"/>
                <a:ea typeface="微软雅黑" panose="020B0503020204020204" charset="-122"/>
                <a:sym typeface="+mn-ea"/>
              </a:rPr>
              <a:t>语句的作用在于结束方法且带回数据给调用的地方；</a:t>
            </a: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return a + b</a:t>
            </a:r>
            <a:r>
              <a:rPr lang="zh-CN" altLang="en-US" sz="2600" dirty="0">
                <a:solidFill>
                  <a:schemeClr val="bg1"/>
                </a:solidFill>
                <a:effectLst/>
                <a:latin typeface="微软雅黑" panose="020B0503020204020204" charset="-122"/>
                <a:ea typeface="微软雅黑" panose="020B0503020204020204" charset="-122"/>
                <a:sym typeface="+mn-ea"/>
              </a:rPr>
              <a:t>；</a:t>
            </a:r>
            <a:r>
              <a:rPr lang="en-US" altLang="zh-CN" sz="2600" dirty="0">
                <a:solidFill>
                  <a:schemeClr val="bg1"/>
                </a:solidFill>
                <a:effectLst/>
                <a:latin typeface="微软雅黑" panose="020B0503020204020204" charset="-122"/>
                <a:ea typeface="微软雅黑" panose="020B0503020204020204" charset="-122"/>
                <a:sym typeface="+mn-ea"/>
              </a:rPr>
              <a:t>				return</a:t>
            </a:r>
            <a:r>
              <a:rPr lang="zh-CN" altLang="en-US" sz="2600" dirty="0">
                <a:solidFill>
                  <a:schemeClr val="bg1"/>
                </a:solidFill>
                <a:effectLst/>
                <a:latin typeface="微软雅黑" panose="020B0503020204020204" charset="-122"/>
                <a:ea typeface="微软雅黑" panose="020B0503020204020204" charset="-122"/>
                <a:sym typeface="+mn-ea"/>
              </a:rPr>
              <a:t>；</a:t>
            </a:r>
            <a:endParaRPr lang="zh-CN" altLang="en-US" sz="2600" dirty="0">
              <a:solidFill>
                <a:schemeClr val="bg1"/>
              </a:solidFill>
              <a:effectLst/>
              <a:latin typeface="微软雅黑" panose="020B0503020204020204" charset="-122"/>
              <a:ea typeface="微软雅黑" panose="020B0503020204020204" charset="-122"/>
              <a:sym typeface="+mn-ea"/>
            </a:endParaRPr>
          </a:p>
        </p:txBody>
      </p:sp>
      <p:sp>
        <p:nvSpPr>
          <p:cNvPr id="3" name="矩形标注 2"/>
          <p:cNvSpPr/>
          <p:nvPr/>
        </p:nvSpPr>
        <p:spPr>
          <a:xfrm>
            <a:off x="972185" y="4512310"/>
            <a:ext cx="2519680" cy="720090"/>
          </a:xfrm>
          <a:prstGeom prst="wedgeRectCallout">
            <a:avLst>
              <a:gd name="adj1" fmla="val 11718"/>
              <a:gd name="adj2" fmla="val -126102"/>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600">
                <a:latin typeface="微软雅黑" panose="020B0503020204020204" charset="-122"/>
                <a:ea typeface="微软雅黑" panose="020B0503020204020204" charset="-122"/>
              </a:rPr>
              <a:t>return</a:t>
            </a:r>
            <a:r>
              <a:rPr lang="zh-CN" altLang="en-US" sz="2600">
                <a:latin typeface="微软雅黑" panose="020B0503020204020204" charset="-122"/>
                <a:ea typeface="微软雅黑" panose="020B0503020204020204" charset="-122"/>
              </a:rPr>
              <a:t>语句返回该表达式的值</a:t>
            </a:r>
            <a:endParaRPr lang="zh-CN" altLang="en-US" sz="2600">
              <a:latin typeface="微软雅黑" panose="020B0503020204020204" charset="-122"/>
              <a:ea typeface="微软雅黑" panose="020B0503020204020204" charset="-122"/>
            </a:endParaRPr>
          </a:p>
        </p:txBody>
      </p:sp>
      <p:sp>
        <p:nvSpPr>
          <p:cNvPr id="4" name="矩形标注 3"/>
          <p:cNvSpPr/>
          <p:nvPr/>
        </p:nvSpPr>
        <p:spPr>
          <a:xfrm>
            <a:off x="4396740" y="4512310"/>
            <a:ext cx="3509645" cy="1276985"/>
          </a:xfrm>
          <a:prstGeom prst="wedgeRectCallout">
            <a:avLst>
              <a:gd name="adj1" fmla="val 11262"/>
              <a:gd name="adj2" fmla="val -84957"/>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600">
                <a:latin typeface="微软雅黑" panose="020B0503020204020204" charset="-122"/>
                <a:ea typeface="微软雅黑" panose="020B0503020204020204" charset="-122"/>
              </a:rPr>
              <a:t>对于使用</a:t>
            </a:r>
            <a:r>
              <a:rPr lang="en-US" altLang="zh-CN" sz="2600">
                <a:latin typeface="微软雅黑" panose="020B0503020204020204" charset="-122"/>
                <a:ea typeface="微软雅黑" panose="020B0503020204020204" charset="-122"/>
              </a:rPr>
              <a:t>void</a:t>
            </a:r>
            <a:r>
              <a:rPr lang="zh-CN" altLang="en-US" sz="2600">
                <a:latin typeface="微软雅黑" panose="020B0503020204020204" charset="-122"/>
                <a:ea typeface="微软雅黑" panose="020B0503020204020204" charset="-122"/>
              </a:rPr>
              <a:t>的方法也可以使用</a:t>
            </a:r>
            <a:r>
              <a:rPr lang="en-US" altLang="zh-CN" sz="2600">
                <a:latin typeface="微软雅黑" panose="020B0503020204020204" charset="-122"/>
                <a:ea typeface="微软雅黑" panose="020B0503020204020204" charset="-122"/>
              </a:rPr>
              <a:t>return</a:t>
            </a:r>
            <a:r>
              <a:rPr lang="zh-CN" altLang="en-US" sz="2600">
                <a:latin typeface="微软雅黑" panose="020B0503020204020204" charset="-122"/>
                <a:ea typeface="微软雅黑" panose="020B0503020204020204" charset="-122"/>
              </a:rPr>
              <a:t>，但只表示让方法结束。</a:t>
            </a:r>
            <a:endParaRPr lang="zh-CN" altLang="en-US" sz="2600">
              <a:latin typeface="微软雅黑" panose="020B0503020204020204" charset="-122"/>
              <a:ea typeface="微软雅黑" panose="020B0503020204020204" charset="-122"/>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zh-CN" altLang="en-US">
                <a:solidFill>
                  <a:schemeClr val="bg1"/>
                </a:solidFill>
                <a:sym typeface="+mn-ea"/>
              </a:rPr>
              <a:t>调用方法时的参数传递</a:t>
            </a:r>
            <a:endParaRPr lang="zh-CN" altLang="en-US">
              <a:solidFill>
                <a:schemeClr val="bg1"/>
              </a:solidFill>
              <a:sym typeface="+mn-ea"/>
            </a:endParaRPr>
          </a:p>
        </p:txBody>
      </p:sp>
      <p:sp>
        <p:nvSpPr>
          <p:cNvPr id="5" name="文本占位符 4"/>
          <p:cNvSpPr>
            <a:spLocks noGrp="1"/>
          </p:cNvSpPr>
          <p:nvPr>
            <p:ph type="body" idx="13"/>
          </p:nvPr>
        </p:nvSpPr>
        <p:spPr/>
        <p:txBody>
          <a:bodyPr>
            <a:normAutofit/>
          </a:bodyPr>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定义方法：</a:t>
            </a: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public static int sum(int a, int b){}</a:t>
            </a:r>
            <a:endParaRPr lang="zh-CN" altLang="en-US"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main</a:t>
            </a:r>
            <a:r>
              <a:rPr lang="zh-CN" altLang="en-US" sz="2600" dirty="0">
                <a:solidFill>
                  <a:schemeClr val="bg1"/>
                </a:solidFill>
                <a:effectLst/>
                <a:latin typeface="微软雅黑" panose="020B0503020204020204" charset="-122"/>
                <a:ea typeface="微软雅黑" panose="020B0503020204020204" charset="-122"/>
                <a:sym typeface="+mn-ea"/>
              </a:rPr>
              <a:t>方法中调用该方法：</a:t>
            </a:r>
            <a:r>
              <a:rPr lang="en-US" altLang="zh-CN" sz="2600" dirty="0">
                <a:solidFill>
                  <a:schemeClr val="bg1"/>
                </a:solidFill>
                <a:effectLst/>
                <a:latin typeface="微软雅黑" panose="020B0503020204020204" charset="-122"/>
                <a:ea typeface="微软雅黑" panose="020B0503020204020204" charset="-122"/>
                <a:sym typeface="+mn-ea"/>
              </a:rPr>
              <a:t>int result = sum(1, 2);</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public static void say(String name){}</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main</a:t>
            </a:r>
            <a:r>
              <a:rPr lang="zh-CN" altLang="en-US" sz="2600" dirty="0">
                <a:solidFill>
                  <a:schemeClr val="bg1"/>
                </a:solidFill>
                <a:effectLst/>
                <a:latin typeface="微软雅黑" panose="020B0503020204020204" charset="-122"/>
                <a:ea typeface="微软雅黑" panose="020B0503020204020204" charset="-122"/>
                <a:sym typeface="+mn-ea"/>
              </a:rPr>
              <a:t>方法中调用该方法：</a:t>
            </a:r>
            <a:r>
              <a:rPr lang="en-US" altLang="zh-CN" sz="2600" dirty="0">
                <a:solidFill>
                  <a:schemeClr val="bg1"/>
                </a:solidFill>
                <a:effectLst/>
                <a:latin typeface="微软雅黑" panose="020B0503020204020204" charset="-122"/>
                <a:ea typeface="微软雅黑" panose="020B0503020204020204" charset="-122"/>
                <a:sym typeface="+mn-ea"/>
              </a:rPr>
              <a:t>say("</a:t>
            </a:r>
            <a:r>
              <a:rPr lang="zh-CN" altLang="en-US" sz="2600" dirty="0">
                <a:solidFill>
                  <a:schemeClr val="bg1"/>
                </a:solidFill>
                <a:effectLst/>
                <a:latin typeface="微软雅黑" panose="020B0503020204020204" charset="-122"/>
                <a:ea typeface="微软雅黑" panose="020B0503020204020204" charset="-122"/>
                <a:sym typeface="+mn-ea"/>
              </a:rPr>
              <a:t>张三</a:t>
            </a:r>
            <a:r>
              <a:rPr lang="en-US" altLang="zh-CN" sz="2600" dirty="0">
                <a:solidFill>
                  <a:schemeClr val="bg1"/>
                </a:solidFill>
                <a:effectLst/>
                <a:latin typeface="微软雅黑" panose="020B0503020204020204" charset="-122"/>
                <a:ea typeface="微软雅黑" panose="020B0503020204020204" charset="-122"/>
                <a:sym typeface="+mn-ea"/>
              </a:rPr>
              <a:t>");</a:t>
            </a:r>
            <a:endParaRPr lang="en-US" altLang="zh-CN" sz="2600" dirty="0">
              <a:solidFill>
                <a:schemeClr val="bg1"/>
              </a:solidFill>
              <a:effectLst/>
              <a:latin typeface="微软雅黑" panose="020B0503020204020204" charset="-122"/>
              <a:ea typeface="微软雅黑" panose="020B0503020204020204" charset="-122"/>
              <a:sym typeface="+mn-ea"/>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zh-CN" altLang="en-US">
                <a:solidFill>
                  <a:schemeClr val="bg1"/>
                </a:solidFill>
                <a:sym typeface="+mn-ea"/>
              </a:rPr>
              <a:t>调用方法时的参数传递</a:t>
            </a:r>
            <a:r>
              <a:rPr lang="en-US" altLang="zh-CN">
                <a:solidFill>
                  <a:schemeClr val="bg1"/>
                </a:solidFill>
                <a:sym typeface="+mn-ea"/>
              </a:rPr>
              <a:t>(</a:t>
            </a:r>
            <a:r>
              <a:rPr lang="zh-CN" altLang="en-US">
                <a:solidFill>
                  <a:schemeClr val="bg1"/>
                </a:solidFill>
                <a:sym typeface="+mn-ea"/>
              </a:rPr>
              <a:t>续</a:t>
            </a:r>
            <a:r>
              <a:rPr lang="en-US" altLang="zh-CN">
                <a:solidFill>
                  <a:schemeClr val="bg1"/>
                </a:solidFill>
                <a:sym typeface="+mn-ea"/>
              </a:rPr>
              <a:t>)</a:t>
            </a:r>
            <a:endParaRPr lang="en-US" altLang="zh-CN">
              <a:solidFill>
                <a:schemeClr val="bg1"/>
              </a:solidFill>
              <a:sym typeface="+mn-ea"/>
            </a:endParaRPr>
          </a:p>
        </p:txBody>
      </p:sp>
      <p:sp>
        <p:nvSpPr>
          <p:cNvPr id="5" name="文本占位符 4"/>
          <p:cNvSpPr>
            <a:spLocks noGrp="1"/>
          </p:cNvSpPr>
          <p:nvPr>
            <p:ph type="body" idx="13"/>
          </p:nvPr>
        </p:nvSpPr>
        <p:spPr/>
        <p:txBody>
          <a:bodyPr>
            <a:normAutofit/>
          </a:bodyPr>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为</a:t>
            </a:r>
            <a:r>
              <a:rPr lang="en-US" altLang="zh-CN" sz="3200" dirty="0">
                <a:solidFill>
                  <a:schemeClr val="bg1"/>
                </a:solidFill>
                <a:effectLst/>
                <a:latin typeface="微软雅黑" panose="020B0503020204020204" charset="-122"/>
                <a:ea typeface="微软雅黑" panose="020B0503020204020204" charset="-122"/>
                <a:sym typeface="+mn-ea"/>
              </a:rPr>
              <a:t>main</a:t>
            </a:r>
            <a:r>
              <a:rPr lang="zh-CN" altLang="en-US" sz="3200" dirty="0">
                <a:solidFill>
                  <a:schemeClr val="bg1"/>
                </a:solidFill>
                <a:effectLst/>
                <a:latin typeface="微软雅黑" panose="020B0503020204020204" charset="-122"/>
                <a:ea typeface="微软雅黑" panose="020B0503020204020204" charset="-122"/>
                <a:sym typeface="+mn-ea"/>
              </a:rPr>
              <a:t>方法中变量</a:t>
            </a:r>
            <a:r>
              <a:rPr lang="en-US" altLang="zh-CN" sz="3200" dirty="0">
                <a:solidFill>
                  <a:schemeClr val="bg1"/>
                </a:solidFill>
                <a:effectLst/>
                <a:latin typeface="微软雅黑" panose="020B0503020204020204" charset="-122"/>
                <a:ea typeface="微软雅黑" panose="020B0503020204020204" charset="-122"/>
                <a:sym typeface="+mn-ea"/>
              </a:rPr>
              <a:t>a</a:t>
            </a:r>
            <a:r>
              <a:rPr lang="zh-CN" altLang="en-US" sz="3200" dirty="0">
                <a:solidFill>
                  <a:schemeClr val="bg1"/>
                </a:solidFill>
                <a:effectLst/>
                <a:latin typeface="微软雅黑" panose="020B0503020204020204" charset="-122"/>
                <a:ea typeface="微软雅黑" panose="020B0503020204020204" charset="-122"/>
                <a:sym typeface="+mn-ea"/>
              </a:rPr>
              <a:t>，</a:t>
            </a:r>
            <a:r>
              <a:rPr lang="en-US" altLang="zh-CN" sz="3200" dirty="0">
                <a:solidFill>
                  <a:schemeClr val="bg1"/>
                </a:solidFill>
                <a:effectLst/>
                <a:latin typeface="微软雅黑" panose="020B0503020204020204" charset="-122"/>
                <a:ea typeface="微软雅黑" panose="020B0503020204020204" charset="-122"/>
                <a:sym typeface="+mn-ea"/>
              </a:rPr>
              <a:t>b</a:t>
            </a:r>
            <a:r>
              <a:rPr lang="zh-CN" altLang="en-US" sz="3200" dirty="0">
                <a:solidFill>
                  <a:schemeClr val="bg1"/>
                </a:solidFill>
                <a:effectLst/>
                <a:latin typeface="微软雅黑" panose="020B0503020204020204" charset="-122"/>
                <a:ea typeface="微软雅黑" panose="020B0503020204020204" charset="-122"/>
                <a:sym typeface="+mn-ea"/>
              </a:rPr>
              <a:t>，</a:t>
            </a:r>
            <a:r>
              <a:rPr lang="en-US" altLang="zh-CN" sz="3200" dirty="0">
                <a:solidFill>
                  <a:schemeClr val="bg1"/>
                </a:solidFill>
                <a:effectLst/>
                <a:latin typeface="微软雅黑" panose="020B0503020204020204" charset="-122"/>
                <a:ea typeface="微软雅黑" panose="020B0503020204020204" charset="-122"/>
                <a:sym typeface="+mn-ea"/>
              </a:rPr>
              <a:t>result</a:t>
            </a:r>
            <a:r>
              <a:rPr lang="zh-CN" altLang="en-US" sz="3200" dirty="0">
                <a:solidFill>
                  <a:schemeClr val="bg1"/>
                </a:solidFill>
                <a:effectLst/>
                <a:latin typeface="微软雅黑" panose="020B0503020204020204" charset="-122"/>
                <a:ea typeface="微软雅黑" panose="020B0503020204020204" charset="-122"/>
                <a:sym typeface="+mn-ea"/>
              </a:rPr>
              <a:t>分配空间并赋值：</a:t>
            </a: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public static int sum(int a, int b){}</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int a = 1, b = 2;</a:t>
            </a:r>
            <a:endParaRPr lang="zh-CN" altLang="en-US"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main</a:t>
            </a:r>
            <a:r>
              <a:rPr lang="zh-CN" altLang="en-US" sz="2600" dirty="0">
                <a:solidFill>
                  <a:schemeClr val="bg1"/>
                </a:solidFill>
                <a:effectLst/>
                <a:latin typeface="微软雅黑" panose="020B0503020204020204" charset="-122"/>
                <a:ea typeface="微软雅黑" panose="020B0503020204020204" charset="-122"/>
                <a:sym typeface="+mn-ea"/>
              </a:rPr>
              <a:t>方法中调用该方法：</a:t>
            </a:r>
            <a:r>
              <a:rPr lang="en-US" altLang="zh-CN" sz="2600" dirty="0">
                <a:solidFill>
                  <a:schemeClr val="bg1"/>
                </a:solidFill>
                <a:effectLst/>
                <a:latin typeface="微软雅黑" panose="020B0503020204020204" charset="-122"/>
                <a:ea typeface="微软雅黑" panose="020B0503020204020204" charset="-122"/>
                <a:sym typeface="+mn-ea"/>
              </a:rPr>
              <a:t>int result = sum(a, b);</a:t>
            </a:r>
            <a:endParaRPr lang="en-US" altLang="zh-CN" sz="2600" dirty="0">
              <a:solidFill>
                <a:schemeClr val="bg1"/>
              </a:solidFill>
              <a:effectLst/>
              <a:latin typeface="微软雅黑" panose="020B0503020204020204" charset="-122"/>
              <a:ea typeface="微软雅黑" panose="020B0503020204020204" charset="-122"/>
              <a:sym typeface="+mn-ea"/>
            </a:endParaRPr>
          </a:p>
          <a:p>
            <a:pPr marL="478790" lvl="2" indent="-457200">
              <a:lnSpc>
                <a:spcPct val="110000"/>
              </a:lnSpc>
              <a:buSzPct val="100000"/>
              <a:buFont typeface="Arial" panose="020B0604020202020204" pitchFamily="34" charset="0"/>
              <a:buChar char="•"/>
            </a:pPr>
            <a:r>
              <a:rPr lang="zh-CN" altLang="en-US" sz="3200" dirty="0">
                <a:solidFill>
                  <a:schemeClr val="bg1"/>
                </a:solidFill>
                <a:effectLst/>
                <a:latin typeface="微软雅黑" panose="020B0503020204020204" charset="-122"/>
                <a:ea typeface="微软雅黑" panose="020B0503020204020204" charset="-122"/>
                <a:sym typeface="+mn-ea"/>
              </a:rPr>
              <a:t>为</a:t>
            </a:r>
            <a:r>
              <a:rPr lang="en-US" altLang="zh-CN" sz="3200" dirty="0">
                <a:solidFill>
                  <a:schemeClr val="bg1"/>
                </a:solidFill>
                <a:effectLst/>
                <a:latin typeface="微软雅黑" panose="020B0503020204020204" charset="-122"/>
                <a:ea typeface="微软雅黑" panose="020B0503020204020204" charset="-122"/>
                <a:sym typeface="+mn-ea"/>
              </a:rPr>
              <a:t>main</a:t>
            </a:r>
            <a:r>
              <a:rPr lang="zh-CN" altLang="en-US" sz="3200" dirty="0">
                <a:solidFill>
                  <a:schemeClr val="bg1"/>
                </a:solidFill>
                <a:effectLst/>
                <a:latin typeface="微软雅黑" panose="020B0503020204020204" charset="-122"/>
                <a:ea typeface="微软雅黑" panose="020B0503020204020204" charset="-122"/>
                <a:sym typeface="+mn-ea"/>
              </a:rPr>
              <a:t>方法中变量</a:t>
            </a:r>
            <a:r>
              <a:rPr lang="en-US" altLang="zh-CN" sz="3200" dirty="0">
                <a:solidFill>
                  <a:schemeClr val="bg1"/>
                </a:solidFill>
                <a:effectLst/>
                <a:latin typeface="微软雅黑" panose="020B0503020204020204" charset="-122"/>
                <a:ea typeface="微软雅黑" panose="020B0503020204020204" charset="-122"/>
                <a:sym typeface="+mn-ea"/>
              </a:rPr>
              <a:t>name</a:t>
            </a:r>
            <a:r>
              <a:rPr lang="zh-CN" altLang="en-US" sz="3200" dirty="0">
                <a:solidFill>
                  <a:schemeClr val="bg1"/>
                </a:solidFill>
                <a:effectLst/>
                <a:latin typeface="微软雅黑" panose="020B0503020204020204" charset="-122"/>
                <a:ea typeface="微软雅黑" panose="020B0503020204020204" charset="-122"/>
                <a:sym typeface="+mn-ea"/>
              </a:rPr>
              <a:t>分配空间并赋值：</a:t>
            </a: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public static void say(String name){}</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String name = "</a:t>
            </a:r>
            <a:r>
              <a:rPr lang="zh-CN" altLang="en-US" sz="2600" dirty="0">
                <a:solidFill>
                  <a:schemeClr val="bg1"/>
                </a:solidFill>
                <a:effectLst/>
                <a:latin typeface="微软雅黑" panose="020B0503020204020204" charset="-122"/>
                <a:ea typeface="微软雅黑" panose="020B0503020204020204" charset="-122"/>
                <a:sym typeface="+mn-ea"/>
              </a:rPr>
              <a:t>张三</a:t>
            </a:r>
            <a:r>
              <a:rPr lang="en-US" altLang="zh-CN" sz="2600" dirty="0">
                <a:solidFill>
                  <a:schemeClr val="bg1"/>
                </a:solidFill>
                <a:effectLst/>
                <a:latin typeface="微软雅黑" panose="020B0503020204020204" charset="-122"/>
                <a:ea typeface="微软雅黑" panose="020B0503020204020204" charset="-122"/>
                <a:sym typeface="+mn-ea"/>
              </a:rPr>
              <a:t>";</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main</a:t>
            </a:r>
            <a:r>
              <a:rPr lang="zh-CN" altLang="en-US" sz="2600" dirty="0">
                <a:solidFill>
                  <a:schemeClr val="bg1"/>
                </a:solidFill>
                <a:effectLst/>
                <a:latin typeface="微软雅黑" panose="020B0503020204020204" charset="-122"/>
                <a:ea typeface="微软雅黑" panose="020B0503020204020204" charset="-122"/>
                <a:sym typeface="+mn-ea"/>
              </a:rPr>
              <a:t>方法中调用该方法：</a:t>
            </a:r>
            <a:r>
              <a:rPr lang="en-US" altLang="zh-CN" sz="2600" dirty="0">
                <a:solidFill>
                  <a:schemeClr val="bg1"/>
                </a:solidFill>
                <a:effectLst/>
                <a:latin typeface="微软雅黑" panose="020B0503020204020204" charset="-122"/>
                <a:ea typeface="微软雅黑" panose="020B0503020204020204" charset="-122"/>
                <a:sym typeface="+mn-ea"/>
              </a:rPr>
              <a:t>say(name);</a:t>
            </a:r>
            <a:endParaRPr lang="en-US" altLang="zh-CN" sz="2600" dirty="0">
              <a:solidFill>
                <a:schemeClr val="bg1"/>
              </a:solidFill>
              <a:effectLst/>
              <a:latin typeface="微软雅黑" panose="020B0503020204020204" charset="-122"/>
              <a:ea typeface="微软雅黑" panose="020B0503020204020204" charset="-122"/>
              <a:sym typeface="+mn-ea"/>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lgn="l"/>
            <a:r>
              <a:rPr lang="zh-CN" altLang="zh-CN">
                <a:solidFill>
                  <a:schemeClr val="bg1"/>
                </a:solidFill>
                <a:sym typeface="+mn-ea"/>
              </a:rPr>
              <a:t>案例演示</a:t>
            </a:r>
            <a:endParaRPr lang="zh-CN" altLang="zh-CN">
              <a:solidFill>
                <a:schemeClr val="bg1"/>
              </a:solidFill>
              <a:sym typeface="+mn-ea"/>
            </a:endParaRPr>
          </a:p>
        </p:txBody>
      </p:sp>
      <p:sp>
        <p:nvSpPr>
          <p:cNvPr id="3" name="文本占位符 2"/>
          <p:cNvSpPr>
            <a:spLocks noGrp="1"/>
          </p:cNvSpPr>
          <p:nvPr>
            <p:ph type="body" idx="13"/>
          </p:nvPr>
        </p:nvSpPr>
        <p:spPr/>
        <p:txBody>
          <a:bodyPr/>
          <a:p>
            <a:pPr marL="0" lvl="1" indent="0">
              <a:buSzPct val="100000"/>
              <a:buNone/>
            </a:pPr>
            <a:r>
              <a:rPr lang="zh-CN" altLang="en-US" sz="3200" b="1" dirty="0">
                <a:solidFill>
                  <a:schemeClr val="bg1"/>
                </a:solidFill>
                <a:latin typeface="微软雅黑" panose="020B0503020204020204" charset="-122"/>
                <a:ea typeface="微软雅黑" panose="020B0503020204020204" charset="-122"/>
                <a:sym typeface="+mn-ea"/>
              </a:rPr>
              <a:t>【参见：</a:t>
            </a:r>
            <a:r>
              <a:rPr lang="en-US" altLang="zh-CN" sz="3200" b="1" dirty="0">
                <a:solidFill>
                  <a:schemeClr val="bg1"/>
                </a:solidFill>
                <a:latin typeface="微软雅黑" panose="020B0503020204020204" charset="-122"/>
                <a:ea typeface="微软雅黑" panose="020B0503020204020204" charset="-122"/>
                <a:sym typeface="+mn-ea"/>
              </a:rPr>
              <a:t>COOKBOOK</a:t>
            </a:r>
            <a:r>
              <a:rPr lang="zh-CN" altLang="en-US" sz="3200" b="1" dirty="0">
                <a:solidFill>
                  <a:schemeClr val="bg1"/>
                </a:solidFill>
                <a:latin typeface="微软雅黑" panose="020B0503020204020204" charset="-122"/>
                <a:ea typeface="微软雅黑" panose="020B0503020204020204" charset="-122"/>
                <a:sym typeface="+mn-ea"/>
              </a:rPr>
              <a:t>】</a:t>
            </a:r>
            <a:endParaRPr lang="zh-CN" altLang="en-US" sz="3200" b="1" dirty="0">
              <a:solidFill>
                <a:schemeClr val="bg1"/>
              </a:solidFill>
              <a:latin typeface="微软雅黑" panose="020B0503020204020204" charset="-122"/>
              <a:ea typeface="微软雅黑" panose="020B0503020204020204" charset="-122"/>
              <a:sym typeface="+mn-ea"/>
            </a:endParaRPr>
          </a:p>
          <a:p>
            <a:pPr marL="0" lvl="1" indent="0">
              <a:buSzPct val="100000"/>
              <a:buNone/>
            </a:pPr>
            <a:endParaRPr lang="zh-CN" altLang="en-US" sz="3200" b="1" dirty="0">
              <a:solidFill>
                <a:schemeClr val="bg1"/>
              </a:solidFill>
              <a:latin typeface="微软雅黑" panose="020B0503020204020204" charset="-122"/>
              <a:ea typeface="微软雅黑" panose="020B0503020204020204" charset="-122"/>
              <a:sym typeface="+mn-ea"/>
            </a:endParaRPr>
          </a:p>
          <a:p>
            <a:pPr marL="457200" lvl="1" indent="-457200">
              <a:buSzPct val="100000"/>
            </a:pPr>
            <a:r>
              <a:rPr lang="zh-CN" altLang="en-US" sz="3200" b="1" dirty="0">
                <a:solidFill>
                  <a:schemeClr val="bg1"/>
                </a:solidFill>
                <a:latin typeface="微软雅黑" panose="020B0503020204020204" charset="-122"/>
                <a:ea typeface="微软雅黑" panose="020B0503020204020204" charset="-122"/>
                <a:sym typeface="+mn-ea"/>
              </a:rPr>
              <a:t>双色球案例。</a:t>
            </a:r>
            <a:endParaRPr lang="en-US" altLang="zh-CN" sz="2600" dirty="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52805" y="2426970"/>
            <a:ext cx="3992880" cy="1070610"/>
          </a:xfrm>
          <a:prstGeom prst="rect">
            <a:avLst/>
          </a:prstGeom>
          <a:noFill/>
        </p:spPr>
        <p:txBody>
          <a:bodyPr wrap="none" rtlCol="0" anchor="t">
            <a:spAutoFit/>
          </a:bodyPr>
          <a:p>
            <a:pPr algn="l"/>
            <a:r>
              <a:rPr lang="zh-CN" altLang="en-US" sz="6000" b="1">
                <a:solidFill>
                  <a:schemeClr val="bg1"/>
                </a:solidFill>
                <a:latin typeface="微软雅黑" panose="020B0503020204020204" charset="-122"/>
                <a:ea typeface="微软雅黑" panose="020B0503020204020204" charset="-122"/>
              </a:rPr>
              <a:t>总结和答疑</a:t>
            </a:r>
            <a:endParaRPr lang="zh-CN" altLang="en-US" sz="6000" b="1">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4532630" y="5080"/>
            <a:ext cx="4611370" cy="684085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ctrTitle"/>
          </p:nvPr>
        </p:nvSpPr>
        <p:spPr/>
        <p:txBody>
          <a:bodyPr>
            <a:normAutofit/>
          </a:bodyPr>
          <a:p>
            <a:r>
              <a:rPr lang="zh-CN" altLang="en-US"/>
              <a:t>语言基础</a:t>
            </a:r>
            <a:endParaRPr lang="zh-CN" altLang="en-US"/>
          </a:p>
        </p:txBody>
      </p:sp>
      <p:sp>
        <p:nvSpPr>
          <p:cNvPr id="4" name="流程图: 可选过程 6146"/>
          <p:cNvSpPr/>
          <p:nvPr/>
        </p:nvSpPr>
        <p:spPr>
          <a:xfrm>
            <a:off x="511810" y="2852420"/>
            <a:ext cx="1466850" cy="711200"/>
          </a:xfrm>
          <a:prstGeom prst="flowChartAlternateProcess">
            <a:avLst/>
          </a:prstGeom>
          <a:solidFill>
            <a:srgbClr val="F60000"/>
          </a:solidFill>
          <a:ln w="38100" cap="flat" cmpd="sng">
            <a:solidFill>
              <a:schemeClr val="bg1"/>
            </a:solidFill>
            <a:prstDash val="solid"/>
            <a:miter/>
            <a:headEnd type="none" w="med" len="med"/>
            <a:tailEnd type="none" w="med" len="med"/>
          </a:ln>
        </p:spPr>
        <p:txBody>
          <a:bodyPr wrap="none" lIns="96519" tIns="50299" rIns="96519" bIns="50299" anchor="ctr"/>
          <a:p>
            <a:pPr lvl="0" algn="ctr"/>
            <a:r>
              <a:rPr lang="zh-CN" altLang="en-US" sz="2400" b="1" dirty="0">
                <a:solidFill>
                  <a:schemeClr val="bg1"/>
                </a:solidFill>
                <a:latin typeface="微软雅黑" panose="020B0503020204020204" charset="-122"/>
                <a:ea typeface="微软雅黑" panose="020B0503020204020204" charset="-122"/>
                <a:sym typeface="+mn-ea"/>
              </a:rPr>
              <a:t>语言基础</a:t>
            </a:r>
            <a:endParaRPr lang="zh-CN" altLang="en-US" sz="2400" b="1" dirty="0">
              <a:solidFill>
                <a:schemeClr val="bg1"/>
              </a:solidFill>
              <a:latin typeface="微软雅黑" panose="020B0503020204020204" charset="-122"/>
              <a:ea typeface="微软雅黑" panose="020B0503020204020204" charset="-122"/>
              <a:sym typeface="+mn-ea"/>
            </a:endParaRPr>
          </a:p>
        </p:txBody>
      </p:sp>
      <p:sp>
        <p:nvSpPr>
          <p:cNvPr id="11" name="箭头 1182"/>
          <p:cNvSpPr/>
          <p:nvPr/>
        </p:nvSpPr>
        <p:spPr>
          <a:xfrm flipV="1">
            <a:off x="1978660" y="3185795"/>
            <a:ext cx="974725" cy="0"/>
          </a:xfrm>
          <a:prstGeom prst="line">
            <a:avLst/>
          </a:prstGeom>
          <a:ln w="38100" cap="flat" cmpd="sng">
            <a:solidFill>
              <a:schemeClr val="bg1"/>
            </a:solidFill>
            <a:prstDash val="solid"/>
            <a:round/>
            <a:headEnd type="triangle" w="med" len="med"/>
            <a:tailEnd type="triangl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15" name="矩形 14"/>
          <p:cNvSpPr/>
          <p:nvPr/>
        </p:nvSpPr>
        <p:spPr>
          <a:xfrm>
            <a:off x="487045" y="1200150"/>
            <a:ext cx="3007995" cy="15176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流程图: 可选过程 12291"/>
          <p:cNvSpPr/>
          <p:nvPr/>
        </p:nvSpPr>
        <p:spPr>
          <a:xfrm>
            <a:off x="2960688" y="1550988"/>
            <a:ext cx="2101850" cy="425450"/>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5156" tIns="50868" rIns="95156" bIns="50868" anchor="ctr"/>
          <a:p>
            <a:pPr lvl="0" algn="ctr"/>
            <a:r>
              <a:rPr lang="zh-CN" altLang="en-US" sz="2400" b="1" dirty="0">
                <a:solidFill>
                  <a:schemeClr val="bg1"/>
                </a:solidFill>
                <a:latin typeface="微软雅黑" panose="020B0503020204020204" charset="-122"/>
                <a:ea typeface="微软雅黑" panose="020B0503020204020204" charset="-122"/>
              </a:rPr>
              <a:t>变量</a:t>
            </a:r>
            <a:endParaRPr lang="zh-CN" altLang="en-US" sz="2400" b="1" dirty="0">
              <a:solidFill>
                <a:schemeClr val="bg1"/>
              </a:solidFill>
              <a:latin typeface="微软雅黑" panose="020B0503020204020204" charset="-122"/>
              <a:ea typeface="微软雅黑" panose="020B0503020204020204" charset="-122"/>
            </a:endParaRPr>
          </a:p>
        </p:txBody>
      </p:sp>
      <p:sp>
        <p:nvSpPr>
          <p:cNvPr id="5" name="流程图: 可选过程 12292"/>
          <p:cNvSpPr/>
          <p:nvPr/>
        </p:nvSpPr>
        <p:spPr>
          <a:xfrm>
            <a:off x="2960688" y="2200910"/>
            <a:ext cx="2101850" cy="425450"/>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5156" tIns="50868" rIns="95156" bIns="50868" anchor="ctr"/>
          <a:p>
            <a:pPr lvl="0" algn="ctr"/>
            <a:r>
              <a:rPr lang="zh-CN" altLang="en-US" sz="2400" b="1" dirty="0">
                <a:solidFill>
                  <a:schemeClr val="bg1"/>
                </a:solidFill>
                <a:latin typeface="微软雅黑" panose="020B0503020204020204" charset="-122"/>
                <a:ea typeface="微软雅黑" panose="020B0503020204020204" charset="-122"/>
              </a:rPr>
              <a:t>数据类型</a:t>
            </a:r>
            <a:endParaRPr lang="zh-CN" altLang="en-US" sz="2400" b="1" dirty="0">
              <a:solidFill>
                <a:schemeClr val="bg1"/>
              </a:solidFill>
              <a:latin typeface="微软雅黑" panose="020B0503020204020204" charset="-122"/>
              <a:ea typeface="微软雅黑" panose="020B0503020204020204" charset="-122"/>
            </a:endParaRPr>
          </a:p>
        </p:txBody>
      </p:sp>
      <p:sp>
        <p:nvSpPr>
          <p:cNvPr id="8" name="流程图: 可选过程 12296"/>
          <p:cNvSpPr/>
          <p:nvPr/>
        </p:nvSpPr>
        <p:spPr>
          <a:xfrm>
            <a:off x="2960688" y="2896553"/>
            <a:ext cx="2101850" cy="425450"/>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5156" tIns="50868" rIns="95156" bIns="50868" anchor="ctr"/>
          <a:p>
            <a:pPr lvl="0" algn="ctr"/>
            <a:r>
              <a:rPr lang="zh-CN" altLang="en-US" sz="2400" b="1" dirty="0">
                <a:solidFill>
                  <a:schemeClr val="bg1"/>
                </a:solidFill>
                <a:latin typeface="微软雅黑" panose="020B0503020204020204" charset="-122"/>
                <a:ea typeface="微软雅黑" panose="020B0503020204020204" charset="-122"/>
              </a:rPr>
              <a:t>类型转换</a:t>
            </a:r>
            <a:endParaRPr lang="zh-CN" altLang="en-US" sz="2400" b="1" dirty="0">
              <a:solidFill>
                <a:schemeClr val="bg1"/>
              </a:solidFill>
              <a:latin typeface="微软雅黑" panose="020B0503020204020204" charset="-122"/>
              <a:ea typeface="微软雅黑" panose="020B0503020204020204" charset="-122"/>
            </a:endParaRPr>
          </a:p>
        </p:txBody>
      </p:sp>
      <p:sp>
        <p:nvSpPr>
          <p:cNvPr id="9" name="流程图: 可选过程 12298"/>
          <p:cNvSpPr/>
          <p:nvPr/>
        </p:nvSpPr>
        <p:spPr>
          <a:xfrm>
            <a:off x="2953068" y="3536315"/>
            <a:ext cx="2101850" cy="425450"/>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5156" tIns="50868" rIns="95156" bIns="50868" anchor="ctr"/>
          <a:p>
            <a:pPr lvl="0" algn="ctr"/>
            <a:r>
              <a:rPr lang="zh-CN" altLang="en-US" sz="2400" b="1" dirty="0">
                <a:solidFill>
                  <a:schemeClr val="bg1"/>
                </a:solidFill>
                <a:latin typeface="微软雅黑" panose="020B0503020204020204" charset="-122"/>
                <a:ea typeface="微软雅黑" panose="020B0503020204020204" charset="-122"/>
              </a:rPr>
              <a:t>运算符和表达式</a:t>
            </a:r>
            <a:endParaRPr lang="zh-CN" altLang="en-US" sz="2400" b="1" dirty="0">
              <a:solidFill>
                <a:schemeClr val="bg1"/>
              </a:solidFill>
              <a:latin typeface="微软雅黑" panose="020B0503020204020204" charset="-122"/>
              <a:ea typeface="微软雅黑" panose="020B0503020204020204" charset="-122"/>
            </a:endParaRPr>
          </a:p>
        </p:txBody>
      </p:sp>
      <p:sp>
        <p:nvSpPr>
          <p:cNvPr id="10" name="流程图: 可选过程 12299"/>
          <p:cNvSpPr/>
          <p:nvPr/>
        </p:nvSpPr>
        <p:spPr>
          <a:xfrm>
            <a:off x="2953068" y="4196715"/>
            <a:ext cx="2101850" cy="425450"/>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5156" tIns="50868" rIns="95156" bIns="50868" anchor="ctr"/>
          <a:p>
            <a:pPr lvl="0" algn="ctr"/>
            <a:r>
              <a:rPr lang="zh-CN" altLang="en-US" sz="2400" b="1" dirty="0">
                <a:solidFill>
                  <a:schemeClr val="bg1"/>
                </a:solidFill>
                <a:latin typeface="微软雅黑" panose="020B0503020204020204" charset="-122"/>
                <a:ea typeface="微软雅黑" panose="020B0503020204020204" charset="-122"/>
              </a:rPr>
              <a:t>分支、循环</a:t>
            </a:r>
            <a:endParaRPr lang="zh-CN" altLang="en-US" sz="2400" b="1" dirty="0">
              <a:solidFill>
                <a:schemeClr val="bg1"/>
              </a:solidFill>
              <a:latin typeface="微软雅黑" panose="020B0503020204020204" charset="-122"/>
              <a:ea typeface="微软雅黑" panose="020B0503020204020204" charset="-122"/>
            </a:endParaRPr>
          </a:p>
        </p:txBody>
      </p:sp>
      <p:sp>
        <p:nvSpPr>
          <p:cNvPr id="12" name="流程图: 可选过程 12300"/>
          <p:cNvSpPr/>
          <p:nvPr/>
        </p:nvSpPr>
        <p:spPr>
          <a:xfrm>
            <a:off x="2953068" y="4858703"/>
            <a:ext cx="2101850" cy="423862"/>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5156" tIns="50868" rIns="95156" bIns="50868" anchor="ctr"/>
          <a:p>
            <a:pPr lvl="0" algn="ctr"/>
            <a:r>
              <a:rPr lang="zh-CN" altLang="en-US" sz="2400" b="1" dirty="0">
                <a:solidFill>
                  <a:schemeClr val="bg1"/>
                </a:solidFill>
                <a:latin typeface="微软雅黑" panose="020B0503020204020204" charset="-122"/>
                <a:ea typeface="微软雅黑" panose="020B0503020204020204" charset="-122"/>
              </a:rPr>
              <a:t>数组</a:t>
            </a:r>
            <a:endParaRPr lang="zh-CN" altLang="en-US" sz="2400" b="1" dirty="0">
              <a:solidFill>
                <a:schemeClr val="bg1"/>
              </a:solidFill>
              <a:latin typeface="微软雅黑" panose="020B0503020204020204" charset="-122"/>
              <a:ea typeface="微软雅黑" panose="020B0503020204020204" charset="-122"/>
            </a:endParaRPr>
          </a:p>
        </p:txBody>
      </p:sp>
      <p:sp>
        <p:nvSpPr>
          <p:cNvPr id="13" name="流程图: 可选过程 12301"/>
          <p:cNvSpPr/>
          <p:nvPr/>
        </p:nvSpPr>
        <p:spPr>
          <a:xfrm>
            <a:off x="2953068" y="5534978"/>
            <a:ext cx="2101850" cy="427037"/>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5156" tIns="50868" rIns="95156" bIns="50868" anchor="ctr"/>
          <a:p>
            <a:pPr lvl="0" algn="ctr"/>
            <a:r>
              <a:rPr lang="zh-CN" altLang="en-US" sz="2400" b="1" dirty="0">
                <a:solidFill>
                  <a:schemeClr val="bg1"/>
                </a:solidFill>
                <a:latin typeface="微软雅黑" panose="020B0503020204020204" charset="-122"/>
                <a:ea typeface="微软雅黑" panose="020B0503020204020204" charset="-122"/>
              </a:rPr>
              <a:t>方法</a:t>
            </a:r>
            <a:endParaRPr lang="zh-CN" altLang="en-US" sz="2400" b="1" dirty="0">
              <a:solidFill>
                <a:schemeClr val="bg1"/>
              </a:solidFill>
              <a:latin typeface="微软雅黑" panose="020B0503020204020204" charset="-122"/>
              <a:ea typeface="微软雅黑" panose="020B0503020204020204" charset="-122"/>
            </a:endParaRPr>
          </a:p>
        </p:txBody>
      </p:sp>
      <p:sp>
        <p:nvSpPr>
          <p:cNvPr id="14" name="流程图: 可选过程 12293"/>
          <p:cNvSpPr/>
          <p:nvPr/>
        </p:nvSpPr>
        <p:spPr>
          <a:xfrm>
            <a:off x="5322570" y="1550988"/>
            <a:ext cx="3405188" cy="425450"/>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6519" tIns="50299" rIns="96519" bIns="50299" anchor="ctr"/>
          <a:p>
            <a:pPr lvl="0" algn="ctr"/>
            <a:r>
              <a:rPr lang="zh-CN" altLang="en-US" sz="2400" b="1" dirty="0">
                <a:solidFill>
                  <a:schemeClr val="bg1"/>
                </a:solidFill>
                <a:latin typeface="微软雅黑" panose="020B0503020204020204" charset="-122"/>
                <a:ea typeface="微软雅黑" panose="020B0503020204020204" charset="-122"/>
              </a:rPr>
              <a:t>变量的基本使用方法</a:t>
            </a:r>
            <a:endParaRPr lang="zh-CN" altLang="en-US" sz="2400" b="1" dirty="0">
              <a:solidFill>
                <a:schemeClr val="bg1"/>
              </a:solidFill>
              <a:latin typeface="微软雅黑" panose="020B0503020204020204" charset="-122"/>
              <a:ea typeface="微软雅黑" panose="020B0503020204020204" charset="-122"/>
            </a:endParaRPr>
          </a:p>
        </p:txBody>
      </p:sp>
      <p:sp>
        <p:nvSpPr>
          <p:cNvPr id="16" name="流程图: 可选过程 12302"/>
          <p:cNvSpPr/>
          <p:nvPr/>
        </p:nvSpPr>
        <p:spPr>
          <a:xfrm>
            <a:off x="5322570" y="2200910"/>
            <a:ext cx="3405188" cy="425450"/>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6519" tIns="50299" rIns="96519" bIns="50299" anchor="ctr"/>
          <a:p>
            <a:pPr lvl="0" algn="ctr"/>
            <a:r>
              <a:rPr lang="zh-CN" altLang="en-US" sz="2400" b="1" dirty="0">
                <a:solidFill>
                  <a:schemeClr val="bg1"/>
                </a:solidFill>
                <a:latin typeface="微软雅黑" panose="020B0503020204020204" charset="-122"/>
                <a:ea typeface="微软雅黑" panose="020B0503020204020204" charset="-122"/>
              </a:rPr>
              <a:t>Java中基本数据类型</a:t>
            </a:r>
            <a:endParaRPr lang="zh-CN" altLang="en-US" sz="2400" b="1" dirty="0">
              <a:solidFill>
                <a:schemeClr val="bg1"/>
              </a:solidFill>
              <a:latin typeface="微软雅黑" panose="020B0503020204020204" charset="-122"/>
              <a:ea typeface="微软雅黑" panose="020B0503020204020204" charset="-122"/>
            </a:endParaRPr>
          </a:p>
        </p:txBody>
      </p:sp>
      <p:sp>
        <p:nvSpPr>
          <p:cNvPr id="17" name="流程图: 可选过程 12303"/>
          <p:cNvSpPr/>
          <p:nvPr/>
        </p:nvSpPr>
        <p:spPr>
          <a:xfrm>
            <a:off x="5322570" y="2896553"/>
            <a:ext cx="3405188" cy="425450"/>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6519" tIns="50299" rIns="96519" bIns="50299" anchor="ctr"/>
          <a:p>
            <a:pPr lvl="0" algn="ctr"/>
            <a:r>
              <a:rPr lang="zh-CN" altLang="en-US" sz="2400" b="1" dirty="0">
                <a:solidFill>
                  <a:schemeClr val="bg1"/>
                </a:solidFill>
                <a:latin typeface="微软雅黑" panose="020B0503020204020204" charset="-122"/>
                <a:ea typeface="微软雅黑" panose="020B0503020204020204" charset="-122"/>
              </a:rPr>
              <a:t>基本类型的转换</a:t>
            </a:r>
            <a:endParaRPr lang="zh-CN" altLang="en-US" sz="2400" b="1" dirty="0">
              <a:solidFill>
                <a:schemeClr val="bg1"/>
              </a:solidFill>
              <a:latin typeface="微软雅黑" panose="020B0503020204020204" charset="-122"/>
              <a:ea typeface="微软雅黑" panose="020B0503020204020204" charset="-122"/>
            </a:endParaRPr>
          </a:p>
        </p:txBody>
      </p:sp>
      <p:sp>
        <p:nvSpPr>
          <p:cNvPr id="18" name="流程图: 可选过程 12304"/>
          <p:cNvSpPr/>
          <p:nvPr/>
        </p:nvSpPr>
        <p:spPr>
          <a:xfrm>
            <a:off x="5322570" y="3536315"/>
            <a:ext cx="3405188" cy="425450"/>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6519" tIns="50299" rIns="96519" bIns="50299" anchor="ctr"/>
          <a:p>
            <a:pPr lvl="0" algn="ctr"/>
            <a:r>
              <a:rPr lang="zh-CN" altLang="en-US" sz="2400" b="1" dirty="0">
                <a:solidFill>
                  <a:schemeClr val="bg1"/>
                </a:solidFill>
                <a:latin typeface="微软雅黑" panose="020B0503020204020204" charset="-122"/>
                <a:ea typeface="微软雅黑" panose="020B0503020204020204" charset="-122"/>
              </a:rPr>
              <a:t>运算符和表达式的应用</a:t>
            </a:r>
            <a:endParaRPr lang="zh-CN" altLang="en-US" sz="2400" b="1" dirty="0">
              <a:solidFill>
                <a:schemeClr val="bg1"/>
              </a:solidFill>
              <a:latin typeface="微软雅黑" panose="020B0503020204020204" charset="-122"/>
              <a:ea typeface="微软雅黑" panose="020B0503020204020204" charset="-122"/>
            </a:endParaRPr>
          </a:p>
        </p:txBody>
      </p:sp>
      <p:sp>
        <p:nvSpPr>
          <p:cNvPr id="19" name="流程图: 可选过程 12305"/>
          <p:cNvSpPr/>
          <p:nvPr/>
        </p:nvSpPr>
        <p:spPr>
          <a:xfrm>
            <a:off x="5322570" y="4196715"/>
            <a:ext cx="3405188" cy="425450"/>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6519" tIns="50299" rIns="96519" bIns="50299" anchor="ctr"/>
          <a:p>
            <a:pPr lvl="0" algn="ctr"/>
            <a:r>
              <a:rPr lang="zh-CN" altLang="en-US" sz="2400" b="1" dirty="0">
                <a:solidFill>
                  <a:schemeClr val="bg1"/>
                </a:solidFill>
                <a:latin typeface="微软雅黑" panose="020B0503020204020204" charset="-122"/>
                <a:ea typeface="微软雅黑" panose="020B0503020204020204" charset="-122"/>
              </a:rPr>
              <a:t>分支和循环的配合使用</a:t>
            </a:r>
            <a:endParaRPr lang="zh-CN" altLang="en-US" sz="2400" b="1" dirty="0">
              <a:solidFill>
                <a:schemeClr val="bg1"/>
              </a:solidFill>
              <a:latin typeface="微软雅黑" panose="020B0503020204020204" charset="-122"/>
              <a:ea typeface="微软雅黑" panose="020B0503020204020204" charset="-122"/>
            </a:endParaRPr>
          </a:p>
        </p:txBody>
      </p:sp>
      <p:sp>
        <p:nvSpPr>
          <p:cNvPr id="20" name="流程图: 可选过程 12306"/>
          <p:cNvSpPr/>
          <p:nvPr/>
        </p:nvSpPr>
        <p:spPr>
          <a:xfrm>
            <a:off x="5322570" y="4858703"/>
            <a:ext cx="3405188" cy="423862"/>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6519" tIns="50299" rIns="96519" bIns="50299" anchor="ctr"/>
          <a:p>
            <a:pPr lvl="0" algn="ctr"/>
            <a:r>
              <a:rPr lang="zh-CN" altLang="en-US" sz="2400" b="1" dirty="0">
                <a:solidFill>
                  <a:schemeClr val="bg1"/>
                </a:solidFill>
                <a:latin typeface="微软雅黑" panose="020B0503020204020204" charset="-122"/>
                <a:ea typeface="微软雅黑" panose="020B0503020204020204" charset="-122"/>
              </a:rPr>
              <a:t>数组的定义和意义</a:t>
            </a:r>
            <a:endParaRPr lang="zh-CN" altLang="en-US" sz="2400" b="1" dirty="0">
              <a:solidFill>
                <a:schemeClr val="bg1"/>
              </a:solidFill>
              <a:latin typeface="微软雅黑" panose="020B0503020204020204" charset="-122"/>
              <a:ea typeface="微软雅黑" panose="020B0503020204020204" charset="-122"/>
            </a:endParaRPr>
          </a:p>
        </p:txBody>
      </p:sp>
      <p:sp>
        <p:nvSpPr>
          <p:cNvPr id="21" name="流程图: 可选过程 12307"/>
          <p:cNvSpPr/>
          <p:nvPr/>
        </p:nvSpPr>
        <p:spPr>
          <a:xfrm>
            <a:off x="5322570" y="5534978"/>
            <a:ext cx="3405188" cy="427037"/>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6519" tIns="50299" rIns="96519" bIns="50299" anchor="ctr"/>
          <a:p>
            <a:pPr lvl="0" algn="ctr"/>
            <a:r>
              <a:rPr lang="zh-CN" altLang="en-US" sz="2400" b="1" dirty="0">
                <a:solidFill>
                  <a:schemeClr val="bg1"/>
                </a:solidFill>
                <a:latin typeface="微软雅黑" panose="020B0503020204020204" charset="-122"/>
                <a:ea typeface="微软雅黑" panose="020B0503020204020204" charset="-122"/>
              </a:rPr>
              <a:t>方法在开发中的试实现</a:t>
            </a:r>
            <a:endParaRPr lang="zh-CN" altLang="en-US" sz="2400" b="1" dirty="0">
              <a:solidFill>
                <a:schemeClr val="bg1"/>
              </a:solidFill>
              <a:latin typeface="微软雅黑" panose="020B0503020204020204" charset="-122"/>
              <a:ea typeface="微软雅黑" panose="020B0503020204020204" charset="-122"/>
            </a:endParaRPr>
          </a:p>
        </p:txBody>
      </p:sp>
      <p:cxnSp>
        <p:nvCxnSpPr>
          <p:cNvPr id="22" name="直接箭头连接符 21"/>
          <p:cNvCxnSpPr>
            <a:stCxn id="4" idx="3"/>
            <a:endCxn id="3" idx="1"/>
          </p:cNvCxnSpPr>
          <p:nvPr/>
        </p:nvCxnSpPr>
        <p:spPr>
          <a:xfrm flipV="1">
            <a:off x="1978660" y="1764030"/>
            <a:ext cx="982345" cy="144399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4" idx="3"/>
            <a:endCxn id="5" idx="1"/>
          </p:cNvCxnSpPr>
          <p:nvPr/>
        </p:nvCxnSpPr>
        <p:spPr>
          <a:xfrm flipV="1">
            <a:off x="1978660" y="2413635"/>
            <a:ext cx="982345" cy="794385"/>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4" idx="3"/>
            <a:endCxn id="9" idx="1"/>
          </p:cNvCxnSpPr>
          <p:nvPr/>
        </p:nvCxnSpPr>
        <p:spPr>
          <a:xfrm>
            <a:off x="1978660" y="3208020"/>
            <a:ext cx="974725" cy="54102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10" idx="1"/>
          </p:cNvCxnSpPr>
          <p:nvPr/>
        </p:nvCxnSpPr>
        <p:spPr>
          <a:xfrm>
            <a:off x="1978660" y="3208020"/>
            <a:ext cx="974725" cy="120142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endCxn id="12" idx="1"/>
          </p:cNvCxnSpPr>
          <p:nvPr/>
        </p:nvCxnSpPr>
        <p:spPr>
          <a:xfrm>
            <a:off x="1978660" y="3208020"/>
            <a:ext cx="974725" cy="186309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13" idx="1"/>
          </p:cNvCxnSpPr>
          <p:nvPr/>
        </p:nvCxnSpPr>
        <p:spPr>
          <a:xfrm>
            <a:off x="1978660" y="3185795"/>
            <a:ext cx="974725" cy="256286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52805" y="2426970"/>
            <a:ext cx="1706880" cy="1070610"/>
          </a:xfrm>
          <a:prstGeom prst="rect">
            <a:avLst/>
          </a:prstGeom>
          <a:noFill/>
        </p:spPr>
        <p:txBody>
          <a:bodyPr wrap="none" rtlCol="0" anchor="t">
            <a:spAutoFit/>
          </a:bodyPr>
          <a:p>
            <a:pPr algn="l"/>
            <a:r>
              <a:rPr lang="zh-CN" sz="6000" b="1" dirty="0">
                <a:solidFill>
                  <a:schemeClr val="bg1"/>
                </a:solidFill>
                <a:latin typeface="微软雅黑" panose="020B0503020204020204" charset="-122"/>
                <a:ea typeface="微软雅黑" panose="020B0503020204020204" charset="-122"/>
                <a:sym typeface="+mn-ea"/>
              </a:rPr>
              <a:t>变量</a:t>
            </a:r>
            <a:endParaRPr lang="zh-CN" sz="6000" b="1">
              <a:latin typeface="微软雅黑" panose="020B0503020204020204" charset="-122"/>
              <a:ea typeface="微软雅黑"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lgn="l"/>
            <a:r>
              <a:rPr lang="zh-CN" altLang="en-US" dirty="0">
                <a:latin typeface="微软雅黑" panose="020B0503020204020204" charset="-122"/>
                <a:ea typeface="微软雅黑" panose="020B0503020204020204" charset="-122"/>
                <a:sym typeface="+mn-ea"/>
              </a:rPr>
              <a:t>变量的基本使用方法</a:t>
            </a:r>
            <a:endParaRPr lang="zh-CN" altLang="en-US">
              <a:solidFill>
                <a:schemeClr val="bg1"/>
              </a:solidFill>
              <a:sym typeface="+mn-ea"/>
            </a:endParaRPr>
          </a:p>
        </p:txBody>
      </p:sp>
      <p:sp>
        <p:nvSpPr>
          <p:cNvPr id="3" name="文本占位符 2"/>
          <p:cNvSpPr>
            <a:spLocks noGrp="1"/>
          </p:cNvSpPr>
          <p:nvPr>
            <p:ph type="body" idx="13"/>
          </p:nvPr>
        </p:nvSpPr>
        <p:spPr/>
        <p:txBody>
          <a:bodyPr/>
          <a:p>
            <a:pPr marL="457200" lvl="1" indent="-457200">
              <a:lnSpc>
                <a:spcPct val="110000"/>
              </a:lnSpc>
            </a:pPr>
            <a:r>
              <a:rPr lang="zh-CN" altLang="en-US" sz="3200" dirty="0">
                <a:solidFill>
                  <a:schemeClr val="bg1"/>
                </a:solidFill>
                <a:latin typeface="微软雅黑" panose="020B0503020204020204" charset="-122"/>
                <a:ea typeface="微软雅黑" panose="020B0503020204020204" charset="-122"/>
                <a:sym typeface="+mn-ea"/>
              </a:rPr>
              <a:t>变量是指在内存中开辟的存储空间，用于存放运算过程中需要用到的数据。</a:t>
            </a:r>
            <a:endParaRPr lang="zh-CN" altLang="en-US" sz="3200" dirty="0">
              <a:solidFill>
                <a:schemeClr val="bg1"/>
              </a:solidFill>
              <a:latin typeface="微软雅黑" panose="020B0503020204020204" charset="-122"/>
              <a:ea typeface="微软雅黑" panose="020B0503020204020204" charset="-122"/>
              <a:sym typeface="+mn-ea"/>
            </a:endParaRPr>
          </a:p>
          <a:p>
            <a:pPr marL="457200" lvl="1" indent="-457200">
              <a:lnSpc>
                <a:spcPct val="110000"/>
              </a:lnSpc>
            </a:pPr>
            <a:r>
              <a:rPr lang="zh-CN" altLang="en-US" sz="3200" dirty="0">
                <a:solidFill>
                  <a:schemeClr val="bg1"/>
                </a:solidFill>
                <a:latin typeface="微软雅黑" panose="020B0503020204020204" charset="-122"/>
                <a:ea typeface="微软雅黑" panose="020B0503020204020204" charset="-122"/>
                <a:sym typeface="+mn-ea"/>
              </a:rPr>
              <a:t>值可以发生改变的代词。</a:t>
            </a:r>
            <a:endParaRPr lang="zh-CN" altLang="en-US" sz="3200" dirty="0">
              <a:solidFill>
                <a:schemeClr val="bg1"/>
              </a:solidFill>
              <a:latin typeface="微软雅黑" panose="020B0503020204020204" charset="-122"/>
              <a:ea typeface="微软雅黑" panose="020B0503020204020204" charset="-122"/>
              <a:sym typeface="+mn-ea"/>
            </a:endParaRPr>
          </a:p>
          <a:p>
            <a:pPr marL="0" lvl="1" indent="0">
              <a:lnSpc>
                <a:spcPct val="110000"/>
              </a:lnSpc>
              <a:buNone/>
            </a:pPr>
            <a:endParaRPr lang="zh-CN" altLang="en-US" sz="3200" b="1" dirty="0">
              <a:solidFill>
                <a:schemeClr val="bg1"/>
              </a:solidFill>
              <a:latin typeface="微软雅黑" panose="020B0503020204020204" charset="-122"/>
              <a:ea typeface="微软雅黑" panose="020B0503020204020204" charset="-122"/>
              <a:sym typeface="+mn-ea"/>
            </a:endParaRPr>
          </a:p>
          <a:p>
            <a:pPr marL="914400" lvl="1" indent="-457200">
              <a:lnSpc>
                <a:spcPct val="110000"/>
              </a:lnSpc>
              <a:buFont typeface="Wingdings" panose="05000000000000000000" charset="0"/>
              <a:buChar char="Ø"/>
            </a:pPr>
            <a:r>
              <a:rPr lang="zh-CN" altLang="en-US" sz="2600" dirty="0">
                <a:solidFill>
                  <a:schemeClr val="bg1"/>
                </a:solidFill>
                <a:latin typeface="微软雅黑" panose="020B0503020204020204" charset="-122"/>
                <a:ea typeface="微软雅黑" panose="020B0503020204020204" charset="-122"/>
                <a:sym typeface="+mn-ea"/>
              </a:rPr>
              <a:t>人 名字 </a:t>
            </a:r>
            <a:r>
              <a:rPr lang="en-US" altLang="x-none"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张三</a:t>
            </a:r>
            <a:r>
              <a:rPr lang="en-US" altLang="x-none" sz="2600" dirty="0">
                <a:solidFill>
                  <a:schemeClr val="bg1"/>
                </a:solidFill>
                <a:latin typeface="微软雅黑" panose="020B0503020204020204" charset="-122"/>
                <a:ea typeface="微软雅黑" panose="020B0503020204020204" charset="-122"/>
                <a:sym typeface="+mn-ea"/>
              </a:rPr>
              <a:t>";</a:t>
            </a:r>
            <a:endParaRPr lang="en-US" altLang="x-none" sz="2600" dirty="0">
              <a:solidFill>
                <a:schemeClr val="bg1"/>
              </a:solidFill>
              <a:latin typeface="微软雅黑" panose="020B0503020204020204" charset="-122"/>
              <a:ea typeface="微软雅黑" panose="020B0503020204020204" charset="-122"/>
              <a:sym typeface="+mn-ea"/>
            </a:endParaRPr>
          </a:p>
          <a:p>
            <a:pPr marL="914400" lvl="1" indent="-457200">
              <a:lnSpc>
                <a:spcPct val="110000"/>
              </a:lnSpc>
              <a:buFont typeface="Wingdings" panose="05000000000000000000" charset="0"/>
              <a:buChar char="Ø"/>
            </a:pPr>
            <a:r>
              <a:rPr lang="zh-CN" altLang="en-US" sz="2600" dirty="0">
                <a:solidFill>
                  <a:schemeClr val="bg1"/>
                </a:solidFill>
                <a:latin typeface="微软雅黑" panose="020B0503020204020204" charset="-122"/>
                <a:ea typeface="微软雅黑" panose="020B0503020204020204" charset="-122"/>
                <a:sym typeface="+mn-ea"/>
              </a:rPr>
              <a:t>名字 </a:t>
            </a:r>
            <a:r>
              <a:rPr lang="en-US" altLang="x-none"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李四</a:t>
            </a:r>
            <a:r>
              <a:rPr lang="en-US" altLang="x-none" sz="2600" dirty="0">
                <a:solidFill>
                  <a:schemeClr val="bg1"/>
                </a:solidFill>
                <a:latin typeface="微软雅黑" panose="020B0503020204020204" charset="-122"/>
                <a:ea typeface="微软雅黑" panose="020B0503020204020204" charset="-122"/>
                <a:sym typeface="+mn-ea"/>
              </a:rPr>
              <a:t>";</a:t>
            </a:r>
            <a:endParaRPr lang="en-US" altLang="x-none" sz="2600" b="1" dirty="0">
              <a:solidFill>
                <a:schemeClr val="bg1"/>
              </a:solidFill>
              <a:latin typeface="微软雅黑" panose="020B0503020204020204" charset="-122"/>
              <a:ea typeface="微软雅黑" panose="020B0503020204020204" charset="-122"/>
              <a:sym typeface="+mn-ea"/>
            </a:endParaRPr>
          </a:p>
        </p:txBody>
      </p:sp>
      <p:sp>
        <p:nvSpPr>
          <p:cNvPr id="4" name="圆角矩形 3"/>
          <p:cNvSpPr/>
          <p:nvPr/>
        </p:nvSpPr>
        <p:spPr>
          <a:xfrm>
            <a:off x="4797425" y="3868420"/>
            <a:ext cx="3938270" cy="2036445"/>
          </a:xfrm>
          <a:prstGeom prst="roundRect">
            <a:avLst>
              <a:gd name="adj" fmla="val 8962"/>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3200" b="1" dirty="0">
                <a:latin typeface="微软雅黑" panose="020B0503020204020204" charset="-122"/>
                <a:ea typeface="微软雅黑" panose="020B0503020204020204" charset="-122"/>
                <a:sym typeface="+mn-ea"/>
              </a:rPr>
              <a:t>变量名字就是存储</a:t>
            </a:r>
            <a:r>
              <a:rPr lang="en-US" altLang="x-none" sz="3200" b="1" dirty="0">
                <a:latin typeface="微软雅黑" panose="020B0503020204020204" charset="-122"/>
                <a:ea typeface="微软雅黑" panose="020B0503020204020204" charset="-122"/>
                <a:sym typeface="+mn-ea"/>
              </a:rPr>
              <a:t>"</a:t>
            </a:r>
            <a:r>
              <a:rPr lang="zh-CN" altLang="en-US" sz="3200" b="1" dirty="0">
                <a:latin typeface="微软雅黑" panose="020B0503020204020204" charset="-122"/>
                <a:ea typeface="微软雅黑" panose="020B0503020204020204" charset="-122"/>
                <a:sym typeface="+mn-ea"/>
              </a:rPr>
              <a:t>张三</a:t>
            </a:r>
            <a:r>
              <a:rPr lang="en-US" altLang="x-none" sz="3200" b="1" dirty="0">
                <a:latin typeface="微软雅黑" panose="020B0503020204020204" charset="-122"/>
                <a:ea typeface="微软雅黑" panose="020B0503020204020204" charset="-122"/>
                <a:sym typeface="+mn-ea"/>
              </a:rPr>
              <a:t>"</a:t>
            </a:r>
            <a:r>
              <a:rPr lang="zh-CN" altLang="en-US" sz="3200" b="1" dirty="0">
                <a:latin typeface="微软雅黑" panose="020B0503020204020204" charset="-122"/>
                <a:ea typeface="微软雅黑" panose="020B0503020204020204" charset="-122"/>
                <a:sym typeface="+mn-ea"/>
              </a:rPr>
              <a:t>和</a:t>
            </a:r>
            <a:r>
              <a:rPr lang="en-US" altLang="x-none" sz="3200" b="1" dirty="0">
                <a:latin typeface="微软雅黑" panose="020B0503020204020204" charset="-122"/>
                <a:ea typeface="微软雅黑" panose="020B0503020204020204" charset="-122"/>
                <a:sym typeface="+mn-ea"/>
              </a:rPr>
              <a:t>"</a:t>
            </a:r>
            <a:r>
              <a:rPr lang="zh-CN" altLang="en-US" sz="3200" b="1" dirty="0">
                <a:latin typeface="微软雅黑" panose="020B0503020204020204" charset="-122"/>
                <a:ea typeface="微软雅黑" panose="020B0503020204020204" charset="-122"/>
                <a:sym typeface="+mn-ea"/>
              </a:rPr>
              <a:t>李四</a:t>
            </a:r>
            <a:r>
              <a:rPr lang="en-US" altLang="x-none" sz="3200" b="1" dirty="0">
                <a:latin typeface="微软雅黑" panose="020B0503020204020204" charset="-122"/>
                <a:ea typeface="微软雅黑" panose="020B0503020204020204" charset="-122"/>
                <a:sym typeface="+mn-ea"/>
              </a:rPr>
              <a:t>"</a:t>
            </a:r>
            <a:r>
              <a:rPr lang="zh-CN" altLang="en-US" sz="3200" b="1" dirty="0">
                <a:latin typeface="微软雅黑" panose="020B0503020204020204" charset="-122"/>
                <a:ea typeface="微软雅黑" panose="020B0503020204020204" charset="-122"/>
                <a:sym typeface="+mn-ea"/>
              </a:rPr>
              <a:t>的空间同样值是可以改变的。</a:t>
            </a:r>
            <a:endParaRPr lang="zh-CN" altLang="en-US" sz="3200">
              <a:latin typeface="微软雅黑" panose="020B0503020204020204" charset="-122"/>
              <a:ea typeface="微软雅黑" panose="020B050302020402020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lgn="l"/>
            <a:r>
              <a:rPr lang="zh-CN" altLang="en-US" dirty="0">
                <a:latin typeface="微软雅黑" panose="020B0503020204020204" charset="-122"/>
                <a:ea typeface="微软雅黑" panose="020B0503020204020204" charset="-122"/>
                <a:sym typeface="+mn-ea"/>
              </a:rPr>
              <a:t>变量的基本使用方法</a:t>
            </a:r>
            <a:r>
              <a:rPr lang="en-US" altLang="zh-CN" dirty="0">
                <a:latin typeface="微软雅黑" panose="020B0503020204020204" charset="-122"/>
                <a:ea typeface="微软雅黑" panose="020B0503020204020204" charset="-122"/>
                <a:sym typeface="+mn-ea"/>
              </a:rPr>
              <a:t>(</a:t>
            </a:r>
            <a:r>
              <a:rPr lang="zh-CN" altLang="en-US" dirty="0">
                <a:latin typeface="微软雅黑" panose="020B0503020204020204" charset="-122"/>
                <a:ea typeface="微软雅黑" panose="020B0503020204020204" charset="-122"/>
                <a:sym typeface="+mn-ea"/>
              </a:rPr>
              <a:t>续</a:t>
            </a:r>
            <a:r>
              <a:rPr lang="en-US" altLang="zh-CN" dirty="0">
                <a:latin typeface="微软雅黑" panose="020B0503020204020204" charset="-122"/>
                <a:ea typeface="微软雅黑" panose="020B0503020204020204" charset="-122"/>
                <a:sym typeface="+mn-ea"/>
              </a:rPr>
              <a:t>)</a:t>
            </a:r>
            <a:endParaRPr lang="en-US" altLang="zh-CN" dirty="0">
              <a:solidFill>
                <a:schemeClr val="bg1"/>
              </a:solidFill>
              <a:latin typeface="微软雅黑" panose="020B0503020204020204" charset="-122"/>
              <a:ea typeface="微软雅黑" panose="020B0503020204020204" charset="-122"/>
              <a:sym typeface="+mn-ea"/>
            </a:endParaRPr>
          </a:p>
        </p:txBody>
      </p:sp>
      <p:sp>
        <p:nvSpPr>
          <p:cNvPr id="3" name="文本占位符 2"/>
          <p:cNvSpPr>
            <a:spLocks noGrp="1"/>
          </p:cNvSpPr>
          <p:nvPr>
            <p:ph type="body" idx="13"/>
          </p:nvPr>
        </p:nvSpPr>
        <p:spPr/>
        <p:txBody>
          <a:bodyPr/>
          <a:p>
            <a:pPr marL="457200" lvl="1" indent="-457200">
              <a:lnSpc>
                <a:spcPct val="110000"/>
              </a:lnSpc>
            </a:pPr>
            <a:r>
              <a:rPr lang="zh-CN" altLang="en-US" sz="3200" dirty="0">
                <a:solidFill>
                  <a:schemeClr val="bg1"/>
                </a:solidFill>
                <a:latin typeface="微软雅黑" panose="020B0503020204020204" charset="-122"/>
                <a:ea typeface="微软雅黑" panose="020B0503020204020204" charset="-122"/>
                <a:sym typeface="+mn-ea"/>
              </a:rPr>
              <a:t>当需要使用一个变量时，必须对该变量进行声明。</a:t>
            </a:r>
            <a:endParaRPr lang="zh-CN" altLang="en-US" sz="3200" dirty="0">
              <a:solidFill>
                <a:schemeClr val="bg1"/>
              </a:solidFill>
              <a:latin typeface="微软雅黑" panose="020B0503020204020204" charset="-122"/>
              <a:ea typeface="微软雅黑" panose="020B0503020204020204" charset="-122"/>
              <a:sym typeface="+mn-ea"/>
            </a:endParaRPr>
          </a:p>
          <a:p>
            <a:pPr marL="457200" lvl="1" indent="-457200">
              <a:lnSpc>
                <a:spcPct val="110000"/>
              </a:lnSpc>
            </a:pPr>
            <a:r>
              <a:rPr lang="zh-CN" altLang="en-US" sz="3200" dirty="0">
                <a:solidFill>
                  <a:schemeClr val="bg1"/>
                </a:solidFill>
                <a:latin typeface="微软雅黑" panose="020B0503020204020204" charset="-122"/>
                <a:ea typeface="微软雅黑" panose="020B0503020204020204" charset="-122"/>
                <a:sym typeface="+mn-ea"/>
              </a:rPr>
              <a:t>变量的声明包含两点：变量名和变量类型。</a:t>
            </a:r>
            <a:endParaRPr lang="zh-CN" altLang="en-US" sz="3200" dirty="0">
              <a:solidFill>
                <a:schemeClr val="bg1"/>
              </a:solidFill>
              <a:latin typeface="微软雅黑" panose="020B0503020204020204" charset="-122"/>
              <a:ea typeface="微软雅黑" panose="020B0503020204020204" charset="-122"/>
              <a:sym typeface="+mn-ea"/>
            </a:endParaRPr>
          </a:p>
          <a:p>
            <a:pPr marL="0" lvl="1" indent="0">
              <a:lnSpc>
                <a:spcPct val="110000"/>
              </a:lnSpc>
              <a:buNone/>
            </a:pPr>
            <a:endParaRPr lang="en-US" altLang="x-none" sz="2600" b="1" dirty="0">
              <a:solidFill>
                <a:schemeClr val="bg1"/>
              </a:solidFill>
              <a:latin typeface="微软雅黑" panose="020B0503020204020204" charset="-122"/>
              <a:ea typeface="微软雅黑" panose="020B0503020204020204" charset="-122"/>
              <a:sym typeface="+mn-ea"/>
            </a:endParaRPr>
          </a:p>
          <a:p>
            <a:pPr marL="457200" lvl="1" indent="0">
              <a:lnSpc>
                <a:spcPct val="110000"/>
              </a:lnSpc>
              <a:buFont typeface="Wingdings" panose="05000000000000000000" charset="0"/>
              <a:buNone/>
            </a:pPr>
            <a:r>
              <a:rPr lang="en-US" altLang="x-none" sz="3200" b="1" dirty="0">
                <a:solidFill>
                  <a:schemeClr val="bg1"/>
                </a:solidFill>
                <a:latin typeface="微软雅黑" panose="020B0503020204020204" charset="-122"/>
                <a:ea typeface="微软雅黑" panose="020B0503020204020204" charset="-122"/>
                <a:sym typeface="+mn-ea"/>
              </a:rPr>
              <a:t>int</a:t>
            </a:r>
            <a:r>
              <a:rPr lang="zh-CN" altLang="x-none" sz="3200" b="1" dirty="0">
                <a:solidFill>
                  <a:schemeClr val="bg1"/>
                </a:solidFill>
                <a:latin typeface="微软雅黑" panose="020B0503020204020204" charset="-122"/>
                <a:ea typeface="微软雅黑" panose="020B0503020204020204" charset="-122"/>
                <a:sym typeface="+mn-ea"/>
              </a:rPr>
              <a:t> </a:t>
            </a:r>
            <a:r>
              <a:rPr lang="en-US" altLang="zh-CN" sz="3200" b="1" dirty="0">
                <a:solidFill>
                  <a:schemeClr val="bg1"/>
                </a:solidFill>
                <a:latin typeface="微软雅黑" panose="020B0503020204020204" charset="-122"/>
                <a:ea typeface="微软雅黑" panose="020B0503020204020204" charset="-122"/>
                <a:sym typeface="+mn-ea"/>
              </a:rPr>
              <a:t>age;</a:t>
            </a:r>
            <a:endParaRPr lang="en-US" altLang="zh-CN" sz="3200" b="1" dirty="0">
              <a:solidFill>
                <a:schemeClr val="bg1"/>
              </a:solidFill>
              <a:latin typeface="微软雅黑" panose="020B0503020204020204" charset="-122"/>
              <a:ea typeface="微软雅黑" panose="020B0503020204020204" charset="-122"/>
              <a:sym typeface="+mn-ea"/>
            </a:endParaRPr>
          </a:p>
        </p:txBody>
      </p:sp>
      <p:sp>
        <p:nvSpPr>
          <p:cNvPr id="5" name="圆角矩形 4"/>
          <p:cNvSpPr/>
          <p:nvPr/>
        </p:nvSpPr>
        <p:spPr>
          <a:xfrm>
            <a:off x="972185" y="4599305"/>
            <a:ext cx="2183130" cy="851535"/>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zh-CN" sz="2800" b="1">
                <a:latin typeface="微软雅黑" panose="020B0503020204020204" charset="-122"/>
                <a:ea typeface="微软雅黑" panose="020B0503020204020204" charset="-122"/>
              </a:rPr>
              <a:t>变量必须指明其类型</a:t>
            </a:r>
            <a:endParaRPr lang="zh-CN" altLang="zh-CN" sz="2800" b="1">
              <a:latin typeface="微软雅黑" panose="020B0503020204020204" charset="-122"/>
              <a:ea typeface="微软雅黑" panose="020B0503020204020204" charset="-122"/>
            </a:endParaRPr>
          </a:p>
        </p:txBody>
      </p:sp>
      <p:cxnSp>
        <p:nvCxnSpPr>
          <p:cNvPr id="6" name="直接连接符 5"/>
          <p:cNvCxnSpPr/>
          <p:nvPr/>
        </p:nvCxnSpPr>
        <p:spPr>
          <a:xfrm>
            <a:off x="1266190" y="4053205"/>
            <a:ext cx="290830" cy="5461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圆角矩形 6"/>
          <p:cNvSpPr/>
          <p:nvPr/>
        </p:nvSpPr>
        <p:spPr>
          <a:xfrm>
            <a:off x="3627120" y="4599305"/>
            <a:ext cx="2183130" cy="851535"/>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zh-CN" sz="2800" b="1">
                <a:latin typeface="微软雅黑" panose="020B0503020204020204" charset="-122"/>
                <a:ea typeface="微软雅黑" panose="020B0503020204020204" charset="-122"/>
              </a:rPr>
              <a:t>变量必须指明变量名称</a:t>
            </a:r>
            <a:endParaRPr lang="zh-CN" altLang="zh-CN" sz="2800" b="1">
              <a:latin typeface="微软雅黑" panose="020B0503020204020204" charset="-122"/>
              <a:ea typeface="微软雅黑" panose="020B0503020204020204" charset="-122"/>
            </a:endParaRPr>
          </a:p>
        </p:txBody>
      </p:sp>
      <p:cxnSp>
        <p:nvCxnSpPr>
          <p:cNvPr id="8" name="直接连接符 7"/>
          <p:cNvCxnSpPr/>
          <p:nvPr/>
        </p:nvCxnSpPr>
        <p:spPr>
          <a:xfrm>
            <a:off x="2259965" y="4081145"/>
            <a:ext cx="1367155" cy="51816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147435" y="3563620"/>
            <a:ext cx="2595880" cy="2755900"/>
          </a:xfrm>
          <a:prstGeom prst="rect">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latin typeface="微软雅黑" panose="020B0503020204020204" charset="-122"/>
                <a:ea typeface="微软雅黑" panose="020B0503020204020204" charset="-122"/>
              </a:rPr>
              <a:t>JVM</a:t>
            </a:r>
            <a:r>
              <a:rPr lang="zh-CN" altLang="en-US" sz="2800" b="1">
                <a:latin typeface="微软雅黑" panose="020B0503020204020204" charset="-122"/>
                <a:ea typeface="微软雅黑" panose="020B0503020204020204" charset="-122"/>
              </a:rPr>
              <a:t>会为该变量在内存中开辟存储空间，不同的变量类型存储空间结构不一样。</a:t>
            </a:r>
            <a:endParaRPr lang="zh-CN" altLang="en-US" sz="2800" b="1">
              <a:latin typeface="微软雅黑" panose="020B0503020204020204" charset="-122"/>
              <a:ea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52805" y="2426970"/>
            <a:ext cx="3230880" cy="1070610"/>
          </a:xfrm>
          <a:prstGeom prst="rect">
            <a:avLst/>
          </a:prstGeom>
          <a:noFill/>
        </p:spPr>
        <p:txBody>
          <a:bodyPr wrap="none" rtlCol="0" anchor="t">
            <a:spAutoFit/>
          </a:bodyPr>
          <a:p>
            <a:pPr algn="l"/>
            <a:r>
              <a:rPr lang="zh-CN" sz="6000" b="1" dirty="0">
                <a:solidFill>
                  <a:schemeClr val="bg1"/>
                </a:solidFill>
                <a:latin typeface="微软雅黑" panose="020B0503020204020204" charset="-122"/>
                <a:ea typeface="微软雅黑" panose="020B0503020204020204" charset="-122"/>
                <a:sym typeface="+mn-ea"/>
              </a:rPr>
              <a:t>数据类型</a:t>
            </a:r>
            <a:endParaRPr lang="zh-CN" sz="6000" b="1">
              <a:latin typeface="微软雅黑" panose="020B0503020204020204" charset="-122"/>
              <a:ea typeface="微软雅黑" panose="020B050302020402020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lgn="l"/>
            <a:r>
              <a:rPr lang="zh-CN" altLang="en-US" dirty="0">
                <a:latin typeface="微软雅黑" panose="020B0503020204020204" charset="-122"/>
                <a:ea typeface="微软雅黑" panose="020B0503020204020204" charset="-122"/>
                <a:sym typeface="+mn-ea"/>
              </a:rPr>
              <a:t>Java中基本数据类型</a:t>
            </a:r>
            <a:endParaRPr lang="zh-CN" altLang="en-US">
              <a:solidFill>
                <a:schemeClr val="bg1"/>
              </a:solidFill>
              <a:sym typeface="+mn-ea"/>
            </a:endParaRPr>
          </a:p>
        </p:txBody>
      </p:sp>
      <p:sp>
        <p:nvSpPr>
          <p:cNvPr id="3" name="文本占位符 2"/>
          <p:cNvSpPr>
            <a:spLocks noGrp="1"/>
          </p:cNvSpPr>
          <p:nvPr>
            <p:ph type="body" idx="13"/>
          </p:nvPr>
        </p:nvSpPr>
        <p:spPr/>
        <p:txBody>
          <a:bodyPr/>
          <a:p>
            <a:pPr marL="457200" lvl="1" indent="-457200">
              <a:lnSpc>
                <a:spcPct val="110000"/>
              </a:lnSpc>
            </a:pPr>
            <a:r>
              <a:rPr lang="en-US" altLang="x-none" sz="3200" dirty="0">
                <a:solidFill>
                  <a:schemeClr val="bg1"/>
                </a:solidFill>
                <a:latin typeface="微软雅黑" panose="020B0503020204020204" charset="-122"/>
                <a:ea typeface="微软雅黑" panose="020B0503020204020204" charset="-122"/>
                <a:sym typeface="+mn-ea"/>
              </a:rPr>
              <a:t>JAVA</a:t>
            </a:r>
            <a:r>
              <a:rPr lang="zh-CN" altLang="en-US" sz="3200" dirty="0">
                <a:solidFill>
                  <a:schemeClr val="bg1"/>
                </a:solidFill>
                <a:latin typeface="微软雅黑" panose="020B0503020204020204" charset="-122"/>
                <a:ea typeface="微软雅黑" panose="020B0503020204020204" charset="-122"/>
                <a:sym typeface="+mn-ea"/>
              </a:rPr>
              <a:t>中四种基本数据类型，分别用于存储整数、浮点数、字符数据和布尔数据。</a:t>
            </a:r>
            <a:endParaRPr lang="en-US" altLang="x-none" sz="3200" dirty="0">
              <a:solidFill>
                <a:schemeClr val="bg1"/>
              </a:solidFill>
              <a:latin typeface="微软雅黑" panose="020B0503020204020204" charset="-122"/>
              <a:ea typeface="微软雅黑" panose="020B0503020204020204" charset="-122"/>
              <a:sym typeface="+mn-ea"/>
            </a:endParaRPr>
          </a:p>
        </p:txBody>
      </p:sp>
      <p:sp>
        <p:nvSpPr>
          <p:cNvPr id="15364" name="文本框 15364"/>
          <p:cNvSpPr txBox="1"/>
          <p:nvPr/>
        </p:nvSpPr>
        <p:spPr>
          <a:xfrm>
            <a:off x="912495" y="4278630"/>
            <a:ext cx="2640330" cy="489585"/>
          </a:xfrm>
          <a:prstGeom prst="rect">
            <a:avLst/>
          </a:prstGeom>
          <a:solidFill>
            <a:schemeClr val="accent1"/>
          </a:solidFill>
          <a:ln w="9525">
            <a:solidFill>
              <a:schemeClr val="accent1"/>
            </a:solidFill>
            <a:miter/>
          </a:ln>
        </p:spPr>
        <p:txBody>
          <a:bodyPr wrap="square" lIns="97880" tIns="48939" rIns="97880" bIns="48939" anchor="t">
            <a:spAutoFit/>
          </a:bodyPr>
          <a:p>
            <a:pPr lvl="0"/>
            <a:r>
              <a:rPr lang="zh-CN" altLang="en-US" sz="2400" dirty="0">
                <a:solidFill>
                  <a:schemeClr val="bg1"/>
                </a:solidFill>
                <a:latin typeface="微软雅黑" panose="020B0503020204020204" charset="-122"/>
                <a:ea typeface="微软雅黑" panose="020B0503020204020204" charset="-122"/>
              </a:rPr>
              <a:t>Java基本数据类型</a:t>
            </a:r>
            <a:endParaRPr lang="zh-CN" altLang="en-US" sz="2400" dirty="0">
              <a:solidFill>
                <a:schemeClr val="bg1"/>
              </a:solidFill>
              <a:latin typeface="微软雅黑" panose="020B0503020204020204" charset="-122"/>
              <a:ea typeface="微软雅黑" panose="020B0503020204020204" charset="-122"/>
            </a:endParaRPr>
          </a:p>
        </p:txBody>
      </p:sp>
      <p:sp>
        <p:nvSpPr>
          <p:cNvPr id="15365" name="文本框 15365"/>
          <p:cNvSpPr txBox="1"/>
          <p:nvPr/>
        </p:nvSpPr>
        <p:spPr>
          <a:xfrm>
            <a:off x="4256723" y="2886075"/>
            <a:ext cx="1563687" cy="463550"/>
          </a:xfrm>
          <a:prstGeom prst="rect">
            <a:avLst/>
          </a:prstGeom>
          <a:solidFill>
            <a:schemeClr val="accent1"/>
          </a:solidFill>
          <a:ln w="9525">
            <a:solidFill>
              <a:schemeClr val="accent1"/>
            </a:solidFill>
            <a:miter/>
          </a:ln>
        </p:spPr>
        <p:txBody>
          <a:bodyPr wrap="square" lIns="97880" tIns="48939" rIns="97880" bIns="48939" anchor="t">
            <a:spAutoFit/>
          </a:bodyPr>
          <a:p>
            <a:pPr lvl="0"/>
            <a:r>
              <a:rPr lang="zh-CN" altLang="en-US" sz="2400" dirty="0">
                <a:solidFill>
                  <a:schemeClr val="bg1"/>
                </a:solidFill>
                <a:latin typeface="微软雅黑" panose="020B0503020204020204" charset="-122"/>
                <a:ea typeface="微软雅黑" panose="020B0503020204020204" charset="-122"/>
              </a:rPr>
              <a:t>整数类型</a:t>
            </a:r>
            <a:endParaRPr lang="zh-CN" altLang="en-US" sz="2400" dirty="0">
              <a:solidFill>
                <a:schemeClr val="bg1"/>
              </a:solidFill>
              <a:latin typeface="微软雅黑" panose="020B0503020204020204" charset="-122"/>
              <a:ea typeface="微软雅黑" panose="020B0503020204020204" charset="-122"/>
            </a:endParaRPr>
          </a:p>
        </p:txBody>
      </p:sp>
      <p:sp>
        <p:nvSpPr>
          <p:cNvPr id="15366" name="文本框 15366"/>
          <p:cNvSpPr txBox="1"/>
          <p:nvPr/>
        </p:nvSpPr>
        <p:spPr>
          <a:xfrm>
            <a:off x="4256723" y="3960178"/>
            <a:ext cx="1563687" cy="463550"/>
          </a:xfrm>
          <a:prstGeom prst="rect">
            <a:avLst/>
          </a:prstGeom>
          <a:solidFill>
            <a:schemeClr val="accent1"/>
          </a:solidFill>
          <a:ln w="9525">
            <a:solidFill>
              <a:schemeClr val="accent1"/>
            </a:solidFill>
            <a:miter/>
          </a:ln>
        </p:spPr>
        <p:txBody>
          <a:bodyPr wrap="square" lIns="97880" tIns="48939" rIns="97880" bIns="48939" anchor="t">
            <a:spAutoFit/>
          </a:bodyPr>
          <a:p>
            <a:pPr lvl="0"/>
            <a:r>
              <a:rPr lang="zh-CN" altLang="en-US" sz="2400" dirty="0">
                <a:solidFill>
                  <a:schemeClr val="bg1"/>
                </a:solidFill>
                <a:latin typeface="微软雅黑" panose="020B0503020204020204" charset="-122"/>
                <a:ea typeface="微软雅黑" panose="020B0503020204020204" charset="-122"/>
              </a:rPr>
              <a:t>浮点类型</a:t>
            </a:r>
            <a:endParaRPr lang="zh-CN" altLang="en-US" sz="2400" dirty="0">
              <a:solidFill>
                <a:schemeClr val="bg1"/>
              </a:solidFill>
              <a:latin typeface="微软雅黑" panose="020B0503020204020204" charset="-122"/>
              <a:ea typeface="微软雅黑" panose="020B0503020204020204" charset="-122"/>
            </a:endParaRPr>
          </a:p>
        </p:txBody>
      </p:sp>
      <p:sp>
        <p:nvSpPr>
          <p:cNvPr id="15367" name="文本框 15367"/>
          <p:cNvSpPr txBox="1"/>
          <p:nvPr/>
        </p:nvSpPr>
        <p:spPr>
          <a:xfrm>
            <a:off x="4256723" y="4982845"/>
            <a:ext cx="1563687" cy="463550"/>
          </a:xfrm>
          <a:prstGeom prst="rect">
            <a:avLst/>
          </a:prstGeom>
          <a:solidFill>
            <a:schemeClr val="accent1"/>
          </a:solidFill>
          <a:ln w="9525">
            <a:solidFill>
              <a:schemeClr val="accent1"/>
            </a:solidFill>
            <a:miter/>
          </a:ln>
        </p:spPr>
        <p:txBody>
          <a:bodyPr wrap="square" lIns="97880" tIns="48939" rIns="97880" bIns="48939" anchor="t">
            <a:spAutoFit/>
          </a:bodyPr>
          <a:p>
            <a:pPr lvl="0"/>
            <a:r>
              <a:rPr lang="zh-CN" altLang="en-US" sz="2400" dirty="0">
                <a:solidFill>
                  <a:schemeClr val="bg1"/>
                </a:solidFill>
                <a:latin typeface="微软雅黑" panose="020B0503020204020204" charset="-122"/>
                <a:ea typeface="微软雅黑" panose="020B0503020204020204" charset="-122"/>
              </a:rPr>
              <a:t>char</a:t>
            </a:r>
            <a:endParaRPr lang="zh-CN" altLang="en-US" sz="2400" dirty="0">
              <a:solidFill>
                <a:schemeClr val="bg1"/>
              </a:solidFill>
              <a:latin typeface="微软雅黑" panose="020B0503020204020204" charset="-122"/>
              <a:ea typeface="微软雅黑" panose="020B0503020204020204" charset="-122"/>
            </a:endParaRPr>
          </a:p>
        </p:txBody>
      </p:sp>
      <p:sp>
        <p:nvSpPr>
          <p:cNvPr id="15368" name="文本框 15368"/>
          <p:cNvSpPr txBox="1"/>
          <p:nvPr/>
        </p:nvSpPr>
        <p:spPr>
          <a:xfrm>
            <a:off x="4256723" y="6005830"/>
            <a:ext cx="1563687" cy="463550"/>
          </a:xfrm>
          <a:prstGeom prst="rect">
            <a:avLst/>
          </a:prstGeom>
          <a:solidFill>
            <a:schemeClr val="accent1"/>
          </a:solidFill>
          <a:ln w="9525">
            <a:solidFill>
              <a:schemeClr val="accent1"/>
            </a:solidFill>
            <a:miter/>
          </a:ln>
        </p:spPr>
        <p:txBody>
          <a:bodyPr wrap="square" lIns="97880" tIns="48939" rIns="97880" bIns="48939" anchor="t">
            <a:spAutoFit/>
          </a:bodyPr>
          <a:p>
            <a:pPr lvl="0"/>
            <a:r>
              <a:rPr lang="zh-CN" altLang="en-US" sz="2400" dirty="0">
                <a:solidFill>
                  <a:schemeClr val="bg1"/>
                </a:solidFill>
                <a:latin typeface="微软雅黑" panose="020B0503020204020204" charset="-122"/>
                <a:ea typeface="微软雅黑" panose="020B0503020204020204" charset="-122"/>
              </a:rPr>
              <a:t>boolean</a:t>
            </a:r>
            <a:endParaRPr lang="zh-CN" altLang="en-US" sz="2400" dirty="0">
              <a:solidFill>
                <a:schemeClr val="bg1"/>
              </a:solidFill>
              <a:latin typeface="微软雅黑" panose="020B0503020204020204" charset="-122"/>
              <a:ea typeface="微软雅黑" panose="020B0503020204020204" charset="-122"/>
            </a:endParaRPr>
          </a:p>
        </p:txBody>
      </p:sp>
      <p:sp>
        <p:nvSpPr>
          <p:cNvPr id="15369" name="文本框 15369"/>
          <p:cNvSpPr txBox="1"/>
          <p:nvPr/>
        </p:nvSpPr>
        <p:spPr>
          <a:xfrm>
            <a:off x="6735763" y="2886075"/>
            <a:ext cx="1566862" cy="463550"/>
          </a:xfrm>
          <a:prstGeom prst="rect">
            <a:avLst/>
          </a:prstGeom>
          <a:solidFill>
            <a:schemeClr val="accent1"/>
          </a:solidFill>
          <a:ln w="9525">
            <a:solidFill>
              <a:schemeClr val="accent1"/>
            </a:solidFill>
            <a:miter/>
          </a:ln>
        </p:spPr>
        <p:txBody>
          <a:bodyPr wrap="square" lIns="97880" tIns="48939" rIns="97880" bIns="48939" anchor="t">
            <a:spAutoFit/>
          </a:bodyPr>
          <a:p>
            <a:pPr lvl="0"/>
            <a:r>
              <a:rPr lang="zh-CN" altLang="en-US" sz="2400" dirty="0">
                <a:solidFill>
                  <a:schemeClr val="bg1"/>
                </a:solidFill>
                <a:latin typeface="微软雅黑" panose="020B0503020204020204" charset="-122"/>
                <a:ea typeface="微软雅黑" panose="020B0503020204020204" charset="-122"/>
              </a:rPr>
              <a:t>byte</a:t>
            </a:r>
            <a:endParaRPr lang="zh-CN" altLang="en-US" sz="2400" dirty="0">
              <a:solidFill>
                <a:schemeClr val="bg1"/>
              </a:solidFill>
              <a:latin typeface="微软雅黑" panose="020B0503020204020204" charset="-122"/>
              <a:ea typeface="微软雅黑" panose="020B0503020204020204" charset="-122"/>
            </a:endParaRPr>
          </a:p>
        </p:txBody>
      </p:sp>
      <p:sp>
        <p:nvSpPr>
          <p:cNvPr id="15370" name="文本框 15370"/>
          <p:cNvSpPr txBox="1"/>
          <p:nvPr/>
        </p:nvSpPr>
        <p:spPr>
          <a:xfrm>
            <a:off x="6735763" y="3493453"/>
            <a:ext cx="1566862" cy="463550"/>
          </a:xfrm>
          <a:prstGeom prst="rect">
            <a:avLst/>
          </a:prstGeom>
          <a:solidFill>
            <a:schemeClr val="accent1"/>
          </a:solidFill>
          <a:ln w="9525">
            <a:solidFill>
              <a:schemeClr val="accent1"/>
            </a:solidFill>
            <a:miter/>
          </a:ln>
        </p:spPr>
        <p:txBody>
          <a:bodyPr wrap="square" lIns="97880" tIns="48939" rIns="97880" bIns="48939" anchor="t">
            <a:spAutoFit/>
          </a:bodyPr>
          <a:p>
            <a:pPr lvl="0"/>
            <a:r>
              <a:rPr lang="zh-CN" altLang="en-US" sz="2400" dirty="0">
                <a:solidFill>
                  <a:schemeClr val="bg1"/>
                </a:solidFill>
                <a:latin typeface="微软雅黑" panose="020B0503020204020204" charset="-122"/>
                <a:ea typeface="微软雅黑" panose="020B0503020204020204" charset="-122"/>
              </a:rPr>
              <a:t>short</a:t>
            </a:r>
            <a:endParaRPr lang="zh-CN" altLang="en-US" sz="2400" dirty="0">
              <a:solidFill>
                <a:schemeClr val="bg1"/>
              </a:solidFill>
              <a:latin typeface="微软雅黑" panose="020B0503020204020204" charset="-122"/>
              <a:ea typeface="微软雅黑" panose="020B0503020204020204" charset="-122"/>
            </a:endParaRPr>
          </a:p>
        </p:txBody>
      </p:sp>
      <p:sp>
        <p:nvSpPr>
          <p:cNvPr id="15371" name="文本框 15371"/>
          <p:cNvSpPr txBox="1"/>
          <p:nvPr/>
        </p:nvSpPr>
        <p:spPr>
          <a:xfrm>
            <a:off x="6735763" y="4093845"/>
            <a:ext cx="1566862" cy="463550"/>
          </a:xfrm>
          <a:prstGeom prst="rect">
            <a:avLst/>
          </a:prstGeom>
          <a:solidFill>
            <a:schemeClr val="accent1"/>
          </a:solidFill>
          <a:ln w="9525">
            <a:solidFill>
              <a:schemeClr val="accent1"/>
            </a:solidFill>
            <a:miter/>
          </a:ln>
        </p:spPr>
        <p:txBody>
          <a:bodyPr wrap="square" lIns="97880" tIns="48939" rIns="97880" bIns="48939" anchor="t">
            <a:spAutoFit/>
          </a:bodyPr>
          <a:p>
            <a:pPr lvl="0"/>
            <a:r>
              <a:rPr lang="zh-CN" altLang="en-US" sz="2400" dirty="0">
                <a:solidFill>
                  <a:schemeClr val="bg1"/>
                </a:solidFill>
                <a:latin typeface="微软雅黑" panose="020B0503020204020204" charset="-122"/>
                <a:ea typeface="微软雅黑" panose="020B0503020204020204" charset="-122"/>
              </a:rPr>
              <a:t>int</a:t>
            </a:r>
            <a:endParaRPr lang="zh-CN" altLang="en-US" sz="2400" dirty="0">
              <a:solidFill>
                <a:schemeClr val="bg1"/>
              </a:solidFill>
              <a:latin typeface="微软雅黑" panose="020B0503020204020204" charset="-122"/>
              <a:ea typeface="微软雅黑" panose="020B0503020204020204" charset="-122"/>
            </a:endParaRPr>
          </a:p>
        </p:txBody>
      </p:sp>
      <p:sp>
        <p:nvSpPr>
          <p:cNvPr id="15372" name="文本框 15372"/>
          <p:cNvSpPr txBox="1"/>
          <p:nvPr/>
        </p:nvSpPr>
        <p:spPr>
          <a:xfrm>
            <a:off x="6735763" y="4690428"/>
            <a:ext cx="1566862" cy="463550"/>
          </a:xfrm>
          <a:prstGeom prst="rect">
            <a:avLst/>
          </a:prstGeom>
          <a:solidFill>
            <a:schemeClr val="accent1"/>
          </a:solidFill>
          <a:ln w="9525">
            <a:solidFill>
              <a:schemeClr val="accent1"/>
            </a:solidFill>
            <a:miter/>
          </a:ln>
        </p:spPr>
        <p:txBody>
          <a:bodyPr wrap="square" lIns="97880" tIns="48939" rIns="97880" bIns="48939" anchor="t">
            <a:spAutoFit/>
          </a:bodyPr>
          <a:p>
            <a:pPr lvl="0"/>
            <a:r>
              <a:rPr lang="zh-CN" altLang="en-US" sz="2400" dirty="0">
                <a:solidFill>
                  <a:schemeClr val="bg1"/>
                </a:solidFill>
                <a:latin typeface="微软雅黑" panose="020B0503020204020204" charset="-122"/>
                <a:ea typeface="微软雅黑" panose="020B0503020204020204" charset="-122"/>
              </a:rPr>
              <a:t>long</a:t>
            </a:r>
            <a:endParaRPr lang="zh-CN" altLang="en-US" sz="2400" dirty="0">
              <a:solidFill>
                <a:schemeClr val="bg1"/>
              </a:solidFill>
              <a:latin typeface="微软雅黑" panose="020B0503020204020204" charset="-122"/>
              <a:ea typeface="微软雅黑" panose="020B0503020204020204" charset="-122"/>
            </a:endParaRPr>
          </a:p>
        </p:txBody>
      </p:sp>
      <p:sp>
        <p:nvSpPr>
          <p:cNvPr id="15373" name="文本框 15373"/>
          <p:cNvSpPr txBox="1"/>
          <p:nvPr/>
        </p:nvSpPr>
        <p:spPr>
          <a:xfrm>
            <a:off x="6735763" y="5295265"/>
            <a:ext cx="1566862" cy="463550"/>
          </a:xfrm>
          <a:prstGeom prst="rect">
            <a:avLst/>
          </a:prstGeom>
          <a:solidFill>
            <a:schemeClr val="accent1"/>
          </a:solidFill>
          <a:ln w="9525">
            <a:solidFill>
              <a:schemeClr val="accent1"/>
            </a:solidFill>
            <a:miter/>
          </a:ln>
        </p:spPr>
        <p:txBody>
          <a:bodyPr wrap="square" lIns="97880" tIns="48939" rIns="97880" bIns="48939" anchor="t">
            <a:spAutoFit/>
          </a:bodyPr>
          <a:p>
            <a:pPr lvl="0"/>
            <a:r>
              <a:rPr lang="zh-CN" altLang="en-US" sz="2400" dirty="0">
                <a:solidFill>
                  <a:schemeClr val="bg1"/>
                </a:solidFill>
                <a:latin typeface="微软雅黑" panose="020B0503020204020204" charset="-122"/>
                <a:ea typeface="微软雅黑" panose="020B0503020204020204" charset="-122"/>
              </a:rPr>
              <a:t>float</a:t>
            </a:r>
            <a:endParaRPr lang="zh-CN" altLang="en-US" sz="2400" dirty="0">
              <a:solidFill>
                <a:schemeClr val="bg1"/>
              </a:solidFill>
              <a:latin typeface="微软雅黑" panose="020B0503020204020204" charset="-122"/>
              <a:ea typeface="微软雅黑" panose="020B0503020204020204" charset="-122"/>
            </a:endParaRPr>
          </a:p>
        </p:txBody>
      </p:sp>
      <p:sp>
        <p:nvSpPr>
          <p:cNvPr id="15374" name="文本框 15374"/>
          <p:cNvSpPr txBox="1"/>
          <p:nvPr/>
        </p:nvSpPr>
        <p:spPr>
          <a:xfrm>
            <a:off x="6735763" y="5899150"/>
            <a:ext cx="1566862" cy="463550"/>
          </a:xfrm>
          <a:prstGeom prst="rect">
            <a:avLst/>
          </a:prstGeom>
          <a:solidFill>
            <a:schemeClr val="accent1"/>
          </a:solidFill>
          <a:ln w="9525">
            <a:solidFill>
              <a:schemeClr val="accent1"/>
            </a:solidFill>
            <a:miter/>
          </a:ln>
        </p:spPr>
        <p:txBody>
          <a:bodyPr wrap="square" lIns="97880" tIns="48939" rIns="97880" bIns="48939" anchor="t">
            <a:spAutoFit/>
          </a:bodyPr>
          <a:p>
            <a:pPr lvl="0"/>
            <a:r>
              <a:rPr lang="zh-CN" altLang="en-US" sz="2400" dirty="0">
                <a:solidFill>
                  <a:schemeClr val="bg1"/>
                </a:solidFill>
                <a:latin typeface="微软雅黑" panose="020B0503020204020204" charset="-122"/>
                <a:ea typeface="微软雅黑" panose="020B0503020204020204" charset="-122"/>
              </a:rPr>
              <a:t>double</a:t>
            </a:r>
            <a:endParaRPr lang="zh-CN" altLang="en-US" sz="2400"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852805" y="3244215"/>
            <a:ext cx="7051040" cy="841375"/>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6000" b="1" dirty="0">
                <a:solidFill>
                  <a:schemeClr val="bg1"/>
                </a:solidFill>
                <a:latin typeface="微软雅黑" panose="020B0503020204020204" charset="-122"/>
                <a:ea typeface="微软雅黑" panose="020B0503020204020204" charset="-122"/>
              </a:rPr>
              <a:t>CORE JAVA</a:t>
            </a:r>
            <a:endParaRPr lang="zh-CN" altLang="en-US" sz="6000" b="1" dirty="0">
              <a:solidFill>
                <a:schemeClr val="bg1"/>
              </a:solidFill>
              <a:latin typeface="微软雅黑" panose="020B0503020204020204" charset="-122"/>
              <a:ea typeface="微软雅黑" panose="020B0503020204020204" charset="-122"/>
            </a:endParaRPr>
          </a:p>
        </p:txBody>
      </p:sp>
      <p:sp>
        <p:nvSpPr>
          <p:cNvPr id="5" name="文本框 4"/>
          <p:cNvSpPr txBox="1"/>
          <p:nvPr/>
        </p:nvSpPr>
        <p:spPr>
          <a:xfrm>
            <a:off x="852805" y="2173605"/>
            <a:ext cx="7009765" cy="1070610"/>
          </a:xfrm>
          <a:prstGeom prst="rect">
            <a:avLst/>
          </a:prstGeom>
          <a:noFill/>
        </p:spPr>
        <p:txBody>
          <a:bodyPr wrap="square" rtlCol="0">
            <a:spAutoFit/>
          </a:bodyPr>
          <a:p>
            <a:r>
              <a:rPr lang="zh-CN" altLang="en-US" sz="6000" b="1" dirty="0">
                <a:solidFill>
                  <a:schemeClr val="bg1"/>
                </a:solidFill>
                <a:latin typeface="微软雅黑" panose="020B0503020204020204" charset="-122"/>
                <a:ea typeface="微软雅黑" panose="020B0503020204020204" charset="-122"/>
                <a:sym typeface="+mn-ea"/>
              </a:rPr>
              <a:t>JAVA核心语法</a:t>
            </a:r>
            <a:endParaRPr lang="zh-CN" altLang="en-US" sz="6000" b="1" dirty="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lgn="l"/>
            <a:r>
              <a:rPr lang="zh-CN" altLang="en-US" dirty="0">
                <a:latin typeface="微软雅黑" panose="020B0503020204020204" charset="-122"/>
                <a:ea typeface="微软雅黑" panose="020B0503020204020204" charset="-122"/>
                <a:sym typeface="+mn-ea"/>
              </a:rPr>
              <a:t>Java中基本数据类型</a:t>
            </a:r>
            <a:r>
              <a:rPr lang="en-US" altLang="zh-CN" dirty="0">
                <a:latin typeface="微软雅黑" panose="020B0503020204020204" charset="-122"/>
                <a:ea typeface="微软雅黑" panose="020B0503020204020204" charset="-122"/>
                <a:sym typeface="+mn-ea"/>
              </a:rPr>
              <a:t>(</a:t>
            </a:r>
            <a:r>
              <a:rPr lang="zh-CN" altLang="en-US" dirty="0">
                <a:latin typeface="微软雅黑" panose="020B0503020204020204" charset="-122"/>
                <a:ea typeface="微软雅黑" panose="020B0503020204020204" charset="-122"/>
                <a:sym typeface="+mn-ea"/>
              </a:rPr>
              <a:t>续</a:t>
            </a:r>
            <a:r>
              <a:rPr lang="en-US" altLang="zh-CN" dirty="0">
                <a:latin typeface="微软雅黑" panose="020B0503020204020204" charset="-122"/>
                <a:ea typeface="微软雅黑" panose="020B0503020204020204" charset="-122"/>
                <a:sym typeface="+mn-ea"/>
              </a:rPr>
              <a:t>)</a:t>
            </a:r>
            <a:endParaRPr lang="en-US" altLang="zh-CN" dirty="0">
              <a:solidFill>
                <a:schemeClr val="bg1"/>
              </a:solidFill>
              <a:latin typeface="微软雅黑" panose="020B0503020204020204" charset="-122"/>
              <a:ea typeface="微软雅黑" panose="020B0503020204020204" charset="-122"/>
              <a:sym typeface="+mn-ea"/>
            </a:endParaRPr>
          </a:p>
        </p:txBody>
      </p:sp>
      <p:sp>
        <p:nvSpPr>
          <p:cNvPr id="3" name="文本占位符 2"/>
          <p:cNvSpPr>
            <a:spLocks noGrp="1"/>
          </p:cNvSpPr>
          <p:nvPr>
            <p:ph type="body" idx="13"/>
          </p:nvPr>
        </p:nvSpPr>
        <p:spPr/>
        <p:txBody>
          <a:bodyPr/>
          <a:p>
            <a:pPr marL="457200" lvl="1" indent="-457200">
              <a:lnSpc>
                <a:spcPct val="110000"/>
              </a:lnSpc>
            </a:pPr>
            <a:r>
              <a:rPr lang="en-US" altLang="x-none" sz="3200" dirty="0">
                <a:solidFill>
                  <a:schemeClr val="bg1"/>
                </a:solidFill>
                <a:latin typeface="微软雅黑" panose="020B0503020204020204" charset="-122"/>
                <a:ea typeface="微软雅黑" panose="020B0503020204020204" charset="-122"/>
                <a:sym typeface="+mn-ea"/>
              </a:rPr>
              <a:t>JAVA</a:t>
            </a:r>
            <a:r>
              <a:rPr lang="zh-CN" altLang="en-US" sz="3200" dirty="0">
                <a:solidFill>
                  <a:schemeClr val="bg1"/>
                </a:solidFill>
                <a:latin typeface="微软雅黑" panose="020B0503020204020204" charset="-122"/>
                <a:ea typeface="微软雅黑" panose="020B0503020204020204" charset="-122"/>
                <a:sym typeface="+mn-ea"/>
              </a:rPr>
              <a:t>中八种基本数据类型的存储空间和使用场景如下：</a:t>
            </a:r>
            <a:endParaRPr lang="en-US" altLang="x-none" sz="3200" dirty="0">
              <a:solidFill>
                <a:schemeClr val="bg1"/>
              </a:solidFill>
              <a:latin typeface="微软雅黑" panose="020B0503020204020204" charset="-122"/>
              <a:ea typeface="微软雅黑" panose="020B0503020204020204" charset="-122"/>
              <a:sym typeface="+mn-ea"/>
            </a:endParaRPr>
          </a:p>
        </p:txBody>
      </p:sp>
      <p:graphicFrame>
        <p:nvGraphicFramePr>
          <p:cNvPr id="4" name="内容占位符 3"/>
          <p:cNvGraphicFramePr/>
          <p:nvPr>
            <p:ph sz="quarter"/>
          </p:nvPr>
        </p:nvGraphicFramePr>
        <p:xfrm>
          <a:off x="1022985" y="2437130"/>
          <a:ext cx="7515860" cy="3998595"/>
        </p:xfrm>
        <a:graphic>
          <a:graphicData uri="http://schemas.openxmlformats.org/drawingml/2006/table">
            <a:tbl>
              <a:tblPr/>
              <a:tblGrid>
                <a:gridCol w="1654810"/>
                <a:gridCol w="1833880"/>
                <a:gridCol w="4027170"/>
              </a:tblGrid>
              <a:tr h="465455">
                <a:tc>
                  <a:txBody>
                    <a:bodyPr wrap="square"/>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10000"/>
                        </a:lnSpc>
                        <a:spcBef>
                          <a:spcPts val="1015"/>
                        </a:spcBef>
                        <a:buClr>
                          <a:srgbClr val="D62739"/>
                        </a:buClr>
                        <a:buSzPct val="70000"/>
                        <a:buFont typeface="Webdings" panose="05030102010509060703" pitchFamily="2" charset="2"/>
                        <a:buNone/>
                      </a:pPr>
                      <a:r>
                        <a:rPr lang="zh-CN" altLang="en-US" sz="2400" b="1">
                          <a:solidFill>
                            <a:schemeClr val="bg1"/>
                          </a:solidFill>
                          <a:latin typeface="微软雅黑" panose="020B0503020204020204" charset="-122"/>
                          <a:ea typeface="微软雅黑" panose="020B0503020204020204" charset="-122"/>
                          <a:cs typeface="微软雅黑" panose="020B0503020204020204" charset="-122"/>
                        </a:rPr>
                        <a:t>类型名称</a:t>
                      </a:r>
                      <a:endParaRPr lang="zh-CN" altLang="en-US" sz="2400" b="1">
                        <a:solidFill>
                          <a:schemeClr val="bg1"/>
                        </a:solidFill>
                        <a:latin typeface="微软雅黑" panose="020B0503020204020204" charset="-122"/>
                        <a:ea typeface="微软雅黑" panose="020B0503020204020204" charset="-122"/>
                        <a:cs typeface="微软雅黑" panose="020B0503020204020204" charset="-122"/>
                      </a:endParaRPr>
                    </a:p>
                  </a:txBody>
                  <a:tcPr marL="96520" marR="96520" marT="50800" marB="508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noFill/>
                  </a:tcPr>
                </a:tc>
                <a:tc>
                  <a:txBody>
                    <a:bodyPr wrap="square"/>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10000"/>
                        </a:lnSpc>
                        <a:spcBef>
                          <a:spcPts val="1015"/>
                        </a:spcBef>
                        <a:buClr>
                          <a:srgbClr val="D62739"/>
                        </a:buClr>
                        <a:buSzPct val="70000"/>
                        <a:buFont typeface="Webdings" panose="05030102010509060703" pitchFamily="2" charset="2"/>
                        <a:buNone/>
                      </a:pPr>
                      <a:r>
                        <a:rPr lang="zh-CN" altLang="en-US" sz="2400" b="1">
                          <a:solidFill>
                            <a:schemeClr val="bg1"/>
                          </a:solidFill>
                          <a:latin typeface="微软雅黑" panose="020B0503020204020204" charset="-122"/>
                          <a:ea typeface="微软雅黑" panose="020B0503020204020204" charset="-122"/>
                          <a:cs typeface="微软雅黑" panose="020B0503020204020204" charset="-122"/>
                        </a:rPr>
                        <a:t>字节空间</a:t>
                      </a:r>
                      <a:endParaRPr lang="zh-CN" altLang="en-US" sz="2400" b="1">
                        <a:solidFill>
                          <a:schemeClr val="bg1"/>
                        </a:solidFill>
                        <a:latin typeface="微软雅黑" panose="020B0503020204020204" charset="-122"/>
                        <a:ea typeface="微软雅黑" panose="020B0503020204020204" charset="-122"/>
                        <a:cs typeface="微软雅黑" panose="020B0503020204020204" charset="-122"/>
                      </a:endParaRPr>
                    </a:p>
                  </a:txBody>
                  <a:tcPr marL="96520" marR="96520" marT="50800" marB="508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noFill/>
                  </a:tcPr>
                </a:tc>
                <a:tc>
                  <a:txBody>
                    <a:bodyPr wrap="square"/>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10000"/>
                        </a:lnSpc>
                        <a:spcBef>
                          <a:spcPts val="1015"/>
                        </a:spcBef>
                        <a:buClr>
                          <a:srgbClr val="D62739"/>
                        </a:buClr>
                        <a:buSzPct val="70000"/>
                        <a:buFont typeface="Webdings" panose="05030102010509060703" pitchFamily="2" charset="2"/>
                        <a:buNone/>
                      </a:pPr>
                      <a:r>
                        <a:rPr lang="zh-CN" altLang="en-US" sz="2400" b="1">
                          <a:solidFill>
                            <a:schemeClr val="bg1"/>
                          </a:solidFill>
                          <a:latin typeface="微软雅黑" panose="020B0503020204020204" charset="-122"/>
                          <a:ea typeface="微软雅黑" panose="020B0503020204020204" charset="-122"/>
                          <a:cs typeface="微软雅黑" panose="020B0503020204020204" charset="-122"/>
                        </a:rPr>
                        <a:t>使用场景</a:t>
                      </a:r>
                      <a:endParaRPr lang="zh-CN" altLang="en-US" sz="2400" b="1">
                        <a:solidFill>
                          <a:schemeClr val="bg1"/>
                        </a:solidFill>
                        <a:latin typeface="微软雅黑" panose="020B0503020204020204" charset="-122"/>
                        <a:ea typeface="微软雅黑" panose="020B0503020204020204" charset="-122"/>
                        <a:cs typeface="微软雅黑" panose="020B0503020204020204" charset="-122"/>
                      </a:endParaRPr>
                    </a:p>
                  </a:txBody>
                  <a:tcPr marL="96520" marR="96520" marT="50800" marB="508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noFill/>
                  </a:tcPr>
                </a:tc>
              </a:tr>
              <a:tr h="424180">
                <a:tc>
                  <a:txBody>
                    <a:bodyPr wrap="square"/>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r">
                        <a:lnSpc>
                          <a:spcPct val="110000"/>
                        </a:lnSpc>
                        <a:spcBef>
                          <a:spcPts val="1015"/>
                        </a:spcBef>
                        <a:buClr>
                          <a:srgbClr val="D62739"/>
                        </a:buClr>
                        <a:buSzPct val="70000"/>
                        <a:buFont typeface="Webdings" panose="05030102010509060703" pitchFamily="2" charset="2"/>
                        <a:buNone/>
                      </a:pPr>
                      <a:r>
                        <a:rPr lang="en-US" altLang="x-none" sz="2000" dirty="0">
                          <a:solidFill>
                            <a:schemeClr val="bg1"/>
                          </a:solidFill>
                          <a:latin typeface="微软雅黑" panose="020B0503020204020204" charset="-122"/>
                          <a:ea typeface="微软雅黑" panose="020B0503020204020204" charset="-122"/>
                          <a:cs typeface="微软雅黑" panose="020B0503020204020204" charset="-122"/>
                        </a:rPr>
                        <a:t>byte</a:t>
                      </a:r>
                      <a:endParaRPr lang="en-US" altLang="x-none" sz="2000" dirty="0">
                        <a:solidFill>
                          <a:schemeClr val="bg1"/>
                        </a:solidFill>
                        <a:latin typeface="微软雅黑" panose="020B0503020204020204" charset="-122"/>
                        <a:ea typeface="微软雅黑" panose="020B0503020204020204" charset="-122"/>
                        <a:cs typeface="微软雅黑" panose="020B0503020204020204" charset="-122"/>
                      </a:endParaRPr>
                    </a:p>
                  </a:txBody>
                  <a:tcPr marL="96520" marR="96520" marT="50800" marB="508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c>
                  <a:txBody>
                    <a:bodyPr wrap="square"/>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10000"/>
                        </a:lnSpc>
                        <a:spcBef>
                          <a:spcPts val="1015"/>
                        </a:spcBef>
                        <a:buClr>
                          <a:srgbClr val="D62739"/>
                        </a:buClr>
                        <a:buSzPct val="70000"/>
                        <a:buFont typeface="Webdings" panose="05030102010509060703" pitchFamily="2" charset="2"/>
                        <a:buNone/>
                      </a:pPr>
                      <a:r>
                        <a:rPr lang="en-US" altLang="x-none" sz="1800" dirty="0">
                          <a:solidFill>
                            <a:schemeClr val="bg1"/>
                          </a:solidFill>
                          <a:latin typeface="微软雅黑" panose="020B0503020204020204" charset="-122"/>
                          <a:ea typeface="微软雅黑" panose="020B0503020204020204" charset="-122"/>
                          <a:cs typeface="微软雅黑" panose="020B0503020204020204" charset="-122"/>
                        </a:rPr>
                        <a:t>1</a:t>
                      </a:r>
                      <a:r>
                        <a:rPr lang="zh-CN" altLang="en-US" sz="1800" dirty="0">
                          <a:solidFill>
                            <a:schemeClr val="bg1"/>
                          </a:solidFill>
                          <a:latin typeface="微软雅黑" panose="020B0503020204020204" charset="-122"/>
                          <a:ea typeface="微软雅黑" panose="020B0503020204020204" charset="-122"/>
                          <a:cs typeface="微软雅黑" panose="020B0503020204020204" charset="-122"/>
                        </a:rPr>
                        <a:t>字节（</a:t>
                      </a:r>
                      <a:r>
                        <a:rPr lang="en-US" altLang="x-none" sz="1800" dirty="0">
                          <a:solidFill>
                            <a:schemeClr val="bg1"/>
                          </a:solidFill>
                          <a:latin typeface="微软雅黑" panose="020B0503020204020204" charset="-122"/>
                          <a:ea typeface="微软雅黑" panose="020B0503020204020204" charset="-122"/>
                          <a:cs typeface="微软雅黑" panose="020B0503020204020204" charset="-122"/>
                        </a:rPr>
                        <a:t>8</a:t>
                      </a:r>
                      <a:r>
                        <a:rPr lang="zh-CN" altLang="en-US" sz="1800" dirty="0">
                          <a:solidFill>
                            <a:schemeClr val="bg1"/>
                          </a:solidFill>
                          <a:latin typeface="微软雅黑" panose="020B0503020204020204" charset="-122"/>
                          <a:ea typeface="微软雅黑" panose="020B0503020204020204" charset="-122"/>
                          <a:cs typeface="微软雅黑" panose="020B0503020204020204" charset="-122"/>
                        </a:rPr>
                        <a:t>位）</a:t>
                      </a:r>
                      <a:endParaRPr lang="zh-CN" altLang="en-US" sz="1800" dirty="0">
                        <a:solidFill>
                          <a:schemeClr val="bg1"/>
                        </a:solidFill>
                        <a:latin typeface="微软雅黑" panose="020B0503020204020204" charset="-122"/>
                        <a:ea typeface="微软雅黑" panose="020B0503020204020204" charset="-122"/>
                        <a:cs typeface="微软雅黑" panose="020B0503020204020204" charset="-122"/>
                      </a:endParaRPr>
                    </a:p>
                  </a:txBody>
                  <a:tcPr marL="96520" marR="96520" marT="50800" marB="508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c>
                  <a:txBody>
                    <a:bodyPr wrap="square"/>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just">
                        <a:lnSpc>
                          <a:spcPct val="110000"/>
                        </a:lnSpc>
                        <a:spcBef>
                          <a:spcPts val="1015"/>
                        </a:spcBef>
                        <a:buClr>
                          <a:srgbClr val="D62739"/>
                        </a:buClr>
                        <a:buSzPct val="70000"/>
                        <a:buFont typeface="Webdings" panose="05030102010509060703" pitchFamily="2" charset="2"/>
                        <a:buNone/>
                      </a:pPr>
                      <a:r>
                        <a:rPr lang="zh-CN" altLang="en-US" sz="1800">
                          <a:solidFill>
                            <a:schemeClr val="bg1"/>
                          </a:solidFill>
                          <a:latin typeface="微软雅黑" panose="020B0503020204020204" charset="-122"/>
                          <a:ea typeface="微软雅黑" panose="020B0503020204020204" charset="-122"/>
                          <a:cs typeface="微软雅黑" panose="020B0503020204020204" charset="-122"/>
                        </a:rPr>
                        <a:t>存储字节数据（较常用）</a:t>
                      </a:r>
                      <a:endParaRPr lang="zh-CN" altLang="en-US" sz="1800">
                        <a:solidFill>
                          <a:schemeClr val="bg1"/>
                        </a:solidFill>
                        <a:latin typeface="微软雅黑" panose="020B0503020204020204" charset="-122"/>
                        <a:ea typeface="微软雅黑" panose="020B0503020204020204" charset="-122"/>
                        <a:cs typeface="微软雅黑" panose="020B0503020204020204" charset="-122"/>
                      </a:endParaRPr>
                    </a:p>
                  </a:txBody>
                  <a:tcPr marL="96520" marR="96520" marT="50800" marB="508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r>
              <a:tr h="354965">
                <a:tc>
                  <a:txBody>
                    <a:bodyPr wrap="square"/>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r">
                        <a:lnSpc>
                          <a:spcPct val="110000"/>
                        </a:lnSpc>
                        <a:spcBef>
                          <a:spcPts val="1015"/>
                        </a:spcBef>
                        <a:buClr>
                          <a:srgbClr val="D62739"/>
                        </a:buClr>
                        <a:buSzPct val="70000"/>
                        <a:buFont typeface="Webdings" panose="05030102010509060703" pitchFamily="2" charset="2"/>
                        <a:buNone/>
                      </a:pPr>
                      <a:r>
                        <a:rPr lang="en-US" altLang="x-none" sz="2000" dirty="0">
                          <a:solidFill>
                            <a:schemeClr val="bg1"/>
                          </a:solidFill>
                          <a:latin typeface="微软雅黑" panose="020B0503020204020204" charset="-122"/>
                          <a:ea typeface="微软雅黑" panose="020B0503020204020204" charset="-122"/>
                          <a:cs typeface="微软雅黑" panose="020B0503020204020204" charset="-122"/>
                        </a:rPr>
                        <a:t>short</a:t>
                      </a:r>
                      <a:endParaRPr lang="en-US" altLang="x-none" sz="2000" dirty="0">
                        <a:solidFill>
                          <a:schemeClr val="bg1"/>
                        </a:solidFill>
                        <a:latin typeface="微软雅黑" panose="020B0503020204020204" charset="-122"/>
                        <a:ea typeface="微软雅黑" panose="020B0503020204020204" charset="-122"/>
                        <a:cs typeface="微软雅黑" panose="020B0503020204020204" charset="-122"/>
                      </a:endParaRPr>
                    </a:p>
                  </a:txBody>
                  <a:tcPr marL="96520" marR="96520" marT="50800" marB="508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c>
                  <a:txBody>
                    <a:bodyPr wrap="square"/>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10000"/>
                        </a:lnSpc>
                        <a:spcBef>
                          <a:spcPts val="1015"/>
                        </a:spcBef>
                        <a:buClr>
                          <a:srgbClr val="D62739"/>
                        </a:buClr>
                        <a:buSzPct val="70000"/>
                        <a:buFont typeface="Webdings" panose="05030102010509060703" pitchFamily="2" charset="2"/>
                        <a:buNone/>
                      </a:pPr>
                      <a:r>
                        <a:rPr lang="en-US" altLang="x-none" sz="1800" dirty="0">
                          <a:solidFill>
                            <a:schemeClr val="bg1"/>
                          </a:solidFill>
                          <a:latin typeface="微软雅黑" panose="020B0503020204020204" charset="-122"/>
                          <a:ea typeface="微软雅黑" panose="020B0503020204020204" charset="-122"/>
                          <a:cs typeface="微软雅黑" panose="020B0503020204020204" charset="-122"/>
                        </a:rPr>
                        <a:t>2</a:t>
                      </a:r>
                      <a:r>
                        <a:rPr lang="zh-CN" altLang="en-US" sz="1800" dirty="0">
                          <a:solidFill>
                            <a:schemeClr val="bg1"/>
                          </a:solidFill>
                          <a:latin typeface="微软雅黑" panose="020B0503020204020204" charset="-122"/>
                          <a:ea typeface="微软雅黑" panose="020B0503020204020204" charset="-122"/>
                          <a:cs typeface="微软雅黑" panose="020B0503020204020204" charset="-122"/>
                        </a:rPr>
                        <a:t>字节（</a:t>
                      </a:r>
                      <a:r>
                        <a:rPr lang="en-US" altLang="x-none" sz="1800" dirty="0">
                          <a:solidFill>
                            <a:schemeClr val="bg1"/>
                          </a:solidFill>
                          <a:latin typeface="微软雅黑" panose="020B0503020204020204" charset="-122"/>
                          <a:ea typeface="微软雅黑" panose="020B0503020204020204" charset="-122"/>
                          <a:cs typeface="微软雅黑" panose="020B0503020204020204" charset="-122"/>
                        </a:rPr>
                        <a:t>16</a:t>
                      </a:r>
                      <a:r>
                        <a:rPr lang="zh-CN" altLang="en-US" sz="1800" dirty="0">
                          <a:solidFill>
                            <a:schemeClr val="bg1"/>
                          </a:solidFill>
                          <a:latin typeface="微软雅黑" panose="020B0503020204020204" charset="-122"/>
                          <a:ea typeface="微软雅黑" panose="020B0503020204020204" charset="-122"/>
                          <a:cs typeface="微软雅黑" panose="020B0503020204020204" charset="-122"/>
                        </a:rPr>
                        <a:t>位）</a:t>
                      </a:r>
                      <a:endParaRPr lang="zh-CN" altLang="en-US" sz="1800" dirty="0">
                        <a:solidFill>
                          <a:schemeClr val="bg1"/>
                        </a:solidFill>
                        <a:latin typeface="微软雅黑" panose="020B0503020204020204" charset="-122"/>
                        <a:ea typeface="微软雅黑" panose="020B0503020204020204" charset="-122"/>
                        <a:cs typeface="微软雅黑" panose="020B0503020204020204" charset="-122"/>
                      </a:endParaRPr>
                    </a:p>
                  </a:txBody>
                  <a:tcPr marL="96520" marR="96520" marT="50800" marB="508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c>
                  <a:txBody>
                    <a:bodyPr wrap="square"/>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just">
                        <a:lnSpc>
                          <a:spcPct val="110000"/>
                        </a:lnSpc>
                        <a:spcBef>
                          <a:spcPts val="1015"/>
                        </a:spcBef>
                        <a:buClr>
                          <a:srgbClr val="D62739"/>
                        </a:buClr>
                        <a:buSzPct val="70000"/>
                        <a:buFont typeface="Webdings" panose="05030102010509060703" pitchFamily="2" charset="2"/>
                        <a:buNone/>
                      </a:pPr>
                      <a:r>
                        <a:rPr lang="zh-CN" altLang="en-US" sz="1800">
                          <a:solidFill>
                            <a:schemeClr val="bg1"/>
                          </a:solidFill>
                          <a:latin typeface="微软雅黑" panose="020B0503020204020204" charset="-122"/>
                          <a:ea typeface="微软雅黑" panose="020B0503020204020204" charset="-122"/>
                          <a:cs typeface="微软雅黑" panose="020B0503020204020204" charset="-122"/>
                        </a:rPr>
                        <a:t>兼容性考虑（很少使用）</a:t>
                      </a:r>
                      <a:endParaRPr lang="zh-CN" altLang="en-US" sz="1800">
                        <a:solidFill>
                          <a:schemeClr val="bg1"/>
                        </a:solidFill>
                        <a:latin typeface="微软雅黑" panose="020B0503020204020204" charset="-122"/>
                        <a:ea typeface="微软雅黑" panose="020B0503020204020204" charset="-122"/>
                        <a:cs typeface="微软雅黑" panose="020B0503020204020204" charset="-122"/>
                      </a:endParaRPr>
                    </a:p>
                  </a:txBody>
                  <a:tcPr marL="96520" marR="96520" marT="50800" marB="508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r>
              <a:tr h="340360">
                <a:tc>
                  <a:txBody>
                    <a:bodyPr wrap="square"/>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r">
                        <a:lnSpc>
                          <a:spcPct val="110000"/>
                        </a:lnSpc>
                        <a:spcBef>
                          <a:spcPts val="1015"/>
                        </a:spcBef>
                        <a:buClr>
                          <a:srgbClr val="D62739"/>
                        </a:buClr>
                        <a:buSzPct val="70000"/>
                        <a:buFont typeface="Webdings" panose="05030102010509060703" pitchFamily="2" charset="2"/>
                        <a:buNone/>
                      </a:pPr>
                      <a:r>
                        <a:rPr lang="en-US" altLang="x-none" sz="2000" dirty="0">
                          <a:solidFill>
                            <a:schemeClr val="bg1"/>
                          </a:solidFill>
                          <a:latin typeface="微软雅黑" panose="020B0503020204020204" charset="-122"/>
                          <a:ea typeface="微软雅黑" panose="020B0503020204020204" charset="-122"/>
                          <a:cs typeface="微软雅黑" panose="020B0503020204020204" charset="-122"/>
                        </a:rPr>
                        <a:t>int</a:t>
                      </a:r>
                      <a:endParaRPr lang="en-US" altLang="x-none" sz="2000" dirty="0">
                        <a:solidFill>
                          <a:schemeClr val="bg1"/>
                        </a:solidFill>
                        <a:latin typeface="微软雅黑" panose="020B0503020204020204" charset="-122"/>
                        <a:ea typeface="微软雅黑" panose="020B0503020204020204" charset="-122"/>
                        <a:cs typeface="微软雅黑" panose="020B0503020204020204" charset="-122"/>
                      </a:endParaRPr>
                    </a:p>
                  </a:txBody>
                  <a:tcPr marL="96520" marR="96520" marT="50800" marB="508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c>
                  <a:txBody>
                    <a:bodyPr wrap="square"/>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10000"/>
                        </a:lnSpc>
                        <a:spcBef>
                          <a:spcPts val="1015"/>
                        </a:spcBef>
                        <a:buClr>
                          <a:srgbClr val="D62739"/>
                        </a:buClr>
                        <a:buSzPct val="70000"/>
                        <a:buFont typeface="Webdings" panose="05030102010509060703" pitchFamily="2" charset="2"/>
                        <a:buNone/>
                      </a:pPr>
                      <a:r>
                        <a:rPr lang="en-US" altLang="x-none" sz="1800" dirty="0">
                          <a:solidFill>
                            <a:schemeClr val="bg1"/>
                          </a:solidFill>
                          <a:latin typeface="微软雅黑" panose="020B0503020204020204" charset="-122"/>
                          <a:ea typeface="微软雅黑" panose="020B0503020204020204" charset="-122"/>
                          <a:cs typeface="微软雅黑" panose="020B0503020204020204" charset="-122"/>
                        </a:rPr>
                        <a:t>4</a:t>
                      </a:r>
                      <a:r>
                        <a:rPr lang="zh-CN" altLang="en-US" sz="1800" dirty="0">
                          <a:solidFill>
                            <a:schemeClr val="bg1"/>
                          </a:solidFill>
                          <a:latin typeface="微软雅黑" panose="020B0503020204020204" charset="-122"/>
                          <a:ea typeface="微软雅黑" panose="020B0503020204020204" charset="-122"/>
                          <a:cs typeface="微软雅黑" panose="020B0503020204020204" charset="-122"/>
                        </a:rPr>
                        <a:t>字节（</a:t>
                      </a:r>
                      <a:r>
                        <a:rPr lang="en-US" altLang="x-none" sz="1800" dirty="0">
                          <a:solidFill>
                            <a:schemeClr val="bg1"/>
                          </a:solidFill>
                          <a:latin typeface="微软雅黑" panose="020B0503020204020204" charset="-122"/>
                          <a:ea typeface="微软雅黑" panose="020B0503020204020204" charset="-122"/>
                          <a:cs typeface="微软雅黑" panose="020B0503020204020204" charset="-122"/>
                        </a:rPr>
                        <a:t>32</a:t>
                      </a:r>
                      <a:r>
                        <a:rPr lang="zh-CN" altLang="en-US" sz="1800" dirty="0">
                          <a:solidFill>
                            <a:schemeClr val="bg1"/>
                          </a:solidFill>
                          <a:latin typeface="微软雅黑" panose="020B0503020204020204" charset="-122"/>
                          <a:ea typeface="微软雅黑" panose="020B0503020204020204" charset="-122"/>
                          <a:cs typeface="微软雅黑" panose="020B0503020204020204" charset="-122"/>
                        </a:rPr>
                        <a:t>位）</a:t>
                      </a:r>
                      <a:endParaRPr lang="zh-CN" altLang="en-US" sz="1800" dirty="0">
                        <a:solidFill>
                          <a:schemeClr val="bg1"/>
                        </a:solidFill>
                        <a:latin typeface="微软雅黑" panose="020B0503020204020204" charset="-122"/>
                        <a:ea typeface="微软雅黑" panose="020B0503020204020204" charset="-122"/>
                        <a:cs typeface="微软雅黑" panose="020B0503020204020204" charset="-122"/>
                      </a:endParaRPr>
                    </a:p>
                  </a:txBody>
                  <a:tcPr marL="96520" marR="96520" marT="50800" marB="508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c>
                  <a:txBody>
                    <a:bodyPr wrap="square"/>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just">
                        <a:lnSpc>
                          <a:spcPct val="110000"/>
                        </a:lnSpc>
                        <a:spcBef>
                          <a:spcPts val="1015"/>
                        </a:spcBef>
                        <a:buClr>
                          <a:srgbClr val="D62739"/>
                        </a:buClr>
                        <a:buSzPct val="70000"/>
                        <a:buFont typeface="Webdings" panose="05030102010509060703" pitchFamily="2" charset="2"/>
                        <a:buNone/>
                      </a:pPr>
                      <a:r>
                        <a:rPr lang="zh-CN" altLang="en-US" sz="1800">
                          <a:solidFill>
                            <a:schemeClr val="bg1"/>
                          </a:solidFill>
                          <a:latin typeface="微软雅黑" panose="020B0503020204020204" charset="-122"/>
                          <a:ea typeface="微软雅黑" panose="020B0503020204020204" charset="-122"/>
                          <a:cs typeface="微软雅黑" panose="020B0503020204020204" charset="-122"/>
                        </a:rPr>
                        <a:t>存储普通整数（常用）</a:t>
                      </a:r>
                      <a:endParaRPr lang="zh-CN" altLang="en-US" sz="1800">
                        <a:solidFill>
                          <a:schemeClr val="bg1"/>
                        </a:solidFill>
                        <a:latin typeface="微软雅黑" panose="020B0503020204020204" charset="-122"/>
                        <a:ea typeface="微软雅黑" panose="020B0503020204020204" charset="-122"/>
                        <a:cs typeface="微软雅黑" panose="020B0503020204020204" charset="-122"/>
                      </a:endParaRPr>
                    </a:p>
                  </a:txBody>
                  <a:tcPr marL="96520" marR="96520" marT="50800" marB="508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r>
              <a:tr h="340995">
                <a:tc>
                  <a:txBody>
                    <a:bodyPr wrap="square"/>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r">
                        <a:lnSpc>
                          <a:spcPct val="110000"/>
                        </a:lnSpc>
                        <a:spcBef>
                          <a:spcPts val="1015"/>
                        </a:spcBef>
                        <a:buClr>
                          <a:srgbClr val="D62739"/>
                        </a:buClr>
                        <a:buSzPct val="70000"/>
                        <a:buFont typeface="Webdings" panose="05030102010509060703" pitchFamily="2" charset="2"/>
                        <a:buNone/>
                      </a:pPr>
                      <a:r>
                        <a:rPr lang="en-US" altLang="x-none" sz="2000" dirty="0">
                          <a:solidFill>
                            <a:schemeClr val="bg1"/>
                          </a:solidFill>
                          <a:latin typeface="微软雅黑" panose="020B0503020204020204" charset="-122"/>
                          <a:ea typeface="微软雅黑" panose="020B0503020204020204" charset="-122"/>
                          <a:cs typeface="微软雅黑" panose="020B0503020204020204" charset="-122"/>
                        </a:rPr>
                        <a:t>long</a:t>
                      </a:r>
                      <a:endParaRPr lang="en-US" altLang="x-none" sz="2000" dirty="0">
                        <a:solidFill>
                          <a:schemeClr val="bg1"/>
                        </a:solidFill>
                        <a:latin typeface="微软雅黑" panose="020B0503020204020204" charset="-122"/>
                        <a:ea typeface="微软雅黑" panose="020B0503020204020204" charset="-122"/>
                        <a:cs typeface="微软雅黑" panose="020B0503020204020204" charset="-122"/>
                      </a:endParaRPr>
                    </a:p>
                  </a:txBody>
                  <a:tcPr marL="96520" marR="96520" marT="50800" marB="508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c>
                  <a:txBody>
                    <a:bodyPr wrap="square"/>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10000"/>
                        </a:lnSpc>
                        <a:spcBef>
                          <a:spcPts val="1015"/>
                        </a:spcBef>
                        <a:buClr>
                          <a:srgbClr val="D62739"/>
                        </a:buClr>
                        <a:buSzPct val="70000"/>
                        <a:buFont typeface="Webdings" panose="05030102010509060703" pitchFamily="2" charset="2"/>
                        <a:buNone/>
                      </a:pPr>
                      <a:r>
                        <a:rPr lang="en-US" altLang="x-none" sz="1800" dirty="0">
                          <a:solidFill>
                            <a:schemeClr val="bg1"/>
                          </a:solidFill>
                          <a:latin typeface="微软雅黑" panose="020B0503020204020204" charset="-122"/>
                          <a:ea typeface="微软雅黑" panose="020B0503020204020204" charset="-122"/>
                          <a:cs typeface="微软雅黑" panose="020B0503020204020204" charset="-122"/>
                        </a:rPr>
                        <a:t>8</a:t>
                      </a:r>
                      <a:r>
                        <a:rPr lang="zh-CN" altLang="en-US" sz="1800" dirty="0">
                          <a:solidFill>
                            <a:schemeClr val="bg1"/>
                          </a:solidFill>
                          <a:latin typeface="微软雅黑" panose="020B0503020204020204" charset="-122"/>
                          <a:ea typeface="微软雅黑" panose="020B0503020204020204" charset="-122"/>
                          <a:cs typeface="微软雅黑" panose="020B0503020204020204" charset="-122"/>
                        </a:rPr>
                        <a:t>字节（</a:t>
                      </a:r>
                      <a:r>
                        <a:rPr lang="en-US" altLang="x-none" sz="1800" dirty="0">
                          <a:solidFill>
                            <a:schemeClr val="bg1"/>
                          </a:solidFill>
                          <a:latin typeface="微软雅黑" panose="020B0503020204020204" charset="-122"/>
                          <a:ea typeface="微软雅黑" panose="020B0503020204020204" charset="-122"/>
                          <a:cs typeface="微软雅黑" panose="020B0503020204020204" charset="-122"/>
                        </a:rPr>
                        <a:t>64</a:t>
                      </a:r>
                      <a:r>
                        <a:rPr lang="zh-CN" altLang="en-US" sz="1800" dirty="0">
                          <a:solidFill>
                            <a:schemeClr val="bg1"/>
                          </a:solidFill>
                          <a:latin typeface="微软雅黑" panose="020B0503020204020204" charset="-122"/>
                          <a:ea typeface="微软雅黑" panose="020B0503020204020204" charset="-122"/>
                          <a:cs typeface="微软雅黑" panose="020B0503020204020204" charset="-122"/>
                        </a:rPr>
                        <a:t>位）</a:t>
                      </a:r>
                      <a:endParaRPr lang="zh-CN" altLang="en-US" sz="1800" dirty="0">
                        <a:solidFill>
                          <a:schemeClr val="bg1"/>
                        </a:solidFill>
                        <a:latin typeface="微软雅黑" panose="020B0503020204020204" charset="-122"/>
                        <a:ea typeface="微软雅黑" panose="020B0503020204020204" charset="-122"/>
                        <a:cs typeface="微软雅黑" panose="020B0503020204020204" charset="-122"/>
                      </a:endParaRPr>
                    </a:p>
                  </a:txBody>
                  <a:tcPr marL="96520" marR="96520" marT="50800" marB="508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c>
                  <a:txBody>
                    <a:bodyPr wrap="square"/>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just">
                        <a:lnSpc>
                          <a:spcPct val="110000"/>
                        </a:lnSpc>
                        <a:spcBef>
                          <a:spcPts val="1015"/>
                        </a:spcBef>
                        <a:buClr>
                          <a:srgbClr val="D62739"/>
                        </a:buClr>
                        <a:buSzPct val="70000"/>
                        <a:buFont typeface="Webdings" panose="05030102010509060703" pitchFamily="2" charset="2"/>
                        <a:buNone/>
                      </a:pPr>
                      <a:r>
                        <a:rPr lang="zh-CN" altLang="en-US" sz="1800">
                          <a:solidFill>
                            <a:schemeClr val="bg1"/>
                          </a:solidFill>
                          <a:latin typeface="微软雅黑" panose="020B0503020204020204" charset="-122"/>
                          <a:ea typeface="微软雅黑" panose="020B0503020204020204" charset="-122"/>
                          <a:cs typeface="微软雅黑" panose="020B0503020204020204" charset="-122"/>
                        </a:rPr>
                        <a:t>存储长整数（常用）</a:t>
                      </a:r>
                      <a:endParaRPr lang="zh-CN" altLang="en-US" sz="1800">
                        <a:solidFill>
                          <a:schemeClr val="bg1"/>
                        </a:solidFill>
                        <a:latin typeface="微软雅黑" panose="020B0503020204020204" charset="-122"/>
                        <a:ea typeface="微软雅黑" panose="020B0503020204020204" charset="-122"/>
                        <a:cs typeface="微软雅黑" panose="020B0503020204020204" charset="-122"/>
                      </a:endParaRPr>
                    </a:p>
                  </a:txBody>
                  <a:tcPr marL="96520" marR="96520" marT="50800" marB="508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r>
              <a:tr h="316230">
                <a:tc>
                  <a:txBody>
                    <a:bodyPr wrap="square"/>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r">
                        <a:lnSpc>
                          <a:spcPct val="110000"/>
                        </a:lnSpc>
                        <a:spcBef>
                          <a:spcPts val="1015"/>
                        </a:spcBef>
                        <a:buClr>
                          <a:srgbClr val="D62739"/>
                        </a:buClr>
                        <a:buSzPct val="70000"/>
                        <a:buFont typeface="Webdings" panose="05030102010509060703" pitchFamily="2" charset="2"/>
                        <a:buNone/>
                      </a:pPr>
                      <a:r>
                        <a:rPr lang="en-US" altLang="x-none" sz="2000" dirty="0">
                          <a:solidFill>
                            <a:schemeClr val="bg1"/>
                          </a:solidFill>
                          <a:latin typeface="微软雅黑" panose="020B0503020204020204" charset="-122"/>
                          <a:ea typeface="微软雅黑" panose="020B0503020204020204" charset="-122"/>
                          <a:cs typeface="微软雅黑" panose="020B0503020204020204" charset="-122"/>
                        </a:rPr>
                        <a:t>float</a:t>
                      </a:r>
                      <a:endParaRPr lang="en-US" altLang="x-none" sz="2000" dirty="0">
                        <a:solidFill>
                          <a:schemeClr val="bg1"/>
                        </a:solidFill>
                        <a:latin typeface="微软雅黑" panose="020B0503020204020204" charset="-122"/>
                        <a:ea typeface="微软雅黑" panose="020B0503020204020204" charset="-122"/>
                        <a:cs typeface="微软雅黑" panose="020B0503020204020204" charset="-122"/>
                      </a:endParaRPr>
                    </a:p>
                  </a:txBody>
                  <a:tcPr marL="96520" marR="96520" marT="50800" marB="508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c>
                  <a:txBody>
                    <a:bodyPr wrap="square"/>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10000"/>
                        </a:lnSpc>
                        <a:spcBef>
                          <a:spcPts val="1015"/>
                        </a:spcBef>
                        <a:buClr>
                          <a:srgbClr val="D62739"/>
                        </a:buClr>
                        <a:buSzPct val="70000"/>
                        <a:buFont typeface="Webdings" panose="05030102010509060703" pitchFamily="2" charset="2"/>
                        <a:buNone/>
                      </a:pPr>
                      <a:r>
                        <a:rPr lang="en-US" altLang="x-none" sz="1800" dirty="0">
                          <a:solidFill>
                            <a:schemeClr val="bg1"/>
                          </a:solidFill>
                          <a:latin typeface="微软雅黑" panose="020B0503020204020204" charset="-122"/>
                          <a:ea typeface="微软雅黑" panose="020B0503020204020204" charset="-122"/>
                          <a:cs typeface="微软雅黑" panose="020B0503020204020204" charset="-122"/>
                        </a:rPr>
                        <a:t>4</a:t>
                      </a:r>
                      <a:r>
                        <a:rPr lang="zh-CN" altLang="en-US" sz="1800" dirty="0">
                          <a:solidFill>
                            <a:schemeClr val="bg1"/>
                          </a:solidFill>
                          <a:latin typeface="微软雅黑" panose="020B0503020204020204" charset="-122"/>
                          <a:ea typeface="微软雅黑" panose="020B0503020204020204" charset="-122"/>
                          <a:cs typeface="微软雅黑" panose="020B0503020204020204" charset="-122"/>
                        </a:rPr>
                        <a:t>字节（</a:t>
                      </a:r>
                      <a:r>
                        <a:rPr lang="en-US" altLang="x-none" sz="1800" dirty="0">
                          <a:solidFill>
                            <a:schemeClr val="bg1"/>
                          </a:solidFill>
                          <a:latin typeface="微软雅黑" panose="020B0503020204020204" charset="-122"/>
                          <a:ea typeface="微软雅黑" panose="020B0503020204020204" charset="-122"/>
                          <a:cs typeface="微软雅黑" panose="020B0503020204020204" charset="-122"/>
                        </a:rPr>
                        <a:t>32</a:t>
                      </a:r>
                      <a:r>
                        <a:rPr lang="zh-CN" altLang="en-US" sz="1800" dirty="0">
                          <a:solidFill>
                            <a:schemeClr val="bg1"/>
                          </a:solidFill>
                          <a:latin typeface="微软雅黑" panose="020B0503020204020204" charset="-122"/>
                          <a:ea typeface="微软雅黑" panose="020B0503020204020204" charset="-122"/>
                          <a:cs typeface="微软雅黑" panose="020B0503020204020204" charset="-122"/>
                        </a:rPr>
                        <a:t>位）</a:t>
                      </a:r>
                      <a:endParaRPr lang="zh-CN" altLang="en-US" sz="1800" dirty="0">
                        <a:solidFill>
                          <a:schemeClr val="bg1"/>
                        </a:solidFill>
                        <a:latin typeface="微软雅黑" panose="020B0503020204020204" charset="-122"/>
                        <a:ea typeface="微软雅黑" panose="020B0503020204020204" charset="-122"/>
                        <a:cs typeface="微软雅黑" panose="020B0503020204020204" charset="-122"/>
                      </a:endParaRPr>
                    </a:p>
                  </a:txBody>
                  <a:tcPr marL="96520" marR="96520" marT="50800" marB="508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c>
                  <a:txBody>
                    <a:bodyPr wrap="square"/>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just">
                        <a:lnSpc>
                          <a:spcPct val="110000"/>
                        </a:lnSpc>
                        <a:spcBef>
                          <a:spcPts val="1015"/>
                        </a:spcBef>
                        <a:buClr>
                          <a:srgbClr val="D62739"/>
                        </a:buClr>
                        <a:buSzPct val="70000"/>
                        <a:buFont typeface="Webdings" panose="05030102010509060703" pitchFamily="2" charset="2"/>
                        <a:buNone/>
                      </a:pPr>
                      <a:r>
                        <a:rPr lang="zh-CN" altLang="en-US" sz="1800">
                          <a:solidFill>
                            <a:schemeClr val="bg1"/>
                          </a:solidFill>
                          <a:latin typeface="微软雅黑" panose="020B0503020204020204" charset="-122"/>
                          <a:ea typeface="微软雅黑" panose="020B0503020204020204" charset="-122"/>
                          <a:cs typeface="微软雅黑" panose="020B0503020204020204" charset="-122"/>
                        </a:rPr>
                        <a:t>存储浮点数（不常用）</a:t>
                      </a:r>
                      <a:endParaRPr lang="zh-CN" altLang="en-US" sz="1800">
                        <a:solidFill>
                          <a:schemeClr val="bg1"/>
                        </a:solidFill>
                        <a:latin typeface="微软雅黑" panose="020B0503020204020204" charset="-122"/>
                        <a:ea typeface="微软雅黑" panose="020B0503020204020204" charset="-122"/>
                        <a:cs typeface="微软雅黑" panose="020B0503020204020204" charset="-122"/>
                      </a:endParaRPr>
                    </a:p>
                  </a:txBody>
                  <a:tcPr marL="96520" marR="96520" marT="50800" marB="508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r>
              <a:tr h="288925">
                <a:tc>
                  <a:txBody>
                    <a:bodyPr wrap="square"/>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r">
                        <a:lnSpc>
                          <a:spcPct val="110000"/>
                        </a:lnSpc>
                        <a:spcBef>
                          <a:spcPts val="1015"/>
                        </a:spcBef>
                        <a:buClr>
                          <a:srgbClr val="D62739"/>
                        </a:buClr>
                        <a:buSzPct val="70000"/>
                        <a:buFont typeface="Webdings" panose="05030102010509060703" pitchFamily="2" charset="2"/>
                        <a:buNone/>
                      </a:pPr>
                      <a:r>
                        <a:rPr lang="en-US" altLang="x-none" sz="2000" dirty="0">
                          <a:solidFill>
                            <a:schemeClr val="bg1"/>
                          </a:solidFill>
                          <a:latin typeface="微软雅黑" panose="020B0503020204020204" charset="-122"/>
                          <a:ea typeface="微软雅黑" panose="020B0503020204020204" charset="-122"/>
                          <a:cs typeface="微软雅黑" panose="020B0503020204020204" charset="-122"/>
                        </a:rPr>
                        <a:t>double</a:t>
                      </a:r>
                      <a:endParaRPr lang="en-US" altLang="x-none" sz="2000" dirty="0">
                        <a:solidFill>
                          <a:schemeClr val="bg1"/>
                        </a:solidFill>
                        <a:latin typeface="微软雅黑" panose="020B0503020204020204" charset="-122"/>
                        <a:ea typeface="微软雅黑" panose="020B0503020204020204" charset="-122"/>
                        <a:cs typeface="微软雅黑" panose="020B0503020204020204" charset="-122"/>
                      </a:endParaRPr>
                    </a:p>
                  </a:txBody>
                  <a:tcPr marL="96520" marR="96520" marT="50800" marB="508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c>
                  <a:txBody>
                    <a:bodyPr wrap="square"/>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10000"/>
                        </a:lnSpc>
                        <a:spcBef>
                          <a:spcPts val="1015"/>
                        </a:spcBef>
                        <a:buClr>
                          <a:srgbClr val="D62739"/>
                        </a:buClr>
                        <a:buSzPct val="70000"/>
                        <a:buFont typeface="Webdings" panose="05030102010509060703" pitchFamily="2" charset="2"/>
                        <a:buNone/>
                      </a:pPr>
                      <a:r>
                        <a:rPr lang="en-US" altLang="x-none" sz="1800" dirty="0">
                          <a:solidFill>
                            <a:schemeClr val="bg1"/>
                          </a:solidFill>
                          <a:latin typeface="微软雅黑" panose="020B0503020204020204" charset="-122"/>
                          <a:ea typeface="微软雅黑" panose="020B0503020204020204" charset="-122"/>
                          <a:cs typeface="微软雅黑" panose="020B0503020204020204" charset="-122"/>
                        </a:rPr>
                        <a:t>8</a:t>
                      </a:r>
                      <a:r>
                        <a:rPr lang="zh-CN" altLang="en-US" sz="1800" dirty="0">
                          <a:solidFill>
                            <a:schemeClr val="bg1"/>
                          </a:solidFill>
                          <a:latin typeface="微软雅黑" panose="020B0503020204020204" charset="-122"/>
                          <a:ea typeface="微软雅黑" panose="020B0503020204020204" charset="-122"/>
                          <a:cs typeface="微软雅黑" panose="020B0503020204020204" charset="-122"/>
                        </a:rPr>
                        <a:t>字节（</a:t>
                      </a:r>
                      <a:r>
                        <a:rPr lang="en-US" altLang="x-none" sz="1800" dirty="0">
                          <a:solidFill>
                            <a:schemeClr val="bg1"/>
                          </a:solidFill>
                          <a:latin typeface="微软雅黑" panose="020B0503020204020204" charset="-122"/>
                          <a:ea typeface="微软雅黑" panose="020B0503020204020204" charset="-122"/>
                          <a:cs typeface="微软雅黑" panose="020B0503020204020204" charset="-122"/>
                        </a:rPr>
                        <a:t>64</a:t>
                      </a:r>
                      <a:r>
                        <a:rPr lang="zh-CN" altLang="en-US" sz="1800" dirty="0">
                          <a:solidFill>
                            <a:schemeClr val="bg1"/>
                          </a:solidFill>
                          <a:latin typeface="微软雅黑" panose="020B0503020204020204" charset="-122"/>
                          <a:ea typeface="微软雅黑" panose="020B0503020204020204" charset="-122"/>
                          <a:cs typeface="微软雅黑" panose="020B0503020204020204" charset="-122"/>
                        </a:rPr>
                        <a:t>位）</a:t>
                      </a:r>
                      <a:endParaRPr lang="zh-CN" altLang="en-US" sz="1800" dirty="0">
                        <a:solidFill>
                          <a:schemeClr val="bg1"/>
                        </a:solidFill>
                        <a:latin typeface="微软雅黑" panose="020B0503020204020204" charset="-122"/>
                        <a:ea typeface="微软雅黑" panose="020B0503020204020204" charset="-122"/>
                        <a:cs typeface="微软雅黑" panose="020B0503020204020204" charset="-122"/>
                      </a:endParaRPr>
                    </a:p>
                  </a:txBody>
                  <a:tcPr marL="96520" marR="96520" marT="50800" marB="508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c>
                  <a:txBody>
                    <a:bodyPr wrap="square"/>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just">
                        <a:lnSpc>
                          <a:spcPct val="110000"/>
                        </a:lnSpc>
                        <a:spcBef>
                          <a:spcPts val="1015"/>
                        </a:spcBef>
                        <a:buClr>
                          <a:srgbClr val="D62739"/>
                        </a:buClr>
                        <a:buSzPct val="70000"/>
                        <a:buFont typeface="Webdings" panose="05030102010509060703" pitchFamily="2" charset="2"/>
                        <a:buNone/>
                      </a:pPr>
                      <a:r>
                        <a:rPr lang="zh-CN" altLang="en-US" sz="1800">
                          <a:solidFill>
                            <a:schemeClr val="bg1"/>
                          </a:solidFill>
                          <a:latin typeface="微软雅黑" panose="020B0503020204020204" charset="-122"/>
                          <a:ea typeface="微软雅黑" panose="020B0503020204020204" charset="-122"/>
                          <a:cs typeface="微软雅黑" panose="020B0503020204020204" charset="-122"/>
                        </a:rPr>
                        <a:t>存储双精度浮点数（常用）</a:t>
                      </a:r>
                      <a:endParaRPr lang="zh-CN" altLang="en-US" sz="1800">
                        <a:solidFill>
                          <a:schemeClr val="bg1"/>
                        </a:solidFill>
                        <a:latin typeface="微软雅黑" panose="020B0503020204020204" charset="-122"/>
                        <a:ea typeface="微软雅黑" panose="020B0503020204020204" charset="-122"/>
                        <a:cs typeface="微软雅黑" panose="020B0503020204020204" charset="-122"/>
                      </a:endParaRPr>
                    </a:p>
                  </a:txBody>
                  <a:tcPr marL="96520" marR="96520" marT="50800" marB="508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r>
              <a:tr h="255905">
                <a:tc>
                  <a:txBody>
                    <a:bodyPr wrap="square"/>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r">
                        <a:lnSpc>
                          <a:spcPct val="110000"/>
                        </a:lnSpc>
                        <a:spcBef>
                          <a:spcPts val="1015"/>
                        </a:spcBef>
                        <a:buClr>
                          <a:srgbClr val="D62739"/>
                        </a:buClr>
                        <a:buSzPct val="70000"/>
                        <a:buFont typeface="Webdings" panose="05030102010509060703" pitchFamily="2" charset="2"/>
                        <a:buNone/>
                      </a:pPr>
                      <a:r>
                        <a:rPr lang="en-US" altLang="x-none" sz="2000" dirty="0">
                          <a:solidFill>
                            <a:srgbClr val="FF0000"/>
                          </a:solidFill>
                          <a:latin typeface="微软雅黑" panose="020B0503020204020204" charset="-122"/>
                          <a:ea typeface="微软雅黑" panose="020B0503020204020204" charset="-122"/>
                          <a:cs typeface="微软雅黑" panose="020B0503020204020204" charset="-122"/>
                        </a:rPr>
                        <a:t>char</a:t>
                      </a:r>
                      <a:endParaRPr lang="en-US" altLang="x-none" sz="2000" dirty="0">
                        <a:solidFill>
                          <a:srgbClr val="FF0000"/>
                        </a:solidFill>
                        <a:latin typeface="微软雅黑" panose="020B0503020204020204" charset="-122"/>
                        <a:ea typeface="微软雅黑" panose="020B0503020204020204" charset="-122"/>
                        <a:cs typeface="微软雅黑" panose="020B0503020204020204" charset="-122"/>
                      </a:endParaRPr>
                    </a:p>
                  </a:txBody>
                  <a:tcPr marL="96520" marR="96520" marT="50800" marB="508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c>
                  <a:txBody>
                    <a:bodyPr wrap="square"/>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10000"/>
                        </a:lnSpc>
                        <a:spcBef>
                          <a:spcPts val="1015"/>
                        </a:spcBef>
                        <a:buClr>
                          <a:srgbClr val="D62739"/>
                        </a:buClr>
                        <a:buSzPct val="70000"/>
                        <a:buFont typeface="Webdings" panose="05030102010509060703" pitchFamily="2" charset="2"/>
                        <a:buNone/>
                      </a:pPr>
                      <a:r>
                        <a:rPr lang="en-US" altLang="x-none" sz="1800" dirty="0">
                          <a:solidFill>
                            <a:schemeClr val="bg1"/>
                          </a:solidFill>
                          <a:latin typeface="微软雅黑" panose="020B0503020204020204" charset="-122"/>
                          <a:ea typeface="微软雅黑" panose="020B0503020204020204" charset="-122"/>
                          <a:cs typeface="微软雅黑" panose="020B0503020204020204" charset="-122"/>
                        </a:rPr>
                        <a:t>2</a:t>
                      </a:r>
                      <a:r>
                        <a:rPr lang="zh-CN" altLang="en-US" sz="1800" dirty="0">
                          <a:solidFill>
                            <a:schemeClr val="bg1"/>
                          </a:solidFill>
                          <a:latin typeface="微软雅黑" panose="020B0503020204020204" charset="-122"/>
                          <a:ea typeface="微软雅黑" panose="020B0503020204020204" charset="-122"/>
                          <a:cs typeface="微软雅黑" panose="020B0503020204020204" charset="-122"/>
                        </a:rPr>
                        <a:t>字节（</a:t>
                      </a:r>
                      <a:r>
                        <a:rPr lang="en-US" altLang="x-none" sz="1800" dirty="0">
                          <a:solidFill>
                            <a:schemeClr val="bg1"/>
                          </a:solidFill>
                          <a:latin typeface="微软雅黑" panose="020B0503020204020204" charset="-122"/>
                          <a:ea typeface="微软雅黑" panose="020B0503020204020204" charset="-122"/>
                          <a:cs typeface="微软雅黑" panose="020B0503020204020204" charset="-122"/>
                        </a:rPr>
                        <a:t>16</a:t>
                      </a:r>
                      <a:r>
                        <a:rPr lang="zh-CN" altLang="en-US" sz="1800" dirty="0">
                          <a:solidFill>
                            <a:schemeClr val="bg1"/>
                          </a:solidFill>
                          <a:latin typeface="微软雅黑" panose="020B0503020204020204" charset="-122"/>
                          <a:ea typeface="微软雅黑" panose="020B0503020204020204" charset="-122"/>
                          <a:cs typeface="微软雅黑" panose="020B0503020204020204" charset="-122"/>
                        </a:rPr>
                        <a:t>位）</a:t>
                      </a:r>
                      <a:endParaRPr lang="zh-CN" altLang="en-US" sz="1800" dirty="0">
                        <a:solidFill>
                          <a:schemeClr val="bg1"/>
                        </a:solidFill>
                        <a:latin typeface="微软雅黑" panose="020B0503020204020204" charset="-122"/>
                        <a:ea typeface="微软雅黑" panose="020B0503020204020204" charset="-122"/>
                        <a:cs typeface="微软雅黑" panose="020B0503020204020204" charset="-122"/>
                      </a:endParaRPr>
                    </a:p>
                  </a:txBody>
                  <a:tcPr marL="96520" marR="96520" marT="50800" marB="508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c>
                  <a:txBody>
                    <a:bodyPr wrap="square"/>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just">
                        <a:lnSpc>
                          <a:spcPct val="110000"/>
                        </a:lnSpc>
                        <a:spcBef>
                          <a:spcPts val="1015"/>
                        </a:spcBef>
                        <a:buClr>
                          <a:srgbClr val="D62739"/>
                        </a:buClr>
                        <a:buSzPct val="70000"/>
                        <a:buFont typeface="Webdings" panose="05030102010509060703" pitchFamily="2" charset="2"/>
                        <a:buNone/>
                      </a:pPr>
                      <a:r>
                        <a:rPr lang="zh-CN" altLang="en-US" sz="1800">
                          <a:solidFill>
                            <a:schemeClr val="bg1"/>
                          </a:solidFill>
                          <a:latin typeface="微软雅黑" panose="020B0503020204020204" charset="-122"/>
                          <a:ea typeface="微软雅黑" panose="020B0503020204020204" charset="-122"/>
                          <a:cs typeface="微软雅黑" panose="020B0503020204020204" charset="-122"/>
                        </a:rPr>
                        <a:t>存储一个字符（常用）</a:t>
                      </a:r>
                      <a:endParaRPr lang="zh-CN" altLang="en-US" sz="1800">
                        <a:solidFill>
                          <a:schemeClr val="bg1"/>
                        </a:solidFill>
                        <a:latin typeface="微软雅黑" panose="020B0503020204020204" charset="-122"/>
                        <a:ea typeface="微软雅黑" panose="020B0503020204020204" charset="-122"/>
                        <a:cs typeface="微软雅黑" panose="020B0503020204020204" charset="-122"/>
                      </a:endParaRPr>
                    </a:p>
                  </a:txBody>
                  <a:tcPr marL="96520" marR="96520" marT="50800" marB="508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r>
              <a:tr h="295275">
                <a:tc>
                  <a:txBody>
                    <a:bodyPr wrap="square"/>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r">
                        <a:lnSpc>
                          <a:spcPct val="110000"/>
                        </a:lnSpc>
                        <a:spcBef>
                          <a:spcPts val="1015"/>
                        </a:spcBef>
                        <a:buClr>
                          <a:srgbClr val="D62739"/>
                        </a:buClr>
                        <a:buSzPct val="70000"/>
                        <a:buFont typeface="Webdings" panose="05030102010509060703" pitchFamily="2" charset="2"/>
                        <a:buNone/>
                      </a:pPr>
                      <a:r>
                        <a:rPr lang="en-US" altLang="x-none" sz="2000" dirty="0">
                          <a:solidFill>
                            <a:schemeClr val="bg1"/>
                          </a:solidFill>
                          <a:latin typeface="微软雅黑" panose="020B0503020204020204" charset="-122"/>
                          <a:ea typeface="微软雅黑" panose="020B0503020204020204" charset="-122"/>
                          <a:cs typeface="微软雅黑" panose="020B0503020204020204" charset="-122"/>
                        </a:rPr>
                        <a:t>boolean</a:t>
                      </a:r>
                      <a:endParaRPr lang="en-US" altLang="x-none" sz="2000" dirty="0">
                        <a:solidFill>
                          <a:schemeClr val="bg1"/>
                        </a:solidFill>
                        <a:latin typeface="微软雅黑" panose="020B0503020204020204" charset="-122"/>
                        <a:ea typeface="微软雅黑" panose="020B0503020204020204" charset="-122"/>
                        <a:cs typeface="微软雅黑" panose="020B0503020204020204" charset="-122"/>
                      </a:endParaRPr>
                    </a:p>
                  </a:txBody>
                  <a:tcPr marL="96520" marR="96520" marT="50800" marB="508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c>
                  <a:txBody>
                    <a:bodyPr wrap="square"/>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10000"/>
                        </a:lnSpc>
                        <a:spcBef>
                          <a:spcPts val="1015"/>
                        </a:spcBef>
                        <a:buClr>
                          <a:srgbClr val="D62739"/>
                        </a:buClr>
                        <a:buSzPct val="70000"/>
                        <a:buFont typeface="Webdings" panose="05030102010509060703" pitchFamily="2" charset="2"/>
                        <a:buNone/>
                      </a:pPr>
                      <a:r>
                        <a:rPr lang="en-US" altLang="x-none" sz="1800" dirty="0">
                          <a:solidFill>
                            <a:schemeClr val="bg1"/>
                          </a:solidFill>
                          <a:latin typeface="微软雅黑" panose="020B0503020204020204" charset="-122"/>
                          <a:ea typeface="微软雅黑" panose="020B0503020204020204" charset="-122"/>
                          <a:cs typeface="微软雅黑" panose="020B0503020204020204" charset="-122"/>
                        </a:rPr>
                        <a:t>1</a:t>
                      </a:r>
                      <a:r>
                        <a:rPr lang="zh-CN" altLang="en-US" sz="1800" dirty="0">
                          <a:solidFill>
                            <a:schemeClr val="bg1"/>
                          </a:solidFill>
                          <a:latin typeface="微软雅黑" panose="020B0503020204020204" charset="-122"/>
                          <a:ea typeface="微软雅黑" panose="020B0503020204020204" charset="-122"/>
                          <a:cs typeface="微软雅黑" panose="020B0503020204020204" charset="-122"/>
                        </a:rPr>
                        <a:t>字节（</a:t>
                      </a:r>
                      <a:r>
                        <a:rPr lang="en-US" altLang="x-none" sz="1800" dirty="0">
                          <a:solidFill>
                            <a:schemeClr val="bg1"/>
                          </a:solidFill>
                          <a:latin typeface="微软雅黑" panose="020B0503020204020204" charset="-122"/>
                          <a:ea typeface="微软雅黑" panose="020B0503020204020204" charset="-122"/>
                          <a:cs typeface="微软雅黑" panose="020B0503020204020204" charset="-122"/>
                        </a:rPr>
                        <a:t>8</a:t>
                      </a:r>
                      <a:r>
                        <a:rPr lang="zh-CN" altLang="en-US" sz="1800" dirty="0">
                          <a:solidFill>
                            <a:schemeClr val="bg1"/>
                          </a:solidFill>
                          <a:latin typeface="微软雅黑" panose="020B0503020204020204" charset="-122"/>
                          <a:ea typeface="微软雅黑" panose="020B0503020204020204" charset="-122"/>
                          <a:cs typeface="微软雅黑" panose="020B0503020204020204" charset="-122"/>
                        </a:rPr>
                        <a:t>位）</a:t>
                      </a:r>
                      <a:endParaRPr lang="zh-CN" altLang="en-US" sz="1800" dirty="0">
                        <a:solidFill>
                          <a:schemeClr val="bg1"/>
                        </a:solidFill>
                        <a:latin typeface="微软雅黑" panose="020B0503020204020204" charset="-122"/>
                        <a:ea typeface="微软雅黑" panose="020B0503020204020204" charset="-122"/>
                        <a:cs typeface="微软雅黑" panose="020B0503020204020204" charset="-122"/>
                      </a:endParaRPr>
                    </a:p>
                  </a:txBody>
                  <a:tcPr marL="96520" marR="96520" marT="50800" marB="508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c>
                  <a:txBody>
                    <a:bodyPr wrap="square"/>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just">
                        <a:lnSpc>
                          <a:spcPct val="110000"/>
                        </a:lnSpc>
                        <a:spcBef>
                          <a:spcPts val="1015"/>
                        </a:spcBef>
                        <a:buClr>
                          <a:srgbClr val="D62739"/>
                        </a:buClr>
                        <a:buSzPct val="70000"/>
                        <a:buFont typeface="Webdings" panose="05030102010509060703" pitchFamily="2" charset="2"/>
                        <a:buNone/>
                      </a:pPr>
                      <a:r>
                        <a:rPr lang="zh-CN" altLang="en-US" sz="1800" dirty="0">
                          <a:solidFill>
                            <a:schemeClr val="bg1"/>
                          </a:solidFill>
                          <a:latin typeface="微软雅黑" panose="020B0503020204020204" charset="-122"/>
                          <a:ea typeface="微软雅黑" panose="020B0503020204020204" charset="-122"/>
                          <a:cs typeface="微软雅黑" panose="020B0503020204020204" charset="-122"/>
                        </a:rPr>
                        <a:t>存储逻辑变量（</a:t>
                      </a:r>
                      <a:r>
                        <a:rPr lang="en-US" altLang="x-none" sz="1800" dirty="0">
                          <a:solidFill>
                            <a:schemeClr val="bg1"/>
                          </a:solidFill>
                          <a:latin typeface="微软雅黑" panose="020B0503020204020204" charset="-122"/>
                          <a:ea typeface="微软雅黑" panose="020B0503020204020204" charset="-122"/>
                          <a:cs typeface="微软雅黑" panose="020B0503020204020204" charset="-122"/>
                        </a:rPr>
                        <a:t>true</a:t>
                      </a:r>
                      <a:r>
                        <a:rPr lang="zh-CN" altLang="en-US" sz="1800" dirty="0">
                          <a:solidFill>
                            <a:schemeClr val="bg1"/>
                          </a:solidFill>
                          <a:latin typeface="微软雅黑" panose="020B0503020204020204" charset="-122"/>
                          <a:ea typeface="微软雅黑" panose="020B0503020204020204" charset="-122"/>
                          <a:cs typeface="微软雅黑" panose="020B0503020204020204" charset="-122"/>
                        </a:rPr>
                        <a:t>、</a:t>
                      </a:r>
                      <a:r>
                        <a:rPr lang="en-US" altLang="x-none" sz="1800" dirty="0">
                          <a:solidFill>
                            <a:schemeClr val="bg1"/>
                          </a:solidFill>
                          <a:latin typeface="微软雅黑" panose="020B0503020204020204" charset="-122"/>
                          <a:ea typeface="微软雅黑" panose="020B0503020204020204" charset="-122"/>
                          <a:cs typeface="微软雅黑" panose="020B0503020204020204" charset="-122"/>
                        </a:rPr>
                        <a:t>flase</a:t>
                      </a:r>
                      <a:r>
                        <a:rPr lang="zh-CN" altLang="en-US" sz="1800" dirty="0">
                          <a:solidFill>
                            <a:schemeClr val="bg1"/>
                          </a:solidFill>
                          <a:latin typeface="微软雅黑" panose="020B0503020204020204" charset="-122"/>
                          <a:ea typeface="微软雅黑" panose="020B0503020204020204" charset="-122"/>
                          <a:cs typeface="微软雅黑" panose="020B0503020204020204" charset="-122"/>
                        </a:rPr>
                        <a:t>）（常用）</a:t>
                      </a:r>
                      <a:endParaRPr lang="zh-CN" altLang="en-US" sz="1800" dirty="0">
                        <a:solidFill>
                          <a:schemeClr val="bg1"/>
                        </a:solidFill>
                        <a:latin typeface="微软雅黑" panose="020B0503020204020204" charset="-122"/>
                        <a:ea typeface="微软雅黑" panose="020B0503020204020204" charset="-122"/>
                        <a:cs typeface="微软雅黑" panose="020B0503020204020204" charset="-122"/>
                      </a:endParaRPr>
                    </a:p>
                  </a:txBody>
                  <a:tcPr marL="96520" marR="96520" marT="50800" marB="508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52805" y="2426970"/>
            <a:ext cx="3230880" cy="1070610"/>
          </a:xfrm>
          <a:prstGeom prst="rect">
            <a:avLst/>
          </a:prstGeom>
          <a:noFill/>
        </p:spPr>
        <p:txBody>
          <a:bodyPr wrap="none" rtlCol="0" anchor="t">
            <a:spAutoFit/>
          </a:bodyPr>
          <a:p>
            <a:pPr algn="l"/>
            <a:r>
              <a:rPr lang="zh-CN" sz="6000" b="1" dirty="0">
                <a:solidFill>
                  <a:schemeClr val="bg1"/>
                </a:solidFill>
                <a:latin typeface="微软雅黑" panose="020B0503020204020204" charset="-122"/>
                <a:ea typeface="微软雅黑" panose="020B0503020204020204" charset="-122"/>
                <a:sym typeface="+mn-ea"/>
              </a:rPr>
              <a:t>类型转换</a:t>
            </a:r>
            <a:endParaRPr lang="zh-CN" sz="6000" b="1">
              <a:latin typeface="微软雅黑" panose="020B0503020204020204" charset="-122"/>
              <a:ea typeface="微软雅黑" panose="020B050302020402020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lgn="l"/>
            <a:r>
              <a:rPr lang="zh-CN" altLang="en-US">
                <a:solidFill>
                  <a:schemeClr val="bg1"/>
                </a:solidFill>
                <a:sym typeface="+mn-ea"/>
              </a:rPr>
              <a:t>基本类型间转换</a:t>
            </a:r>
            <a:endParaRPr lang="zh-CN" altLang="en-US">
              <a:solidFill>
                <a:schemeClr val="bg1"/>
              </a:solidFill>
              <a:sym typeface="+mn-ea"/>
            </a:endParaRPr>
          </a:p>
        </p:txBody>
      </p:sp>
      <p:sp>
        <p:nvSpPr>
          <p:cNvPr id="3" name="文本占位符 2"/>
          <p:cNvSpPr>
            <a:spLocks noGrp="1"/>
          </p:cNvSpPr>
          <p:nvPr>
            <p:ph type="body" idx="13"/>
          </p:nvPr>
        </p:nvSpPr>
        <p:spPr/>
        <p:txBody>
          <a:bodyPr/>
          <a:p>
            <a:pPr marL="457200" lvl="1" indent="-457200">
              <a:lnSpc>
                <a:spcPct val="110000"/>
              </a:lnSpc>
              <a:buSzPct val="100000"/>
            </a:pPr>
            <a:r>
              <a:rPr lang="zh-CN" altLang="en-US" sz="3200" dirty="0">
                <a:solidFill>
                  <a:schemeClr val="bg1"/>
                </a:solidFill>
                <a:latin typeface="微软雅黑" panose="020B0503020204020204" charset="-122"/>
                <a:ea typeface="微软雅黑" panose="020B0503020204020204" charset="-122"/>
                <a:sym typeface="+mn-ea"/>
              </a:rPr>
              <a:t>不同的数据类型直接可以相互转换；</a:t>
            </a:r>
            <a:endParaRPr lang="zh-CN" altLang="en-US" sz="3200" dirty="0">
              <a:solidFill>
                <a:schemeClr val="bg1"/>
              </a:solidFill>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latin typeface="微软雅黑" panose="020B0503020204020204" charset="-122"/>
                <a:ea typeface="微软雅黑" panose="020B0503020204020204" charset="-122"/>
                <a:sym typeface="+mn-ea"/>
              </a:rPr>
              <a:t>自动类型转换（隐式类型转换）：从小类型到大类型可以自动完成。关系如下：</a:t>
            </a:r>
            <a:endParaRPr lang="zh-CN" altLang="en-US" sz="3200" dirty="0">
              <a:solidFill>
                <a:schemeClr val="bg1"/>
              </a:solidFill>
              <a:latin typeface="微软雅黑" panose="020B0503020204020204" charset="-122"/>
              <a:ea typeface="微软雅黑" panose="020B0503020204020204" charset="-122"/>
              <a:sym typeface="+mn-ea"/>
            </a:endParaRPr>
          </a:p>
          <a:p>
            <a:pPr marL="0" lvl="1" indent="0">
              <a:lnSpc>
                <a:spcPct val="110000"/>
              </a:lnSpc>
              <a:buNone/>
            </a:pPr>
            <a:endParaRPr lang="en-US" altLang="x-none" sz="2600" b="1" dirty="0">
              <a:solidFill>
                <a:schemeClr val="bg1"/>
              </a:solidFill>
              <a:latin typeface="微软雅黑" panose="020B0503020204020204" charset="-122"/>
              <a:ea typeface="微软雅黑" panose="020B0503020204020204" charset="-122"/>
              <a:sym typeface="+mn-ea"/>
            </a:endParaRPr>
          </a:p>
          <a:p>
            <a:pPr marL="0" lvl="1" indent="0">
              <a:lnSpc>
                <a:spcPct val="110000"/>
              </a:lnSpc>
              <a:buNone/>
            </a:pPr>
            <a:r>
              <a:rPr lang="en-US" altLang="x-none" sz="2600" b="1" dirty="0">
                <a:solidFill>
                  <a:schemeClr val="bg1"/>
                </a:solidFill>
                <a:latin typeface="微软雅黑" panose="020B0503020204020204" charset="-122"/>
                <a:ea typeface="微软雅黑" panose="020B0503020204020204" charset="-122"/>
                <a:sym typeface="+mn-ea"/>
              </a:rPr>
              <a:t>     byte-&gt;short-&gt;</a:t>
            </a:r>
            <a:r>
              <a:rPr lang="en-US" altLang="x-none" sz="2600" b="1" dirty="0">
                <a:solidFill>
                  <a:srgbClr val="FF0000"/>
                </a:solidFill>
                <a:latin typeface="微软雅黑" panose="020B0503020204020204" charset="-122"/>
                <a:ea typeface="微软雅黑" panose="020B0503020204020204" charset="-122"/>
                <a:sym typeface="+mn-ea"/>
              </a:rPr>
              <a:t>int-</a:t>
            </a:r>
            <a:r>
              <a:rPr lang="en-US" altLang="x-none" sz="2600" b="1" dirty="0">
                <a:solidFill>
                  <a:schemeClr val="bg1"/>
                </a:solidFill>
                <a:latin typeface="微软雅黑" panose="020B0503020204020204" charset="-122"/>
                <a:ea typeface="微软雅黑" panose="020B0503020204020204" charset="-122"/>
                <a:sym typeface="+mn-ea"/>
              </a:rPr>
              <a:t>&gt;long-&gt;float-&gt;double</a:t>
            </a:r>
            <a:endParaRPr lang="en-US" altLang="x-none" sz="2600" b="1" dirty="0">
              <a:solidFill>
                <a:schemeClr val="bg1"/>
              </a:solidFill>
              <a:latin typeface="微软雅黑" panose="020B0503020204020204" charset="-122"/>
              <a:ea typeface="微软雅黑" panose="020B0503020204020204" charset="-122"/>
              <a:sym typeface="+mn-ea"/>
            </a:endParaRPr>
          </a:p>
          <a:p>
            <a:pPr marL="0" lvl="1" indent="0">
              <a:lnSpc>
                <a:spcPct val="110000"/>
              </a:lnSpc>
              <a:buNone/>
            </a:pPr>
            <a:r>
              <a:rPr lang="en-US" altLang="zh-CN" sz="2600" b="1" dirty="0">
                <a:solidFill>
                  <a:schemeClr val="bg1"/>
                </a:solidFill>
                <a:latin typeface="微软雅黑" panose="020B0503020204020204" charset="-122"/>
                <a:ea typeface="微软雅黑" panose="020B0503020204020204" charset="-122"/>
                <a:sym typeface="+mn-ea"/>
              </a:rPr>
              <a:t>		</a:t>
            </a:r>
            <a:endParaRPr lang="en-US" altLang="zh-CN" sz="2600" b="1" dirty="0">
              <a:solidFill>
                <a:schemeClr val="bg1"/>
              </a:solidFill>
              <a:latin typeface="微软雅黑" panose="020B0503020204020204" charset="-122"/>
              <a:ea typeface="微软雅黑" panose="020B0503020204020204" charset="-122"/>
              <a:sym typeface="+mn-ea"/>
            </a:endParaRPr>
          </a:p>
          <a:p>
            <a:pPr marL="0" lvl="1" indent="0">
              <a:lnSpc>
                <a:spcPct val="110000"/>
              </a:lnSpc>
              <a:buNone/>
            </a:pPr>
            <a:r>
              <a:rPr lang="en-US" altLang="zh-CN" sz="2600" b="1" dirty="0">
                <a:solidFill>
                  <a:schemeClr val="bg1"/>
                </a:solidFill>
                <a:latin typeface="微软雅黑" panose="020B0503020204020204" charset="-122"/>
                <a:ea typeface="微软雅黑" panose="020B0503020204020204" charset="-122"/>
                <a:sym typeface="+mn-ea"/>
              </a:rPr>
              <a:t>	  	char</a:t>
            </a:r>
            <a:endParaRPr lang="en-US" altLang="zh-CN" sz="2600" b="1" dirty="0">
              <a:solidFill>
                <a:schemeClr val="bg1"/>
              </a:solidFill>
              <a:latin typeface="微软雅黑" panose="020B0503020204020204" charset="-122"/>
              <a:ea typeface="微软雅黑" panose="020B0503020204020204" charset="-122"/>
              <a:sym typeface="+mn-ea"/>
            </a:endParaRPr>
          </a:p>
        </p:txBody>
      </p:sp>
      <p:cxnSp>
        <p:nvCxnSpPr>
          <p:cNvPr id="5" name="直接箭头连接符 4"/>
          <p:cNvCxnSpPr/>
          <p:nvPr/>
        </p:nvCxnSpPr>
        <p:spPr>
          <a:xfrm flipV="1">
            <a:off x="3129280" y="4053205"/>
            <a:ext cx="362585" cy="61341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lgn="l"/>
            <a:r>
              <a:rPr lang="zh-CN" altLang="zh-CN">
                <a:solidFill>
                  <a:schemeClr val="bg1"/>
                </a:solidFill>
                <a:sym typeface="+mn-ea"/>
              </a:rPr>
              <a:t>案例演示</a:t>
            </a:r>
            <a:endParaRPr lang="zh-CN" altLang="zh-CN">
              <a:solidFill>
                <a:schemeClr val="bg1"/>
              </a:solidFill>
              <a:sym typeface="+mn-ea"/>
            </a:endParaRPr>
          </a:p>
        </p:txBody>
      </p:sp>
      <p:sp>
        <p:nvSpPr>
          <p:cNvPr id="3" name="文本占位符 2"/>
          <p:cNvSpPr>
            <a:spLocks noGrp="1"/>
          </p:cNvSpPr>
          <p:nvPr>
            <p:ph type="body" idx="13"/>
          </p:nvPr>
        </p:nvSpPr>
        <p:spPr/>
        <p:txBody>
          <a:bodyPr/>
          <a:p>
            <a:pPr marL="0" lvl="1" indent="0">
              <a:buSzPct val="100000"/>
              <a:buNone/>
            </a:pPr>
            <a:r>
              <a:rPr lang="zh-CN" altLang="en-US" sz="3200" b="1" dirty="0">
                <a:solidFill>
                  <a:schemeClr val="bg1"/>
                </a:solidFill>
                <a:latin typeface="微软雅黑" panose="020B0503020204020204" charset="-122"/>
                <a:ea typeface="微软雅黑" panose="020B0503020204020204" charset="-122"/>
                <a:sym typeface="+mn-ea"/>
              </a:rPr>
              <a:t>【参见：</a:t>
            </a:r>
            <a:r>
              <a:rPr lang="en-US" altLang="zh-CN" sz="3200" b="1" dirty="0">
                <a:solidFill>
                  <a:schemeClr val="bg1"/>
                </a:solidFill>
                <a:latin typeface="微软雅黑" panose="020B0503020204020204" charset="-122"/>
                <a:ea typeface="微软雅黑" panose="020B0503020204020204" charset="-122"/>
                <a:sym typeface="+mn-ea"/>
              </a:rPr>
              <a:t>COOKBOOK</a:t>
            </a:r>
            <a:r>
              <a:rPr lang="zh-CN" altLang="en-US" sz="3200" b="1" dirty="0">
                <a:solidFill>
                  <a:schemeClr val="bg1"/>
                </a:solidFill>
                <a:latin typeface="微软雅黑" panose="020B0503020204020204" charset="-122"/>
                <a:ea typeface="微软雅黑" panose="020B0503020204020204" charset="-122"/>
                <a:sym typeface="+mn-ea"/>
              </a:rPr>
              <a:t>】</a:t>
            </a:r>
            <a:endParaRPr lang="zh-CN" altLang="en-US" sz="3200" b="1" dirty="0">
              <a:solidFill>
                <a:schemeClr val="bg1"/>
              </a:solidFill>
              <a:latin typeface="微软雅黑" panose="020B0503020204020204" charset="-122"/>
              <a:ea typeface="微软雅黑" panose="020B0503020204020204" charset="-122"/>
              <a:sym typeface="+mn-ea"/>
            </a:endParaRPr>
          </a:p>
          <a:p>
            <a:pPr marL="0" lvl="1" indent="0">
              <a:buSzPct val="100000"/>
              <a:buNone/>
            </a:pPr>
            <a:endParaRPr lang="zh-CN" altLang="en-US" sz="3200" b="1" dirty="0">
              <a:solidFill>
                <a:schemeClr val="bg1"/>
              </a:solidFill>
              <a:latin typeface="微软雅黑" panose="020B0503020204020204" charset="-122"/>
              <a:ea typeface="微软雅黑" panose="020B0503020204020204" charset="-122"/>
              <a:sym typeface="+mn-ea"/>
            </a:endParaRPr>
          </a:p>
          <a:p>
            <a:pPr marL="457200" lvl="1" indent="-457200">
              <a:buSzPct val="100000"/>
            </a:pPr>
            <a:r>
              <a:rPr lang="zh-CN" altLang="en-US" sz="3200" b="1" dirty="0">
                <a:solidFill>
                  <a:schemeClr val="bg1"/>
                </a:solidFill>
                <a:latin typeface="微软雅黑" panose="020B0503020204020204" charset="-122"/>
                <a:ea typeface="微软雅黑" panose="020B0503020204020204" charset="-122"/>
                <a:sym typeface="+mn-ea"/>
              </a:rPr>
              <a:t>变量的声明和使用</a:t>
            </a:r>
            <a:endParaRPr lang="zh-CN" altLang="en-US" sz="3200" b="1" dirty="0">
              <a:solidFill>
                <a:schemeClr val="bg1"/>
              </a:solidFill>
              <a:latin typeface="微软雅黑" panose="020B0503020204020204" charset="-122"/>
              <a:ea typeface="微软雅黑" panose="020B0503020204020204" charset="-122"/>
              <a:sym typeface="+mn-ea"/>
            </a:endParaRPr>
          </a:p>
          <a:p>
            <a:pPr marL="457200" lvl="1" indent="-457200">
              <a:buSzPct val="100000"/>
            </a:pPr>
            <a:r>
              <a:rPr lang="zh-CN" altLang="en-US" sz="3200" b="1" dirty="0">
                <a:solidFill>
                  <a:schemeClr val="bg1"/>
                </a:solidFill>
                <a:latin typeface="微软雅黑" panose="020B0503020204020204" charset="-122"/>
                <a:ea typeface="微软雅黑" panose="020B0503020204020204" charset="-122"/>
                <a:sym typeface="+mn-ea"/>
              </a:rPr>
              <a:t>类型转换的应用</a:t>
            </a:r>
            <a:endParaRPr lang="zh-CN" altLang="en-US" sz="3200" b="1" dirty="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52805" y="2426970"/>
            <a:ext cx="3992880" cy="1070610"/>
          </a:xfrm>
          <a:prstGeom prst="rect">
            <a:avLst/>
          </a:prstGeom>
          <a:noFill/>
        </p:spPr>
        <p:txBody>
          <a:bodyPr wrap="none" rtlCol="0" anchor="t">
            <a:spAutoFit/>
          </a:bodyPr>
          <a:p>
            <a:pPr algn="l"/>
            <a:r>
              <a:rPr lang="zh-CN" altLang="en-US" sz="6000" b="1">
                <a:solidFill>
                  <a:schemeClr val="bg1"/>
                </a:solidFill>
                <a:latin typeface="微软雅黑" panose="020B0503020204020204" charset="-122"/>
                <a:ea typeface="微软雅黑" panose="020B0503020204020204" charset="-122"/>
              </a:rPr>
              <a:t>总结和答疑</a:t>
            </a:r>
            <a:endParaRPr lang="zh-CN" altLang="en-US" sz="6000" b="1">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4532630" y="5080"/>
            <a:ext cx="4611370" cy="684085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ctrTitle"/>
          </p:nvPr>
        </p:nvSpPr>
        <p:spPr/>
        <p:txBody>
          <a:bodyPr>
            <a:normAutofit/>
          </a:bodyPr>
          <a:p>
            <a:pPr lvl="0" algn="l"/>
            <a:r>
              <a:rPr lang="zh-CN" altLang="en-US" dirty="0">
                <a:latin typeface="微软雅黑" panose="020B0503020204020204" charset="-122"/>
                <a:ea typeface="微软雅黑" panose="020B0503020204020204" charset="-122"/>
                <a:sym typeface="+mn-ea"/>
              </a:rPr>
              <a:t>运算符和表达式</a:t>
            </a:r>
            <a:endParaRPr lang="zh-CN" altLang="en-US"/>
          </a:p>
        </p:txBody>
      </p:sp>
      <p:sp>
        <p:nvSpPr>
          <p:cNvPr id="4" name="流程图: 可选过程 6146"/>
          <p:cNvSpPr/>
          <p:nvPr/>
        </p:nvSpPr>
        <p:spPr>
          <a:xfrm>
            <a:off x="511810" y="2852420"/>
            <a:ext cx="1466850" cy="711200"/>
          </a:xfrm>
          <a:prstGeom prst="flowChartAlternateProcess">
            <a:avLst/>
          </a:prstGeom>
          <a:solidFill>
            <a:srgbClr val="F60000"/>
          </a:solidFill>
          <a:ln w="38100" cap="flat" cmpd="sng">
            <a:solidFill>
              <a:schemeClr val="bg1"/>
            </a:solidFill>
            <a:prstDash val="solid"/>
            <a:miter/>
            <a:headEnd type="none" w="med" len="med"/>
            <a:tailEnd type="none" w="med" len="med"/>
          </a:ln>
        </p:spPr>
        <p:txBody>
          <a:bodyPr wrap="none" lIns="96519" tIns="50299" rIns="96519" bIns="50299" anchor="ctr"/>
          <a:p>
            <a:pPr lvl="0" algn="ctr"/>
            <a:r>
              <a:rPr lang="zh-CN" altLang="en-US" sz="2400" b="1" dirty="0">
                <a:solidFill>
                  <a:schemeClr val="bg1"/>
                </a:solidFill>
                <a:latin typeface="微软雅黑" panose="020B0503020204020204" charset="-122"/>
                <a:ea typeface="微软雅黑" panose="020B0503020204020204" charset="-122"/>
                <a:sym typeface="+mn-ea"/>
              </a:rPr>
              <a:t>运算符</a:t>
            </a:r>
            <a:endParaRPr lang="zh-CN" altLang="en-US" sz="2400" b="1" dirty="0">
              <a:solidFill>
                <a:schemeClr val="bg1"/>
              </a:solidFill>
              <a:latin typeface="微软雅黑" panose="020B0503020204020204" charset="-122"/>
              <a:ea typeface="微软雅黑" panose="020B0503020204020204" charset="-122"/>
              <a:sym typeface="+mn-ea"/>
            </a:endParaRPr>
          </a:p>
          <a:p>
            <a:pPr lvl="0" algn="ctr"/>
            <a:r>
              <a:rPr lang="zh-CN" altLang="en-US" sz="2400" b="1" dirty="0">
                <a:solidFill>
                  <a:schemeClr val="bg1"/>
                </a:solidFill>
                <a:latin typeface="微软雅黑" panose="020B0503020204020204" charset="-122"/>
                <a:ea typeface="微软雅黑" panose="020B0503020204020204" charset="-122"/>
                <a:sym typeface="+mn-ea"/>
              </a:rPr>
              <a:t>和表达式</a:t>
            </a:r>
            <a:endParaRPr lang="zh-CN" altLang="en-US" sz="2400" b="1" dirty="0">
              <a:solidFill>
                <a:schemeClr val="bg1"/>
              </a:solidFill>
              <a:latin typeface="微软雅黑" panose="020B0503020204020204" charset="-122"/>
              <a:ea typeface="微软雅黑" panose="020B0503020204020204" charset="-122"/>
              <a:sym typeface="+mn-ea"/>
            </a:endParaRPr>
          </a:p>
        </p:txBody>
      </p:sp>
      <p:sp>
        <p:nvSpPr>
          <p:cNvPr id="15" name="矩形 14"/>
          <p:cNvSpPr/>
          <p:nvPr/>
        </p:nvSpPr>
        <p:spPr>
          <a:xfrm>
            <a:off x="487045" y="1200150"/>
            <a:ext cx="3007995" cy="15176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2" name="直接箭头连接符 21"/>
          <p:cNvCxnSpPr>
            <a:stCxn id="4" idx="3"/>
            <a:endCxn id="3" idx="1"/>
          </p:cNvCxnSpPr>
          <p:nvPr/>
        </p:nvCxnSpPr>
        <p:spPr>
          <a:xfrm flipV="1">
            <a:off x="1978660" y="1764030"/>
            <a:ext cx="982345" cy="144399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4" idx="3"/>
            <a:endCxn id="5" idx="1"/>
          </p:cNvCxnSpPr>
          <p:nvPr/>
        </p:nvCxnSpPr>
        <p:spPr>
          <a:xfrm flipV="1">
            <a:off x="1978660" y="2413635"/>
            <a:ext cx="982345" cy="794385"/>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4" idx="3"/>
            <a:endCxn id="18438" idx="1"/>
          </p:cNvCxnSpPr>
          <p:nvPr/>
        </p:nvCxnSpPr>
        <p:spPr>
          <a:xfrm>
            <a:off x="1978660" y="3208020"/>
            <a:ext cx="951865" cy="294005"/>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10" idx="1"/>
          </p:cNvCxnSpPr>
          <p:nvPr/>
        </p:nvCxnSpPr>
        <p:spPr>
          <a:xfrm>
            <a:off x="1978660" y="3208020"/>
            <a:ext cx="974725" cy="120142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endCxn id="12" idx="1"/>
          </p:cNvCxnSpPr>
          <p:nvPr/>
        </p:nvCxnSpPr>
        <p:spPr>
          <a:xfrm>
            <a:off x="1978660" y="3208020"/>
            <a:ext cx="974725" cy="186309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18441" idx="1"/>
          </p:cNvCxnSpPr>
          <p:nvPr/>
        </p:nvCxnSpPr>
        <p:spPr>
          <a:xfrm>
            <a:off x="1978660" y="3185795"/>
            <a:ext cx="974725" cy="2935605"/>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436" name="流程图: 可选过程 20484"/>
          <p:cNvSpPr/>
          <p:nvPr/>
        </p:nvSpPr>
        <p:spPr>
          <a:xfrm>
            <a:off x="2930525" y="1462088"/>
            <a:ext cx="2041525" cy="557212"/>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zh-CN" altLang="en-US" sz="2400" b="1" dirty="0">
                <a:solidFill>
                  <a:schemeClr val="bg1"/>
                </a:solidFill>
                <a:latin typeface="微软雅黑" panose="020B0503020204020204" charset="-122"/>
                <a:ea typeface="微软雅黑" panose="020B0503020204020204" charset="-122"/>
              </a:rPr>
              <a:t>算数运算</a:t>
            </a:r>
            <a:endParaRPr lang="zh-CN" altLang="en-US" sz="2400" b="1" dirty="0">
              <a:solidFill>
                <a:schemeClr val="bg1"/>
              </a:solidFill>
              <a:latin typeface="微软雅黑" panose="020B0503020204020204" charset="-122"/>
              <a:ea typeface="微软雅黑" panose="020B0503020204020204" charset="-122"/>
            </a:endParaRPr>
          </a:p>
        </p:txBody>
      </p:sp>
      <p:sp>
        <p:nvSpPr>
          <p:cNvPr id="18437" name="流程图: 可选过程 20485"/>
          <p:cNvSpPr/>
          <p:nvPr/>
        </p:nvSpPr>
        <p:spPr>
          <a:xfrm>
            <a:off x="2930525" y="2320925"/>
            <a:ext cx="2039938" cy="555625"/>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zh-CN" altLang="en-US" sz="2400" b="1" dirty="0">
                <a:solidFill>
                  <a:schemeClr val="bg1"/>
                </a:solidFill>
                <a:latin typeface="微软雅黑" panose="020B0503020204020204" charset="-122"/>
                <a:ea typeface="微软雅黑" panose="020B0503020204020204" charset="-122"/>
              </a:rPr>
              <a:t>关系运算</a:t>
            </a:r>
            <a:endParaRPr lang="zh-CN" altLang="en-US" sz="2400" b="1" dirty="0">
              <a:solidFill>
                <a:schemeClr val="bg1"/>
              </a:solidFill>
              <a:latin typeface="微软雅黑" panose="020B0503020204020204" charset="-122"/>
              <a:ea typeface="微软雅黑" panose="020B0503020204020204" charset="-122"/>
            </a:endParaRPr>
          </a:p>
        </p:txBody>
      </p:sp>
      <p:sp>
        <p:nvSpPr>
          <p:cNvPr id="18438" name="流程图: 可选过程 20486"/>
          <p:cNvSpPr/>
          <p:nvPr/>
        </p:nvSpPr>
        <p:spPr>
          <a:xfrm>
            <a:off x="2930525" y="3222625"/>
            <a:ext cx="2041525" cy="558800"/>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zh-CN" altLang="en-US" sz="2400" b="1" dirty="0">
                <a:solidFill>
                  <a:schemeClr val="bg1"/>
                </a:solidFill>
                <a:latin typeface="微软雅黑" panose="020B0503020204020204" charset="-122"/>
                <a:ea typeface="微软雅黑" panose="020B0503020204020204" charset="-122"/>
              </a:rPr>
              <a:t>逻辑运算</a:t>
            </a:r>
            <a:endParaRPr lang="zh-CN" altLang="en-US" sz="2400" b="1" dirty="0">
              <a:solidFill>
                <a:schemeClr val="bg1"/>
              </a:solidFill>
              <a:latin typeface="微软雅黑" panose="020B0503020204020204" charset="-122"/>
              <a:ea typeface="微软雅黑" panose="020B0503020204020204" charset="-122"/>
            </a:endParaRPr>
          </a:p>
        </p:txBody>
      </p:sp>
      <p:sp>
        <p:nvSpPr>
          <p:cNvPr id="18439" name="流程图: 可选过程 20487"/>
          <p:cNvSpPr/>
          <p:nvPr/>
        </p:nvSpPr>
        <p:spPr>
          <a:xfrm>
            <a:off x="2953385" y="4072890"/>
            <a:ext cx="2041525" cy="555625"/>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zh-CN" altLang="en-US" sz="2400" b="1" dirty="0">
                <a:solidFill>
                  <a:schemeClr val="bg1"/>
                </a:solidFill>
                <a:latin typeface="微软雅黑" panose="020B0503020204020204" charset="-122"/>
                <a:ea typeface="微软雅黑" panose="020B0503020204020204" charset="-122"/>
              </a:rPr>
              <a:t>赋值运算</a:t>
            </a:r>
            <a:endParaRPr lang="zh-CN" altLang="en-US" sz="2400" b="1" dirty="0">
              <a:solidFill>
                <a:schemeClr val="bg1"/>
              </a:solidFill>
              <a:latin typeface="微软雅黑" panose="020B0503020204020204" charset="-122"/>
              <a:ea typeface="微软雅黑" panose="020B0503020204020204" charset="-122"/>
            </a:endParaRPr>
          </a:p>
        </p:txBody>
      </p:sp>
      <p:sp>
        <p:nvSpPr>
          <p:cNvPr id="18440" name="流程图: 可选过程 20488"/>
          <p:cNvSpPr/>
          <p:nvPr/>
        </p:nvSpPr>
        <p:spPr>
          <a:xfrm>
            <a:off x="2953385" y="4961890"/>
            <a:ext cx="2041525" cy="557213"/>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zh-CN" altLang="en-US" sz="2400" b="1" dirty="0">
                <a:solidFill>
                  <a:schemeClr val="bg1"/>
                </a:solidFill>
                <a:latin typeface="微软雅黑" panose="020B0503020204020204" charset="-122"/>
                <a:ea typeface="微软雅黑" panose="020B0503020204020204" charset="-122"/>
              </a:rPr>
              <a:t>字符连接运算</a:t>
            </a:r>
            <a:endParaRPr lang="zh-CN" altLang="en-US" sz="2400" b="1" dirty="0">
              <a:solidFill>
                <a:schemeClr val="bg1"/>
              </a:solidFill>
              <a:latin typeface="微软雅黑" panose="020B0503020204020204" charset="-122"/>
              <a:ea typeface="微软雅黑" panose="020B0503020204020204" charset="-122"/>
            </a:endParaRPr>
          </a:p>
        </p:txBody>
      </p:sp>
      <p:sp>
        <p:nvSpPr>
          <p:cNvPr id="18441" name="流程图: 可选过程 20489"/>
          <p:cNvSpPr/>
          <p:nvPr/>
        </p:nvSpPr>
        <p:spPr>
          <a:xfrm>
            <a:off x="2953385" y="5842953"/>
            <a:ext cx="2039938" cy="555625"/>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zh-CN" altLang="en-US" sz="2400" b="1" dirty="0">
                <a:solidFill>
                  <a:schemeClr val="bg1"/>
                </a:solidFill>
                <a:latin typeface="微软雅黑" panose="020B0503020204020204" charset="-122"/>
                <a:ea typeface="微软雅黑" panose="020B0503020204020204" charset="-122"/>
              </a:rPr>
              <a:t>条件(三目)运算</a:t>
            </a:r>
            <a:endParaRPr lang="zh-CN" altLang="en-US" sz="2400" b="1" dirty="0">
              <a:solidFill>
                <a:schemeClr val="bg1"/>
              </a:solidFill>
              <a:latin typeface="微软雅黑" panose="020B0503020204020204" charset="-122"/>
              <a:ea typeface="微软雅黑" panose="020B0503020204020204" charset="-122"/>
            </a:endParaRPr>
          </a:p>
        </p:txBody>
      </p:sp>
      <p:sp>
        <p:nvSpPr>
          <p:cNvPr id="18443" name="流程图: 可选过程 20491"/>
          <p:cNvSpPr/>
          <p:nvPr/>
        </p:nvSpPr>
        <p:spPr>
          <a:xfrm>
            <a:off x="5205730" y="2038985"/>
            <a:ext cx="3430270" cy="32702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zh-CN" altLang="en-US" sz="2400" b="1" dirty="0">
                <a:solidFill>
                  <a:schemeClr val="bg1"/>
                </a:solidFill>
                <a:latin typeface="微软雅黑" panose="020B0503020204020204" charset="-122"/>
                <a:ea typeface="微软雅黑" panose="020B0503020204020204" charset="-122"/>
              </a:rPr>
              <a:t>使用 ++ 和 -- 运算符</a:t>
            </a:r>
            <a:endParaRPr lang="zh-CN" altLang="en-US" sz="2400" b="1" dirty="0">
              <a:solidFill>
                <a:schemeClr val="bg1"/>
              </a:solidFill>
              <a:latin typeface="微软雅黑" panose="020B0503020204020204" charset="-122"/>
              <a:ea typeface="微软雅黑" panose="020B0503020204020204" charset="-122"/>
            </a:endParaRPr>
          </a:p>
        </p:txBody>
      </p:sp>
      <p:sp>
        <p:nvSpPr>
          <p:cNvPr id="18444" name="流程图: 可选过程 20492"/>
          <p:cNvSpPr/>
          <p:nvPr/>
        </p:nvSpPr>
        <p:spPr>
          <a:xfrm>
            <a:off x="5205730" y="2537460"/>
            <a:ext cx="3430270" cy="33972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zh-CN" altLang="en-US" sz="2400" b="1" dirty="0">
                <a:solidFill>
                  <a:schemeClr val="bg1"/>
                </a:solidFill>
                <a:latin typeface="微软雅黑" panose="020B0503020204020204" charset="-122"/>
                <a:ea typeface="微软雅黑" panose="020B0503020204020204" charset="-122"/>
              </a:rPr>
              <a:t>使用关系运算符</a:t>
            </a:r>
            <a:endParaRPr lang="zh-CN" altLang="en-US" sz="2400" b="1" dirty="0">
              <a:solidFill>
                <a:schemeClr val="bg1"/>
              </a:solidFill>
              <a:latin typeface="微软雅黑" panose="020B0503020204020204" charset="-122"/>
              <a:ea typeface="微软雅黑" panose="020B0503020204020204" charset="-122"/>
            </a:endParaRPr>
          </a:p>
        </p:txBody>
      </p:sp>
      <p:sp>
        <p:nvSpPr>
          <p:cNvPr id="18445" name="流程图: 可选过程 20493"/>
          <p:cNvSpPr/>
          <p:nvPr/>
        </p:nvSpPr>
        <p:spPr>
          <a:xfrm>
            <a:off x="5205730" y="3018790"/>
            <a:ext cx="3430270" cy="35369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zh-CN" altLang="en-US" sz="2400" b="1" dirty="0">
                <a:solidFill>
                  <a:schemeClr val="bg1"/>
                </a:solidFill>
                <a:latin typeface="微软雅黑" panose="020B0503020204020204" charset="-122"/>
                <a:ea typeface="微软雅黑" panose="020B0503020204020204" charset="-122"/>
              </a:rPr>
              <a:t>使用 &amp;&amp; 运算符</a:t>
            </a:r>
            <a:endParaRPr lang="zh-CN" altLang="en-US" sz="2400" b="1" dirty="0">
              <a:solidFill>
                <a:schemeClr val="bg1"/>
              </a:solidFill>
              <a:latin typeface="微软雅黑" panose="020B0503020204020204" charset="-122"/>
              <a:ea typeface="微软雅黑" panose="020B0503020204020204" charset="-122"/>
            </a:endParaRPr>
          </a:p>
        </p:txBody>
      </p:sp>
      <p:sp>
        <p:nvSpPr>
          <p:cNvPr id="18446" name="流程图: 可选过程 20494"/>
          <p:cNvSpPr/>
          <p:nvPr/>
        </p:nvSpPr>
        <p:spPr>
          <a:xfrm>
            <a:off x="5205730" y="3524885"/>
            <a:ext cx="3430270" cy="37020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zh-CN" altLang="en-US" sz="2400" b="1" dirty="0">
                <a:solidFill>
                  <a:schemeClr val="bg1"/>
                </a:solidFill>
                <a:latin typeface="微软雅黑" panose="020B0503020204020204" charset="-122"/>
                <a:ea typeface="微软雅黑" panose="020B0503020204020204" charset="-122"/>
              </a:rPr>
              <a:t>使用 || 运算符</a:t>
            </a:r>
            <a:endParaRPr lang="zh-CN" altLang="en-US" sz="2400" b="1" dirty="0">
              <a:solidFill>
                <a:schemeClr val="bg1"/>
              </a:solidFill>
              <a:latin typeface="微软雅黑" panose="020B0503020204020204" charset="-122"/>
              <a:ea typeface="微软雅黑" panose="020B0503020204020204" charset="-122"/>
            </a:endParaRPr>
          </a:p>
        </p:txBody>
      </p:sp>
      <p:sp>
        <p:nvSpPr>
          <p:cNvPr id="18447" name="流程图: 可选过程 20495"/>
          <p:cNvSpPr/>
          <p:nvPr/>
        </p:nvSpPr>
        <p:spPr>
          <a:xfrm>
            <a:off x="5205730" y="4060825"/>
            <a:ext cx="3430270" cy="387350"/>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zh-CN" altLang="en-US" sz="2400" b="1" dirty="0">
                <a:solidFill>
                  <a:schemeClr val="bg1"/>
                </a:solidFill>
                <a:latin typeface="微软雅黑" panose="020B0503020204020204" charset="-122"/>
                <a:ea typeface="微软雅黑" panose="020B0503020204020204" charset="-122"/>
              </a:rPr>
              <a:t>使用 ！运算符</a:t>
            </a:r>
            <a:endParaRPr lang="zh-CN" altLang="en-US" sz="2400" b="1" dirty="0">
              <a:solidFill>
                <a:schemeClr val="bg1"/>
              </a:solidFill>
              <a:latin typeface="微软雅黑" panose="020B0503020204020204" charset="-122"/>
              <a:ea typeface="微软雅黑" panose="020B0503020204020204" charset="-122"/>
            </a:endParaRPr>
          </a:p>
        </p:txBody>
      </p:sp>
      <p:sp>
        <p:nvSpPr>
          <p:cNvPr id="18448" name="流程图: 可选过程 20496"/>
          <p:cNvSpPr/>
          <p:nvPr/>
        </p:nvSpPr>
        <p:spPr>
          <a:xfrm>
            <a:off x="5205730" y="4569460"/>
            <a:ext cx="3430270" cy="38925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zh-CN" altLang="en-US" sz="2400" b="1" dirty="0">
                <a:solidFill>
                  <a:schemeClr val="bg1"/>
                </a:solidFill>
                <a:latin typeface="微软雅黑" panose="020B0503020204020204" charset="-122"/>
                <a:ea typeface="微软雅黑" panose="020B0503020204020204" charset="-122"/>
              </a:rPr>
              <a:t>使用 = 运算符</a:t>
            </a:r>
            <a:endParaRPr lang="zh-CN" altLang="en-US" sz="2400" b="1" dirty="0">
              <a:solidFill>
                <a:schemeClr val="bg1"/>
              </a:solidFill>
              <a:latin typeface="微软雅黑" panose="020B0503020204020204" charset="-122"/>
              <a:ea typeface="微软雅黑" panose="020B0503020204020204" charset="-122"/>
            </a:endParaRPr>
          </a:p>
        </p:txBody>
      </p:sp>
      <p:sp>
        <p:nvSpPr>
          <p:cNvPr id="18449" name="流程图: 可选过程 20497"/>
          <p:cNvSpPr/>
          <p:nvPr/>
        </p:nvSpPr>
        <p:spPr>
          <a:xfrm>
            <a:off x="5205730" y="5109210"/>
            <a:ext cx="3430270" cy="39052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zh-CN" altLang="en-US" sz="2400" b="1" dirty="0">
                <a:solidFill>
                  <a:schemeClr val="bg1"/>
                </a:solidFill>
                <a:latin typeface="微软雅黑" panose="020B0503020204020204" charset="-122"/>
                <a:ea typeface="微软雅黑" panose="020B0503020204020204" charset="-122"/>
              </a:rPr>
              <a:t>使用扩展赋值表达式</a:t>
            </a:r>
            <a:endParaRPr lang="zh-CN" altLang="en-US" sz="2400" b="1" dirty="0">
              <a:solidFill>
                <a:schemeClr val="bg1"/>
              </a:solidFill>
              <a:latin typeface="微软雅黑" panose="020B0503020204020204" charset="-122"/>
              <a:ea typeface="微软雅黑" panose="020B0503020204020204" charset="-122"/>
            </a:endParaRPr>
          </a:p>
        </p:txBody>
      </p:sp>
      <p:sp>
        <p:nvSpPr>
          <p:cNvPr id="18450" name="流程图: 可选过程 20498"/>
          <p:cNvSpPr/>
          <p:nvPr/>
        </p:nvSpPr>
        <p:spPr>
          <a:xfrm>
            <a:off x="5205730" y="5666740"/>
            <a:ext cx="3430270" cy="39052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zh-CN" altLang="en-US" sz="2400" b="1" dirty="0">
                <a:solidFill>
                  <a:schemeClr val="bg1"/>
                </a:solidFill>
                <a:latin typeface="微软雅黑" panose="020B0503020204020204" charset="-122"/>
                <a:ea typeface="微软雅黑" panose="020B0503020204020204" charset="-122"/>
              </a:rPr>
              <a:t>使用 + 运算符</a:t>
            </a:r>
            <a:endParaRPr lang="zh-CN" altLang="en-US" sz="2400" b="1" dirty="0">
              <a:solidFill>
                <a:schemeClr val="bg1"/>
              </a:solidFill>
              <a:latin typeface="微软雅黑" panose="020B0503020204020204" charset="-122"/>
              <a:ea typeface="微软雅黑" panose="020B0503020204020204" charset="-122"/>
            </a:endParaRPr>
          </a:p>
        </p:txBody>
      </p:sp>
      <p:sp>
        <p:nvSpPr>
          <p:cNvPr id="18451" name="流程图: 可选过程 20499"/>
          <p:cNvSpPr/>
          <p:nvPr/>
        </p:nvSpPr>
        <p:spPr>
          <a:xfrm>
            <a:off x="5205730" y="6232525"/>
            <a:ext cx="3430270" cy="386080"/>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zh-CN" altLang="en-US" sz="2400" b="1" dirty="0">
                <a:solidFill>
                  <a:schemeClr val="bg1"/>
                </a:solidFill>
                <a:latin typeface="微软雅黑" panose="020B0503020204020204" charset="-122"/>
                <a:ea typeface="微软雅黑" panose="020B0503020204020204" charset="-122"/>
              </a:rPr>
              <a:t>使用条件(三目)运算符</a:t>
            </a:r>
            <a:endParaRPr lang="zh-CN" altLang="en-US" sz="2400" b="1" dirty="0">
              <a:solidFill>
                <a:schemeClr val="bg1"/>
              </a:solidFill>
              <a:latin typeface="微软雅黑" panose="020B0503020204020204" charset="-122"/>
              <a:ea typeface="微软雅黑" panose="020B0503020204020204" charset="-122"/>
            </a:endParaRPr>
          </a:p>
        </p:txBody>
      </p:sp>
      <p:sp>
        <p:nvSpPr>
          <p:cNvPr id="6" name="流程图: 可选过程 12293"/>
          <p:cNvSpPr/>
          <p:nvPr/>
        </p:nvSpPr>
        <p:spPr>
          <a:xfrm>
            <a:off x="5205730" y="1462088"/>
            <a:ext cx="3405188" cy="425450"/>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6519" tIns="50299" rIns="96519" bIns="50299" anchor="ctr"/>
          <a:p>
            <a:pPr lvl="0" algn="ctr"/>
            <a:r>
              <a:rPr lang="zh-CN" altLang="en-US" sz="2400" b="1" dirty="0">
                <a:solidFill>
                  <a:schemeClr val="bg1"/>
                </a:solidFill>
                <a:latin typeface="微软雅黑" panose="020B0503020204020204" charset="-122"/>
                <a:ea typeface="微软雅黑" panose="020B0503020204020204" charset="-122"/>
                <a:sym typeface="+mn-ea"/>
              </a:rPr>
              <a:t>使用%运算符</a:t>
            </a:r>
            <a:endParaRPr lang="zh-CN" altLang="en-US" sz="2400" b="1"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52805" y="2426970"/>
            <a:ext cx="3230880" cy="1070610"/>
          </a:xfrm>
          <a:prstGeom prst="rect">
            <a:avLst/>
          </a:prstGeom>
          <a:noFill/>
        </p:spPr>
        <p:txBody>
          <a:bodyPr wrap="none" rtlCol="0" anchor="t">
            <a:spAutoFit/>
          </a:bodyPr>
          <a:p>
            <a:pPr algn="l"/>
            <a:r>
              <a:rPr lang="zh-CN" altLang="zh-CN" sz="6000" b="1">
                <a:solidFill>
                  <a:schemeClr val="bg1"/>
                </a:solidFill>
                <a:latin typeface="微软雅黑" panose="020B0503020204020204" charset="-122"/>
                <a:ea typeface="微软雅黑" panose="020B0503020204020204" charset="-122"/>
              </a:rPr>
              <a:t>算术运算</a:t>
            </a:r>
            <a:endParaRPr lang="zh-CN" altLang="zh-CN" sz="6000" b="1">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lgn="l"/>
            <a:r>
              <a:rPr lang="zh-CN" altLang="en-US">
                <a:solidFill>
                  <a:schemeClr val="bg1"/>
                </a:solidFill>
                <a:sym typeface="+mn-ea"/>
              </a:rPr>
              <a:t>使用</a:t>
            </a:r>
            <a:r>
              <a:rPr lang="en-US" altLang="zh-CN">
                <a:solidFill>
                  <a:schemeClr val="bg1"/>
                </a:solidFill>
                <a:sym typeface="+mn-ea"/>
              </a:rPr>
              <a:t>%</a:t>
            </a:r>
            <a:r>
              <a:rPr lang="zh-CN" altLang="en-US">
                <a:solidFill>
                  <a:schemeClr val="bg1"/>
                </a:solidFill>
                <a:sym typeface="+mn-ea"/>
              </a:rPr>
              <a:t>运算符</a:t>
            </a:r>
            <a:endParaRPr lang="zh-CN" altLang="en-US">
              <a:solidFill>
                <a:schemeClr val="bg1"/>
              </a:solidFill>
              <a:sym typeface="+mn-ea"/>
            </a:endParaRPr>
          </a:p>
        </p:txBody>
      </p:sp>
      <p:sp>
        <p:nvSpPr>
          <p:cNvPr id="3" name="文本占位符 2"/>
          <p:cNvSpPr>
            <a:spLocks noGrp="1"/>
          </p:cNvSpPr>
          <p:nvPr>
            <p:ph type="body" idx="13"/>
          </p:nvPr>
        </p:nvSpPr>
        <p:spPr/>
        <p:txBody>
          <a:bodyPr/>
          <a:p>
            <a:pPr marL="457200" lvl="1" indent="-457200">
              <a:lnSpc>
                <a:spcPct val="110000"/>
              </a:lnSpc>
              <a:buSzPct val="100000"/>
            </a:pPr>
            <a:r>
              <a:rPr lang="en-US" altLang="zh-CN" sz="3200" dirty="0">
                <a:solidFill>
                  <a:schemeClr val="bg1"/>
                </a:solidFill>
                <a:latin typeface="微软雅黑" panose="020B0503020204020204" charset="-122"/>
                <a:ea typeface="微软雅黑" panose="020B0503020204020204" charset="-122"/>
                <a:sym typeface="+mn-ea"/>
              </a:rPr>
              <a:t>Java</a:t>
            </a:r>
            <a:r>
              <a:rPr lang="zh-CN" altLang="en-US" sz="3200" dirty="0">
                <a:solidFill>
                  <a:schemeClr val="bg1"/>
                </a:solidFill>
                <a:latin typeface="微软雅黑" panose="020B0503020204020204" charset="-122"/>
                <a:ea typeface="微软雅黑" panose="020B0503020204020204" charset="-122"/>
                <a:sym typeface="+mn-ea"/>
              </a:rPr>
              <a:t>算术运算符除通常的加</a:t>
            </a:r>
            <a:r>
              <a:rPr lang="en-US" altLang="zh-CN" sz="3200" dirty="0">
                <a:solidFill>
                  <a:schemeClr val="bg1"/>
                </a:solidFill>
                <a:latin typeface="微软雅黑" panose="020B0503020204020204" charset="-122"/>
                <a:ea typeface="微软雅黑" panose="020B0503020204020204" charset="-122"/>
                <a:sym typeface="+mn-ea"/>
              </a:rPr>
              <a:t>(+)</a:t>
            </a:r>
            <a:r>
              <a:rPr lang="zh-CN" altLang="en-US" sz="3200" dirty="0">
                <a:solidFill>
                  <a:schemeClr val="bg1"/>
                </a:solidFill>
                <a:latin typeface="微软雅黑" panose="020B0503020204020204" charset="-122"/>
                <a:ea typeface="微软雅黑" panose="020B0503020204020204" charset="-122"/>
                <a:sym typeface="+mn-ea"/>
              </a:rPr>
              <a:t>减</a:t>
            </a:r>
            <a:r>
              <a:rPr lang="en-US" altLang="zh-CN" sz="3200" dirty="0">
                <a:solidFill>
                  <a:schemeClr val="bg1"/>
                </a:solidFill>
                <a:latin typeface="微软雅黑" panose="020B0503020204020204" charset="-122"/>
                <a:ea typeface="微软雅黑" panose="020B0503020204020204" charset="-122"/>
                <a:sym typeface="+mn-ea"/>
              </a:rPr>
              <a:t>(-)</a:t>
            </a:r>
            <a:r>
              <a:rPr lang="zh-CN" altLang="en-US" sz="3200" dirty="0">
                <a:solidFill>
                  <a:schemeClr val="bg1"/>
                </a:solidFill>
                <a:latin typeface="微软雅黑" panose="020B0503020204020204" charset="-122"/>
                <a:ea typeface="微软雅黑" panose="020B0503020204020204" charset="-122"/>
                <a:sym typeface="+mn-ea"/>
              </a:rPr>
              <a:t>乘</a:t>
            </a:r>
            <a:r>
              <a:rPr lang="en-US" altLang="zh-CN" sz="3200" dirty="0">
                <a:solidFill>
                  <a:schemeClr val="bg1"/>
                </a:solidFill>
                <a:latin typeface="微软雅黑" panose="020B0503020204020204" charset="-122"/>
                <a:ea typeface="微软雅黑" panose="020B0503020204020204" charset="-122"/>
                <a:sym typeface="+mn-ea"/>
              </a:rPr>
              <a:t>(*)</a:t>
            </a:r>
            <a:r>
              <a:rPr lang="zh-CN" altLang="en-US" sz="3200" dirty="0">
                <a:solidFill>
                  <a:schemeClr val="bg1"/>
                </a:solidFill>
                <a:latin typeface="微软雅黑" panose="020B0503020204020204" charset="-122"/>
                <a:ea typeface="微软雅黑" panose="020B0503020204020204" charset="-122"/>
                <a:sym typeface="+mn-ea"/>
              </a:rPr>
              <a:t>除</a:t>
            </a:r>
            <a:r>
              <a:rPr lang="en-US" altLang="zh-CN" sz="3200" dirty="0">
                <a:solidFill>
                  <a:schemeClr val="bg1"/>
                </a:solidFill>
                <a:latin typeface="微软雅黑" panose="020B0503020204020204" charset="-122"/>
                <a:ea typeface="微软雅黑" panose="020B0503020204020204" charset="-122"/>
                <a:sym typeface="+mn-ea"/>
              </a:rPr>
              <a:t>(/)</a:t>
            </a:r>
            <a:r>
              <a:rPr lang="zh-CN" altLang="en-US" sz="3200" dirty="0">
                <a:solidFill>
                  <a:schemeClr val="bg1"/>
                </a:solidFill>
                <a:latin typeface="微软雅黑" panose="020B0503020204020204" charset="-122"/>
                <a:ea typeface="微软雅黑" panose="020B0503020204020204" charset="-122"/>
                <a:sym typeface="+mn-ea"/>
              </a:rPr>
              <a:t>之外，还包括取模</a:t>
            </a:r>
            <a:r>
              <a:rPr lang="en-US" altLang="zh-CN" sz="3200" dirty="0">
                <a:solidFill>
                  <a:schemeClr val="bg1"/>
                </a:solidFill>
                <a:latin typeface="微软雅黑" panose="020B0503020204020204" charset="-122"/>
                <a:ea typeface="微软雅黑" panose="020B0503020204020204" charset="-122"/>
                <a:sym typeface="+mn-ea"/>
              </a:rPr>
              <a:t>(%)</a:t>
            </a:r>
            <a:r>
              <a:rPr lang="zh-CN" altLang="en-US" sz="3200" dirty="0">
                <a:solidFill>
                  <a:schemeClr val="bg1"/>
                </a:solidFill>
                <a:latin typeface="微软雅黑" panose="020B0503020204020204" charset="-122"/>
                <a:ea typeface="微软雅黑" panose="020B0503020204020204" charset="-122"/>
                <a:sym typeface="+mn-ea"/>
              </a:rPr>
              <a:t>运算和自增</a:t>
            </a:r>
            <a:r>
              <a:rPr lang="en-US" altLang="zh-CN" sz="3200" dirty="0">
                <a:solidFill>
                  <a:schemeClr val="bg1"/>
                </a:solidFill>
                <a:latin typeface="微软雅黑" panose="020B0503020204020204" charset="-122"/>
                <a:ea typeface="微软雅黑" panose="020B0503020204020204" charset="-122"/>
                <a:sym typeface="+mn-ea"/>
              </a:rPr>
              <a:t>(++)</a:t>
            </a:r>
            <a:r>
              <a:rPr lang="zh-CN" altLang="en-US" sz="3200" dirty="0">
                <a:solidFill>
                  <a:schemeClr val="bg1"/>
                </a:solidFill>
                <a:latin typeface="微软雅黑" panose="020B0503020204020204" charset="-122"/>
                <a:ea typeface="微软雅黑" panose="020B0503020204020204" charset="-122"/>
                <a:sym typeface="+mn-ea"/>
              </a:rPr>
              <a:t>自减</a:t>
            </a:r>
            <a:r>
              <a:rPr lang="en-US" altLang="zh-CN" sz="3200" dirty="0">
                <a:solidFill>
                  <a:schemeClr val="bg1"/>
                </a:solidFill>
                <a:latin typeface="微软雅黑" panose="020B0503020204020204" charset="-122"/>
                <a:ea typeface="微软雅黑" panose="020B0503020204020204" charset="-122"/>
                <a:sym typeface="+mn-ea"/>
              </a:rPr>
              <a:t>(--)</a:t>
            </a:r>
            <a:r>
              <a:rPr lang="zh-CN" altLang="en-US" sz="3200" dirty="0">
                <a:solidFill>
                  <a:schemeClr val="bg1"/>
                </a:solidFill>
                <a:latin typeface="微软雅黑" panose="020B0503020204020204" charset="-122"/>
                <a:ea typeface="微软雅黑" panose="020B0503020204020204" charset="-122"/>
                <a:sym typeface="+mn-ea"/>
              </a:rPr>
              <a:t>运算；</a:t>
            </a:r>
            <a:endParaRPr lang="zh-CN" altLang="en-US" sz="3200" dirty="0">
              <a:solidFill>
                <a:schemeClr val="bg1"/>
              </a:solidFill>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latin typeface="微软雅黑" panose="020B0503020204020204" charset="-122"/>
                <a:ea typeface="微软雅黑" panose="020B0503020204020204" charset="-122"/>
                <a:sym typeface="+mn-ea"/>
              </a:rPr>
              <a:t>取模运算</a:t>
            </a:r>
            <a:r>
              <a:rPr lang="en-US" altLang="zh-CN" sz="3200" dirty="0">
                <a:solidFill>
                  <a:schemeClr val="bg1"/>
                </a:solidFill>
                <a:latin typeface="微软雅黑" panose="020B0503020204020204" charset="-122"/>
                <a:ea typeface="微软雅黑" panose="020B0503020204020204" charset="-122"/>
                <a:sym typeface="+mn-ea"/>
              </a:rPr>
              <a:t>(%)</a:t>
            </a:r>
            <a:r>
              <a:rPr lang="zh-CN" altLang="en-US" sz="3200" dirty="0">
                <a:solidFill>
                  <a:schemeClr val="bg1"/>
                </a:solidFill>
                <a:latin typeface="微软雅黑" panose="020B0503020204020204" charset="-122"/>
                <a:ea typeface="微软雅黑" panose="020B0503020204020204" charset="-122"/>
                <a:sym typeface="+mn-ea"/>
              </a:rPr>
              <a:t>意为取余运算，可适用于整数，</a:t>
            </a:r>
            <a:r>
              <a:rPr lang="en-US" altLang="zh-CN" sz="3200" dirty="0">
                <a:solidFill>
                  <a:srgbClr val="FF0000"/>
                </a:solidFill>
                <a:latin typeface="微软雅黑" panose="020B0503020204020204" charset="-122"/>
                <a:ea typeface="微软雅黑" panose="020B0503020204020204" charset="-122"/>
                <a:sym typeface="+mn-ea"/>
              </a:rPr>
              <a:t>char</a:t>
            </a:r>
            <a:r>
              <a:rPr lang="zh-CN" altLang="en-US" sz="3200" dirty="0">
                <a:solidFill>
                  <a:srgbClr val="FF0000"/>
                </a:solidFill>
                <a:latin typeface="微软雅黑" panose="020B0503020204020204" charset="-122"/>
                <a:ea typeface="微软雅黑" panose="020B0503020204020204" charset="-122"/>
                <a:sym typeface="+mn-ea"/>
              </a:rPr>
              <a:t>类型以及浮点数</a:t>
            </a:r>
            <a:r>
              <a:rPr lang="zh-CN" altLang="en-US" sz="3200" dirty="0">
                <a:solidFill>
                  <a:schemeClr val="bg1"/>
                </a:solidFill>
                <a:latin typeface="微软雅黑" panose="020B0503020204020204" charset="-122"/>
                <a:ea typeface="微软雅黑" panose="020B0503020204020204" charset="-122"/>
                <a:sym typeface="+mn-ea"/>
              </a:rPr>
              <a:t>。</a:t>
            </a:r>
            <a:endParaRPr lang="zh-CN" altLang="en-US" sz="3200" dirty="0">
              <a:solidFill>
                <a:schemeClr val="bg1"/>
              </a:solidFill>
              <a:latin typeface="微软雅黑" panose="020B0503020204020204" charset="-122"/>
              <a:ea typeface="微软雅黑" panose="020B0503020204020204" charset="-122"/>
              <a:sym typeface="+mn-ea"/>
            </a:endParaRPr>
          </a:p>
          <a:p>
            <a:pPr marL="914400" lvl="2" indent="-457200">
              <a:lnSpc>
                <a:spcPct val="110000"/>
              </a:lnSpc>
              <a:buSzPct val="100000"/>
            </a:pPr>
            <a:endParaRPr lang="en-US" altLang="zh-CN" sz="2165" b="1" dirty="0">
              <a:solidFill>
                <a:schemeClr val="bg1"/>
              </a:solidFill>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输出</a:t>
            </a:r>
            <a:r>
              <a:rPr lang="en-US" altLang="zh-CN" sz="2600" dirty="0">
                <a:solidFill>
                  <a:schemeClr val="bg1"/>
                </a:solidFill>
                <a:latin typeface="微软雅黑" panose="020B0503020204020204" charset="-122"/>
                <a:ea typeface="微软雅黑" panose="020B0503020204020204" charset="-122"/>
                <a:sym typeface="+mn-ea"/>
              </a:rPr>
              <a:t>255</a:t>
            </a:r>
            <a:r>
              <a:rPr lang="zh-CN" altLang="en-US" sz="2600" dirty="0">
                <a:solidFill>
                  <a:schemeClr val="bg1"/>
                </a:solidFill>
                <a:latin typeface="微软雅黑" panose="020B0503020204020204" charset="-122"/>
                <a:ea typeface="微软雅黑" panose="020B0503020204020204" charset="-122"/>
                <a:sym typeface="+mn-ea"/>
              </a:rPr>
              <a:t>除以</a:t>
            </a:r>
            <a:r>
              <a:rPr lang="en-US" altLang="zh-CN" sz="2600" dirty="0">
                <a:solidFill>
                  <a:schemeClr val="bg1"/>
                </a:solidFill>
                <a:latin typeface="微软雅黑" panose="020B0503020204020204" charset="-122"/>
                <a:ea typeface="微软雅黑" panose="020B0503020204020204" charset="-122"/>
                <a:sym typeface="+mn-ea"/>
              </a:rPr>
              <a:t>8</a:t>
            </a:r>
            <a:r>
              <a:rPr lang="zh-CN" altLang="en-US" sz="2600" dirty="0">
                <a:solidFill>
                  <a:schemeClr val="bg1"/>
                </a:solidFill>
                <a:latin typeface="微软雅黑" panose="020B0503020204020204" charset="-122"/>
                <a:ea typeface="微软雅黑" panose="020B0503020204020204" charset="-122"/>
                <a:sym typeface="+mn-ea"/>
              </a:rPr>
              <a:t>所得的余数。</a:t>
            </a:r>
            <a:endParaRPr lang="zh-CN" altLang="en-US" sz="2600" dirty="0">
              <a:solidFill>
                <a:schemeClr val="bg1"/>
              </a:solidFill>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latin typeface="微软雅黑" panose="020B0503020204020204" charset="-122"/>
                <a:ea typeface="微软雅黑" panose="020B0503020204020204" charset="-122"/>
                <a:sym typeface="+mn-ea"/>
              </a:rPr>
              <a:t>int n = 255;</a:t>
            </a:r>
            <a:endParaRPr lang="en-US" altLang="zh-CN" sz="2600" dirty="0">
              <a:solidFill>
                <a:schemeClr val="bg1"/>
              </a:solidFill>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latin typeface="微软雅黑" panose="020B0503020204020204" charset="-122"/>
                <a:ea typeface="微软雅黑" panose="020B0503020204020204" charset="-122"/>
                <a:sym typeface="+mn-ea"/>
              </a:rPr>
              <a:t>System.out.println(n % 8);//</a:t>
            </a:r>
            <a:r>
              <a:rPr lang="zh-CN" altLang="en-US" sz="2600" dirty="0">
                <a:solidFill>
                  <a:schemeClr val="bg1"/>
                </a:solidFill>
                <a:latin typeface="微软雅黑" panose="020B0503020204020204" charset="-122"/>
                <a:ea typeface="微软雅黑" panose="020B0503020204020204" charset="-122"/>
                <a:sym typeface="+mn-ea"/>
              </a:rPr>
              <a:t>结果为</a:t>
            </a:r>
            <a:r>
              <a:rPr lang="en-US" altLang="zh-CN" sz="2600" dirty="0">
                <a:solidFill>
                  <a:schemeClr val="bg1"/>
                </a:solidFill>
                <a:latin typeface="微软雅黑" panose="020B0503020204020204" charset="-122"/>
                <a:ea typeface="微软雅黑" panose="020B0503020204020204" charset="-122"/>
                <a:sym typeface="+mn-ea"/>
              </a:rPr>
              <a:t>7</a:t>
            </a:r>
            <a:endParaRPr lang="en-US" altLang="zh-CN" sz="2600" dirty="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lgn="l"/>
            <a:r>
              <a:rPr lang="zh-CN" altLang="en-US">
                <a:solidFill>
                  <a:schemeClr val="bg1"/>
                </a:solidFill>
                <a:sym typeface="+mn-ea"/>
              </a:rPr>
              <a:t>使用</a:t>
            </a:r>
            <a:r>
              <a:rPr lang="en-US" altLang="zh-CN">
                <a:solidFill>
                  <a:schemeClr val="bg1"/>
                </a:solidFill>
                <a:sym typeface="+mn-ea"/>
              </a:rPr>
              <a:t>++</a:t>
            </a:r>
            <a:r>
              <a:rPr lang="zh-CN" altLang="zh-CN">
                <a:solidFill>
                  <a:schemeClr val="bg1"/>
                </a:solidFill>
                <a:sym typeface="+mn-ea"/>
              </a:rPr>
              <a:t>和</a:t>
            </a:r>
            <a:r>
              <a:rPr lang="en-US" altLang="zh-CN">
                <a:solidFill>
                  <a:schemeClr val="bg1"/>
                </a:solidFill>
                <a:sym typeface="+mn-ea"/>
              </a:rPr>
              <a:t>--</a:t>
            </a:r>
            <a:r>
              <a:rPr lang="zh-CN" altLang="en-US">
                <a:solidFill>
                  <a:schemeClr val="bg1"/>
                </a:solidFill>
                <a:sym typeface="+mn-ea"/>
              </a:rPr>
              <a:t>运算符</a:t>
            </a:r>
            <a:endParaRPr lang="zh-CN" altLang="en-US">
              <a:solidFill>
                <a:schemeClr val="bg1"/>
              </a:solidFill>
              <a:sym typeface="+mn-ea"/>
            </a:endParaRPr>
          </a:p>
        </p:txBody>
      </p:sp>
      <p:sp>
        <p:nvSpPr>
          <p:cNvPr id="3" name="文本占位符 2"/>
          <p:cNvSpPr>
            <a:spLocks noGrp="1"/>
          </p:cNvSpPr>
          <p:nvPr>
            <p:ph type="body" idx="13"/>
          </p:nvPr>
        </p:nvSpPr>
        <p:spPr/>
        <p:txBody>
          <a:bodyPr>
            <a:normAutofit lnSpcReduction="20000"/>
          </a:bodyPr>
          <a:p>
            <a:pPr marL="457200" lvl="1" indent="-457200">
              <a:lnSpc>
                <a:spcPct val="130000"/>
              </a:lnSpc>
              <a:buSzPct val="100000"/>
            </a:pPr>
            <a:r>
              <a:rPr lang="en-US" altLang="zh-CN" sz="3200" dirty="0">
                <a:solidFill>
                  <a:schemeClr val="bg1"/>
                </a:solidFill>
                <a:latin typeface="微软雅黑" panose="020B0503020204020204" charset="-122"/>
                <a:ea typeface="微软雅黑" panose="020B0503020204020204" charset="-122"/>
                <a:sym typeface="+mn-ea"/>
              </a:rPr>
              <a:t>Java</a:t>
            </a:r>
            <a:r>
              <a:rPr lang="zh-CN" altLang="en-US" sz="3200" dirty="0">
                <a:solidFill>
                  <a:schemeClr val="bg1"/>
                </a:solidFill>
                <a:latin typeface="微软雅黑" panose="020B0503020204020204" charset="-122"/>
                <a:ea typeface="微软雅黑" panose="020B0503020204020204" charset="-122"/>
                <a:sym typeface="+mn-ea"/>
              </a:rPr>
              <a:t>的自增运算符和自减运算符继承自</a:t>
            </a:r>
            <a:r>
              <a:rPr lang="en-US" altLang="zh-CN" sz="3200" dirty="0">
                <a:solidFill>
                  <a:schemeClr val="bg1"/>
                </a:solidFill>
                <a:latin typeface="微软雅黑" panose="020B0503020204020204" charset="-122"/>
                <a:ea typeface="微软雅黑" panose="020B0503020204020204" charset="-122"/>
                <a:sym typeface="+mn-ea"/>
              </a:rPr>
              <a:t>C++</a:t>
            </a:r>
            <a:r>
              <a:rPr lang="zh-CN" altLang="en-US" sz="3200" dirty="0">
                <a:solidFill>
                  <a:schemeClr val="bg1"/>
                </a:solidFill>
                <a:latin typeface="微软雅黑" panose="020B0503020204020204" charset="-122"/>
                <a:ea typeface="微软雅黑" panose="020B0503020204020204" charset="-122"/>
                <a:sym typeface="+mn-ea"/>
              </a:rPr>
              <a:t>，可以使变量的值加</a:t>
            </a:r>
            <a:r>
              <a:rPr lang="en-US" altLang="zh-CN" sz="3200" dirty="0">
                <a:solidFill>
                  <a:schemeClr val="bg1"/>
                </a:solidFill>
                <a:latin typeface="微软雅黑" panose="020B0503020204020204" charset="-122"/>
                <a:ea typeface="微软雅黑" panose="020B0503020204020204" charset="-122"/>
                <a:sym typeface="+mn-ea"/>
              </a:rPr>
              <a:t>1</a:t>
            </a:r>
            <a:r>
              <a:rPr lang="zh-CN" altLang="en-US" sz="3200" dirty="0">
                <a:solidFill>
                  <a:schemeClr val="bg1"/>
                </a:solidFill>
                <a:latin typeface="微软雅黑" panose="020B0503020204020204" charset="-122"/>
                <a:ea typeface="微软雅黑" panose="020B0503020204020204" charset="-122"/>
                <a:sym typeface="+mn-ea"/>
              </a:rPr>
              <a:t>或减</a:t>
            </a:r>
            <a:r>
              <a:rPr lang="en-US" altLang="zh-CN" sz="3200" dirty="0">
                <a:solidFill>
                  <a:schemeClr val="bg1"/>
                </a:solidFill>
                <a:latin typeface="微软雅黑" panose="020B0503020204020204" charset="-122"/>
                <a:ea typeface="微软雅黑" panose="020B0503020204020204" charset="-122"/>
                <a:sym typeface="+mn-ea"/>
              </a:rPr>
              <a:t>1</a:t>
            </a:r>
            <a:r>
              <a:rPr lang="zh-CN" altLang="en-US" sz="3200" dirty="0">
                <a:solidFill>
                  <a:schemeClr val="bg1"/>
                </a:solidFill>
                <a:latin typeface="微软雅黑" panose="020B0503020204020204" charset="-122"/>
                <a:ea typeface="微软雅黑" panose="020B0503020204020204" charset="-122"/>
                <a:sym typeface="+mn-ea"/>
              </a:rPr>
              <a:t>，但其写在变量前面和变量后面效果不同：</a:t>
            </a:r>
            <a:endParaRPr lang="en-US" altLang="zh-CN" sz="2165" b="1" dirty="0">
              <a:solidFill>
                <a:schemeClr val="bg1"/>
              </a:solidFill>
              <a:latin typeface="微软雅黑" panose="020B0503020204020204" charset="-122"/>
              <a:ea typeface="微软雅黑" panose="020B0503020204020204" charset="-122"/>
              <a:sym typeface="+mn-ea"/>
            </a:endParaRPr>
          </a:p>
          <a:p>
            <a:pPr marL="914400" lvl="2" indent="-457200">
              <a:lnSpc>
                <a:spcPct val="130000"/>
              </a:lnSpc>
              <a:buSzPct val="100000"/>
            </a:pP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如果写在变量前面表示在</a:t>
            </a:r>
            <a:r>
              <a:rPr lang="zh-CN" altLang="en-US" sz="2600" dirty="0">
                <a:solidFill>
                  <a:srgbClr val="FF0000"/>
                </a:solidFill>
                <a:latin typeface="微软雅黑" panose="020B0503020204020204" charset="-122"/>
                <a:ea typeface="微软雅黑" panose="020B0503020204020204" charset="-122"/>
                <a:sym typeface="+mn-ea"/>
              </a:rPr>
              <a:t>使用这个变量前</a:t>
            </a:r>
            <a:r>
              <a:rPr lang="zh-CN" altLang="en-US" sz="2600" dirty="0">
                <a:solidFill>
                  <a:schemeClr val="bg1"/>
                </a:solidFill>
                <a:latin typeface="微软雅黑" panose="020B0503020204020204" charset="-122"/>
                <a:ea typeface="微软雅黑" panose="020B0503020204020204" charset="-122"/>
                <a:sym typeface="+mn-ea"/>
              </a:rPr>
              <a:t>加</a:t>
            </a:r>
            <a:r>
              <a:rPr lang="en-US" altLang="zh-CN" sz="2600" dirty="0">
                <a:solidFill>
                  <a:schemeClr val="bg1"/>
                </a:solidFill>
                <a:latin typeface="微软雅黑" panose="020B0503020204020204" charset="-122"/>
                <a:ea typeface="微软雅黑" panose="020B0503020204020204" charset="-122"/>
                <a:sym typeface="+mn-ea"/>
              </a:rPr>
              <a:t>1</a:t>
            </a:r>
            <a:r>
              <a:rPr lang="zh-CN" altLang="en-US" sz="2600" dirty="0">
                <a:solidFill>
                  <a:schemeClr val="bg1"/>
                </a:solidFill>
                <a:latin typeface="微软雅黑" panose="020B0503020204020204" charset="-122"/>
                <a:ea typeface="微软雅黑" panose="020B0503020204020204" charset="-122"/>
                <a:sym typeface="+mn-ea"/>
              </a:rPr>
              <a:t>或减</a:t>
            </a:r>
            <a:r>
              <a:rPr lang="en-US" altLang="zh-CN" sz="2600" dirty="0">
                <a:solidFill>
                  <a:schemeClr val="bg1"/>
                </a:solidFill>
                <a:latin typeface="微软雅黑" panose="020B0503020204020204" charset="-122"/>
                <a:ea typeface="微软雅黑" panose="020B0503020204020204" charset="-122"/>
                <a:sym typeface="+mn-ea"/>
              </a:rPr>
              <a:t>1</a:t>
            </a:r>
            <a:endParaRPr lang="en-US" altLang="zh-CN" sz="2600" dirty="0">
              <a:solidFill>
                <a:schemeClr val="bg1"/>
              </a:solidFill>
              <a:latin typeface="微软雅黑" panose="020B0503020204020204" charset="-122"/>
              <a:ea typeface="微软雅黑" panose="020B0503020204020204" charset="-122"/>
              <a:sym typeface="+mn-ea"/>
            </a:endParaRPr>
          </a:p>
          <a:p>
            <a:pPr marL="914400" lvl="2" indent="-457200">
              <a:lnSpc>
                <a:spcPct val="130000"/>
              </a:lnSpc>
              <a:buSzPct val="100000"/>
            </a:pP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如果写在变量后面表示变量</a:t>
            </a:r>
            <a:r>
              <a:rPr lang="zh-CN" altLang="en-US" sz="2600" dirty="0">
                <a:solidFill>
                  <a:srgbClr val="FF0000"/>
                </a:solidFill>
                <a:latin typeface="微软雅黑" panose="020B0503020204020204" charset="-122"/>
                <a:ea typeface="微软雅黑" panose="020B0503020204020204" charset="-122"/>
                <a:sym typeface="+mn-ea"/>
              </a:rPr>
              <a:t>使用完之后</a:t>
            </a:r>
            <a:r>
              <a:rPr lang="zh-CN" altLang="en-US" sz="2600" dirty="0">
                <a:solidFill>
                  <a:schemeClr val="bg1"/>
                </a:solidFill>
                <a:latin typeface="微软雅黑" panose="020B0503020204020204" charset="-122"/>
                <a:ea typeface="微软雅黑" panose="020B0503020204020204" charset="-122"/>
                <a:sym typeface="+mn-ea"/>
              </a:rPr>
              <a:t>再加</a:t>
            </a:r>
            <a:r>
              <a:rPr lang="en-US" altLang="zh-CN" sz="2600" dirty="0">
                <a:solidFill>
                  <a:schemeClr val="bg1"/>
                </a:solidFill>
                <a:latin typeface="微软雅黑" panose="020B0503020204020204" charset="-122"/>
                <a:ea typeface="微软雅黑" panose="020B0503020204020204" charset="-122"/>
                <a:sym typeface="+mn-ea"/>
              </a:rPr>
              <a:t>1</a:t>
            </a:r>
            <a:r>
              <a:rPr lang="zh-CN" altLang="en-US" sz="2600" dirty="0">
                <a:solidFill>
                  <a:schemeClr val="bg1"/>
                </a:solidFill>
                <a:latin typeface="微软雅黑" panose="020B0503020204020204" charset="-122"/>
                <a:ea typeface="微软雅黑" panose="020B0503020204020204" charset="-122"/>
                <a:sym typeface="+mn-ea"/>
              </a:rPr>
              <a:t>或减</a:t>
            </a:r>
            <a:r>
              <a:rPr lang="en-US" altLang="zh-CN" sz="2600" dirty="0">
                <a:solidFill>
                  <a:schemeClr val="bg1"/>
                </a:solidFill>
                <a:latin typeface="微软雅黑" panose="020B0503020204020204" charset="-122"/>
                <a:ea typeface="微软雅黑" panose="020B0503020204020204" charset="-122"/>
                <a:sym typeface="+mn-ea"/>
              </a:rPr>
              <a:t>1</a:t>
            </a:r>
            <a:endParaRPr lang="en-US" altLang="zh-CN" sz="2600" dirty="0">
              <a:solidFill>
                <a:schemeClr val="bg1"/>
              </a:solidFill>
              <a:latin typeface="微软雅黑" panose="020B0503020204020204" charset="-122"/>
              <a:ea typeface="微软雅黑" panose="020B0503020204020204" charset="-122"/>
              <a:sym typeface="+mn-ea"/>
            </a:endParaRPr>
          </a:p>
          <a:p>
            <a:pPr marL="914400" lvl="2" indent="-457200">
              <a:lnSpc>
                <a:spcPct val="130000"/>
              </a:lnSpc>
              <a:buSzPct val="100000"/>
            </a:pPr>
            <a:r>
              <a:rPr lang="en-US" altLang="zh-CN" sz="2600" dirty="0">
                <a:solidFill>
                  <a:schemeClr val="bg1"/>
                </a:solidFill>
                <a:latin typeface="微软雅黑" panose="020B0503020204020204" charset="-122"/>
                <a:ea typeface="微软雅黑" panose="020B0503020204020204" charset="-122"/>
                <a:sym typeface="+mn-ea"/>
              </a:rPr>
              <a:t>int a = 10, b = 20;</a:t>
            </a:r>
            <a:endParaRPr lang="en-US" altLang="zh-CN" sz="2600" dirty="0">
              <a:solidFill>
                <a:schemeClr val="bg1"/>
              </a:solidFill>
              <a:latin typeface="微软雅黑" panose="020B0503020204020204" charset="-122"/>
              <a:ea typeface="微软雅黑" panose="020B0503020204020204" charset="-122"/>
              <a:sym typeface="+mn-ea"/>
            </a:endParaRPr>
          </a:p>
          <a:p>
            <a:pPr marL="914400" lvl="2" indent="-457200">
              <a:lnSpc>
                <a:spcPct val="130000"/>
              </a:lnSpc>
              <a:buSzPct val="100000"/>
            </a:pPr>
            <a:r>
              <a:rPr lang="en-US" altLang="zh-CN" sz="2600" dirty="0">
                <a:solidFill>
                  <a:srgbClr val="FF0000"/>
                </a:solidFill>
                <a:latin typeface="微软雅黑" panose="020B0503020204020204" charset="-122"/>
                <a:ea typeface="微软雅黑" panose="020B0503020204020204" charset="-122"/>
                <a:sym typeface="+mn-ea"/>
              </a:rPr>
              <a:t>int c1 = a++;//</a:t>
            </a:r>
            <a:r>
              <a:rPr lang="zh-CN" altLang="zh-CN" sz="2600" dirty="0">
                <a:solidFill>
                  <a:srgbClr val="FF0000"/>
                </a:solidFill>
                <a:latin typeface="微软雅黑" panose="020B0503020204020204" charset="-122"/>
                <a:ea typeface="微软雅黑" panose="020B0503020204020204" charset="-122"/>
                <a:sym typeface="+mn-ea"/>
              </a:rPr>
              <a:t>先将</a:t>
            </a:r>
            <a:r>
              <a:rPr lang="en-US" altLang="zh-CN" sz="2600" dirty="0">
                <a:solidFill>
                  <a:srgbClr val="FF0000"/>
                </a:solidFill>
                <a:latin typeface="微软雅黑" panose="020B0503020204020204" charset="-122"/>
                <a:ea typeface="微软雅黑" panose="020B0503020204020204" charset="-122"/>
                <a:sym typeface="+mn-ea"/>
              </a:rPr>
              <a:t>a</a:t>
            </a:r>
            <a:r>
              <a:rPr lang="zh-CN" altLang="en-US" sz="2600" dirty="0">
                <a:solidFill>
                  <a:srgbClr val="FF0000"/>
                </a:solidFill>
                <a:latin typeface="微软雅黑" panose="020B0503020204020204" charset="-122"/>
                <a:ea typeface="微软雅黑" panose="020B0503020204020204" charset="-122"/>
                <a:sym typeface="+mn-ea"/>
              </a:rPr>
              <a:t>给</a:t>
            </a:r>
            <a:r>
              <a:rPr lang="en-US" altLang="zh-CN" sz="2600" dirty="0">
                <a:solidFill>
                  <a:srgbClr val="FF0000"/>
                </a:solidFill>
                <a:latin typeface="微软雅黑" panose="020B0503020204020204" charset="-122"/>
                <a:ea typeface="微软雅黑" panose="020B0503020204020204" charset="-122"/>
                <a:sym typeface="+mn-ea"/>
              </a:rPr>
              <a:t>c1</a:t>
            </a:r>
            <a:r>
              <a:rPr lang="zh-CN" altLang="en-US" sz="2600" dirty="0">
                <a:solidFill>
                  <a:srgbClr val="FF0000"/>
                </a:solidFill>
                <a:latin typeface="微软雅黑" panose="020B0503020204020204" charset="-122"/>
                <a:ea typeface="微软雅黑" panose="020B0503020204020204" charset="-122"/>
                <a:sym typeface="+mn-ea"/>
              </a:rPr>
              <a:t>，然后</a:t>
            </a:r>
            <a:r>
              <a:rPr lang="en-US" altLang="zh-CN" sz="2600" dirty="0">
                <a:solidFill>
                  <a:srgbClr val="FF0000"/>
                </a:solidFill>
                <a:latin typeface="微软雅黑" panose="020B0503020204020204" charset="-122"/>
                <a:ea typeface="微软雅黑" panose="020B0503020204020204" charset="-122"/>
                <a:sym typeface="+mn-ea"/>
              </a:rPr>
              <a:t>a</a:t>
            </a:r>
            <a:r>
              <a:rPr lang="zh-CN" altLang="en-US" sz="2600" dirty="0">
                <a:solidFill>
                  <a:srgbClr val="FF0000"/>
                </a:solidFill>
                <a:latin typeface="微软雅黑" panose="020B0503020204020204" charset="-122"/>
                <a:ea typeface="微软雅黑" panose="020B0503020204020204" charset="-122"/>
                <a:sym typeface="+mn-ea"/>
              </a:rPr>
              <a:t>加</a:t>
            </a:r>
            <a:r>
              <a:rPr lang="en-US" altLang="zh-CN" sz="2600" dirty="0">
                <a:solidFill>
                  <a:srgbClr val="FF0000"/>
                </a:solidFill>
                <a:latin typeface="微软雅黑" panose="020B0503020204020204" charset="-122"/>
                <a:ea typeface="微软雅黑" panose="020B0503020204020204" charset="-122"/>
                <a:sym typeface="+mn-ea"/>
              </a:rPr>
              <a:t>1</a:t>
            </a:r>
            <a:endParaRPr lang="en-US" altLang="zh-CN" sz="2600" dirty="0">
              <a:solidFill>
                <a:srgbClr val="FF0000"/>
              </a:solidFill>
              <a:latin typeface="微软雅黑" panose="020B0503020204020204" charset="-122"/>
              <a:ea typeface="微软雅黑" panose="020B0503020204020204" charset="-122"/>
              <a:sym typeface="+mn-ea"/>
            </a:endParaRPr>
          </a:p>
          <a:p>
            <a:pPr marL="914400" lvl="2" indent="-457200">
              <a:lnSpc>
                <a:spcPct val="130000"/>
              </a:lnSpc>
              <a:buSzPct val="100000"/>
            </a:pPr>
            <a:r>
              <a:rPr lang="en-US" altLang="zh-CN" sz="2600" dirty="0">
                <a:solidFill>
                  <a:srgbClr val="FF0000"/>
                </a:solidFill>
                <a:latin typeface="微软雅黑" panose="020B0503020204020204" charset="-122"/>
                <a:ea typeface="微软雅黑" panose="020B0503020204020204" charset="-122"/>
                <a:sym typeface="+mn-ea"/>
              </a:rPr>
              <a:t>int c2 = ++b;//</a:t>
            </a:r>
            <a:r>
              <a:rPr lang="zh-CN" altLang="en-US" sz="2600" dirty="0">
                <a:solidFill>
                  <a:srgbClr val="FF0000"/>
                </a:solidFill>
                <a:latin typeface="微软雅黑" panose="020B0503020204020204" charset="-122"/>
                <a:ea typeface="微软雅黑" panose="020B0503020204020204" charset="-122"/>
                <a:sym typeface="+mn-ea"/>
              </a:rPr>
              <a:t>先将</a:t>
            </a:r>
            <a:r>
              <a:rPr lang="en-US" altLang="zh-CN" sz="2600" dirty="0">
                <a:solidFill>
                  <a:srgbClr val="FF0000"/>
                </a:solidFill>
                <a:latin typeface="微软雅黑" panose="020B0503020204020204" charset="-122"/>
                <a:ea typeface="微软雅黑" panose="020B0503020204020204" charset="-122"/>
                <a:sym typeface="+mn-ea"/>
              </a:rPr>
              <a:t>b</a:t>
            </a:r>
            <a:r>
              <a:rPr lang="zh-CN" altLang="en-US" sz="2600" dirty="0">
                <a:solidFill>
                  <a:srgbClr val="FF0000"/>
                </a:solidFill>
                <a:latin typeface="微软雅黑" panose="020B0503020204020204" charset="-122"/>
                <a:ea typeface="微软雅黑" panose="020B0503020204020204" charset="-122"/>
                <a:sym typeface="+mn-ea"/>
              </a:rPr>
              <a:t>增加</a:t>
            </a:r>
            <a:r>
              <a:rPr lang="en-US" altLang="zh-CN" sz="2600" dirty="0">
                <a:solidFill>
                  <a:srgbClr val="FF0000"/>
                </a:solidFill>
                <a:latin typeface="微软雅黑" panose="020B0503020204020204" charset="-122"/>
                <a:ea typeface="微软雅黑" panose="020B0503020204020204" charset="-122"/>
                <a:sym typeface="+mn-ea"/>
              </a:rPr>
              <a:t>1</a:t>
            </a:r>
            <a:r>
              <a:rPr lang="zh-CN" altLang="en-US" sz="2600" dirty="0">
                <a:solidFill>
                  <a:srgbClr val="FF0000"/>
                </a:solidFill>
                <a:latin typeface="微软雅黑" panose="020B0503020204020204" charset="-122"/>
                <a:ea typeface="微软雅黑" panose="020B0503020204020204" charset="-122"/>
                <a:sym typeface="+mn-ea"/>
              </a:rPr>
              <a:t>，再给</a:t>
            </a:r>
            <a:r>
              <a:rPr lang="en-US" altLang="zh-CN" sz="2600" dirty="0">
                <a:solidFill>
                  <a:srgbClr val="FF0000"/>
                </a:solidFill>
                <a:latin typeface="微软雅黑" panose="020B0503020204020204" charset="-122"/>
                <a:ea typeface="微软雅黑" panose="020B0503020204020204" charset="-122"/>
                <a:sym typeface="+mn-ea"/>
              </a:rPr>
              <a:t>c2</a:t>
            </a:r>
            <a:endParaRPr lang="en-US" altLang="zh-CN" sz="2600" dirty="0">
              <a:solidFill>
                <a:srgbClr val="FF0000"/>
              </a:solidFill>
              <a:latin typeface="微软雅黑" panose="020B0503020204020204" charset="-122"/>
              <a:ea typeface="微软雅黑" panose="020B0503020204020204" charset="-122"/>
              <a:sym typeface="+mn-ea"/>
            </a:endParaRPr>
          </a:p>
          <a:p>
            <a:pPr marL="914400" lvl="2" indent="-457200">
              <a:lnSpc>
                <a:spcPct val="130000"/>
              </a:lnSpc>
              <a:buSzPct val="100000"/>
            </a:pPr>
            <a:r>
              <a:rPr lang="en-US" altLang="zh-CN" sz="2600" dirty="0">
                <a:solidFill>
                  <a:schemeClr val="bg1"/>
                </a:solidFill>
                <a:latin typeface="微软雅黑" panose="020B0503020204020204" charset="-122"/>
                <a:ea typeface="微软雅黑" panose="020B0503020204020204" charset="-122"/>
                <a:sym typeface="+mn-ea"/>
              </a:rPr>
              <a:t>System.out.println("c1="+c1+",c2="+c2);</a:t>
            </a:r>
            <a:endParaRPr lang="en-US" altLang="zh-CN" sz="2600" dirty="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52805" y="2426970"/>
            <a:ext cx="3230880" cy="1070610"/>
          </a:xfrm>
          <a:prstGeom prst="rect">
            <a:avLst/>
          </a:prstGeom>
          <a:noFill/>
        </p:spPr>
        <p:txBody>
          <a:bodyPr wrap="none" rtlCol="0" anchor="t">
            <a:spAutoFit/>
          </a:bodyPr>
          <a:p>
            <a:pPr algn="l"/>
            <a:r>
              <a:rPr lang="zh-CN" altLang="zh-CN" sz="6000" b="1">
                <a:solidFill>
                  <a:schemeClr val="bg1"/>
                </a:solidFill>
                <a:latin typeface="微软雅黑" panose="020B0503020204020204" charset="-122"/>
                <a:ea typeface="微软雅黑" panose="020B0503020204020204" charset="-122"/>
              </a:rPr>
              <a:t>关系运算</a:t>
            </a:r>
            <a:endParaRPr lang="zh-CN" altLang="zh-CN" sz="6000" b="1">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JAVA</a:t>
            </a:r>
            <a:r>
              <a:rPr lang="zh-CN" altLang="en-US"/>
              <a:t>核心语法</a:t>
            </a:r>
            <a:endParaRPr lang="zh-CN" altLang="en-US"/>
          </a:p>
        </p:txBody>
      </p:sp>
      <p:sp>
        <p:nvSpPr>
          <p:cNvPr id="3" name="文本占位符 2"/>
          <p:cNvSpPr>
            <a:spLocks noGrp="1"/>
          </p:cNvSpPr>
          <p:nvPr>
            <p:ph type="body" idx="13"/>
          </p:nvPr>
        </p:nvSpPr>
        <p:spPr/>
        <p:txBody>
          <a:bodyPr/>
          <a:p>
            <a:pPr marL="457200" indent="-457200">
              <a:lnSpc>
                <a:spcPct val="110000"/>
              </a:lnSpc>
            </a:pPr>
            <a:r>
              <a:rPr lang="zh-CN" altLang="en-US" sz="3200">
                <a:solidFill>
                  <a:schemeClr val="bg1"/>
                </a:solidFill>
                <a:latin typeface="微软雅黑" panose="020B0503020204020204" charset="-122"/>
                <a:ea typeface="微软雅黑" panose="020B0503020204020204" charset="-122"/>
              </a:rPr>
              <a:t>本章节主要介绍：</a:t>
            </a:r>
            <a:r>
              <a:rPr lang="en-US" altLang="zh-CN" sz="3200">
                <a:solidFill>
                  <a:schemeClr val="bg1"/>
                </a:solidFill>
                <a:latin typeface="微软雅黑" panose="020B0503020204020204" charset="-122"/>
                <a:ea typeface="微软雅黑" panose="020B0503020204020204" charset="-122"/>
              </a:rPr>
              <a:t>Java</a:t>
            </a:r>
            <a:r>
              <a:rPr lang="zh-CN" altLang="en-US" sz="3200">
                <a:solidFill>
                  <a:schemeClr val="bg1"/>
                </a:solidFill>
                <a:latin typeface="微软雅黑" panose="020B0503020204020204" charset="-122"/>
                <a:ea typeface="微软雅黑" panose="020B0503020204020204" charset="-122"/>
              </a:rPr>
              <a:t>语言所涉及开发环境、开发工具以及核心语法；</a:t>
            </a:r>
            <a:endParaRPr lang="zh-CN" altLang="en-US" sz="3200">
              <a:solidFill>
                <a:schemeClr val="bg1"/>
              </a:solidFill>
              <a:latin typeface="微软雅黑" panose="020B0503020204020204" charset="-122"/>
              <a:ea typeface="微软雅黑" panose="020B0503020204020204" charset="-122"/>
            </a:endParaRPr>
          </a:p>
          <a:p>
            <a:pPr marL="457200" indent="-457200">
              <a:lnSpc>
                <a:spcPct val="110000"/>
              </a:lnSpc>
            </a:pPr>
            <a:r>
              <a:rPr lang="zh-CN" altLang="en-US" sz="3200">
                <a:solidFill>
                  <a:schemeClr val="bg1"/>
                </a:solidFill>
                <a:latin typeface="微软雅黑" panose="020B0503020204020204" charset="-122"/>
                <a:ea typeface="微软雅黑" panose="020B0503020204020204" charset="-122"/>
              </a:rPr>
              <a:t>涵盖了知识剖析、案例讲解；</a:t>
            </a:r>
            <a:endParaRPr lang="zh-CN" altLang="en-US" sz="3200">
              <a:solidFill>
                <a:schemeClr val="bg1"/>
              </a:solidFill>
              <a:latin typeface="微软雅黑" panose="020B0503020204020204" charset="-122"/>
              <a:ea typeface="微软雅黑" panose="020B0503020204020204" charset="-122"/>
            </a:endParaRPr>
          </a:p>
          <a:p>
            <a:pPr marL="457200" indent="-457200">
              <a:lnSpc>
                <a:spcPct val="110000"/>
              </a:lnSpc>
            </a:pPr>
            <a:r>
              <a:rPr lang="zh-CN" altLang="en-US" sz="3200">
                <a:solidFill>
                  <a:schemeClr val="bg1"/>
                </a:solidFill>
                <a:latin typeface="微软雅黑" panose="020B0503020204020204" charset="-122"/>
                <a:ea typeface="微软雅黑" panose="020B0503020204020204" charset="-122"/>
              </a:rPr>
              <a:t>通过基础知识点讲解使学习者熟练掌握语法应用、分模块编程。</a:t>
            </a:r>
            <a:endParaRPr lang="zh-CN" altLang="en-US" sz="320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lgn="l"/>
            <a:r>
              <a:rPr lang="zh-CN" altLang="en-US">
                <a:solidFill>
                  <a:schemeClr val="bg1"/>
                </a:solidFill>
                <a:sym typeface="+mn-ea"/>
              </a:rPr>
              <a:t>使用关系运算符</a:t>
            </a:r>
            <a:endParaRPr lang="zh-CN" altLang="en-US">
              <a:solidFill>
                <a:schemeClr val="bg1"/>
              </a:solidFill>
              <a:sym typeface="+mn-ea"/>
            </a:endParaRPr>
          </a:p>
        </p:txBody>
      </p:sp>
      <p:sp>
        <p:nvSpPr>
          <p:cNvPr id="3" name="文本占位符 2"/>
          <p:cNvSpPr>
            <a:spLocks noGrp="1"/>
          </p:cNvSpPr>
          <p:nvPr>
            <p:ph type="body" idx="13"/>
          </p:nvPr>
        </p:nvSpPr>
        <p:spPr>
          <a:xfrm>
            <a:off x="408305" y="1290320"/>
            <a:ext cx="8327390" cy="5078730"/>
          </a:xfrm>
        </p:spPr>
        <p:txBody>
          <a:bodyPr>
            <a:normAutofit lnSpcReduction="10000"/>
          </a:bodyPr>
          <a:p>
            <a:pPr marL="457200" lvl="1" indent="-457200">
              <a:lnSpc>
                <a:spcPct val="120000"/>
              </a:lnSpc>
              <a:buSzPct val="100000"/>
            </a:pPr>
            <a:r>
              <a:rPr lang="zh-CN" altLang="en-US" sz="3200" dirty="0">
                <a:solidFill>
                  <a:schemeClr val="bg1"/>
                </a:solidFill>
                <a:latin typeface="微软雅黑" panose="020B0503020204020204" charset="-122"/>
                <a:ea typeface="微软雅黑" panose="020B0503020204020204" charset="-122"/>
                <a:sym typeface="+mn-ea"/>
              </a:rPr>
              <a:t>关系运算符用用于判断数据之间的大小关系。包括大于，小于，大于等于，小于等于，等于，不等于六个运算符，关系运算符的结果为</a:t>
            </a:r>
            <a:r>
              <a:rPr lang="en-US" altLang="zh-CN" sz="3200" dirty="0">
                <a:solidFill>
                  <a:schemeClr val="bg1"/>
                </a:solidFill>
                <a:latin typeface="微软雅黑" panose="020B0503020204020204" charset="-122"/>
                <a:ea typeface="微软雅黑" panose="020B0503020204020204" charset="-122"/>
                <a:sym typeface="+mn-ea"/>
              </a:rPr>
              <a:t>boolean</a:t>
            </a:r>
            <a:r>
              <a:rPr lang="zh-CN" altLang="en-US" sz="3200" dirty="0">
                <a:solidFill>
                  <a:schemeClr val="bg1"/>
                </a:solidFill>
                <a:latin typeface="微软雅黑" panose="020B0503020204020204" charset="-122"/>
                <a:ea typeface="微软雅黑" panose="020B0503020204020204" charset="-122"/>
                <a:sym typeface="+mn-ea"/>
              </a:rPr>
              <a:t>类型，如果结果成立为</a:t>
            </a:r>
            <a:r>
              <a:rPr lang="en-US" altLang="zh-CN" sz="3200" dirty="0">
                <a:solidFill>
                  <a:schemeClr val="bg1"/>
                </a:solidFill>
                <a:latin typeface="微软雅黑" panose="020B0503020204020204" charset="-122"/>
                <a:ea typeface="微软雅黑" panose="020B0503020204020204" charset="-122"/>
                <a:sym typeface="+mn-ea"/>
              </a:rPr>
              <a:t>true</a:t>
            </a:r>
            <a:r>
              <a:rPr lang="zh-CN" altLang="en-US" sz="3200" dirty="0">
                <a:solidFill>
                  <a:schemeClr val="bg1"/>
                </a:solidFill>
                <a:latin typeface="微软雅黑" panose="020B0503020204020204" charset="-122"/>
                <a:ea typeface="微软雅黑" panose="020B0503020204020204" charset="-122"/>
                <a:sym typeface="+mn-ea"/>
              </a:rPr>
              <a:t>，否则为</a:t>
            </a:r>
            <a:r>
              <a:rPr lang="en-US" altLang="zh-CN" sz="3200" dirty="0">
                <a:solidFill>
                  <a:schemeClr val="bg1"/>
                </a:solidFill>
                <a:latin typeface="微软雅黑" panose="020B0503020204020204" charset="-122"/>
                <a:ea typeface="微软雅黑" panose="020B0503020204020204" charset="-122"/>
                <a:sym typeface="+mn-ea"/>
              </a:rPr>
              <a:t>false</a:t>
            </a:r>
            <a:r>
              <a:rPr lang="zh-CN" altLang="en-US" sz="3200" dirty="0">
                <a:solidFill>
                  <a:schemeClr val="bg1"/>
                </a:solidFill>
                <a:latin typeface="微软雅黑" panose="020B0503020204020204" charset="-122"/>
                <a:ea typeface="微软雅黑" panose="020B0503020204020204" charset="-122"/>
                <a:sym typeface="+mn-ea"/>
              </a:rPr>
              <a:t>。</a:t>
            </a:r>
            <a:endParaRPr lang="en-US" altLang="zh-CN" sz="2665" dirty="0">
              <a:solidFill>
                <a:schemeClr val="bg1"/>
              </a:solidFill>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600" dirty="0">
                <a:solidFill>
                  <a:schemeClr val="bg1"/>
                </a:solidFill>
                <a:latin typeface="微软雅黑" panose="020B0503020204020204" charset="-122"/>
                <a:ea typeface="微软雅黑" panose="020B0503020204020204" charset="-122"/>
                <a:sym typeface="+mn-ea"/>
              </a:rPr>
              <a:t>int max = 10;</a:t>
            </a:r>
            <a:endParaRPr lang="en-US" altLang="zh-CN" sz="2600" dirty="0">
              <a:solidFill>
                <a:schemeClr val="bg1"/>
              </a:solidFill>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600" dirty="0">
                <a:solidFill>
                  <a:schemeClr val="bg1"/>
                </a:solidFill>
                <a:latin typeface="微软雅黑" panose="020B0503020204020204" charset="-122"/>
                <a:ea typeface="微软雅黑" panose="020B0503020204020204" charset="-122"/>
                <a:sym typeface="+mn-ea"/>
              </a:rPr>
              <a:t>int num = 9;</a:t>
            </a:r>
            <a:endParaRPr lang="en-US" altLang="zh-CN" sz="2600" dirty="0">
              <a:solidFill>
                <a:schemeClr val="bg1"/>
              </a:solidFill>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600" dirty="0">
                <a:solidFill>
                  <a:schemeClr val="bg1"/>
                </a:solidFill>
                <a:latin typeface="微软雅黑" panose="020B0503020204020204" charset="-122"/>
                <a:ea typeface="微软雅黑" panose="020B0503020204020204" charset="-122"/>
                <a:sym typeface="+mn-ea"/>
              </a:rPr>
              <a:t>boolean b1 = max &gt; 15; // false</a:t>
            </a:r>
            <a:endParaRPr lang="en-US" altLang="zh-CN" sz="2600" dirty="0">
              <a:solidFill>
                <a:schemeClr val="bg1"/>
              </a:solidFill>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600" dirty="0">
                <a:solidFill>
                  <a:schemeClr val="bg1"/>
                </a:solidFill>
                <a:latin typeface="微软雅黑" panose="020B0503020204020204" charset="-122"/>
                <a:ea typeface="微软雅黑" panose="020B0503020204020204" charset="-122"/>
                <a:sym typeface="+mn-ea"/>
              </a:rPr>
              <a:t>boolean b2 = num % 2 == 1; // true</a:t>
            </a:r>
            <a:endParaRPr lang="en-US" altLang="zh-CN" sz="2600" dirty="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52805" y="2426970"/>
            <a:ext cx="3230880" cy="1070610"/>
          </a:xfrm>
          <a:prstGeom prst="rect">
            <a:avLst/>
          </a:prstGeom>
          <a:noFill/>
        </p:spPr>
        <p:txBody>
          <a:bodyPr wrap="none" rtlCol="0" anchor="t">
            <a:spAutoFit/>
          </a:bodyPr>
          <a:p>
            <a:pPr algn="l"/>
            <a:r>
              <a:rPr lang="zh-CN" altLang="zh-CN" sz="6000" b="1">
                <a:solidFill>
                  <a:schemeClr val="bg1"/>
                </a:solidFill>
                <a:latin typeface="微软雅黑" panose="020B0503020204020204" charset="-122"/>
                <a:ea typeface="微软雅黑" panose="020B0503020204020204" charset="-122"/>
              </a:rPr>
              <a:t>逻辑运算</a:t>
            </a:r>
            <a:endParaRPr lang="zh-CN" altLang="zh-CN" sz="6000" b="1">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lgn="l"/>
            <a:r>
              <a:rPr lang="zh-CN" altLang="en-US">
                <a:solidFill>
                  <a:schemeClr val="bg1"/>
                </a:solidFill>
                <a:sym typeface="+mn-ea"/>
              </a:rPr>
              <a:t>使用逻辑运算符</a:t>
            </a:r>
            <a:endParaRPr lang="zh-CN" altLang="en-US">
              <a:solidFill>
                <a:schemeClr val="bg1"/>
              </a:solidFill>
              <a:sym typeface="+mn-ea"/>
            </a:endParaRPr>
          </a:p>
        </p:txBody>
      </p:sp>
      <p:sp>
        <p:nvSpPr>
          <p:cNvPr id="3" name="文本占位符 2"/>
          <p:cNvSpPr>
            <a:spLocks noGrp="1"/>
          </p:cNvSpPr>
          <p:nvPr>
            <p:ph type="body" idx="13"/>
          </p:nvPr>
        </p:nvSpPr>
        <p:spPr/>
        <p:txBody>
          <a:bodyPr/>
          <a:p>
            <a:pPr marL="457200" lvl="1" indent="-457200">
              <a:lnSpc>
                <a:spcPct val="110000"/>
              </a:lnSpc>
              <a:buSzPct val="100000"/>
            </a:pPr>
            <a:r>
              <a:rPr lang="zh-CN" altLang="en-US" sz="3200" dirty="0">
                <a:solidFill>
                  <a:schemeClr val="bg1"/>
                </a:solidFill>
                <a:latin typeface="微软雅黑" panose="020B0503020204020204" charset="-122"/>
                <a:ea typeface="微软雅黑" panose="020B0503020204020204" charset="-122"/>
                <a:sym typeface="+mn-ea"/>
              </a:rPr>
              <a:t>逻辑运算符建立在关系运算符之上，逻辑运算符包括与</a:t>
            </a:r>
            <a:r>
              <a:rPr lang="en-US" altLang="zh-CN" sz="3200" dirty="0">
                <a:solidFill>
                  <a:schemeClr val="bg1"/>
                </a:solidFill>
                <a:latin typeface="微软雅黑" panose="020B0503020204020204" charset="-122"/>
                <a:ea typeface="微软雅黑" panose="020B0503020204020204" charset="-122"/>
                <a:sym typeface="+mn-ea"/>
              </a:rPr>
              <a:t>(&amp;&amp;)</a:t>
            </a:r>
            <a:r>
              <a:rPr lang="zh-CN" altLang="en-US" sz="3200" dirty="0">
                <a:solidFill>
                  <a:schemeClr val="bg1"/>
                </a:solidFill>
                <a:latin typeface="微软雅黑" panose="020B0503020204020204" charset="-122"/>
                <a:ea typeface="微软雅黑" panose="020B0503020204020204" charset="-122"/>
                <a:sym typeface="+mn-ea"/>
              </a:rPr>
              <a:t>、或</a:t>
            </a:r>
            <a:r>
              <a:rPr lang="en-US" altLang="zh-CN" sz="3200" dirty="0">
                <a:solidFill>
                  <a:schemeClr val="bg1"/>
                </a:solidFill>
                <a:latin typeface="微软雅黑" panose="020B0503020204020204" charset="-122"/>
                <a:ea typeface="微软雅黑" panose="020B0503020204020204" charset="-122"/>
                <a:sym typeface="+mn-ea"/>
              </a:rPr>
              <a:t>(||)</a:t>
            </a:r>
            <a:r>
              <a:rPr lang="zh-CN" altLang="en-US" sz="3200" dirty="0">
                <a:solidFill>
                  <a:schemeClr val="bg1"/>
                </a:solidFill>
                <a:latin typeface="微软雅黑" panose="020B0503020204020204" charset="-122"/>
                <a:ea typeface="微软雅黑" panose="020B0503020204020204" charset="-122"/>
                <a:sym typeface="+mn-ea"/>
              </a:rPr>
              <a:t>、和非</a:t>
            </a:r>
            <a:r>
              <a:rPr lang="en-US" altLang="zh-CN" sz="3200" dirty="0">
                <a:solidFill>
                  <a:schemeClr val="bg1"/>
                </a:solidFill>
                <a:latin typeface="微软雅黑" panose="020B0503020204020204" charset="-122"/>
                <a:ea typeface="微软雅黑" panose="020B0503020204020204" charset="-122"/>
                <a:sym typeface="+mn-ea"/>
              </a:rPr>
              <a:t>(</a:t>
            </a:r>
            <a:r>
              <a:rPr lang="zh-CN" altLang="en-US" sz="3200" dirty="0">
                <a:solidFill>
                  <a:schemeClr val="bg1"/>
                </a:solidFill>
                <a:latin typeface="微软雅黑" panose="020B0503020204020204" charset="-122"/>
                <a:ea typeface="微软雅黑" panose="020B0503020204020204" charset="-122"/>
                <a:sym typeface="+mn-ea"/>
              </a:rPr>
              <a:t>！</a:t>
            </a:r>
            <a:r>
              <a:rPr lang="en-US" altLang="zh-CN" sz="3200" dirty="0">
                <a:solidFill>
                  <a:schemeClr val="bg1"/>
                </a:solidFill>
                <a:latin typeface="微软雅黑" panose="020B0503020204020204" charset="-122"/>
                <a:ea typeface="微软雅黑" panose="020B0503020204020204" charset="-122"/>
                <a:sym typeface="+mn-ea"/>
              </a:rPr>
              <a:t>)</a:t>
            </a:r>
            <a:r>
              <a:rPr lang="zh-CN" altLang="en-US" sz="3200" dirty="0">
                <a:solidFill>
                  <a:schemeClr val="bg1"/>
                </a:solidFill>
                <a:latin typeface="微软雅黑" panose="020B0503020204020204" charset="-122"/>
                <a:ea typeface="微软雅黑" panose="020B0503020204020204" charset="-122"/>
                <a:sym typeface="+mn-ea"/>
              </a:rPr>
              <a:t>。</a:t>
            </a:r>
            <a:endParaRPr lang="zh-CN" altLang="en-US" sz="3200" dirty="0">
              <a:solidFill>
                <a:schemeClr val="bg1"/>
              </a:solidFill>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latin typeface="微软雅黑" panose="020B0503020204020204" charset="-122"/>
                <a:ea typeface="微软雅黑" panose="020B0503020204020204" charset="-122"/>
                <a:sym typeface="+mn-ea"/>
              </a:rPr>
              <a:t>参与逻辑运算的变量或表达式都是</a:t>
            </a:r>
            <a:r>
              <a:rPr lang="en-US" altLang="zh-CN" sz="3200" dirty="0">
                <a:solidFill>
                  <a:schemeClr val="bg1"/>
                </a:solidFill>
                <a:latin typeface="微软雅黑" panose="020B0503020204020204" charset="-122"/>
                <a:ea typeface="微软雅黑" panose="020B0503020204020204" charset="-122"/>
                <a:sym typeface="+mn-ea"/>
              </a:rPr>
              <a:t>boolean</a:t>
            </a:r>
            <a:r>
              <a:rPr lang="zh-CN" altLang="en-US" sz="3200" dirty="0">
                <a:solidFill>
                  <a:schemeClr val="bg1"/>
                </a:solidFill>
                <a:latin typeface="微软雅黑" panose="020B0503020204020204" charset="-122"/>
                <a:ea typeface="微软雅黑" panose="020B0503020204020204" charset="-122"/>
                <a:sym typeface="+mn-ea"/>
              </a:rPr>
              <a:t>类型，运算结果也为</a:t>
            </a:r>
            <a:r>
              <a:rPr lang="en-US" altLang="zh-CN" sz="3200" dirty="0">
                <a:solidFill>
                  <a:schemeClr val="bg1"/>
                </a:solidFill>
                <a:latin typeface="微软雅黑" panose="020B0503020204020204" charset="-122"/>
                <a:ea typeface="微软雅黑" panose="020B0503020204020204" charset="-122"/>
                <a:sym typeface="+mn-ea"/>
              </a:rPr>
              <a:t>boolean</a:t>
            </a:r>
            <a:r>
              <a:rPr lang="zh-CN" altLang="en-US" sz="3200" dirty="0">
                <a:solidFill>
                  <a:schemeClr val="bg1"/>
                </a:solidFill>
                <a:latin typeface="微软雅黑" panose="020B0503020204020204" charset="-122"/>
                <a:ea typeface="微软雅黑" panose="020B0503020204020204" charset="-122"/>
                <a:sym typeface="+mn-ea"/>
              </a:rPr>
              <a:t>类型。逻辑运算规则如下表所示：</a:t>
            </a:r>
            <a:endParaRPr lang="en-US" altLang="zh-CN" sz="2600" dirty="0">
              <a:solidFill>
                <a:schemeClr val="bg1"/>
              </a:solidFill>
              <a:latin typeface="微软雅黑" panose="020B0503020204020204" charset="-122"/>
              <a:ea typeface="微软雅黑" panose="020B0503020204020204" charset="-122"/>
              <a:sym typeface="+mn-ea"/>
            </a:endParaRPr>
          </a:p>
        </p:txBody>
      </p:sp>
      <p:graphicFrame>
        <p:nvGraphicFramePr>
          <p:cNvPr id="4" name="表格 3"/>
          <p:cNvGraphicFramePr/>
          <p:nvPr/>
        </p:nvGraphicFramePr>
        <p:xfrm>
          <a:off x="981075" y="4144645"/>
          <a:ext cx="7719060" cy="2316480"/>
        </p:xfrm>
        <a:graphic>
          <a:graphicData uri="http://schemas.openxmlformats.org/drawingml/2006/table">
            <a:tbl>
              <a:tblPr firstRow="1" bandRow="1">
                <a:tableStyleId>{5C22544A-7EE6-4342-B048-85BDC9FD1C3A}</a:tableStyleId>
              </a:tblPr>
              <a:tblGrid>
                <a:gridCol w="1657350"/>
                <a:gridCol w="1628775"/>
                <a:gridCol w="1699260"/>
                <a:gridCol w="1711960"/>
                <a:gridCol w="1021715"/>
              </a:tblGrid>
              <a:tr h="255270">
                <a:tc>
                  <a:txBody>
                    <a:bodyPr/>
                    <a:p>
                      <a:pPr algn="ctr">
                        <a:buNone/>
                      </a:pPr>
                      <a:r>
                        <a:rPr lang="zh-CN" sz="2600">
                          <a:solidFill>
                            <a:schemeClr val="bg1"/>
                          </a:solidFill>
                          <a:latin typeface="微软雅黑" panose="020B0503020204020204" charset="-122"/>
                          <a:ea typeface="微软雅黑" panose="020B0503020204020204" charset="-122"/>
                        </a:rPr>
                        <a:t>变量</a:t>
                      </a:r>
                      <a:r>
                        <a:rPr lang="en-US" altLang="zh-CN" sz="2600">
                          <a:solidFill>
                            <a:schemeClr val="bg1"/>
                          </a:solidFill>
                          <a:latin typeface="微软雅黑" panose="020B0503020204020204" charset="-122"/>
                          <a:ea typeface="微软雅黑" panose="020B0503020204020204" charset="-122"/>
                        </a:rPr>
                        <a:t>b1</a:t>
                      </a:r>
                      <a:endParaRPr lang="en-US" altLang="zh-CN" sz="2600">
                        <a:solidFill>
                          <a:schemeClr val="bg1"/>
                        </a:solidFill>
                        <a:latin typeface="微软雅黑" panose="020B0503020204020204" charset="-122"/>
                        <a:ea typeface="微软雅黑" panose="020B0503020204020204" charset="-122"/>
                      </a:endParaRPr>
                    </a:p>
                  </a:txBody>
                  <a:tcPr>
                    <a:noFill/>
                  </a:tcPr>
                </a:tc>
                <a:tc>
                  <a:txBody>
                    <a:bodyPr/>
                    <a:p>
                      <a:pPr algn="ctr">
                        <a:buNone/>
                      </a:pPr>
                      <a:r>
                        <a:rPr lang="zh-CN" altLang="en-US" sz="2600">
                          <a:solidFill>
                            <a:schemeClr val="bg1"/>
                          </a:solidFill>
                          <a:latin typeface="微软雅黑" panose="020B0503020204020204" charset="-122"/>
                          <a:ea typeface="微软雅黑" panose="020B0503020204020204" charset="-122"/>
                        </a:rPr>
                        <a:t>变量</a:t>
                      </a:r>
                      <a:r>
                        <a:rPr lang="en-US" altLang="zh-CN" sz="2600">
                          <a:solidFill>
                            <a:schemeClr val="bg1"/>
                          </a:solidFill>
                          <a:latin typeface="微软雅黑" panose="020B0503020204020204" charset="-122"/>
                          <a:ea typeface="微软雅黑" panose="020B0503020204020204" charset="-122"/>
                        </a:rPr>
                        <a:t>b2</a:t>
                      </a:r>
                      <a:endParaRPr lang="en-US" altLang="zh-CN" sz="2600">
                        <a:solidFill>
                          <a:schemeClr val="bg1"/>
                        </a:solidFill>
                        <a:latin typeface="微软雅黑" panose="020B0503020204020204" charset="-122"/>
                        <a:ea typeface="微软雅黑" panose="020B0503020204020204" charset="-122"/>
                      </a:endParaRPr>
                    </a:p>
                  </a:txBody>
                  <a:tcPr>
                    <a:noFill/>
                  </a:tcPr>
                </a:tc>
                <a:tc>
                  <a:txBody>
                    <a:bodyPr/>
                    <a:p>
                      <a:pPr algn="ctr">
                        <a:buNone/>
                      </a:pPr>
                      <a:r>
                        <a:rPr lang="en-US" sz="2600">
                          <a:solidFill>
                            <a:schemeClr val="bg1"/>
                          </a:solidFill>
                          <a:latin typeface="微软雅黑" panose="020B0503020204020204" charset="-122"/>
                          <a:ea typeface="微软雅黑" panose="020B0503020204020204" charset="-122"/>
                        </a:rPr>
                        <a:t>b1&amp;&amp;b2</a:t>
                      </a:r>
                      <a:endParaRPr lang="en-US" sz="2600">
                        <a:solidFill>
                          <a:schemeClr val="bg1"/>
                        </a:solidFill>
                        <a:latin typeface="微软雅黑" panose="020B0503020204020204" charset="-122"/>
                        <a:ea typeface="微软雅黑" panose="020B0503020204020204" charset="-122"/>
                      </a:endParaRPr>
                    </a:p>
                  </a:txBody>
                  <a:tcPr>
                    <a:noFill/>
                  </a:tcPr>
                </a:tc>
                <a:tc>
                  <a:txBody>
                    <a:bodyPr/>
                    <a:p>
                      <a:pPr algn="ctr">
                        <a:buNone/>
                      </a:pPr>
                      <a:r>
                        <a:rPr lang="en-US" sz="2600">
                          <a:solidFill>
                            <a:schemeClr val="bg1"/>
                          </a:solidFill>
                          <a:latin typeface="微软雅黑" panose="020B0503020204020204" charset="-122"/>
                          <a:ea typeface="微软雅黑" panose="020B0503020204020204" charset="-122"/>
                        </a:rPr>
                        <a:t>b1||b2</a:t>
                      </a:r>
                      <a:endParaRPr lang="en-US" sz="2600">
                        <a:solidFill>
                          <a:schemeClr val="bg1"/>
                        </a:solidFill>
                        <a:latin typeface="微软雅黑" panose="020B0503020204020204" charset="-122"/>
                        <a:ea typeface="微软雅黑" panose="020B0503020204020204" charset="-122"/>
                      </a:endParaRPr>
                    </a:p>
                  </a:txBody>
                  <a:tcPr>
                    <a:noFill/>
                  </a:tcPr>
                </a:tc>
                <a:tc>
                  <a:txBody>
                    <a:bodyPr/>
                    <a:p>
                      <a:pPr algn="ctr">
                        <a:buNone/>
                      </a:pPr>
                      <a:r>
                        <a:rPr lang="en-US" sz="2600">
                          <a:solidFill>
                            <a:schemeClr val="bg1"/>
                          </a:solidFill>
                          <a:latin typeface="微软雅黑" panose="020B0503020204020204" charset="-122"/>
                          <a:ea typeface="微软雅黑" panose="020B0503020204020204" charset="-122"/>
                        </a:rPr>
                        <a:t>!b1</a:t>
                      </a:r>
                      <a:endParaRPr lang="en-US" sz="2600">
                        <a:solidFill>
                          <a:schemeClr val="bg1"/>
                        </a:solidFill>
                        <a:latin typeface="微软雅黑" panose="020B0503020204020204" charset="-122"/>
                        <a:ea typeface="微软雅黑" panose="020B0503020204020204" charset="-122"/>
                      </a:endParaRPr>
                    </a:p>
                  </a:txBody>
                  <a:tcPr>
                    <a:noFill/>
                  </a:tcPr>
                </a:tc>
              </a:tr>
              <a:tr h="292735">
                <a:tc>
                  <a:txBody>
                    <a:bodyPr/>
                    <a:p>
                      <a:pPr algn="ctr" fontAlgn="ctr">
                        <a:buNone/>
                      </a:pPr>
                      <a:r>
                        <a:rPr lang="en-US" sz="2400">
                          <a:solidFill>
                            <a:schemeClr val="bg1"/>
                          </a:solidFill>
                          <a:latin typeface="微软雅黑" panose="020B0503020204020204" charset="-122"/>
                          <a:ea typeface="微软雅黑" panose="020B0503020204020204" charset="-122"/>
                        </a:rPr>
                        <a:t>false</a:t>
                      </a:r>
                      <a:endParaRPr lang="en-US" sz="2400">
                        <a:solidFill>
                          <a:schemeClr val="bg1"/>
                        </a:solidFill>
                        <a:latin typeface="微软雅黑" panose="020B0503020204020204" charset="-122"/>
                        <a:ea typeface="微软雅黑" panose="020B0503020204020204" charset="-122"/>
                      </a:endParaRPr>
                    </a:p>
                  </a:txBody>
                  <a:tcPr anchor="ctr" anchorCtr="0">
                    <a:noFill/>
                  </a:tcPr>
                </a:tc>
                <a:tc>
                  <a:txBody>
                    <a:bodyPr/>
                    <a:p>
                      <a:pPr algn="ctr" fontAlgn="ctr">
                        <a:buNone/>
                      </a:pPr>
                      <a:r>
                        <a:rPr lang="en-US" sz="2400">
                          <a:solidFill>
                            <a:schemeClr val="bg1"/>
                          </a:solidFill>
                          <a:latin typeface="微软雅黑" panose="020B0503020204020204" charset="-122"/>
                          <a:ea typeface="微软雅黑" panose="020B0503020204020204" charset="-122"/>
                        </a:rPr>
                        <a:t>false</a:t>
                      </a:r>
                      <a:endParaRPr lang="en-US" sz="2400">
                        <a:solidFill>
                          <a:schemeClr val="bg1"/>
                        </a:solidFill>
                        <a:latin typeface="微软雅黑" panose="020B0503020204020204" charset="-122"/>
                        <a:ea typeface="微软雅黑" panose="020B0503020204020204" charset="-122"/>
                      </a:endParaRPr>
                    </a:p>
                  </a:txBody>
                  <a:tcPr anchor="ctr" anchorCtr="0">
                    <a:noFill/>
                  </a:tcPr>
                </a:tc>
                <a:tc>
                  <a:txBody>
                    <a:bodyPr/>
                    <a:p>
                      <a:pPr algn="ctr" fontAlgn="ctr">
                        <a:buNone/>
                      </a:pPr>
                      <a:r>
                        <a:rPr lang="en-US" sz="2400">
                          <a:solidFill>
                            <a:schemeClr val="bg1"/>
                          </a:solidFill>
                          <a:latin typeface="微软雅黑" panose="020B0503020204020204" charset="-122"/>
                          <a:ea typeface="微软雅黑" panose="020B0503020204020204" charset="-122"/>
                        </a:rPr>
                        <a:t>false</a:t>
                      </a:r>
                      <a:endParaRPr lang="en-US" sz="2400">
                        <a:solidFill>
                          <a:schemeClr val="bg1"/>
                        </a:solidFill>
                        <a:latin typeface="微软雅黑" panose="020B0503020204020204" charset="-122"/>
                        <a:ea typeface="微软雅黑" panose="020B0503020204020204" charset="-122"/>
                      </a:endParaRPr>
                    </a:p>
                  </a:txBody>
                  <a:tcPr anchor="ctr" anchorCtr="0">
                    <a:noFill/>
                  </a:tcPr>
                </a:tc>
                <a:tc>
                  <a:txBody>
                    <a:bodyPr/>
                    <a:p>
                      <a:pPr algn="ctr" fontAlgn="ctr">
                        <a:buNone/>
                      </a:pPr>
                      <a:r>
                        <a:rPr lang="en-US" sz="2400">
                          <a:solidFill>
                            <a:schemeClr val="bg1"/>
                          </a:solidFill>
                          <a:latin typeface="微软雅黑" panose="020B0503020204020204" charset="-122"/>
                          <a:ea typeface="微软雅黑" panose="020B0503020204020204" charset="-122"/>
                        </a:rPr>
                        <a:t>false</a:t>
                      </a:r>
                      <a:endParaRPr lang="en-US" sz="2400">
                        <a:solidFill>
                          <a:schemeClr val="bg1"/>
                        </a:solidFill>
                        <a:latin typeface="微软雅黑" panose="020B0503020204020204" charset="-122"/>
                        <a:ea typeface="微软雅黑" panose="020B0503020204020204" charset="-122"/>
                      </a:endParaRPr>
                    </a:p>
                  </a:txBody>
                  <a:tcPr anchor="ctr" anchorCtr="0">
                    <a:noFill/>
                  </a:tcPr>
                </a:tc>
                <a:tc>
                  <a:txBody>
                    <a:bodyPr/>
                    <a:p>
                      <a:pPr algn="ctr" fontAlgn="ctr">
                        <a:buNone/>
                      </a:pPr>
                      <a:r>
                        <a:rPr lang="en-US" sz="2400">
                          <a:solidFill>
                            <a:schemeClr val="bg1"/>
                          </a:solidFill>
                          <a:latin typeface="微软雅黑" panose="020B0503020204020204" charset="-122"/>
                          <a:ea typeface="微软雅黑" panose="020B0503020204020204" charset="-122"/>
                        </a:rPr>
                        <a:t>true</a:t>
                      </a:r>
                      <a:endParaRPr lang="en-US" sz="2400">
                        <a:solidFill>
                          <a:schemeClr val="bg1"/>
                        </a:solidFill>
                        <a:latin typeface="微软雅黑" panose="020B0503020204020204" charset="-122"/>
                        <a:ea typeface="微软雅黑" panose="020B0503020204020204" charset="-122"/>
                      </a:endParaRPr>
                    </a:p>
                  </a:txBody>
                  <a:tcPr anchor="ctr" anchorCtr="0">
                    <a:noFill/>
                  </a:tcPr>
                </a:tc>
              </a:tr>
              <a:tr h="353695">
                <a:tc>
                  <a:txBody>
                    <a:bodyPr/>
                    <a:p>
                      <a:pPr algn="ctr" fontAlgn="ctr">
                        <a:buNone/>
                      </a:pPr>
                      <a:r>
                        <a:rPr lang="en-US" sz="2400">
                          <a:solidFill>
                            <a:schemeClr val="bg1"/>
                          </a:solidFill>
                          <a:latin typeface="微软雅黑" panose="020B0503020204020204" charset="-122"/>
                          <a:ea typeface="微软雅黑" panose="020B0503020204020204" charset="-122"/>
                        </a:rPr>
                        <a:t>false</a:t>
                      </a:r>
                      <a:endParaRPr lang="en-US" sz="2400">
                        <a:solidFill>
                          <a:schemeClr val="bg1"/>
                        </a:solidFill>
                        <a:latin typeface="微软雅黑" panose="020B0503020204020204" charset="-122"/>
                        <a:ea typeface="微软雅黑" panose="020B0503020204020204" charset="-122"/>
                      </a:endParaRPr>
                    </a:p>
                  </a:txBody>
                  <a:tcPr anchor="ctr" anchorCtr="0">
                    <a:noFill/>
                  </a:tcPr>
                </a:tc>
                <a:tc>
                  <a:txBody>
                    <a:bodyPr/>
                    <a:p>
                      <a:pPr algn="ctr" fontAlgn="ctr">
                        <a:buNone/>
                      </a:pPr>
                      <a:r>
                        <a:rPr lang="en-US" sz="2400">
                          <a:solidFill>
                            <a:schemeClr val="bg1"/>
                          </a:solidFill>
                          <a:latin typeface="微软雅黑" panose="020B0503020204020204" charset="-122"/>
                          <a:ea typeface="微软雅黑" panose="020B0503020204020204" charset="-122"/>
                        </a:rPr>
                        <a:t>true</a:t>
                      </a:r>
                      <a:endParaRPr lang="en-US" sz="2400">
                        <a:solidFill>
                          <a:schemeClr val="bg1"/>
                        </a:solidFill>
                        <a:latin typeface="微软雅黑" panose="020B0503020204020204" charset="-122"/>
                        <a:ea typeface="微软雅黑" panose="020B0503020204020204" charset="-122"/>
                      </a:endParaRPr>
                    </a:p>
                  </a:txBody>
                  <a:tcPr anchor="ctr" anchorCtr="0">
                    <a:noFill/>
                  </a:tcPr>
                </a:tc>
                <a:tc>
                  <a:txBody>
                    <a:bodyPr/>
                    <a:p>
                      <a:pPr algn="ctr" fontAlgn="ctr">
                        <a:buNone/>
                      </a:pPr>
                      <a:r>
                        <a:rPr lang="en-US" sz="2400">
                          <a:solidFill>
                            <a:schemeClr val="bg1"/>
                          </a:solidFill>
                          <a:latin typeface="微软雅黑" panose="020B0503020204020204" charset="-122"/>
                          <a:ea typeface="微软雅黑" panose="020B0503020204020204" charset="-122"/>
                        </a:rPr>
                        <a:t>false</a:t>
                      </a:r>
                      <a:endParaRPr lang="en-US" sz="2400">
                        <a:solidFill>
                          <a:schemeClr val="bg1"/>
                        </a:solidFill>
                        <a:latin typeface="微软雅黑" panose="020B0503020204020204" charset="-122"/>
                        <a:ea typeface="微软雅黑" panose="020B0503020204020204" charset="-122"/>
                      </a:endParaRPr>
                    </a:p>
                  </a:txBody>
                  <a:tcPr anchor="ctr" anchorCtr="0">
                    <a:noFill/>
                  </a:tcPr>
                </a:tc>
                <a:tc>
                  <a:txBody>
                    <a:bodyPr/>
                    <a:p>
                      <a:pPr algn="ctr" fontAlgn="ctr">
                        <a:buNone/>
                      </a:pPr>
                      <a:r>
                        <a:rPr lang="en-US" sz="2400">
                          <a:solidFill>
                            <a:schemeClr val="bg1"/>
                          </a:solidFill>
                          <a:latin typeface="微软雅黑" panose="020B0503020204020204" charset="-122"/>
                          <a:ea typeface="微软雅黑" panose="020B0503020204020204" charset="-122"/>
                        </a:rPr>
                        <a:t>true</a:t>
                      </a:r>
                      <a:endParaRPr lang="en-US" sz="2400">
                        <a:solidFill>
                          <a:schemeClr val="bg1"/>
                        </a:solidFill>
                        <a:latin typeface="微软雅黑" panose="020B0503020204020204" charset="-122"/>
                        <a:ea typeface="微软雅黑" panose="020B0503020204020204" charset="-122"/>
                      </a:endParaRPr>
                    </a:p>
                  </a:txBody>
                  <a:tcPr anchor="ctr" anchorCtr="0">
                    <a:noFill/>
                  </a:tcPr>
                </a:tc>
                <a:tc>
                  <a:txBody>
                    <a:bodyPr/>
                    <a:p>
                      <a:pPr algn="ctr" fontAlgn="ctr">
                        <a:buNone/>
                      </a:pPr>
                      <a:endParaRPr sz="2400">
                        <a:solidFill>
                          <a:schemeClr val="bg1"/>
                        </a:solidFill>
                        <a:latin typeface="微软雅黑" panose="020B0503020204020204" charset="-122"/>
                        <a:ea typeface="微软雅黑" panose="020B0503020204020204" charset="-122"/>
                      </a:endParaRPr>
                    </a:p>
                  </a:txBody>
                  <a:tcPr anchor="ctr" anchorCtr="0">
                    <a:noFill/>
                  </a:tcPr>
                </a:tc>
              </a:tr>
              <a:tr h="276860">
                <a:tc>
                  <a:txBody>
                    <a:bodyPr/>
                    <a:p>
                      <a:pPr algn="ctr" fontAlgn="ctr">
                        <a:buNone/>
                      </a:pPr>
                      <a:r>
                        <a:rPr lang="en-US" sz="2400">
                          <a:solidFill>
                            <a:schemeClr val="bg1"/>
                          </a:solidFill>
                          <a:latin typeface="微软雅黑" panose="020B0503020204020204" charset="-122"/>
                          <a:ea typeface="微软雅黑" panose="020B0503020204020204" charset="-122"/>
                        </a:rPr>
                        <a:t>true</a:t>
                      </a:r>
                      <a:endParaRPr lang="en-US" sz="2400">
                        <a:solidFill>
                          <a:schemeClr val="bg1"/>
                        </a:solidFill>
                        <a:latin typeface="微软雅黑" panose="020B0503020204020204" charset="-122"/>
                        <a:ea typeface="微软雅黑" panose="020B0503020204020204" charset="-122"/>
                      </a:endParaRPr>
                    </a:p>
                  </a:txBody>
                  <a:tcPr anchor="ctr" anchorCtr="0">
                    <a:noFill/>
                  </a:tcPr>
                </a:tc>
                <a:tc>
                  <a:txBody>
                    <a:bodyPr/>
                    <a:p>
                      <a:pPr algn="ctr" fontAlgn="ctr">
                        <a:buNone/>
                      </a:pPr>
                      <a:r>
                        <a:rPr lang="en-US" sz="2400">
                          <a:solidFill>
                            <a:schemeClr val="bg1"/>
                          </a:solidFill>
                          <a:latin typeface="微软雅黑" panose="020B0503020204020204" charset="-122"/>
                          <a:ea typeface="微软雅黑" panose="020B0503020204020204" charset="-122"/>
                        </a:rPr>
                        <a:t>false</a:t>
                      </a:r>
                      <a:endParaRPr lang="en-US" sz="2400">
                        <a:solidFill>
                          <a:schemeClr val="bg1"/>
                        </a:solidFill>
                        <a:latin typeface="微软雅黑" panose="020B0503020204020204" charset="-122"/>
                        <a:ea typeface="微软雅黑" panose="020B0503020204020204" charset="-122"/>
                      </a:endParaRPr>
                    </a:p>
                  </a:txBody>
                  <a:tcPr anchor="ctr" anchorCtr="0">
                    <a:noFill/>
                  </a:tcPr>
                </a:tc>
                <a:tc>
                  <a:txBody>
                    <a:bodyPr/>
                    <a:p>
                      <a:pPr algn="ctr" fontAlgn="ctr">
                        <a:buNone/>
                      </a:pPr>
                      <a:r>
                        <a:rPr lang="en-US" sz="2400">
                          <a:solidFill>
                            <a:schemeClr val="bg1"/>
                          </a:solidFill>
                          <a:latin typeface="微软雅黑" panose="020B0503020204020204" charset="-122"/>
                          <a:ea typeface="微软雅黑" panose="020B0503020204020204" charset="-122"/>
                        </a:rPr>
                        <a:t>false</a:t>
                      </a:r>
                      <a:endParaRPr lang="en-US" sz="2400">
                        <a:solidFill>
                          <a:schemeClr val="bg1"/>
                        </a:solidFill>
                        <a:latin typeface="微软雅黑" panose="020B0503020204020204" charset="-122"/>
                        <a:ea typeface="微软雅黑" panose="020B0503020204020204" charset="-122"/>
                      </a:endParaRPr>
                    </a:p>
                  </a:txBody>
                  <a:tcPr anchor="ctr" anchorCtr="0">
                    <a:noFill/>
                  </a:tcPr>
                </a:tc>
                <a:tc>
                  <a:txBody>
                    <a:bodyPr/>
                    <a:p>
                      <a:pPr algn="ctr" fontAlgn="ctr">
                        <a:buNone/>
                      </a:pPr>
                      <a:r>
                        <a:rPr lang="en-US" sz="2400">
                          <a:solidFill>
                            <a:schemeClr val="bg1"/>
                          </a:solidFill>
                          <a:latin typeface="微软雅黑" panose="020B0503020204020204" charset="-122"/>
                          <a:ea typeface="微软雅黑" panose="020B0503020204020204" charset="-122"/>
                        </a:rPr>
                        <a:t>true</a:t>
                      </a:r>
                      <a:endParaRPr lang="en-US" sz="2400">
                        <a:solidFill>
                          <a:schemeClr val="bg1"/>
                        </a:solidFill>
                        <a:latin typeface="微软雅黑" panose="020B0503020204020204" charset="-122"/>
                        <a:ea typeface="微软雅黑" panose="020B0503020204020204" charset="-122"/>
                      </a:endParaRPr>
                    </a:p>
                  </a:txBody>
                  <a:tcPr anchor="ctr" anchorCtr="0">
                    <a:noFill/>
                  </a:tcPr>
                </a:tc>
                <a:tc>
                  <a:txBody>
                    <a:bodyPr/>
                    <a:p>
                      <a:pPr algn="ctr" fontAlgn="ctr">
                        <a:buNone/>
                      </a:pPr>
                      <a:r>
                        <a:rPr lang="en-US" sz="2400">
                          <a:solidFill>
                            <a:schemeClr val="bg1"/>
                          </a:solidFill>
                          <a:latin typeface="微软雅黑" panose="020B0503020204020204" charset="-122"/>
                          <a:ea typeface="微软雅黑" panose="020B0503020204020204" charset="-122"/>
                        </a:rPr>
                        <a:t>false</a:t>
                      </a:r>
                      <a:endParaRPr lang="en-US" sz="2400">
                        <a:solidFill>
                          <a:schemeClr val="bg1"/>
                        </a:solidFill>
                        <a:latin typeface="微软雅黑" panose="020B0503020204020204" charset="-122"/>
                        <a:ea typeface="微软雅黑" panose="020B0503020204020204" charset="-122"/>
                      </a:endParaRPr>
                    </a:p>
                  </a:txBody>
                  <a:tcPr anchor="ctr" anchorCtr="0">
                    <a:noFill/>
                  </a:tcPr>
                </a:tc>
              </a:tr>
              <a:tr h="0">
                <a:tc>
                  <a:txBody>
                    <a:bodyPr/>
                    <a:p>
                      <a:pPr algn="ctr" fontAlgn="ctr">
                        <a:buNone/>
                      </a:pPr>
                      <a:r>
                        <a:rPr lang="en-US" sz="2400">
                          <a:solidFill>
                            <a:schemeClr val="bg1"/>
                          </a:solidFill>
                          <a:latin typeface="微软雅黑" panose="020B0503020204020204" charset="-122"/>
                          <a:ea typeface="微软雅黑" panose="020B0503020204020204" charset="-122"/>
                        </a:rPr>
                        <a:t>true</a:t>
                      </a:r>
                      <a:endParaRPr lang="en-US" sz="2400">
                        <a:solidFill>
                          <a:schemeClr val="bg1"/>
                        </a:solidFill>
                        <a:latin typeface="微软雅黑" panose="020B0503020204020204" charset="-122"/>
                        <a:ea typeface="微软雅黑" panose="020B0503020204020204" charset="-122"/>
                      </a:endParaRPr>
                    </a:p>
                  </a:txBody>
                  <a:tcPr anchor="ctr" anchorCtr="0">
                    <a:noFill/>
                  </a:tcPr>
                </a:tc>
                <a:tc>
                  <a:txBody>
                    <a:bodyPr/>
                    <a:p>
                      <a:pPr algn="ctr" fontAlgn="ctr">
                        <a:buNone/>
                      </a:pPr>
                      <a:r>
                        <a:rPr lang="en-US" sz="2400">
                          <a:solidFill>
                            <a:schemeClr val="bg1"/>
                          </a:solidFill>
                          <a:latin typeface="微软雅黑" panose="020B0503020204020204" charset="-122"/>
                          <a:ea typeface="微软雅黑" panose="020B0503020204020204" charset="-122"/>
                        </a:rPr>
                        <a:t>true</a:t>
                      </a:r>
                      <a:endParaRPr lang="en-US" sz="2400">
                        <a:solidFill>
                          <a:schemeClr val="bg1"/>
                        </a:solidFill>
                        <a:latin typeface="微软雅黑" panose="020B0503020204020204" charset="-122"/>
                        <a:ea typeface="微软雅黑" panose="020B0503020204020204" charset="-122"/>
                      </a:endParaRPr>
                    </a:p>
                  </a:txBody>
                  <a:tcPr anchor="ctr" anchorCtr="0">
                    <a:noFill/>
                  </a:tcPr>
                </a:tc>
                <a:tc>
                  <a:txBody>
                    <a:bodyPr/>
                    <a:p>
                      <a:pPr algn="ctr" fontAlgn="ctr">
                        <a:buNone/>
                      </a:pPr>
                      <a:r>
                        <a:rPr lang="en-US" sz="2400">
                          <a:solidFill>
                            <a:schemeClr val="bg1"/>
                          </a:solidFill>
                          <a:latin typeface="微软雅黑" panose="020B0503020204020204" charset="-122"/>
                          <a:ea typeface="微软雅黑" panose="020B0503020204020204" charset="-122"/>
                        </a:rPr>
                        <a:t>true</a:t>
                      </a:r>
                      <a:endParaRPr lang="en-US" sz="2400">
                        <a:solidFill>
                          <a:schemeClr val="bg1"/>
                        </a:solidFill>
                        <a:latin typeface="微软雅黑" panose="020B0503020204020204" charset="-122"/>
                        <a:ea typeface="微软雅黑" panose="020B0503020204020204" charset="-122"/>
                      </a:endParaRPr>
                    </a:p>
                  </a:txBody>
                  <a:tcPr anchor="ctr" anchorCtr="0">
                    <a:noFill/>
                  </a:tcPr>
                </a:tc>
                <a:tc>
                  <a:txBody>
                    <a:bodyPr/>
                    <a:p>
                      <a:pPr algn="ctr" fontAlgn="ctr">
                        <a:buNone/>
                      </a:pPr>
                      <a:r>
                        <a:rPr lang="en-US" sz="2400">
                          <a:solidFill>
                            <a:schemeClr val="bg1"/>
                          </a:solidFill>
                          <a:latin typeface="微软雅黑" panose="020B0503020204020204" charset="-122"/>
                          <a:ea typeface="微软雅黑" panose="020B0503020204020204" charset="-122"/>
                        </a:rPr>
                        <a:t>true</a:t>
                      </a:r>
                      <a:endParaRPr lang="en-US" sz="2400">
                        <a:solidFill>
                          <a:schemeClr val="bg1"/>
                        </a:solidFill>
                        <a:latin typeface="微软雅黑" panose="020B0503020204020204" charset="-122"/>
                        <a:ea typeface="微软雅黑" panose="020B0503020204020204" charset="-122"/>
                      </a:endParaRPr>
                    </a:p>
                  </a:txBody>
                  <a:tcPr anchor="ctr" anchorCtr="0">
                    <a:noFill/>
                  </a:tcPr>
                </a:tc>
                <a:tc>
                  <a:txBody>
                    <a:bodyPr/>
                    <a:p>
                      <a:pPr algn="ctr" fontAlgn="ctr">
                        <a:buNone/>
                      </a:pPr>
                      <a:endParaRPr sz="2400">
                        <a:solidFill>
                          <a:schemeClr val="bg1"/>
                        </a:solidFill>
                        <a:latin typeface="微软雅黑" panose="020B0503020204020204" charset="-122"/>
                        <a:ea typeface="微软雅黑" panose="020B0503020204020204" charset="-122"/>
                      </a:endParaRPr>
                    </a:p>
                  </a:txBody>
                  <a:tcPr anchor="ctr" anchorCtr="0">
                    <a:no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52805" y="2426970"/>
            <a:ext cx="3230880" cy="1070610"/>
          </a:xfrm>
          <a:prstGeom prst="rect">
            <a:avLst/>
          </a:prstGeom>
          <a:noFill/>
        </p:spPr>
        <p:txBody>
          <a:bodyPr wrap="none" rtlCol="0" anchor="t">
            <a:spAutoFit/>
          </a:bodyPr>
          <a:p>
            <a:pPr algn="l"/>
            <a:r>
              <a:rPr lang="zh-CN" altLang="zh-CN" sz="6000" b="1">
                <a:solidFill>
                  <a:schemeClr val="bg1"/>
                </a:solidFill>
                <a:latin typeface="微软雅黑" panose="020B0503020204020204" charset="-122"/>
                <a:ea typeface="微软雅黑" panose="020B0503020204020204" charset="-122"/>
              </a:rPr>
              <a:t>赋值运算</a:t>
            </a:r>
            <a:endParaRPr lang="zh-CN" altLang="zh-CN" sz="6000" b="1">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lgn="l"/>
            <a:r>
              <a:rPr lang="zh-CN" altLang="en-US">
                <a:solidFill>
                  <a:schemeClr val="bg1"/>
                </a:solidFill>
                <a:sym typeface="+mn-ea"/>
              </a:rPr>
              <a:t>使用扩展赋值表达式</a:t>
            </a:r>
            <a:endParaRPr lang="zh-CN" altLang="en-US">
              <a:solidFill>
                <a:schemeClr val="bg1"/>
              </a:solidFill>
              <a:sym typeface="+mn-ea"/>
            </a:endParaRPr>
          </a:p>
        </p:txBody>
      </p:sp>
      <p:sp>
        <p:nvSpPr>
          <p:cNvPr id="3" name="文本占位符 2"/>
          <p:cNvSpPr>
            <a:spLocks noGrp="1"/>
          </p:cNvSpPr>
          <p:nvPr>
            <p:ph type="body" idx="13"/>
          </p:nvPr>
        </p:nvSpPr>
        <p:spPr/>
        <p:txBody>
          <a:bodyPr/>
          <a:p>
            <a:pPr marL="457200" lvl="1" indent="-457200">
              <a:lnSpc>
                <a:spcPct val="110000"/>
              </a:lnSpc>
              <a:buSzPct val="100000"/>
            </a:pPr>
            <a:r>
              <a:rPr lang="zh-CN" altLang="en-US" sz="3200" dirty="0">
                <a:solidFill>
                  <a:schemeClr val="bg1"/>
                </a:solidFill>
                <a:latin typeface="微软雅黑" panose="020B0503020204020204" charset="-122"/>
                <a:ea typeface="微软雅黑" panose="020B0503020204020204" charset="-122"/>
                <a:sym typeface="+mn-ea"/>
              </a:rPr>
              <a:t>在赋值运算符</a:t>
            </a:r>
            <a:r>
              <a:rPr lang="en-US" altLang="zh-CN" sz="3200" dirty="0">
                <a:solidFill>
                  <a:schemeClr val="bg1"/>
                </a:solidFill>
                <a:latin typeface="微软雅黑" panose="020B0503020204020204" charset="-122"/>
                <a:ea typeface="微软雅黑" panose="020B0503020204020204" charset="-122"/>
                <a:sym typeface="+mn-ea"/>
              </a:rPr>
              <a:t>“=”</a:t>
            </a:r>
            <a:r>
              <a:rPr lang="zh-CN" altLang="en-US" sz="3200" dirty="0">
                <a:solidFill>
                  <a:schemeClr val="bg1"/>
                </a:solidFill>
                <a:latin typeface="微软雅黑" panose="020B0503020204020204" charset="-122"/>
                <a:ea typeface="微软雅黑" panose="020B0503020204020204" charset="-122"/>
                <a:sym typeface="+mn-ea"/>
              </a:rPr>
              <a:t>前面加上其他运算符，即为扩展赋值运算符。</a:t>
            </a:r>
            <a:endParaRPr lang="en-US" altLang="zh-CN" sz="2600" dirty="0">
              <a:solidFill>
                <a:schemeClr val="bg1"/>
              </a:solidFill>
              <a:latin typeface="微软雅黑" panose="020B0503020204020204" charset="-122"/>
              <a:ea typeface="微软雅黑" panose="020B0503020204020204" charset="-122"/>
              <a:sym typeface="+mn-ea"/>
            </a:endParaRPr>
          </a:p>
        </p:txBody>
      </p:sp>
      <p:graphicFrame>
        <p:nvGraphicFramePr>
          <p:cNvPr id="4" name="表格 3"/>
          <p:cNvGraphicFramePr/>
          <p:nvPr/>
        </p:nvGraphicFramePr>
        <p:xfrm>
          <a:off x="991870" y="2588895"/>
          <a:ext cx="7663815" cy="3675380"/>
        </p:xfrm>
        <a:graphic>
          <a:graphicData uri="http://schemas.openxmlformats.org/drawingml/2006/table">
            <a:tbl>
              <a:tblPr firstRow="1" bandRow="1">
                <a:tableStyleId>{5C22544A-7EE6-4342-B048-85BDC9FD1C3A}</a:tableStyleId>
              </a:tblPr>
              <a:tblGrid>
                <a:gridCol w="1491615"/>
                <a:gridCol w="1712595"/>
                <a:gridCol w="1863725"/>
                <a:gridCol w="2595880"/>
              </a:tblGrid>
              <a:tr h="525145">
                <a:tc gridSpan="4">
                  <a:txBody>
                    <a:bodyPr/>
                    <a:p>
                      <a:pPr algn="l">
                        <a:buNone/>
                      </a:pPr>
                      <a:r>
                        <a:rPr lang="zh-CN" altLang="en-US" sz="2600">
                          <a:solidFill>
                            <a:schemeClr val="bg1"/>
                          </a:solidFill>
                          <a:latin typeface="微软雅黑" panose="020B0503020204020204" charset="-122"/>
                          <a:ea typeface="微软雅黑" panose="020B0503020204020204" charset="-122"/>
                        </a:rPr>
                        <a:t>扩展赋值运算符</a:t>
                      </a:r>
                      <a:endParaRPr lang="zh-CN" altLang="en-US" sz="2600">
                        <a:solidFill>
                          <a:schemeClr val="bg1"/>
                        </a:solidFill>
                        <a:latin typeface="微软雅黑" panose="020B0503020204020204" charset="-122"/>
                        <a:ea typeface="微软雅黑" panose="020B0503020204020204" charset="-122"/>
                      </a:endParaRPr>
                    </a:p>
                  </a:txBody>
                  <a:tcPr>
                    <a:noFill/>
                  </a:tcPr>
                </a:tc>
                <a:tc hMerge="1">
                  <a:tcPr>
                    <a:noFill/>
                  </a:tcPr>
                </a:tc>
                <a:tc hMerge="1">
                  <a:tcPr>
                    <a:noFill/>
                  </a:tcPr>
                </a:tc>
                <a:tc hMerge="1">
                  <a:tcPr>
                    <a:noFill/>
                  </a:tcPr>
                </a:tc>
              </a:tr>
              <a:tr h="525145">
                <a:tc>
                  <a:txBody>
                    <a:bodyPr/>
                    <a:p>
                      <a:pPr algn="ctr" fontAlgn="ctr">
                        <a:buNone/>
                      </a:pPr>
                      <a:r>
                        <a:rPr lang="zh-CN" altLang="en-US" sz="2400">
                          <a:solidFill>
                            <a:schemeClr val="bg1"/>
                          </a:solidFill>
                          <a:latin typeface="微软雅黑" panose="020B0503020204020204" charset="-122"/>
                          <a:ea typeface="微软雅黑" panose="020B0503020204020204" charset="-122"/>
                        </a:rPr>
                        <a:t>运算符</a:t>
                      </a:r>
                      <a:endParaRPr lang="zh-CN" altLang="en-US" sz="2400">
                        <a:solidFill>
                          <a:schemeClr val="bg1"/>
                        </a:solidFill>
                        <a:latin typeface="微软雅黑" panose="020B0503020204020204" charset="-122"/>
                        <a:ea typeface="微软雅黑" panose="020B0503020204020204" charset="-122"/>
                      </a:endParaRPr>
                    </a:p>
                  </a:txBody>
                  <a:tcPr anchor="ctr" anchorCtr="0">
                    <a:noFill/>
                  </a:tcPr>
                </a:tc>
                <a:tc>
                  <a:txBody>
                    <a:bodyPr/>
                    <a:p>
                      <a:pPr algn="ctr" fontAlgn="ctr">
                        <a:buNone/>
                      </a:pPr>
                      <a:r>
                        <a:rPr lang="zh-CN" altLang="en-US" sz="2400">
                          <a:solidFill>
                            <a:schemeClr val="bg1"/>
                          </a:solidFill>
                          <a:latin typeface="微软雅黑" panose="020B0503020204020204" charset="-122"/>
                          <a:ea typeface="微软雅黑" panose="020B0503020204020204" charset="-122"/>
                        </a:rPr>
                        <a:t>表达式</a:t>
                      </a:r>
                      <a:endParaRPr lang="zh-CN" altLang="en-US" sz="2400">
                        <a:solidFill>
                          <a:schemeClr val="bg1"/>
                        </a:solidFill>
                        <a:latin typeface="微软雅黑" panose="020B0503020204020204" charset="-122"/>
                        <a:ea typeface="微软雅黑" panose="020B0503020204020204" charset="-122"/>
                      </a:endParaRPr>
                    </a:p>
                  </a:txBody>
                  <a:tcPr anchor="ctr" anchorCtr="0">
                    <a:noFill/>
                  </a:tcPr>
                </a:tc>
                <a:tc>
                  <a:txBody>
                    <a:bodyPr/>
                    <a:p>
                      <a:pPr algn="ctr" fontAlgn="ctr">
                        <a:buNone/>
                      </a:pPr>
                      <a:r>
                        <a:rPr lang="zh-CN" altLang="en-US" sz="2400">
                          <a:solidFill>
                            <a:schemeClr val="bg1"/>
                          </a:solidFill>
                          <a:latin typeface="微软雅黑" panose="020B0503020204020204" charset="-122"/>
                          <a:ea typeface="微软雅黑" panose="020B0503020204020204" charset="-122"/>
                        </a:rPr>
                        <a:t>计算</a:t>
                      </a:r>
                      <a:endParaRPr lang="zh-CN" altLang="en-US" sz="2400">
                        <a:solidFill>
                          <a:schemeClr val="bg1"/>
                        </a:solidFill>
                        <a:latin typeface="微软雅黑" panose="020B0503020204020204" charset="-122"/>
                        <a:ea typeface="微软雅黑" panose="020B0503020204020204" charset="-122"/>
                      </a:endParaRPr>
                    </a:p>
                  </a:txBody>
                  <a:tcPr anchor="ctr" anchorCtr="0">
                    <a:noFill/>
                  </a:tcPr>
                </a:tc>
                <a:tc>
                  <a:txBody>
                    <a:bodyPr/>
                    <a:p>
                      <a:pPr algn="ctr" fontAlgn="ctr">
                        <a:buNone/>
                      </a:pPr>
                      <a:r>
                        <a:rPr lang="zh-CN" altLang="en-US" sz="2400">
                          <a:solidFill>
                            <a:schemeClr val="bg1"/>
                          </a:solidFill>
                          <a:latin typeface="微软雅黑" panose="020B0503020204020204" charset="-122"/>
                          <a:ea typeface="微软雅黑" panose="020B0503020204020204" charset="-122"/>
                        </a:rPr>
                        <a:t>结果</a:t>
                      </a:r>
                      <a:r>
                        <a:rPr lang="en-US" altLang="zh-CN" sz="2400">
                          <a:solidFill>
                            <a:schemeClr val="bg1"/>
                          </a:solidFill>
                          <a:latin typeface="微软雅黑" panose="020B0503020204020204" charset="-122"/>
                          <a:ea typeface="微软雅黑" panose="020B0503020204020204" charset="-122"/>
                        </a:rPr>
                        <a:t>(</a:t>
                      </a:r>
                      <a:r>
                        <a:rPr lang="zh-CN" altLang="en-US" sz="2400">
                          <a:solidFill>
                            <a:schemeClr val="bg1"/>
                          </a:solidFill>
                          <a:latin typeface="微软雅黑" panose="020B0503020204020204" charset="-122"/>
                          <a:ea typeface="微软雅黑" panose="020B0503020204020204" charset="-122"/>
                        </a:rPr>
                        <a:t>假设</a:t>
                      </a:r>
                      <a:r>
                        <a:rPr lang="en-US" altLang="zh-CN" sz="2400">
                          <a:solidFill>
                            <a:schemeClr val="bg1"/>
                          </a:solidFill>
                          <a:latin typeface="微软雅黑" panose="020B0503020204020204" charset="-122"/>
                          <a:ea typeface="微软雅黑" panose="020B0503020204020204" charset="-122"/>
                        </a:rPr>
                        <a:t>X=10)</a:t>
                      </a:r>
                      <a:endParaRPr lang="en-US" altLang="zh-CN" sz="2400">
                        <a:solidFill>
                          <a:schemeClr val="bg1"/>
                        </a:solidFill>
                        <a:latin typeface="微软雅黑" panose="020B0503020204020204" charset="-122"/>
                        <a:ea typeface="微软雅黑" panose="020B0503020204020204" charset="-122"/>
                      </a:endParaRPr>
                    </a:p>
                  </a:txBody>
                  <a:tcPr anchor="ctr" anchorCtr="0">
                    <a:noFill/>
                  </a:tcPr>
                </a:tc>
              </a:tr>
              <a:tr h="524510">
                <a:tc>
                  <a:txBody>
                    <a:bodyPr/>
                    <a:p>
                      <a:pPr algn="ctr" fontAlgn="ctr">
                        <a:buNone/>
                      </a:pPr>
                      <a:r>
                        <a:rPr lang="en-US" sz="2400">
                          <a:solidFill>
                            <a:schemeClr val="bg1"/>
                          </a:solidFill>
                          <a:latin typeface="微软雅黑" panose="020B0503020204020204" charset="-122"/>
                          <a:ea typeface="微软雅黑" panose="020B0503020204020204" charset="-122"/>
                        </a:rPr>
                        <a:t>+=</a:t>
                      </a:r>
                      <a:endParaRPr lang="en-US" sz="2400">
                        <a:solidFill>
                          <a:schemeClr val="bg1"/>
                        </a:solidFill>
                        <a:latin typeface="微软雅黑" panose="020B0503020204020204" charset="-122"/>
                        <a:ea typeface="微软雅黑" panose="020B0503020204020204" charset="-122"/>
                      </a:endParaRPr>
                    </a:p>
                  </a:txBody>
                  <a:tcPr anchor="ctr" anchorCtr="0">
                    <a:noFill/>
                  </a:tcPr>
                </a:tc>
                <a:tc>
                  <a:txBody>
                    <a:bodyPr/>
                    <a:p>
                      <a:pPr algn="ctr" fontAlgn="ctr">
                        <a:buNone/>
                      </a:pPr>
                      <a:r>
                        <a:rPr lang="en-US" sz="2400">
                          <a:solidFill>
                            <a:schemeClr val="bg1"/>
                          </a:solidFill>
                          <a:latin typeface="微软雅黑" panose="020B0503020204020204" charset="-122"/>
                          <a:ea typeface="微软雅黑" panose="020B0503020204020204" charset="-122"/>
                        </a:rPr>
                        <a:t>X+= 5</a:t>
                      </a:r>
                      <a:endParaRPr lang="en-US" sz="2400">
                        <a:solidFill>
                          <a:schemeClr val="bg1"/>
                        </a:solidFill>
                        <a:latin typeface="微软雅黑" panose="020B0503020204020204" charset="-122"/>
                        <a:ea typeface="微软雅黑" panose="020B0503020204020204" charset="-122"/>
                      </a:endParaRPr>
                    </a:p>
                  </a:txBody>
                  <a:tcPr anchor="ctr" anchorCtr="0">
                    <a:noFill/>
                  </a:tcPr>
                </a:tc>
                <a:tc>
                  <a:txBody>
                    <a:bodyPr/>
                    <a:p>
                      <a:pPr algn="ctr" fontAlgn="ctr">
                        <a:buNone/>
                      </a:pPr>
                      <a:r>
                        <a:rPr lang="en-US" sz="2400">
                          <a:solidFill>
                            <a:schemeClr val="bg1"/>
                          </a:solidFill>
                          <a:latin typeface="微软雅黑" panose="020B0503020204020204" charset="-122"/>
                          <a:ea typeface="微软雅黑" panose="020B0503020204020204" charset="-122"/>
                        </a:rPr>
                        <a:t>X= X+ 5</a:t>
                      </a:r>
                      <a:endParaRPr lang="en-US" sz="2400">
                        <a:solidFill>
                          <a:schemeClr val="bg1"/>
                        </a:solidFill>
                        <a:latin typeface="微软雅黑" panose="020B0503020204020204" charset="-122"/>
                        <a:ea typeface="微软雅黑" panose="020B0503020204020204" charset="-122"/>
                      </a:endParaRPr>
                    </a:p>
                  </a:txBody>
                  <a:tcPr anchor="ctr" anchorCtr="0">
                    <a:noFill/>
                  </a:tcPr>
                </a:tc>
                <a:tc>
                  <a:txBody>
                    <a:bodyPr/>
                    <a:p>
                      <a:pPr algn="ctr" fontAlgn="ctr">
                        <a:buNone/>
                      </a:pPr>
                      <a:r>
                        <a:rPr lang="en-US" sz="2400">
                          <a:solidFill>
                            <a:schemeClr val="bg1"/>
                          </a:solidFill>
                          <a:latin typeface="微软雅黑" panose="020B0503020204020204" charset="-122"/>
                          <a:ea typeface="微软雅黑" panose="020B0503020204020204" charset="-122"/>
                        </a:rPr>
                        <a:t>15</a:t>
                      </a:r>
                      <a:endParaRPr lang="en-US" sz="2400">
                        <a:solidFill>
                          <a:schemeClr val="bg1"/>
                        </a:solidFill>
                        <a:latin typeface="微软雅黑" panose="020B0503020204020204" charset="-122"/>
                        <a:ea typeface="微软雅黑" panose="020B0503020204020204" charset="-122"/>
                      </a:endParaRPr>
                    </a:p>
                  </a:txBody>
                  <a:tcPr anchor="ctr" anchorCtr="0">
                    <a:noFill/>
                  </a:tcPr>
                </a:tc>
              </a:tr>
              <a:tr h="525145">
                <a:tc>
                  <a:txBody>
                    <a:bodyPr/>
                    <a:p>
                      <a:pPr algn="ctr" fontAlgn="ctr">
                        <a:buNone/>
                      </a:pPr>
                      <a:r>
                        <a:rPr lang="en-US" sz="2400">
                          <a:solidFill>
                            <a:schemeClr val="bg1"/>
                          </a:solidFill>
                          <a:latin typeface="微软雅黑" panose="020B0503020204020204" charset="-122"/>
                          <a:ea typeface="微软雅黑" panose="020B0503020204020204" charset="-122"/>
                        </a:rPr>
                        <a:t>-=</a:t>
                      </a:r>
                      <a:endParaRPr lang="en-US" sz="2400">
                        <a:solidFill>
                          <a:schemeClr val="bg1"/>
                        </a:solidFill>
                        <a:latin typeface="微软雅黑" panose="020B0503020204020204" charset="-122"/>
                        <a:ea typeface="微软雅黑" panose="020B0503020204020204" charset="-122"/>
                      </a:endParaRPr>
                    </a:p>
                  </a:txBody>
                  <a:tcPr anchor="ctr" anchorCtr="0">
                    <a:noFill/>
                  </a:tcPr>
                </a:tc>
                <a:tc>
                  <a:txBody>
                    <a:bodyPr/>
                    <a:p>
                      <a:pPr algn="ctr" fontAlgn="ctr">
                        <a:buNone/>
                      </a:pPr>
                      <a:r>
                        <a:rPr lang="en-US" sz="2400">
                          <a:solidFill>
                            <a:schemeClr val="bg1"/>
                          </a:solidFill>
                          <a:latin typeface="微软雅黑" panose="020B0503020204020204" charset="-122"/>
                          <a:ea typeface="微软雅黑" panose="020B0503020204020204" charset="-122"/>
                        </a:rPr>
                        <a:t>X -= 5</a:t>
                      </a:r>
                      <a:endParaRPr lang="en-US" sz="2400">
                        <a:solidFill>
                          <a:schemeClr val="bg1"/>
                        </a:solidFill>
                        <a:latin typeface="微软雅黑" panose="020B0503020204020204" charset="-122"/>
                        <a:ea typeface="微软雅黑" panose="020B0503020204020204" charset="-122"/>
                      </a:endParaRPr>
                    </a:p>
                  </a:txBody>
                  <a:tcPr anchor="ctr" anchorCtr="0">
                    <a:noFill/>
                  </a:tcPr>
                </a:tc>
                <a:tc>
                  <a:txBody>
                    <a:bodyPr/>
                    <a:p>
                      <a:pPr algn="ctr" fontAlgn="ctr">
                        <a:buNone/>
                      </a:pPr>
                      <a:r>
                        <a:rPr lang="en-US" sz="2400">
                          <a:solidFill>
                            <a:schemeClr val="bg1"/>
                          </a:solidFill>
                          <a:latin typeface="微软雅黑" panose="020B0503020204020204" charset="-122"/>
                          <a:ea typeface="微软雅黑" panose="020B0503020204020204" charset="-122"/>
                        </a:rPr>
                        <a:t>X = X - 5</a:t>
                      </a:r>
                      <a:endParaRPr lang="en-US" sz="2400">
                        <a:solidFill>
                          <a:schemeClr val="bg1"/>
                        </a:solidFill>
                        <a:latin typeface="微软雅黑" panose="020B0503020204020204" charset="-122"/>
                        <a:ea typeface="微软雅黑" panose="020B0503020204020204" charset="-122"/>
                      </a:endParaRPr>
                    </a:p>
                  </a:txBody>
                  <a:tcPr anchor="ctr" anchorCtr="0">
                    <a:noFill/>
                  </a:tcPr>
                </a:tc>
                <a:tc>
                  <a:txBody>
                    <a:bodyPr/>
                    <a:p>
                      <a:pPr algn="ctr" fontAlgn="ctr">
                        <a:buNone/>
                      </a:pPr>
                      <a:r>
                        <a:rPr lang="en-US" sz="2400">
                          <a:solidFill>
                            <a:schemeClr val="bg1"/>
                          </a:solidFill>
                          <a:latin typeface="微软雅黑" panose="020B0503020204020204" charset="-122"/>
                          <a:ea typeface="微软雅黑" panose="020B0503020204020204" charset="-122"/>
                        </a:rPr>
                        <a:t>10</a:t>
                      </a:r>
                      <a:endParaRPr lang="en-US" sz="2400">
                        <a:solidFill>
                          <a:schemeClr val="bg1"/>
                        </a:solidFill>
                        <a:latin typeface="微软雅黑" panose="020B0503020204020204" charset="-122"/>
                        <a:ea typeface="微软雅黑" panose="020B0503020204020204" charset="-122"/>
                      </a:endParaRPr>
                    </a:p>
                  </a:txBody>
                  <a:tcPr anchor="ctr" anchorCtr="0">
                    <a:noFill/>
                  </a:tcPr>
                </a:tc>
              </a:tr>
              <a:tr h="525145">
                <a:tc>
                  <a:txBody>
                    <a:bodyPr/>
                    <a:p>
                      <a:pPr algn="ctr" fontAlgn="ctr">
                        <a:buNone/>
                      </a:pPr>
                      <a:r>
                        <a:rPr lang="en-US" sz="2400">
                          <a:solidFill>
                            <a:schemeClr val="bg1"/>
                          </a:solidFill>
                          <a:latin typeface="微软雅黑" panose="020B0503020204020204" charset="-122"/>
                          <a:ea typeface="微软雅黑" panose="020B0503020204020204" charset="-122"/>
                        </a:rPr>
                        <a:t>*=</a:t>
                      </a:r>
                      <a:endParaRPr lang="en-US" sz="2400">
                        <a:solidFill>
                          <a:schemeClr val="bg1"/>
                        </a:solidFill>
                        <a:latin typeface="微软雅黑" panose="020B0503020204020204" charset="-122"/>
                        <a:ea typeface="微软雅黑" panose="020B0503020204020204" charset="-122"/>
                      </a:endParaRPr>
                    </a:p>
                  </a:txBody>
                  <a:tcPr anchor="ctr" anchorCtr="0">
                    <a:noFill/>
                  </a:tcPr>
                </a:tc>
                <a:tc>
                  <a:txBody>
                    <a:bodyPr/>
                    <a:p>
                      <a:pPr algn="ctr" fontAlgn="ctr">
                        <a:buNone/>
                      </a:pPr>
                      <a:r>
                        <a:rPr lang="en-US" sz="2400">
                          <a:solidFill>
                            <a:schemeClr val="bg1"/>
                          </a:solidFill>
                          <a:latin typeface="微软雅黑" panose="020B0503020204020204" charset="-122"/>
                          <a:ea typeface="微软雅黑" panose="020B0503020204020204" charset="-122"/>
                        </a:rPr>
                        <a:t>X *= 5</a:t>
                      </a:r>
                      <a:endParaRPr lang="en-US" sz="2400">
                        <a:solidFill>
                          <a:schemeClr val="bg1"/>
                        </a:solidFill>
                        <a:latin typeface="微软雅黑" panose="020B0503020204020204" charset="-122"/>
                        <a:ea typeface="微软雅黑" panose="020B0503020204020204" charset="-122"/>
                      </a:endParaRPr>
                    </a:p>
                  </a:txBody>
                  <a:tcPr anchor="ctr" anchorCtr="0">
                    <a:noFill/>
                  </a:tcPr>
                </a:tc>
                <a:tc>
                  <a:txBody>
                    <a:bodyPr/>
                    <a:p>
                      <a:pPr algn="ctr" fontAlgn="ctr">
                        <a:buNone/>
                      </a:pPr>
                      <a:r>
                        <a:rPr lang="en-US" altLang="zh-CN" sz="2400">
                          <a:solidFill>
                            <a:schemeClr val="bg1"/>
                          </a:solidFill>
                          <a:latin typeface="微软雅黑" panose="020B0503020204020204" charset="-122"/>
                          <a:ea typeface="微软雅黑" panose="020B0503020204020204" charset="-122"/>
                        </a:rPr>
                        <a:t>X = X * 5</a:t>
                      </a:r>
                      <a:endParaRPr lang="en-US" altLang="zh-CN" sz="2400">
                        <a:solidFill>
                          <a:schemeClr val="bg1"/>
                        </a:solidFill>
                        <a:latin typeface="微软雅黑" panose="020B0503020204020204" charset="-122"/>
                        <a:ea typeface="微软雅黑" panose="020B0503020204020204" charset="-122"/>
                      </a:endParaRPr>
                    </a:p>
                  </a:txBody>
                  <a:tcPr anchor="ctr" anchorCtr="0">
                    <a:noFill/>
                  </a:tcPr>
                </a:tc>
                <a:tc>
                  <a:txBody>
                    <a:bodyPr/>
                    <a:p>
                      <a:pPr algn="ctr" fontAlgn="ctr">
                        <a:buNone/>
                      </a:pPr>
                      <a:r>
                        <a:rPr lang="en-US" sz="2400">
                          <a:solidFill>
                            <a:schemeClr val="bg1"/>
                          </a:solidFill>
                          <a:latin typeface="微软雅黑" panose="020B0503020204020204" charset="-122"/>
                          <a:ea typeface="微软雅黑" panose="020B0503020204020204" charset="-122"/>
                        </a:rPr>
                        <a:t>50</a:t>
                      </a:r>
                      <a:endParaRPr lang="en-US" sz="2400">
                        <a:solidFill>
                          <a:schemeClr val="bg1"/>
                        </a:solidFill>
                        <a:latin typeface="微软雅黑" panose="020B0503020204020204" charset="-122"/>
                        <a:ea typeface="微软雅黑" panose="020B0503020204020204" charset="-122"/>
                      </a:endParaRPr>
                    </a:p>
                  </a:txBody>
                  <a:tcPr anchor="ctr" anchorCtr="0">
                    <a:noFill/>
                  </a:tcPr>
                </a:tc>
              </a:tr>
              <a:tr h="525145">
                <a:tc>
                  <a:txBody>
                    <a:bodyPr/>
                    <a:p>
                      <a:pPr algn="ctr" fontAlgn="ctr">
                        <a:buNone/>
                      </a:pPr>
                      <a:r>
                        <a:rPr lang="en-US" altLang="zh-CN" sz="2400">
                          <a:solidFill>
                            <a:schemeClr val="bg1"/>
                          </a:solidFill>
                          <a:latin typeface="微软雅黑" panose="020B0503020204020204" charset="-122"/>
                          <a:ea typeface="微软雅黑" panose="020B0503020204020204" charset="-122"/>
                        </a:rPr>
                        <a:t>/=</a:t>
                      </a:r>
                      <a:endParaRPr lang="en-US" altLang="zh-CN" sz="2400">
                        <a:solidFill>
                          <a:schemeClr val="bg1"/>
                        </a:solidFill>
                        <a:latin typeface="微软雅黑" panose="020B0503020204020204" charset="-122"/>
                        <a:ea typeface="微软雅黑" panose="020B0503020204020204" charset="-122"/>
                      </a:endParaRPr>
                    </a:p>
                  </a:txBody>
                  <a:tcPr anchor="ctr" anchorCtr="0">
                    <a:noFill/>
                  </a:tcPr>
                </a:tc>
                <a:tc>
                  <a:txBody>
                    <a:bodyPr/>
                    <a:p>
                      <a:pPr algn="ctr" fontAlgn="ctr">
                        <a:buNone/>
                      </a:pPr>
                      <a:r>
                        <a:rPr lang="en-US" sz="2400">
                          <a:solidFill>
                            <a:schemeClr val="bg1"/>
                          </a:solidFill>
                          <a:latin typeface="微软雅黑" panose="020B0503020204020204" charset="-122"/>
                          <a:ea typeface="微软雅黑" panose="020B0503020204020204" charset="-122"/>
                        </a:rPr>
                        <a:t>X /= 5</a:t>
                      </a:r>
                      <a:endParaRPr lang="en-US" sz="2400">
                        <a:solidFill>
                          <a:schemeClr val="bg1"/>
                        </a:solidFill>
                        <a:latin typeface="微软雅黑" panose="020B0503020204020204" charset="-122"/>
                        <a:ea typeface="微软雅黑" panose="020B0503020204020204" charset="-122"/>
                      </a:endParaRPr>
                    </a:p>
                  </a:txBody>
                  <a:tcPr anchor="ctr" anchorCtr="0">
                    <a:noFill/>
                  </a:tcPr>
                </a:tc>
                <a:tc>
                  <a:txBody>
                    <a:bodyPr/>
                    <a:p>
                      <a:pPr algn="ctr" fontAlgn="ctr">
                        <a:buNone/>
                      </a:pPr>
                      <a:r>
                        <a:rPr lang="en-US" sz="2400">
                          <a:solidFill>
                            <a:schemeClr val="bg1"/>
                          </a:solidFill>
                          <a:latin typeface="微软雅黑" panose="020B0503020204020204" charset="-122"/>
                          <a:ea typeface="微软雅黑" panose="020B0503020204020204" charset="-122"/>
                        </a:rPr>
                        <a:t>X = X / 5</a:t>
                      </a:r>
                      <a:endParaRPr lang="en-US" sz="2400">
                        <a:solidFill>
                          <a:schemeClr val="bg1"/>
                        </a:solidFill>
                        <a:latin typeface="微软雅黑" panose="020B0503020204020204" charset="-122"/>
                        <a:ea typeface="微软雅黑" panose="020B0503020204020204" charset="-122"/>
                      </a:endParaRPr>
                    </a:p>
                  </a:txBody>
                  <a:tcPr anchor="ctr" anchorCtr="0">
                    <a:noFill/>
                  </a:tcPr>
                </a:tc>
                <a:tc>
                  <a:txBody>
                    <a:bodyPr/>
                    <a:p>
                      <a:pPr algn="ctr" fontAlgn="ctr">
                        <a:buNone/>
                      </a:pPr>
                      <a:r>
                        <a:rPr lang="en-US" sz="2400">
                          <a:solidFill>
                            <a:schemeClr val="bg1"/>
                          </a:solidFill>
                          <a:latin typeface="微软雅黑" panose="020B0503020204020204" charset="-122"/>
                          <a:ea typeface="微软雅黑" panose="020B0503020204020204" charset="-122"/>
                        </a:rPr>
                        <a:t>2</a:t>
                      </a:r>
                      <a:endParaRPr lang="en-US" sz="2400">
                        <a:solidFill>
                          <a:schemeClr val="bg1"/>
                        </a:solidFill>
                        <a:latin typeface="微软雅黑" panose="020B0503020204020204" charset="-122"/>
                        <a:ea typeface="微软雅黑" panose="020B0503020204020204" charset="-122"/>
                      </a:endParaRPr>
                    </a:p>
                  </a:txBody>
                  <a:tcPr anchor="ctr" anchorCtr="0">
                    <a:noFill/>
                  </a:tcPr>
                </a:tc>
              </a:tr>
              <a:tr h="525145">
                <a:tc>
                  <a:txBody>
                    <a:bodyPr/>
                    <a:p>
                      <a:pPr algn="ctr" fontAlgn="ctr">
                        <a:buNone/>
                      </a:pPr>
                      <a:r>
                        <a:rPr lang="en-US" sz="2400">
                          <a:solidFill>
                            <a:schemeClr val="bg1"/>
                          </a:solidFill>
                          <a:latin typeface="微软雅黑" panose="020B0503020204020204" charset="-122"/>
                          <a:ea typeface="微软雅黑" panose="020B0503020204020204" charset="-122"/>
                        </a:rPr>
                        <a:t>%=</a:t>
                      </a:r>
                      <a:endParaRPr lang="en-US" sz="2400">
                        <a:solidFill>
                          <a:schemeClr val="bg1"/>
                        </a:solidFill>
                        <a:latin typeface="微软雅黑" panose="020B0503020204020204" charset="-122"/>
                        <a:ea typeface="微软雅黑" panose="020B0503020204020204" charset="-122"/>
                      </a:endParaRPr>
                    </a:p>
                  </a:txBody>
                  <a:tcPr anchor="ctr" anchorCtr="0">
                    <a:noFill/>
                  </a:tcPr>
                </a:tc>
                <a:tc>
                  <a:txBody>
                    <a:bodyPr/>
                    <a:p>
                      <a:pPr algn="ctr" fontAlgn="ctr">
                        <a:buNone/>
                      </a:pPr>
                      <a:r>
                        <a:rPr lang="en-US" sz="2400">
                          <a:solidFill>
                            <a:schemeClr val="bg1"/>
                          </a:solidFill>
                          <a:latin typeface="微软雅黑" panose="020B0503020204020204" charset="-122"/>
                          <a:ea typeface="微软雅黑" panose="020B0503020204020204" charset="-122"/>
                        </a:rPr>
                        <a:t>X %= 5</a:t>
                      </a:r>
                      <a:endParaRPr lang="en-US" sz="2400">
                        <a:solidFill>
                          <a:schemeClr val="bg1"/>
                        </a:solidFill>
                        <a:latin typeface="微软雅黑" panose="020B0503020204020204" charset="-122"/>
                        <a:ea typeface="微软雅黑" panose="020B0503020204020204" charset="-122"/>
                      </a:endParaRPr>
                    </a:p>
                  </a:txBody>
                  <a:tcPr anchor="ctr" anchorCtr="0">
                    <a:noFill/>
                  </a:tcPr>
                </a:tc>
                <a:tc>
                  <a:txBody>
                    <a:bodyPr/>
                    <a:p>
                      <a:pPr algn="ctr" fontAlgn="ctr">
                        <a:buNone/>
                      </a:pPr>
                      <a:r>
                        <a:rPr lang="en-US" sz="2400">
                          <a:solidFill>
                            <a:schemeClr val="bg1"/>
                          </a:solidFill>
                          <a:latin typeface="微软雅黑" panose="020B0503020204020204" charset="-122"/>
                          <a:ea typeface="微软雅黑" panose="020B0503020204020204" charset="-122"/>
                        </a:rPr>
                        <a:t>X = X % 5</a:t>
                      </a:r>
                      <a:endParaRPr lang="en-US" sz="2400">
                        <a:solidFill>
                          <a:schemeClr val="bg1"/>
                        </a:solidFill>
                        <a:latin typeface="微软雅黑" panose="020B0503020204020204" charset="-122"/>
                        <a:ea typeface="微软雅黑" panose="020B0503020204020204" charset="-122"/>
                      </a:endParaRPr>
                    </a:p>
                  </a:txBody>
                  <a:tcPr anchor="ctr" anchorCtr="0">
                    <a:noFill/>
                  </a:tcPr>
                </a:tc>
                <a:tc>
                  <a:txBody>
                    <a:bodyPr/>
                    <a:p>
                      <a:pPr algn="ctr" fontAlgn="ctr">
                        <a:buNone/>
                      </a:pPr>
                      <a:r>
                        <a:rPr lang="en-US" sz="2400">
                          <a:solidFill>
                            <a:schemeClr val="bg1"/>
                          </a:solidFill>
                          <a:latin typeface="微软雅黑" panose="020B0503020204020204" charset="-122"/>
                          <a:ea typeface="微软雅黑" panose="020B0503020204020204" charset="-122"/>
                        </a:rPr>
                        <a:t>0</a:t>
                      </a:r>
                      <a:endParaRPr lang="en-US" sz="2400">
                        <a:solidFill>
                          <a:schemeClr val="bg1"/>
                        </a:solidFill>
                        <a:latin typeface="微软雅黑" panose="020B0503020204020204" charset="-122"/>
                        <a:ea typeface="微软雅黑" panose="020B0503020204020204" charset="-122"/>
                      </a:endParaRPr>
                    </a:p>
                  </a:txBody>
                  <a:tcPr anchor="ctr" anchorCtr="0">
                    <a:no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52805" y="2426970"/>
            <a:ext cx="5516880" cy="1070610"/>
          </a:xfrm>
          <a:prstGeom prst="rect">
            <a:avLst/>
          </a:prstGeom>
          <a:noFill/>
        </p:spPr>
        <p:txBody>
          <a:bodyPr wrap="none" rtlCol="0" anchor="t">
            <a:spAutoFit/>
          </a:bodyPr>
          <a:p>
            <a:pPr algn="l"/>
            <a:r>
              <a:rPr lang="zh-CN" altLang="zh-CN" sz="6000" b="1">
                <a:solidFill>
                  <a:schemeClr val="bg1"/>
                </a:solidFill>
                <a:latin typeface="微软雅黑" panose="020B0503020204020204" charset="-122"/>
                <a:ea typeface="微软雅黑" panose="020B0503020204020204" charset="-122"/>
              </a:rPr>
              <a:t>字符串连接运算</a:t>
            </a:r>
            <a:endParaRPr lang="zh-CN" altLang="zh-CN" sz="6000" b="1">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lgn="l"/>
            <a:r>
              <a:rPr lang="zh-CN" altLang="en-US">
                <a:solidFill>
                  <a:schemeClr val="bg1"/>
                </a:solidFill>
                <a:sym typeface="+mn-ea"/>
              </a:rPr>
              <a:t>使用</a:t>
            </a:r>
            <a:r>
              <a:rPr lang="en-US" altLang="zh-CN">
                <a:solidFill>
                  <a:schemeClr val="bg1"/>
                </a:solidFill>
                <a:sym typeface="+mn-ea"/>
              </a:rPr>
              <a:t>+</a:t>
            </a:r>
            <a:r>
              <a:rPr lang="zh-CN" altLang="en-US">
                <a:solidFill>
                  <a:schemeClr val="bg1"/>
                </a:solidFill>
                <a:sym typeface="+mn-ea"/>
              </a:rPr>
              <a:t>进行字符串连接</a:t>
            </a:r>
            <a:endParaRPr lang="zh-CN" altLang="en-US">
              <a:solidFill>
                <a:schemeClr val="bg1"/>
              </a:solidFill>
              <a:sym typeface="+mn-ea"/>
            </a:endParaRPr>
          </a:p>
        </p:txBody>
      </p:sp>
      <p:sp>
        <p:nvSpPr>
          <p:cNvPr id="3" name="文本占位符 2"/>
          <p:cNvSpPr>
            <a:spLocks noGrp="1"/>
          </p:cNvSpPr>
          <p:nvPr>
            <p:ph type="body" idx="13"/>
          </p:nvPr>
        </p:nvSpPr>
        <p:spPr/>
        <p:txBody>
          <a:bodyPr/>
          <a:p>
            <a:pPr marL="457200" lvl="1" indent="-457200">
              <a:lnSpc>
                <a:spcPct val="110000"/>
              </a:lnSpc>
              <a:buSzPct val="100000"/>
            </a:pPr>
            <a:r>
              <a:rPr lang="en-US" altLang="zh-CN" sz="3200" dirty="0">
                <a:solidFill>
                  <a:schemeClr val="bg1"/>
                </a:solidFill>
                <a:latin typeface="微软雅黑" panose="020B0503020204020204" charset="-122"/>
                <a:ea typeface="微软雅黑" panose="020B0503020204020204" charset="-122"/>
                <a:sym typeface="+mn-ea"/>
              </a:rPr>
              <a:t>“+” </a:t>
            </a:r>
            <a:r>
              <a:rPr lang="zh-CN" altLang="en-US" sz="3200" dirty="0">
                <a:solidFill>
                  <a:schemeClr val="bg1"/>
                </a:solidFill>
                <a:latin typeface="微软雅黑" panose="020B0503020204020204" charset="-122"/>
                <a:ea typeface="微软雅黑" panose="020B0503020204020204" charset="-122"/>
                <a:sym typeface="+mn-ea"/>
              </a:rPr>
              <a:t>可以实现字符串的连接，同时可以实现字符串与其他数据类型的</a:t>
            </a:r>
            <a:r>
              <a:rPr lang="en-US" altLang="zh-CN" sz="3200" dirty="0">
                <a:solidFill>
                  <a:schemeClr val="bg1"/>
                </a:solidFill>
                <a:latin typeface="微软雅黑" panose="020B0503020204020204" charset="-122"/>
                <a:ea typeface="微软雅黑" panose="020B0503020204020204" charset="-122"/>
                <a:sym typeface="+mn-ea"/>
              </a:rPr>
              <a:t>“</a:t>
            </a:r>
            <a:r>
              <a:rPr lang="zh-CN" altLang="en-US" sz="3200" dirty="0">
                <a:solidFill>
                  <a:srgbClr val="FF0000"/>
                </a:solidFill>
                <a:latin typeface="微软雅黑" panose="020B0503020204020204" charset="-122"/>
                <a:ea typeface="微软雅黑" panose="020B0503020204020204" charset="-122"/>
                <a:sym typeface="+mn-ea"/>
              </a:rPr>
              <a:t>连接</a:t>
            </a:r>
            <a:r>
              <a:rPr lang="en-US" altLang="zh-CN" sz="3200" dirty="0">
                <a:solidFill>
                  <a:schemeClr val="bg1"/>
                </a:solidFill>
                <a:latin typeface="微软雅黑" panose="020B0503020204020204" charset="-122"/>
                <a:ea typeface="微软雅黑" panose="020B0503020204020204" charset="-122"/>
                <a:sym typeface="+mn-ea"/>
              </a:rPr>
              <a:t>”</a:t>
            </a:r>
            <a:r>
              <a:rPr lang="zh-CN" altLang="en-US" sz="3200" dirty="0">
                <a:solidFill>
                  <a:schemeClr val="bg1"/>
                </a:solidFill>
                <a:latin typeface="微软雅黑" panose="020B0503020204020204" charset="-122"/>
                <a:ea typeface="微软雅黑" panose="020B0503020204020204" charset="-122"/>
                <a:sym typeface="+mn-ea"/>
              </a:rPr>
              <a:t>。</a:t>
            </a:r>
            <a:endParaRPr lang="zh-CN" altLang="en-US" sz="3200" dirty="0">
              <a:solidFill>
                <a:schemeClr val="bg1"/>
              </a:solidFill>
              <a:latin typeface="微软雅黑" panose="020B0503020204020204" charset="-122"/>
              <a:ea typeface="微软雅黑" panose="020B0503020204020204" charset="-122"/>
              <a:sym typeface="+mn-ea"/>
            </a:endParaRPr>
          </a:p>
          <a:p>
            <a:pPr marL="914400" lvl="2" indent="-457200">
              <a:lnSpc>
                <a:spcPct val="110000"/>
              </a:lnSpc>
              <a:buSzPct val="100000"/>
            </a:pPr>
            <a:endParaRPr lang="en-US" altLang="zh-CN" sz="2165" dirty="0">
              <a:solidFill>
                <a:schemeClr val="bg1"/>
              </a:solidFill>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latin typeface="微软雅黑" panose="020B0503020204020204" charset="-122"/>
                <a:ea typeface="微软雅黑" panose="020B0503020204020204" charset="-122"/>
                <a:sym typeface="+mn-ea"/>
              </a:rPr>
              <a:t>int a = 100;</a:t>
            </a:r>
            <a:endParaRPr lang="en-US" altLang="zh-CN" sz="2600" dirty="0">
              <a:solidFill>
                <a:schemeClr val="bg1"/>
              </a:solidFill>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latin typeface="微软雅黑" panose="020B0503020204020204" charset="-122"/>
                <a:ea typeface="微软雅黑" panose="020B0503020204020204" charset="-122"/>
                <a:sym typeface="+mn-ea"/>
              </a:rPr>
              <a:t>String msg =</a:t>
            </a:r>
            <a:r>
              <a:rPr lang="en-US" altLang="zh-CN" sz="2600" dirty="0">
                <a:solidFill>
                  <a:srgbClr val="FF0000"/>
                </a:solidFill>
                <a:latin typeface="微软雅黑" panose="020B0503020204020204" charset="-122"/>
                <a:ea typeface="微软雅黑" panose="020B0503020204020204" charset="-122"/>
                <a:sym typeface="+mn-ea"/>
              </a:rPr>
              <a:t> "a=" + a</a:t>
            </a:r>
            <a:r>
              <a:rPr lang="en-US" altLang="zh-CN" sz="2600" dirty="0">
                <a:solidFill>
                  <a:schemeClr val="bg1"/>
                </a:solidFill>
                <a:latin typeface="微软雅黑" panose="020B0503020204020204" charset="-122"/>
                <a:ea typeface="微软雅黑" panose="020B0503020204020204" charset="-122"/>
                <a:sym typeface="+mn-ea"/>
              </a:rPr>
              <a:t>;</a:t>
            </a:r>
            <a:endParaRPr lang="en-US" altLang="zh-CN" sz="2600" dirty="0">
              <a:solidFill>
                <a:schemeClr val="bg1"/>
              </a:solidFill>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latin typeface="微软雅黑" panose="020B0503020204020204" charset="-122"/>
                <a:ea typeface="微软雅黑" panose="020B0503020204020204" charset="-122"/>
                <a:sym typeface="+mn-ea"/>
              </a:rPr>
              <a:t>System.out.println(msg);//</a:t>
            </a:r>
            <a:r>
              <a:rPr lang="en-US" altLang="zh-CN" sz="2600" dirty="0">
                <a:solidFill>
                  <a:srgbClr val="FF0000"/>
                </a:solidFill>
                <a:latin typeface="微软雅黑" panose="020B0503020204020204" charset="-122"/>
                <a:ea typeface="微软雅黑" panose="020B0503020204020204" charset="-122"/>
                <a:sym typeface="+mn-ea"/>
              </a:rPr>
              <a:t>a=100</a:t>
            </a:r>
            <a:endParaRPr lang="en-US" altLang="zh-CN" sz="2600" dirty="0">
              <a:solidFill>
                <a:srgbClr val="FF0000"/>
              </a:solidFill>
              <a:latin typeface="微软雅黑" panose="020B0503020204020204" charset="-122"/>
              <a:ea typeface="微软雅黑" panose="020B0503020204020204" charset="-122"/>
              <a:sym typeface="+mn-ea"/>
            </a:endParaRPr>
          </a:p>
          <a:p>
            <a:pPr marL="914400" lvl="2" indent="-457200">
              <a:lnSpc>
                <a:spcPct val="110000"/>
              </a:lnSpc>
              <a:buSzPct val="100000"/>
            </a:pPr>
            <a:endParaRPr lang="en-US" altLang="zh-CN" sz="2600" dirty="0">
              <a:solidFill>
                <a:srgbClr val="FF0000"/>
              </a:solidFill>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latin typeface="微软雅黑" panose="020B0503020204020204" charset="-122"/>
                <a:ea typeface="微软雅黑" panose="020B0503020204020204" charset="-122"/>
                <a:sym typeface="+mn-ea"/>
              </a:rPr>
              <a:t>msg = ""+100+200;</a:t>
            </a:r>
            <a:endParaRPr lang="en-US" altLang="zh-CN" sz="2600" dirty="0">
              <a:solidFill>
                <a:schemeClr val="bg1"/>
              </a:solidFill>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latin typeface="微软雅黑" panose="020B0503020204020204" charset="-122"/>
                <a:ea typeface="微软雅黑" panose="020B0503020204020204" charset="-122"/>
                <a:sym typeface="+mn-ea"/>
              </a:rPr>
              <a:t>System.out.println(msg);//100200</a:t>
            </a:r>
            <a:endParaRPr lang="en-US" altLang="zh-CN" sz="2600" dirty="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52805" y="2426970"/>
            <a:ext cx="5349240" cy="1070610"/>
          </a:xfrm>
          <a:prstGeom prst="rect">
            <a:avLst/>
          </a:prstGeom>
          <a:noFill/>
        </p:spPr>
        <p:txBody>
          <a:bodyPr wrap="none" rtlCol="0" anchor="t">
            <a:spAutoFit/>
          </a:bodyPr>
          <a:p>
            <a:pPr algn="l"/>
            <a:r>
              <a:rPr lang="zh-CN" altLang="zh-CN" sz="6000" b="1">
                <a:solidFill>
                  <a:schemeClr val="bg1"/>
                </a:solidFill>
                <a:latin typeface="微软雅黑" panose="020B0503020204020204" charset="-122"/>
                <a:ea typeface="微软雅黑" panose="020B0503020204020204" charset="-122"/>
              </a:rPr>
              <a:t>条件</a:t>
            </a:r>
            <a:r>
              <a:rPr lang="en-US" altLang="zh-CN" sz="6000" b="1">
                <a:solidFill>
                  <a:schemeClr val="bg1"/>
                </a:solidFill>
                <a:latin typeface="微软雅黑" panose="020B0503020204020204" charset="-122"/>
                <a:ea typeface="微软雅黑" panose="020B0503020204020204" charset="-122"/>
              </a:rPr>
              <a:t>(</a:t>
            </a:r>
            <a:r>
              <a:rPr lang="zh-CN" altLang="en-US" sz="6000" b="1">
                <a:solidFill>
                  <a:schemeClr val="bg1"/>
                </a:solidFill>
                <a:latin typeface="微软雅黑" panose="020B0503020204020204" charset="-122"/>
                <a:ea typeface="微软雅黑" panose="020B0503020204020204" charset="-122"/>
              </a:rPr>
              <a:t>三目</a:t>
            </a:r>
            <a:r>
              <a:rPr lang="en-US" altLang="zh-CN" sz="6000" b="1">
                <a:solidFill>
                  <a:schemeClr val="bg1"/>
                </a:solidFill>
                <a:latin typeface="微软雅黑" panose="020B0503020204020204" charset="-122"/>
                <a:ea typeface="微软雅黑" panose="020B0503020204020204" charset="-122"/>
              </a:rPr>
              <a:t>)</a:t>
            </a:r>
            <a:r>
              <a:rPr lang="zh-CN" altLang="zh-CN" sz="6000" b="1">
                <a:solidFill>
                  <a:schemeClr val="bg1"/>
                </a:solidFill>
                <a:latin typeface="微软雅黑" panose="020B0503020204020204" charset="-122"/>
                <a:ea typeface="微软雅黑" panose="020B0503020204020204" charset="-122"/>
              </a:rPr>
              <a:t>运算</a:t>
            </a:r>
            <a:endParaRPr lang="zh-CN" altLang="zh-CN" sz="6000" b="1">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lgn="l"/>
            <a:r>
              <a:rPr lang="zh-CN" altLang="en-US">
                <a:solidFill>
                  <a:schemeClr val="bg1"/>
                </a:solidFill>
                <a:sym typeface="+mn-ea"/>
              </a:rPr>
              <a:t>使用条件</a:t>
            </a:r>
            <a:r>
              <a:rPr lang="en-US" altLang="zh-CN">
                <a:solidFill>
                  <a:schemeClr val="bg1"/>
                </a:solidFill>
                <a:sym typeface="+mn-ea"/>
              </a:rPr>
              <a:t>(</a:t>
            </a:r>
            <a:r>
              <a:rPr lang="zh-CN" altLang="en-US">
                <a:solidFill>
                  <a:schemeClr val="bg1"/>
                </a:solidFill>
                <a:sym typeface="+mn-ea"/>
              </a:rPr>
              <a:t>三目</a:t>
            </a:r>
            <a:r>
              <a:rPr lang="en-US" altLang="zh-CN">
                <a:solidFill>
                  <a:schemeClr val="bg1"/>
                </a:solidFill>
                <a:sym typeface="+mn-ea"/>
              </a:rPr>
              <a:t>)</a:t>
            </a:r>
            <a:r>
              <a:rPr lang="zh-CN" altLang="en-US">
                <a:solidFill>
                  <a:schemeClr val="bg1"/>
                </a:solidFill>
                <a:sym typeface="+mn-ea"/>
              </a:rPr>
              <a:t>运算符</a:t>
            </a:r>
            <a:endParaRPr lang="zh-CN" altLang="en-US">
              <a:solidFill>
                <a:schemeClr val="bg1"/>
              </a:solidFill>
              <a:sym typeface="+mn-ea"/>
            </a:endParaRPr>
          </a:p>
        </p:txBody>
      </p:sp>
      <p:sp>
        <p:nvSpPr>
          <p:cNvPr id="3" name="文本占位符 2"/>
          <p:cNvSpPr>
            <a:spLocks noGrp="1"/>
          </p:cNvSpPr>
          <p:nvPr>
            <p:ph type="body" idx="13"/>
          </p:nvPr>
        </p:nvSpPr>
        <p:spPr/>
        <p:txBody>
          <a:bodyPr>
            <a:normAutofit/>
          </a:bodyPr>
          <a:p>
            <a:pPr marL="457200" lvl="1" indent="-457200">
              <a:lnSpc>
                <a:spcPct val="110000"/>
              </a:lnSpc>
              <a:buSzPct val="100000"/>
            </a:pPr>
            <a:r>
              <a:rPr lang="zh-CN" altLang="en-US" sz="3200" dirty="0">
                <a:solidFill>
                  <a:schemeClr val="bg1"/>
                </a:solidFill>
                <a:latin typeface="微软雅黑" panose="020B0503020204020204" charset="-122"/>
                <a:ea typeface="微软雅黑" panose="020B0503020204020204" charset="-122"/>
                <a:sym typeface="+mn-ea"/>
              </a:rPr>
              <a:t>条件运算符又称为</a:t>
            </a:r>
            <a:r>
              <a:rPr lang="en-US" altLang="zh-CN" sz="3200" dirty="0">
                <a:solidFill>
                  <a:schemeClr val="bg1"/>
                </a:solidFill>
                <a:latin typeface="微软雅黑" panose="020B0503020204020204" charset="-122"/>
                <a:ea typeface="微软雅黑" panose="020B0503020204020204" charset="-122"/>
                <a:sym typeface="+mn-ea"/>
              </a:rPr>
              <a:t>“</a:t>
            </a:r>
            <a:r>
              <a:rPr lang="zh-CN" altLang="en-US" sz="3200" dirty="0">
                <a:solidFill>
                  <a:schemeClr val="bg1"/>
                </a:solidFill>
                <a:latin typeface="微软雅黑" panose="020B0503020204020204" charset="-122"/>
                <a:ea typeface="微软雅黑" panose="020B0503020204020204" charset="-122"/>
                <a:sym typeface="+mn-ea"/>
              </a:rPr>
              <a:t>三目</a:t>
            </a:r>
            <a:r>
              <a:rPr lang="en-US" altLang="zh-CN" sz="3200" dirty="0">
                <a:solidFill>
                  <a:schemeClr val="bg1"/>
                </a:solidFill>
                <a:latin typeface="微软雅黑" panose="020B0503020204020204" charset="-122"/>
                <a:ea typeface="微软雅黑" panose="020B0503020204020204" charset="-122"/>
                <a:sym typeface="+mn-ea"/>
              </a:rPr>
              <a:t>”</a:t>
            </a:r>
            <a:r>
              <a:rPr lang="zh-CN" altLang="en-US" sz="3200" dirty="0">
                <a:solidFill>
                  <a:schemeClr val="bg1"/>
                </a:solidFill>
                <a:latin typeface="微软雅黑" panose="020B0503020204020204" charset="-122"/>
                <a:ea typeface="微软雅黑" panose="020B0503020204020204" charset="-122"/>
                <a:sym typeface="+mn-ea"/>
              </a:rPr>
              <a:t>运算符，其结构为：</a:t>
            </a:r>
            <a:endParaRPr lang="en-US" altLang="zh-CN" sz="2165" dirty="0">
              <a:solidFill>
                <a:schemeClr val="bg1"/>
              </a:solidFill>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400" dirty="0">
                <a:solidFill>
                  <a:schemeClr val="bg1"/>
                </a:solidFill>
                <a:latin typeface="微软雅黑" panose="020B0503020204020204" charset="-122"/>
                <a:ea typeface="微软雅黑" panose="020B0503020204020204" charset="-122"/>
                <a:sym typeface="+mn-ea"/>
              </a:rPr>
              <a:t>-	boolean  </a:t>
            </a:r>
            <a:r>
              <a:rPr lang="zh-CN" altLang="zh-CN" sz="2400" dirty="0">
                <a:solidFill>
                  <a:schemeClr val="bg1"/>
                </a:solidFill>
                <a:latin typeface="微软雅黑" panose="020B0503020204020204" charset="-122"/>
                <a:ea typeface="微软雅黑" panose="020B0503020204020204" charset="-122"/>
                <a:sym typeface="+mn-ea"/>
              </a:rPr>
              <a:t>表达式 </a:t>
            </a:r>
            <a:r>
              <a:rPr lang="en-US" altLang="zh-CN" sz="2400" dirty="0">
                <a:solidFill>
                  <a:schemeClr val="bg1"/>
                </a:solidFill>
                <a:latin typeface="微软雅黑" panose="020B0503020204020204" charset="-122"/>
                <a:ea typeface="微软雅黑" panose="020B0503020204020204" charset="-122"/>
                <a:sym typeface="+mn-ea"/>
              </a:rPr>
              <a:t>? </a:t>
            </a:r>
            <a:r>
              <a:rPr lang="zh-CN" altLang="zh-CN" sz="2400" dirty="0">
                <a:solidFill>
                  <a:schemeClr val="bg1"/>
                </a:solidFill>
                <a:latin typeface="微软雅黑" panose="020B0503020204020204" charset="-122"/>
                <a:ea typeface="微软雅黑" panose="020B0503020204020204" charset="-122"/>
                <a:sym typeface="+mn-ea"/>
              </a:rPr>
              <a:t>表达式</a:t>
            </a:r>
            <a:r>
              <a:rPr lang="en-US" altLang="zh-CN" sz="2400" dirty="0">
                <a:solidFill>
                  <a:schemeClr val="bg1"/>
                </a:solidFill>
                <a:latin typeface="微软雅黑" panose="020B0503020204020204" charset="-122"/>
                <a:ea typeface="微软雅黑" panose="020B0503020204020204" charset="-122"/>
                <a:sym typeface="+mn-ea"/>
              </a:rPr>
              <a:t>1 </a:t>
            </a:r>
            <a:r>
              <a:rPr lang="zh-CN" altLang="en-US" sz="2400" dirty="0">
                <a:solidFill>
                  <a:schemeClr val="bg1"/>
                </a:solidFill>
                <a:latin typeface="微软雅黑" panose="020B0503020204020204" charset="-122"/>
                <a:ea typeface="微软雅黑" panose="020B0503020204020204" charset="-122"/>
                <a:sym typeface="+mn-ea"/>
              </a:rPr>
              <a:t>： 表达式</a:t>
            </a:r>
            <a:r>
              <a:rPr lang="en-US" altLang="zh-CN" sz="2400" dirty="0">
                <a:solidFill>
                  <a:schemeClr val="bg1"/>
                </a:solidFill>
                <a:latin typeface="微软雅黑" panose="020B0503020204020204" charset="-122"/>
                <a:ea typeface="微软雅黑" panose="020B0503020204020204" charset="-122"/>
                <a:sym typeface="+mn-ea"/>
              </a:rPr>
              <a:t>2;</a:t>
            </a:r>
            <a:endParaRPr lang="en-US" altLang="zh-CN" sz="2400" dirty="0">
              <a:solidFill>
                <a:schemeClr val="bg1"/>
              </a:solidFill>
              <a:latin typeface="微软雅黑" panose="020B0503020204020204" charset="-122"/>
              <a:ea typeface="微软雅黑" panose="020B0503020204020204" charset="-122"/>
              <a:sym typeface="+mn-ea"/>
            </a:endParaRPr>
          </a:p>
          <a:p>
            <a:pPr marL="457200" lvl="2" indent="-457200">
              <a:lnSpc>
                <a:spcPct val="110000"/>
              </a:lnSpc>
              <a:buSzPct val="100000"/>
              <a:buFont typeface="Arial" panose="020B0604020202020204" pitchFamily="34" charset="0"/>
              <a:buChar char="•"/>
            </a:pPr>
            <a:r>
              <a:rPr lang="zh-CN" altLang="en-US" sz="3200" dirty="0">
                <a:solidFill>
                  <a:schemeClr val="bg1"/>
                </a:solidFill>
                <a:latin typeface="微软雅黑" panose="020B0503020204020204" charset="-122"/>
                <a:ea typeface="微软雅黑" panose="020B0503020204020204" charset="-122"/>
                <a:sym typeface="+mn-ea"/>
              </a:rPr>
              <a:t>条件运算符的规则如下：</a:t>
            </a:r>
            <a:endParaRPr lang="zh-CN" altLang="en-US" sz="2600" dirty="0">
              <a:solidFill>
                <a:schemeClr val="bg1"/>
              </a:solidFill>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400" dirty="0">
                <a:solidFill>
                  <a:schemeClr val="bg1"/>
                </a:solidFill>
                <a:latin typeface="微软雅黑" panose="020B0503020204020204" charset="-122"/>
                <a:ea typeface="微软雅黑" panose="020B0503020204020204" charset="-122"/>
                <a:sym typeface="+mn-ea"/>
              </a:rPr>
              <a:t>- 	</a:t>
            </a:r>
            <a:r>
              <a:rPr lang="zh-CN" altLang="en-US" sz="2400" dirty="0">
                <a:solidFill>
                  <a:schemeClr val="bg1"/>
                </a:solidFill>
                <a:latin typeface="微软雅黑" panose="020B0503020204020204" charset="-122"/>
                <a:ea typeface="微软雅黑" panose="020B0503020204020204" charset="-122"/>
                <a:sym typeface="+mn-ea"/>
              </a:rPr>
              <a:t>先计算</a:t>
            </a:r>
            <a:r>
              <a:rPr lang="en-US" altLang="zh-CN" sz="2400" dirty="0">
                <a:solidFill>
                  <a:schemeClr val="bg1"/>
                </a:solidFill>
                <a:latin typeface="微软雅黑" panose="020B0503020204020204" charset="-122"/>
                <a:ea typeface="微软雅黑" panose="020B0503020204020204" charset="-122"/>
                <a:sym typeface="+mn-ea"/>
              </a:rPr>
              <a:t>boolean</a:t>
            </a:r>
            <a:r>
              <a:rPr lang="zh-CN" altLang="en-US" sz="2400" dirty="0">
                <a:solidFill>
                  <a:schemeClr val="bg1"/>
                </a:solidFill>
                <a:latin typeface="微软雅黑" panose="020B0503020204020204" charset="-122"/>
                <a:ea typeface="微软雅黑" panose="020B0503020204020204" charset="-122"/>
                <a:sym typeface="+mn-ea"/>
              </a:rPr>
              <a:t>表达式；</a:t>
            </a:r>
            <a:endParaRPr lang="zh-CN" altLang="en-US" sz="2400" dirty="0">
              <a:solidFill>
                <a:schemeClr val="bg1"/>
              </a:solidFill>
              <a:latin typeface="微软雅黑" panose="020B0503020204020204" charset="-122"/>
              <a:ea typeface="微软雅黑" panose="020B0503020204020204" charset="-122"/>
              <a:sym typeface="+mn-ea"/>
            </a:endParaRPr>
          </a:p>
          <a:p>
            <a:pPr marL="459740" lvl="2">
              <a:lnSpc>
                <a:spcPct val="110000"/>
              </a:lnSpc>
              <a:buSzPct val="100000"/>
            </a:pPr>
            <a:r>
              <a:rPr lang="en-US" altLang="zh-CN" sz="2400" dirty="0">
                <a:solidFill>
                  <a:schemeClr val="bg1"/>
                </a:solidFill>
                <a:latin typeface="微软雅黑" panose="020B0503020204020204" charset="-122"/>
                <a:ea typeface="微软雅黑" panose="020B0503020204020204" charset="-122"/>
                <a:sym typeface="+mn-ea"/>
              </a:rPr>
              <a:t>- 	</a:t>
            </a:r>
            <a:r>
              <a:rPr lang="zh-CN" altLang="en-US" sz="2400" dirty="0">
                <a:solidFill>
                  <a:schemeClr val="bg1"/>
                </a:solidFill>
                <a:latin typeface="微软雅黑" panose="020B0503020204020204" charset="-122"/>
                <a:ea typeface="微软雅黑" panose="020B0503020204020204" charset="-122"/>
                <a:sym typeface="+mn-ea"/>
              </a:rPr>
              <a:t>如果表达式的值为</a:t>
            </a:r>
            <a:r>
              <a:rPr lang="en-US" altLang="zh-CN" sz="2400" dirty="0">
                <a:solidFill>
                  <a:schemeClr val="bg1"/>
                </a:solidFill>
                <a:latin typeface="微软雅黑" panose="020B0503020204020204" charset="-122"/>
                <a:ea typeface="微软雅黑" panose="020B0503020204020204" charset="-122"/>
                <a:sym typeface="+mn-ea"/>
              </a:rPr>
              <a:t>true</a:t>
            </a:r>
            <a:r>
              <a:rPr lang="zh-CN" altLang="en-US" sz="2400" dirty="0">
                <a:solidFill>
                  <a:schemeClr val="bg1"/>
                </a:solidFill>
                <a:latin typeface="微软雅黑" panose="020B0503020204020204" charset="-122"/>
                <a:ea typeface="微软雅黑" panose="020B0503020204020204" charset="-122"/>
                <a:sym typeface="+mn-ea"/>
              </a:rPr>
              <a:t>，整个表达式结果为表达</a:t>
            </a:r>
            <a:r>
              <a:rPr lang="en-US" altLang="zh-CN" sz="2400" dirty="0">
                <a:solidFill>
                  <a:schemeClr val="bg1"/>
                </a:solidFill>
                <a:latin typeface="微软雅黑" panose="020B0503020204020204" charset="-122"/>
                <a:ea typeface="微软雅黑" panose="020B0503020204020204" charset="-122"/>
                <a:sym typeface="+mn-ea"/>
              </a:rPr>
              <a:t>	</a:t>
            </a:r>
            <a:r>
              <a:rPr lang="zh-CN" altLang="en-US" sz="2400" dirty="0">
                <a:solidFill>
                  <a:schemeClr val="bg1"/>
                </a:solidFill>
                <a:latin typeface="微软雅黑" panose="020B0503020204020204" charset="-122"/>
                <a:ea typeface="微软雅黑" panose="020B0503020204020204" charset="-122"/>
                <a:sym typeface="+mn-ea"/>
              </a:rPr>
              <a:t>式</a:t>
            </a:r>
            <a:r>
              <a:rPr lang="en-US" altLang="zh-CN" sz="2400" dirty="0">
                <a:solidFill>
                  <a:schemeClr val="bg1"/>
                </a:solidFill>
                <a:latin typeface="微软雅黑" panose="020B0503020204020204" charset="-122"/>
                <a:ea typeface="微软雅黑" panose="020B0503020204020204" charset="-122"/>
                <a:sym typeface="+mn-ea"/>
              </a:rPr>
              <a:t>1</a:t>
            </a:r>
            <a:r>
              <a:rPr lang="zh-CN" altLang="en-US" sz="2400" dirty="0">
                <a:solidFill>
                  <a:schemeClr val="bg1"/>
                </a:solidFill>
                <a:latin typeface="微软雅黑" panose="020B0503020204020204" charset="-122"/>
                <a:ea typeface="微软雅黑" panose="020B0503020204020204" charset="-122"/>
                <a:sym typeface="+mn-ea"/>
              </a:rPr>
              <a:t>的</a:t>
            </a:r>
            <a:r>
              <a:rPr lang="en-US" altLang="zh-CN" sz="2400" dirty="0">
                <a:solidFill>
                  <a:schemeClr val="bg1"/>
                </a:solidFill>
                <a:latin typeface="微软雅黑" panose="020B0503020204020204" charset="-122"/>
                <a:ea typeface="微软雅黑" panose="020B0503020204020204" charset="-122"/>
                <a:sym typeface="+mn-ea"/>
              </a:rPr>
              <a:t>	</a:t>
            </a:r>
            <a:r>
              <a:rPr lang="zh-CN" altLang="en-US" sz="2400" dirty="0">
                <a:solidFill>
                  <a:schemeClr val="bg1"/>
                </a:solidFill>
                <a:latin typeface="微软雅黑" panose="020B0503020204020204" charset="-122"/>
                <a:ea typeface="微软雅黑" panose="020B0503020204020204" charset="-122"/>
                <a:sym typeface="+mn-ea"/>
              </a:rPr>
              <a:t>值；</a:t>
            </a:r>
            <a:endParaRPr lang="en-US" altLang="zh-CN" sz="2400" dirty="0">
              <a:solidFill>
                <a:schemeClr val="bg1"/>
              </a:solidFill>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400" dirty="0">
                <a:solidFill>
                  <a:schemeClr val="bg1"/>
                </a:solidFill>
                <a:latin typeface="微软雅黑" panose="020B0503020204020204" charset="-122"/>
                <a:ea typeface="微软雅黑" panose="020B0503020204020204" charset="-122"/>
                <a:sym typeface="+mn-ea"/>
              </a:rPr>
              <a:t>- 	</a:t>
            </a:r>
            <a:r>
              <a:rPr lang="zh-CN" altLang="en-US" sz="2400" dirty="0">
                <a:solidFill>
                  <a:schemeClr val="bg1"/>
                </a:solidFill>
                <a:latin typeface="微软雅黑" panose="020B0503020204020204" charset="-122"/>
                <a:ea typeface="微软雅黑" panose="020B0503020204020204" charset="-122"/>
                <a:sym typeface="+mn-ea"/>
              </a:rPr>
              <a:t>如果表达式的值为</a:t>
            </a:r>
            <a:r>
              <a:rPr lang="en-US" altLang="zh-CN" sz="2400" dirty="0">
                <a:solidFill>
                  <a:schemeClr val="bg1"/>
                </a:solidFill>
                <a:latin typeface="微软雅黑" panose="020B0503020204020204" charset="-122"/>
                <a:ea typeface="微软雅黑" panose="020B0503020204020204" charset="-122"/>
                <a:sym typeface="+mn-ea"/>
              </a:rPr>
              <a:t>false</a:t>
            </a:r>
            <a:r>
              <a:rPr lang="zh-CN" altLang="en-US" sz="2400" dirty="0">
                <a:solidFill>
                  <a:schemeClr val="bg1"/>
                </a:solidFill>
                <a:latin typeface="微软雅黑" panose="020B0503020204020204" charset="-122"/>
                <a:ea typeface="微软雅黑" panose="020B0503020204020204" charset="-122"/>
                <a:sym typeface="+mn-ea"/>
              </a:rPr>
              <a:t>，整个表达式的结果为表达式</a:t>
            </a:r>
            <a:r>
              <a:rPr lang="en-US" altLang="zh-CN" sz="2400" dirty="0">
                <a:solidFill>
                  <a:schemeClr val="bg1"/>
                </a:solidFill>
                <a:latin typeface="微软雅黑" panose="020B0503020204020204" charset="-122"/>
                <a:ea typeface="微软雅黑" panose="020B0503020204020204" charset="-122"/>
                <a:sym typeface="+mn-ea"/>
              </a:rPr>
              <a:t>2</a:t>
            </a:r>
            <a:r>
              <a:rPr lang="zh-CN" altLang="en-US" sz="2400" dirty="0">
                <a:solidFill>
                  <a:schemeClr val="bg1"/>
                </a:solidFill>
                <a:latin typeface="微软雅黑" panose="020B0503020204020204" charset="-122"/>
                <a:ea typeface="微软雅黑" panose="020B0503020204020204" charset="-122"/>
                <a:sym typeface="+mn-ea"/>
              </a:rPr>
              <a:t>的值。</a:t>
            </a:r>
            <a:endParaRPr lang="zh-CN" altLang="en-US" sz="2400" dirty="0">
              <a:solidFill>
                <a:schemeClr val="bg1"/>
              </a:solidFill>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400" dirty="0">
                <a:solidFill>
                  <a:schemeClr val="bg1"/>
                </a:solidFill>
                <a:latin typeface="微软雅黑" panose="020B0503020204020204" charset="-122"/>
                <a:ea typeface="微软雅黑" panose="020B0503020204020204" charset="-122"/>
                <a:sym typeface="+mn-ea"/>
              </a:rPr>
              <a:t>-	int flag = 100 &gt; 200 ? 1 : 2; //flag</a:t>
            </a:r>
            <a:r>
              <a:rPr lang="zh-CN" altLang="en-US" sz="2400" dirty="0">
                <a:solidFill>
                  <a:schemeClr val="bg1"/>
                </a:solidFill>
                <a:latin typeface="微软雅黑" panose="020B0503020204020204" charset="-122"/>
                <a:ea typeface="微软雅黑" panose="020B0503020204020204" charset="-122"/>
                <a:sym typeface="+mn-ea"/>
              </a:rPr>
              <a:t>值为</a:t>
            </a:r>
            <a:r>
              <a:rPr lang="en-US" altLang="zh-CN" sz="2400" dirty="0">
                <a:solidFill>
                  <a:schemeClr val="bg1"/>
                </a:solidFill>
                <a:latin typeface="微软雅黑" panose="020B0503020204020204" charset="-122"/>
                <a:ea typeface="微软雅黑" panose="020B0503020204020204" charset="-122"/>
                <a:sym typeface="+mn-ea"/>
              </a:rPr>
              <a:t>:2</a:t>
            </a:r>
            <a:endParaRPr lang="en-US" altLang="zh-CN" sz="2400" dirty="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lgn="l"/>
            <a:r>
              <a:rPr lang="zh-CN" altLang="zh-CN">
                <a:solidFill>
                  <a:schemeClr val="bg1"/>
                </a:solidFill>
                <a:sym typeface="+mn-ea"/>
              </a:rPr>
              <a:t>案例演示</a:t>
            </a:r>
            <a:endParaRPr lang="zh-CN" altLang="zh-CN">
              <a:solidFill>
                <a:schemeClr val="bg1"/>
              </a:solidFill>
              <a:sym typeface="+mn-ea"/>
            </a:endParaRPr>
          </a:p>
        </p:txBody>
      </p:sp>
      <p:sp>
        <p:nvSpPr>
          <p:cNvPr id="3" name="文本占位符 2"/>
          <p:cNvSpPr>
            <a:spLocks noGrp="1"/>
          </p:cNvSpPr>
          <p:nvPr>
            <p:ph type="body" idx="13"/>
          </p:nvPr>
        </p:nvSpPr>
        <p:spPr/>
        <p:txBody>
          <a:bodyPr/>
          <a:p>
            <a:pPr marL="0" lvl="1" indent="0">
              <a:buSzPct val="100000"/>
              <a:buNone/>
            </a:pPr>
            <a:r>
              <a:rPr lang="zh-CN" altLang="en-US" sz="3200" b="1" dirty="0">
                <a:solidFill>
                  <a:schemeClr val="bg1"/>
                </a:solidFill>
                <a:latin typeface="微软雅黑" panose="020B0503020204020204" charset="-122"/>
                <a:ea typeface="微软雅黑" panose="020B0503020204020204" charset="-122"/>
                <a:sym typeface="+mn-ea"/>
              </a:rPr>
              <a:t>【参见：</a:t>
            </a:r>
            <a:r>
              <a:rPr lang="en-US" altLang="zh-CN" sz="3200" b="1" dirty="0">
                <a:solidFill>
                  <a:schemeClr val="bg1"/>
                </a:solidFill>
                <a:latin typeface="微软雅黑" panose="020B0503020204020204" charset="-122"/>
                <a:ea typeface="微软雅黑" panose="020B0503020204020204" charset="-122"/>
                <a:sym typeface="+mn-ea"/>
              </a:rPr>
              <a:t>COOKBOOK</a:t>
            </a:r>
            <a:r>
              <a:rPr lang="zh-CN" altLang="en-US" sz="3200" b="1" dirty="0">
                <a:solidFill>
                  <a:schemeClr val="bg1"/>
                </a:solidFill>
                <a:latin typeface="微软雅黑" panose="020B0503020204020204" charset="-122"/>
                <a:ea typeface="微软雅黑" panose="020B0503020204020204" charset="-122"/>
                <a:sym typeface="+mn-ea"/>
              </a:rPr>
              <a:t>】</a:t>
            </a:r>
            <a:endParaRPr lang="zh-CN" altLang="en-US" sz="3200" b="1" dirty="0">
              <a:solidFill>
                <a:schemeClr val="bg1"/>
              </a:solidFill>
              <a:latin typeface="微软雅黑" panose="020B0503020204020204" charset="-122"/>
              <a:ea typeface="微软雅黑" panose="020B0503020204020204" charset="-122"/>
              <a:sym typeface="+mn-ea"/>
            </a:endParaRPr>
          </a:p>
          <a:p>
            <a:pPr marL="0" lvl="1" indent="0">
              <a:buSzPct val="100000"/>
              <a:buNone/>
            </a:pPr>
            <a:endParaRPr lang="zh-CN" altLang="en-US" sz="3200" b="1" dirty="0">
              <a:solidFill>
                <a:schemeClr val="bg1"/>
              </a:solidFill>
              <a:latin typeface="微软雅黑" panose="020B0503020204020204" charset="-122"/>
              <a:ea typeface="微软雅黑" panose="020B0503020204020204" charset="-122"/>
              <a:sym typeface="+mn-ea"/>
            </a:endParaRPr>
          </a:p>
          <a:p>
            <a:pPr marL="457200" lvl="1" indent="-457200">
              <a:buSzPct val="100000"/>
            </a:pPr>
            <a:r>
              <a:rPr lang="zh-CN" altLang="en-US" sz="3200" b="1" dirty="0">
                <a:solidFill>
                  <a:schemeClr val="bg1"/>
                </a:solidFill>
                <a:latin typeface="微软雅黑" panose="020B0503020204020204" charset="-122"/>
                <a:ea typeface="微软雅黑" panose="020B0503020204020204" charset="-122"/>
                <a:sym typeface="+mn-ea"/>
              </a:rPr>
              <a:t>完成年龄判断</a:t>
            </a:r>
            <a:endParaRPr lang="zh-CN" altLang="en-US" sz="3200" b="1" dirty="0">
              <a:solidFill>
                <a:schemeClr val="bg1"/>
              </a:solidFill>
              <a:latin typeface="微软雅黑" panose="020B0503020204020204" charset="-122"/>
              <a:ea typeface="微软雅黑" panose="020B0503020204020204" charset="-122"/>
              <a:sym typeface="+mn-ea"/>
            </a:endParaRPr>
          </a:p>
          <a:p>
            <a:pPr marL="914400" lvl="2" indent="-457200">
              <a:buSzPct val="100000"/>
              <a:buNone/>
            </a:pP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根据输入一个年龄，判断是否在</a:t>
            </a:r>
            <a:r>
              <a:rPr lang="en-US" altLang="zh-CN" sz="2600" dirty="0">
                <a:solidFill>
                  <a:schemeClr val="bg1"/>
                </a:solidFill>
                <a:latin typeface="微软雅黑" panose="020B0503020204020204" charset="-122"/>
                <a:ea typeface="微软雅黑" panose="020B0503020204020204" charset="-122"/>
                <a:sym typeface="+mn-ea"/>
              </a:rPr>
              <a:t>18~50</a:t>
            </a:r>
            <a:r>
              <a:rPr lang="zh-CN" altLang="en-US" sz="2600" dirty="0">
                <a:solidFill>
                  <a:schemeClr val="bg1"/>
                </a:solidFill>
                <a:latin typeface="微软雅黑" panose="020B0503020204020204" charset="-122"/>
                <a:ea typeface="微软雅黑" panose="020B0503020204020204" charset="-122"/>
                <a:sym typeface="+mn-ea"/>
              </a:rPr>
              <a:t>之间</a:t>
            </a:r>
            <a:endParaRPr lang="zh-CN" altLang="en-US" sz="2600" dirty="0">
              <a:solidFill>
                <a:schemeClr val="bg1"/>
              </a:solidFill>
              <a:latin typeface="微软雅黑" panose="020B0503020204020204" charset="-122"/>
              <a:ea typeface="微软雅黑" panose="020B0503020204020204" charset="-122"/>
              <a:sym typeface="+mn-ea"/>
            </a:endParaRPr>
          </a:p>
          <a:p>
            <a:pPr marL="457200" lvl="1" indent="-457200">
              <a:buSzPct val="100000"/>
            </a:pPr>
            <a:r>
              <a:rPr lang="zh-CN" altLang="en-US" sz="3200" b="1" dirty="0">
                <a:solidFill>
                  <a:schemeClr val="bg1"/>
                </a:solidFill>
                <a:latin typeface="微软雅黑" panose="020B0503020204020204" charset="-122"/>
                <a:ea typeface="微软雅黑" panose="020B0503020204020204" charset="-122"/>
                <a:sym typeface="+mn-ea"/>
              </a:rPr>
              <a:t>完成闰年判断</a:t>
            </a:r>
            <a:endParaRPr lang="zh-CN" altLang="en-US" sz="3200" b="1" dirty="0">
              <a:solidFill>
                <a:schemeClr val="bg1"/>
              </a:solidFill>
              <a:latin typeface="微软雅黑" panose="020B0503020204020204" charset="-122"/>
              <a:ea typeface="微软雅黑" panose="020B0503020204020204" charset="-122"/>
              <a:sym typeface="+mn-ea"/>
            </a:endParaRPr>
          </a:p>
          <a:p>
            <a:pPr marL="914400" lvl="2" indent="-457200">
              <a:buSzPct val="100000"/>
              <a:buNone/>
            </a:pP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根据输入一个年份，判断该年份是否是闰年</a:t>
            </a:r>
            <a:endParaRPr lang="zh-CN" altLang="en-US" sz="2600" dirty="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zh-CN"/>
              <a:t>目录</a:t>
            </a:r>
            <a:endParaRPr lang="zh-CN" altLang="zh-CN"/>
          </a:p>
        </p:txBody>
      </p:sp>
      <p:sp>
        <p:nvSpPr>
          <p:cNvPr id="3" name="文本占位符 2"/>
          <p:cNvSpPr>
            <a:spLocks noGrp="1"/>
          </p:cNvSpPr>
          <p:nvPr>
            <p:ph type="body" idx="13"/>
          </p:nvPr>
        </p:nvSpPr>
        <p:spPr/>
        <p:txBody>
          <a:bodyPr/>
          <a:p>
            <a:pPr marL="457200" lvl="1" indent="-457200" algn="l">
              <a:lnSpc>
                <a:spcPct val="110000"/>
              </a:lnSpc>
            </a:pPr>
            <a:r>
              <a:rPr lang="en-US" altLang="x-none" sz="3200" dirty="0">
                <a:solidFill>
                  <a:schemeClr val="bg1"/>
                </a:solidFill>
                <a:latin typeface="微软雅黑" panose="020B0503020204020204" charset="-122"/>
                <a:ea typeface="微软雅黑" panose="020B0503020204020204" charset="-122"/>
              </a:rPr>
              <a:t>开发环境</a:t>
            </a:r>
            <a:endParaRPr lang="en-US" altLang="x-none" sz="3200" dirty="0">
              <a:solidFill>
                <a:schemeClr val="bg1"/>
              </a:solidFill>
              <a:latin typeface="微软雅黑" panose="020B0503020204020204" charset="-122"/>
              <a:ea typeface="微软雅黑" panose="020B0503020204020204" charset="-122"/>
            </a:endParaRPr>
          </a:p>
          <a:p>
            <a:pPr marL="457200" lvl="1" indent="-457200" algn="l">
              <a:lnSpc>
                <a:spcPct val="110000"/>
              </a:lnSpc>
            </a:pPr>
            <a:r>
              <a:rPr lang="en-US" altLang="x-none" sz="3200" dirty="0">
                <a:solidFill>
                  <a:schemeClr val="bg1"/>
                </a:solidFill>
                <a:latin typeface="微软雅黑" panose="020B0503020204020204" charset="-122"/>
                <a:ea typeface="微软雅黑" panose="020B0503020204020204" charset="-122"/>
              </a:rPr>
              <a:t>开发工具</a:t>
            </a:r>
            <a:endParaRPr lang="en-US" altLang="x-none" sz="3200" dirty="0">
              <a:solidFill>
                <a:schemeClr val="bg1"/>
              </a:solidFill>
              <a:latin typeface="微软雅黑" panose="020B0503020204020204" charset="-122"/>
              <a:ea typeface="微软雅黑" panose="020B0503020204020204" charset="-122"/>
            </a:endParaRPr>
          </a:p>
          <a:p>
            <a:pPr marL="457200" lvl="1" indent="-457200" algn="l">
              <a:lnSpc>
                <a:spcPct val="110000"/>
              </a:lnSpc>
            </a:pPr>
            <a:r>
              <a:rPr lang="en-US" altLang="x-none" sz="3200" dirty="0">
                <a:solidFill>
                  <a:schemeClr val="bg1"/>
                </a:solidFill>
                <a:latin typeface="微软雅黑" panose="020B0503020204020204" charset="-122"/>
                <a:ea typeface="微软雅黑" panose="020B0503020204020204" charset="-122"/>
              </a:rPr>
              <a:t>Java语言基础</a:t>
            </a:r>
            <a:endParaRPr lang="en-US" altLang="x-none" sz="3200" dirty="0">
              <a:solidFill>
                <a:schemeClr val="bg1"/>
              </a:solidFill>
              <a:latin typeface="微软雅黑" panose="020B0503020204020204" charset="-122"/>
              <a:ea typeface="微软雅黑" panose="020B0503020204020204" charset="-122"/>
            </a:endParaRPr>
          </a:p>
          <a:p>
            <a:pPr marL="914400" lvl="2" indent="-457200" algn="l">
              <a:lnSpc>
                <a:spcPct val="110000"/>
              </a:lnSpc>
            </a:pPr>
            <a:r>
              <a:rPr lang="en-US" altLang="x-none" sz="2665" dirty="0">
                <a:solidFill>
                  <a:schemeClr val="bg1"/>
                </a:solidFill>
                <a:latin typeface="微软雅黑" panose="020B0503020204020204" charset="-122"/>
                <a:ea typeface="微软雅黑" panose="020B0503020204020204" charset="-122"/>
              </a:rPr>
              <a:t>- 分支结构</a:t>
            </a:r>
            <a:endParaRPr lang="en-US" altLang="x-none" sz="2665" dirty="0">
              <a:solidFill>
                <a:schemeClr val="bg1"/>
              </a:solidFill>
              <a:latin typeface="微软雅黑" panose="020B0503020204020204" charset="-122"/>
              <a:ea typeface="微软雅黑" panose="020B0503020204020204" charset="-122"/>
            </a:endParaRPr>
          </a:p>
          <a:p>
            <a:pPr marL="914400" lvl="2" indent="-457200" algn="l">
              <a:lnSpc>
                <a:spcPct val="110000"/>
              </a:lnSpc>
            </a:pPr>
            <a:r>
              <a:rPr lang="en-US" altLang="x-none" sz="2665" dirty="0">
                <a:solidFill>
                  <a:schemeClr val="bg1"/>
                </a:solidFill>
                <a:latin typeface="微软雅黑" panose="020B0503020204020204" charset="-122"/>
                <a:ea typeface="微软雅黑" panose="020B0503020204020204" charset="-122"/>
              </a:rPr>
              <a:t>- 循环结构</a:t>
            </a:r>
            <a:endParaRPr lang="en-US" altLang="x-none" sz="2665" dirty="0">
              <a:solidFill>
                <a:schemeClr val="bg1"/>
              </a:solidFill>
              <a:latin typeface="微软雅黑" panose="020B0503020204020204" charset="-122"/>
              <a:ea typeface="微软雅黑" panose="020B0503020204020204" charset="-122"/>
            </a:endParaRPr>
          </a:p>
          <a:p>
            <a:pPr marL="914400" lvl="2" indent="-457200" algn="l">
              <a:lnSpc>
                <a:spcPct val="110000"/>
              </a:lnSpc>
            </a:pPr>
            <a:r>
              <a:rPr lang="en-US" altLang="x-none" sz="2665" dirty="0">
                <a:solidFill>
                  <a:schemeClr val="bg1"/>
                </a:solidFill>
                <a:latin typeface="微软雅黑" panose="020B0503020204020204" charset="-122"/>
                <a:ea typeface="微软雅黑" panose="020B0503020204020204" charset="-122"/>
              </a:rPr>
              <a:t>- 数组</a:t>
            </a:r>
            <a:endParaRPr lang="en-US" altLang="x-none" sz="2665" dirty="0">
              <a:solidFill>
                <a:schemeClr val="bg1"/>
              </a:solidFill>
              <a:latin typeface="微软雅黑" panose="020B0503020204020204" charset="-122"/>
              <a:ea typeface="微软雅黑" panose="020B0503020204020204" charset="-122"/>
            </a:endParaRPr>
          </a:p>
          <a:p>
            <a:pPr marL="914400" lvl="2" indent="-457200" algn="l">
              <a:lnSpc>
                <a:spcPct val="110000"/>
              </a:lnSpc>
            </a:pPr>
            <a:r>
              <a:rPr lang="en-US" altLang="zh-CN" sz="2665" dirty="0">
                <a:solidFill>
                  <a:schemeClr val="bg1"/>
                </a:solidFill>
                <a:latin typeface="微软雅黑" panose="020B0503020204020204" charset="-122"/>
                <a:ea typeface="微软雅黑" panose="020B0503020204020204" charset="-122"/>
              </a:rPr>
              <a:t>- </a:t>
            </a:r>
            <a:r>
              <a:rPr lang="zh-CN" altLang="en-US" sz="2665" dirty="0">
                <a:solidFill>
                  <a:schemeClr val="bg1"/>
                </a:solidFill>
                <a:latin typeface="微软雅黑" panose="020B0503020204020204" charset="-122"/>
                <a:ea typeface="微软雅黑" panose="020B0503020204020204" charset="-122"/>
              </a:rPr>
              <a:t>方法</a:t>
            </a:r>
            <a:endParaRPr lang="zh-CN" altLang="en-US" sz="2665"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52805" y="2426970"/>
            <a:ext cx="3992880" cy="1070610"/>
          </a:xfrm>
          <a:prstGeom prst="rect">
            <a:avLst/>
          </a:prstGeom>
          <a:noFill/>
        </p:spPr>
        <p:txBody>
          <a:bodyPr wrap="none" rtlCol="0" anchor="t">
            <a:spAutoFit/>
          </a:bodyPr>
          <a:p>
            <a:pPr algn="l"/>
            <a:r>
              <a:rPr lang="zh-CN" altLang="en-US" sz="6000" b="1">
                <a:solidFill>
                  <a:schemeClr val="bg1"/>
                </a:solidFill>
                <a:latin typeface="微软雅黑" panose="020B0503020204020204" charset="-122"/>
                <a:ea typeface="微软雅黑" panose="020B0503020204020204" charset="-122"/>
              </a:rPr>
              <a:t>总结和答疑</a:t>
            </a:r>
            <a:endParaRPr lang="zh-CN" altLang="en-US" sz="6000" b="1">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4532630" y="5080"/>
            <a:ext cx="4611370" cy="684085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ctrTitle"/>
          </p:nvPr>
        </p:nvSpPr>
        <p:spPr/>
        <p:txBody>
          <a:bodyPr>
            <a:normAutofit/>
          </a:bodyPr>
          <a:p>
            <a:pPr lvl="0" algn="l"/>
            <a:r>
              <a:rPr lang="zh-CN" altLang="en-US"/>
              <a:t>分支结构</a:t>
            </a:r>
            <a:endParaRPr lang="zh-CN" altLang="en-US"/>
          </a:p>
        </p:txBody>
      </p:sp>
      <p:sp>
        <p:nvSpPr>
          <p:cNvPr id="4" name="流程图: 可选过程 6146"/>
          <p:cNvSpPr/>
          <p:nvPr/>
        </p:nvSpPr>
        <p:spPr>
          <a:xfrm>
            <a:off x="511810" y="2852420"/>
            <a:ext cx="1466850" cy="711200"/>
          </a:xfrm>
          <a:prstGeom prst="flowChartAlternateProcess">
            <a:avLst/>
          </a:prstGeom>
          <a:solidFill>
            <a:srgbClr val="F60000"/>
          </a:solidFill>
          <a:ln w="38100" cap="flat" cmpd="sng">
            <a:solidFill>
              <a:schemeClr val="bg1"/>
            </a:solidFill>
            <a:prstDash val="solid"/>
            <a:miter/>
            <a:headEnd type="none" w="med" len="med"/>
            <a:tailEnd type="none" w="med" len="med"/>
          </a:ln>
        </p:spPr>
        <p:txBody>
          <a:bodyPr wrap="none" lIns="96519" tIns="50299" rIns="96519" bIns="50299" anchor="ctr"/>
          <a:p>
            <a:pPr lvl="0" algn="ctr"/>
            <a:r>
              <a:rPr lang="zh-CN" altLang="en-US" sz="2400" b="1" dirty="0">
                <a:solidFill>
                  <a:schemeClr val="bg1"/>
                </a:solidFill>
                <a:latin typeface="微软雅黑" panose="020B0503020204020204" charset="-122"/>
                <a:ea typeface="微软雅黑" panose="020B0503020204020204" charset="-122"/>
                <a:sym typeface="+mn-ea"/>
              </a:rPr>
              <a:t>分支结构</a:t>
            </a:r>
            <a:endParaRPr lang="zh-CN" altLang="en-US" sz="2400" b="1" dirty="0">
              <a:solidFill>
                <a:schemeClr val="bg1"/>
              </a:solidFill>
              <a:latin typeface="微软雅黑" panose="020B0503020204020204" charset="-122"/>
              <a:ea typeface="微软雅黑" panose="020B0503020204020204" charset="-122"/>
              <a:sym typeface="+mn-ea"/>
            </a:endParaRPr>
          </a:p>
        </p:txBody>
      </p:sp>
      <p:sp>
        <p:nvSpPr>
          <p:cNvPr id="15" name="矩形 14"/>
          <p:cNvSpPr/>
          <p:nvPr/>
        </p:nvSpPr>
        <p:spPr>
          <a:xfrm>
            <a:off x="487045" y="1200150"/>
            <a:ext cx="3007995" cy="15176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2" name="直接箭头连接符 21"/>
          <p:cNvCxnSpPr/>
          <p:nvPr/>
        </p:nvCxnSpPr>
        <p:spPr>
          <a:xfrm flipV="1">
            <a:off x="1978660" y="1897380"/>
            <a:ext cx="982345" cy="144399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4" idx="3"/>
            <a:endCxn id="18437" idx="1"/>
          </p:cNvCxnSpPr>
          <p:nvPr/>
        </p:nvCxnSpPr>
        <p:spPr>
          <a:xfrm>
            <a:off x="1978660" y="3208020"/>
            <a:ext cx="951865" cy="31115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4" idx="3"/>
            <a:endCxn id="18438" idx="1"/>
          </p:cNvCxnSpPr>
          <p:nvPr/>
        </p:nvCxnSpPr>
        <p:spPr>
          <a:xfrm>
            <a:off x="1978660" y="3208020"/>
            <a:ext cx="982345" cy="1443355"/>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18439" idx="1"/>
          </p:cNvCxnSpPr>
          <p:nvPr/>
        </p:nvCxnSpPr>
        <p:spPr>
          <a:xfrm>
            <a:off x="1978660" y="3208020"/>
            <a:ext cx="974725" cy="214757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436" name="流程图: 可选过程 20484"/>
          <p:cNvSpPr/>
          <p:nvPr/>
        </p:nvSpPr>
        <p:spPr>
          <a:xfrm>
            <a:off x="2930525" y="1595438"/>
            <a:ext cx="2041525" cy="557212"/>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en-US" altLang="zh-CN" sz="2400" b="1" dirty="0">
                <a:solidFill>
                  <a:schemeClr val="bg1"/>
                </a:solidFill>
                <a:latin typeface="微软雅黑" panose="020B0503020204020204" charset="-122"/>
                <a:ea typeface="微软雅黑" panose="020B0503020204020204" charset="-122"/>
              </a:rPr>
              <a:t>if</a:t>
            </a:r>
            <a:r>
              <a:rPr lang="zh-CN" altLang="en-US" sz="2400" b="1" dirty="0">
                <a:solidFill>
                  <a:schemeClr val="bg1"/>
                </a:solidFill>
                <a:latin typeface="微软雅黑" panose="020B0503020204020204" charset="-122"/>
                <a:ea typeface="微软雅黑" panose="020B0503020204020204" charset="-122"/>
              </a:rPr>
              <a:t>语句</a:t>
            </a:r>
            <a:endParaRPr lang="zh-CN" altLang="en-US" sz="2400" b="1" dirty="0">
              <a:solidFill>
                <a:schemeClr val="bg1"/>
              </a:solidFill>
              <a:latin typeface="微软雅黑" panose="020B0503020204020204" charset="-122"/>
              <a:ea typeface="微软雅黑" panose="020B0503020204020204" charset="-122"/>
            </a:endParaRPr>
          </a:p>
        </p:txBody>
      </p:sp>
      <p:sp>
        <p:nvSpPr>
          <p:cNvPr id="18437" name="流程图: 可选过程 20485"/>
          <p:cNvSpPr/>
          <p:nvPr/>
        </p:nvSpPr>
        <p:spPr>
          <a:xfrm>
            <a:off x="2930525" y="3241040"/>
            <a:ext cx="2039938" cy="555625"/>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en-US" altLang="zh-CN" sz="2400" b="1" dirty="0">
                <a:solidFill>
                  <a:schemeClr val="bg1"/>
                </a:solidFill>
                <a:latin typeface="微软雅黑" panose="020B0503020204020204" charset="-122"/>
                <a:ea typeface="微软雅黑" panose="020B0503020204020204" charset="-122"/>
              </a:rPr>
              <a:t>if-else</a:t>
            </a:r>
            <a:r>
              <a:rPr lang="zh-CN" altLang="en-US" sz="2400" b="1" dirty="0">
                <a:solidFill>
                  <a:schemeClr val="bg1"/>
                </a:solidFill>
                <a:latin typeface="微软雅黑" panose="020B0503020204020204" charset="-122"/>
                <a:ea typeface="微软雅黑" panose="020B0503020204020204" charset="-122"/>
              </a:rPr>
              <a:t>语句</a:t>
            </a:r>
            <a:endParaRPr lang="zh-CN" altLang="en-US" sz="2400" b="1" dirty="0">
              <a:solidFill>
                <a:schemeClr val="bg1"/>
              </a:solidFill>
              <a:latin typeface="微软雅黑" panose="020B0503020204020204" charset="-122"/>
              <a:ea typeface="微软雅黑" panose="020B0503020204020204" charset="-122"/>
            </a:endParaRPr>
          </a:p>
        </p:txBody>
      </p:sp>
      <p:sp>
        <p:nvSpPr>
          <p:cNvPr id="18438" name="流程图: 可选过程 20486"/>
          <p:cNvSpPr/>
          <p:nvPr/>
        </p:nvSpPr>
        <p:spPr>
          <a:xfrm>
            <a:off x="2961005" y="4371975"/>
            <a:ext cx="2041525" cy="558800"/>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en-US" altLang="zh-CN" sz="2400" b="1" dirty="0">
                <a:solidFill>
                  <a:schemeClr val="bg1"/>
                </a:solidFill>
                <a:latin typeface="微软雅黑" panose="020B0503020204020204" charset="-122"/>
                <a:ea typeface="微软雅黑" panose="020B0503020204020204" charset="-122"/>
              </a:rPr>
              <a:t>else-if</a:t>
            </a:r>
            <a:r>
              <a:rPr lang="zh-CN" altLang="en-US" sz="2400" b="1" dirty="0">
                <a:solidFill>
                  <a:schemeClr val="bg1"/>
                </a:solidFill>
                <a:latin typeface="微软雅黑" panose="020B0503020204020204" charset="-122"/>
                <a:ea typeface="微软雅黑" panose="020B0503020204020204" charset="-122"/>
              </a:rPr>
              <a:t>语句</a:t>
            </a:r>
            <a:endParaRPr lang="zh-CN" altLang="en-US" sz="2400" b="1" dirty="0">
              <a:solidFill>
                <a:schemeClr val="bg1"/>
              </a:solidFill>
              <a:latin typeface="微软雅黑" panose="020B0503020204020204" charset="-122"/>
              <a:ea typeface="微软雅黑" panose="020B0503020204020204" charset="-122"/>
            </a:endParaRPr>
          </a:p>
        </p:txBody>
      </p:sp>
      <p:sp>
        <p:nvSpPr>
          <p:cNvPr id="18439" name="流程图: 可选过程 20487"/>
          <p:cNvSpPr/>
          <p:nvPr/>
        </p:nvSpPr>
        <p:spPr>
          <a:xfrm>
            <a:off x="2953385" y="5077460"/>
            <a:ext cx="2041525" cy="555625"/>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en-US" altLang="zh-CN" sz="2400" b="1" dirty="0">
                <a:solidFill>
                  <a:schemeClr val="bg1"/>
                </a:solidFill>
                <a:latin typeface="微软雅黑" panose="020B0503020204020204" charset="-122"/>
                <a:ea typeface="微软雅黑" panose="020B0503020204020204" charset="-122"/>
              </a:rPr>
              <a:t>switch-case</a:t>
            </a:r>
            <a:endParaRPr lang="en-US" altLang="zh-CN" sz="2400" b="1" dirty="0">
              <a:solidFill>
                <a:schemeClr val="bg1"/>
              </a:solidFill>
              <a:latin typeface="微软雅黑" panose="020B0503020204020204" charset="-122"/>
              <a:ea typeface="微软雅黑" panose="020B0503020204020204" charset="-122"/>
            </a:endParaRPr>
          </a:p>
        </p:txBody>
      </p:sp>
      <p:sp>
        <p:nvSpPr>
          <p:cNvPr id="18443" name="流程图: 可选过程 20491"/>
          <p:cNvSpPr/>
          <p:nvPr/>
        </p:nvSpPr>
        <p:spPr>
          <a:xfrm>
            <a:off x="5205730" y="2216785"/>
            <a:ext cx="3430270" cy="32702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en-US" altLang="zh-CN" sz="2400" b="1" dirty="0">
                <a:solidFill>
                  <a:schemeClr val="bg1"/>
                </a:solidFill>
                <a:latin typeface="微软雅黑" panose="020B0503020204020204" charset="-122"/>
                <a:ea typeface="微软雅黑" panose="020B0503020204020204" charset="-122"/>
              </a:rPr>
              <a:t>if</a:t>
            </a:r>
            <a:r>
              <a:rPr lang="zh-CN" altLang="en-US" sz="2400" b="1" dirty="0">
                <a:solidFill>
                  <a:schemeClr val="bg1"/>
                </a:solidFill>
                <a:latin typeface="微软雅黑" panose="020B0503020204020204" charset="-122"/>
                <a:ea typeface="微软雅黑" panose="020B0503020204020204" charset="-122"/>
              </a:rPr>
              <a:t>语句流程图</a:t>
            </a:r>
            <a:endParaRPr lang="zh-CN" altLang="en-US" sz="2400" b="1" dirty="0">
              <a:solidFill>
                <a:schemeClr val="bg1"/>
              </a:solidFill>
              <a:latin typeface="微软雅黑" panose="020B0503020204020204" charset="-122"/>
              <a:ea typeface="微软雅黑" panose="020B0503020204020204" charset="-122"/>
            </a:endParaRPr>
          </a:p>
        </p:txBody>
      </p:sp>
      <p:sp>
        <p:nvSpPr>
          <p:cNvPr id="18444" name="流程图: 可选过程 20492"/>
          <p:cNvSpPr/>
          <p:nvPr/>
        </p:nvSpPr>
        <p:spPr>
          <a:xfrm>
            <a:off x="5205730" y="2715260"/>
            <a:ext cx="3430270" cy="33972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en-US" altLang="zh-CN" sz="2400" b="1" dirty="0">
                <a:solidFill>
                  <a:schemeClr val="bg1"/>
                </a:solidFill>
                <a:latin typeface="微软雅黑" panose="020B0503020204020204" charset="-122"/>
                <a:ea typeface="微软雅黑" panose="020B0503020204020204" charset="-122"/>
              </a:rPr>
              <a:t>if</a:t>
            </a:r>
            <a:r>
              <a:rPr lang="zh-CN" altLang="en-US" sz="2400" b="1" dirty="0">
                <a:solidFill>
                  <a:schemeClr val="bg1"/>
                </a:solidFill>
                <a:latin typeface="微软雅黑" panose="020B0503020204020204" charset="-122"/>
                <a:ea typeface="微软雅黑" panose="020B0503020204020204" charset="-122"/>
              </a:rPr>
              <a:t>语句用于处理分支流程</a:t>
            </a:r>
            <a:endParaRPr lang="zh-CN" altLang="en-US" sz="2400" b="1" dirty="0">
              <a:solidFill>
                <a:schemeClr val="bg1"/>
              </a:solidFill>
              <a:latin typeface="微软雅黑" panose="020B0503020204020204" charset="-122"/>
              <a:ea typeface="微软雅黑" panose="020B0503020204020204" charset="-122"/>
            </a:endParaRPr>
          </a:p>
        </p:txBody>
      </p:sp>
      <p:sp>
        <p:nvSpPr>
          <p:cNvPr id="18445" name="流程图: 可选过程 20493"/>
          <p:cNvSpPr/>
          <p:nvPr/>
        </p:nvSpPr>
        <p:spPr>
          <a:xfrm>
            <a:off x="5205730" y="3241040"/>
            <a:ext cx="3430270" cy="35369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en-US" altLang="zh-CN" sz="2400" b="1" dirty="0">
                <a:solidFill>
                  <a:schemeClr val="bg1"/>
                </a:solidFill>
                <a:latin typeface="微软雅黑" panose="020B0503020204020204" charset="-122"/>
                <a:ea typeface="微软雅黑" panose="020B0503020204020204" charset="-122"/>
              </a:rPr>
              <a:t>if-else</a:t>
            </a:r>
            <a:r>
              <a:rPr lang="zh-CN" altLang="en-US" sz="2400" b="1" dirty="0">
                <a:solidFill>
                  <a:schemeClr val="bg1"/>
                </a:solidFill>
                <a:latin typeface="微软雅黑" panose="020B0503020204020204" charset="-122"/>
                <a:ea typeface="微软雅黑" panose="020B0503020204020204" charset="-122"/>
              </a:rPr>
              <a:t>语句执行逻辑</a:t>
            </a:r>
            <a:endParaRPr lang="zh-CN" altLang="en-US" sz="2400" b="1" dirty="0">
              <a:solidFill>
                <a:schemeClr val="bg1"/>
              </a:solidFill>
              <a:latin typeface="微软雅黑" panose="020B0503020204020204" charset="-122"/>
              <a:ea typeface="微软雅黑" panose="020B0503020204020204" charset="-122"/>
            </a:endParaRPr>
          </a:p>
        </p:txBody>
      </p:sp>
      <p:sp>
        <p:nvSpPr>
          <p:cNvPr id="18446" name="流程图: 可选过程 20494"/>
          <p:cNvSpPr/>
          <p:nvPr/>
        </p:nvSpPr>
        <p:spPr>
          <a:xfrm>
            <a:off x="5205730" y="3791585"/>
            <a:ext cx="3430270" cy="37020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en-US" altLang="zh-CN" sz="2400" b="1" dirty="0">
                <a:solidFill>
                  <a:schemeClr val="bg1"/>
                </a:solidFill>
                <a:latin typeface="微软雅黑" panose="020B0503020204020204" charset="-122"/>
                <a:ea typeface="微软雅黑" panose="020B0503020204020204" charset="-122"/>
              </a:rPr>
              <a:t>if-else</a:t>
            </a:r>
            <a:r>
              <a:rPr lang="zh-CN" altLang="en-US" sz="2400" b="1" dirty="0">
                <a:solidFill>
                  <a:schemeClr val="bg1"/>
                </a:solidFill>
                <a:latin typeface="微软雅黑" panose="020B0503020204020204" charset="-122"/>
                <a:ea typeface="微软雅黑" panose="020B0503020204020204" charset="-122"/>
              </a:rPr>
              <a:t>语句处理分支逻辑</a:t>
            </a:r>
            <a:endParaRPr lang="zh-CN" altLang="en-US" sz="2400" b="1" dirty="0">
              <a:solidFill>
                <a:schemeClr val="bg1"/>
              </a:solidFill>
              <a:latin typeface="微软雅黑" panose="020B0503020204020204" charset="-122"/>
              <a:ea typeface="微软雅黑" panose="020B0503020204020204" charset="-122"/>
            </a:endParaRPr>
          </a:p>
        </p:txBody>
      </p:sp>
      <p:sp>
        <p:nvSpPr>
          <p:cNvPr id="18447" name="流程图: 可选过程 20495"/>
          <p:cNvSpPr/>
          <p:nvPr/>
        </p:nvSpPr>
        <p:spPr>
          <a:xfrm>
            <a:off x="5205730" y="4371975"/>
            <a:ext cx="3430270" cy="387350"/>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en-US" altLang="zh-CN" sz="2400" b="1" dirty="0">
                <a:solidFill>
                  <a:schemeClr val="bg1"/>
                </a:solidFill>
                <a:latin typeface="微软雅黑" panose="020B0503020204020204" charset="-122"/>
                <a:ea typeface="微软雅黑" panose="020B0503020204020204" charset="-122"/>
              </a:rPr>
              <a:t>else-if</a:t>
            </a:r>
            <a:r>
              <a:rPr lang="zh-CN" altLang="en-US" sz="2400" b="1" dirty="0">
                <a:solidFill>
                  <a:schemeClr val="bg1"/>
                </a:solidFill>
                <a:latin typeface="微软雅黑" panose="020B0503020204020204" charset="-122"/>
                <a:ea typeface="微软雅黑" panose="020B0503020204020204" charset="-122"/>
              </a:rPr>
              <a:t>语句执行逻辑</a:t>
            </a:r>
            <a:endParaRPr lang="zh-CN" altLang="en-US" sz="2400" b="1" dirty="0">
              <a:solidFill>
                <a:schemeClr val="bg1"/>
              </a:solidFill>
              <a:latin typeface="微软雅黑" panose="020B0503020204020204" charset="-122"/>
              <a:ea typeface="微软雅黑" panose="020B0503020204020204" charset="-122"/>
            </a:endParaRPr>
          </a:p>
        </p:txBody>
      </p:sp>
      <p:sp>
        <p:nvSpPr>
          <p:cNvPr id="18448" name="流程图: 可选过程 20496"/>
          <p:cNvSpPr/>
          <p:nvPr/>
        </p:nvSpPr>
        <p:spPr>
          <a:xfrm>
            <a:off x="5205730" y="5077460"/>
            <a:ext cx="3430270" cy="38925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en-US" altLang="zh-CN" sz="2400" b="1" dirty="0">
                <a:solidFill>
                  <a:schemeClr val="bg1"/>
                </a:solidFill>
                <a:latin typeface="微软雅黑" panose="020B0503020204020204" charset="-122"/>
                <a:ea typeface="微软雅黑" panose="020B0503020204020204" charset="-122"/>
              </a:rPr>
              <a:t>switch-case</a:t>
            </a:r>
            <a:r>
              <a:rPr lang="zh-CN" altLang="en-US" sz="2400" b="1" dirty="0">
                <a:solidFill>
                  <a:schemeClr val="bg1"/>
                </a:solidFill>
                <a:latin typeface="微软雅黑" panose="020B0503020204020204" charset="-122"/>
                <a:ea typeface="微软雅黑" panose="020B0503020204020204" charset="-122"/>
              </a:rPr>
              <a:t>执行逻辑</a:t>
            </a:r>
            <a:endParaRPr lang="zh-CN" altLang="en-US" sz="2400" b="1" dirty="0">
              <a:solidFill>
                <a:schemeClr val="bg1"/>
              </a:solidFill>
              <a:latin typeface="微软雅黑" panose="020B0503020204020204" charset="-122"/>
              <a:ea typeface="微软雅黑" panose="020B0503020204020204" charset="-122"/>
            </a:endParaRPr>
          </a:p>
        </p:txBody>
      </p:sp>
      <p:sp>
        <p:nvSpPr>
          <p:cNvPr id="18449" name="流程图: 可选过程 20497"/>
          <p:cNvSpPr/>
          <p:nvPr/>
        </p:nvSpPr>
        <p:spPr>
          <a:xfrm>
            <a:off x="5205730" y="5617210"/>
            <a:ext cx="3430270" cy="39052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en-US" altLang="zh-CN" sz="2400" b="1" dirty="0">
                <a:solidFill>
                  <a:schemeClr val="bg1"/>
                </a:solidFill>
                <a:latin typeface="微软雅黑" panose="020B0503020204020204" charset="-122"/>
                <a:ea typeface="微软雅黑" panose="020B0503020204020204" charset="-122"/>
              </a:rPr>
              <a:t>swithc-case</a:t>
            </a:r>
            <a:r>
              <a:rPr lang="zh-CN" altLang="en-US" sz="2400" b="1" dirty="0">
                <a:solidFill>
                  <a:schemeClr val="bg1"/>
                </a:solidFill>
                <a:latin typeface="微软雅黑" panose="020B0503020204020204" charset="-122"/>
                <a:ea typeface="微软雅黑" panose="020B0503020204020204" charset="-122"/>
              </a:rPr>
              <a:t>和</a:t>
            </a:r>
            <a:r>
              <a:rPr lang="en-US" altLang="zh-CN" sz="2400" b="1" dirty="0">
                <a:solidFill>
                  <a:schemeClr val="bg1"/>
                </a:solidFill>
                <a:latin typeface="微软雅黑" panose="020B0503020204020204" charset="-122"/>
                <a:ea typeface="微软雅黑" panose="020B0503020204020204" charset="-122"/>
              </a:rPr>
              <a:t>break</a:t>
            </a:r>
            <a:endParaRPr lang="en-US" altLang="zh-CN" sz="2400" b="1" dirty="0">
              <a:solidFill>
                <a:schemeClr val="bg1"/>
              </a:solidFill>
              <a:latin typeface="微软雅黑" panose="020B0503020204020204" charset="-122"/>
              <a:ea typeface="微软雅黑" panose="020B0503020204020204" charset="-122"/>
            </a:endParaRPr>
          </a:p>
        </p:txBody>
      </p:sp>
      <p:sp>
        <p:nvSpPr>
          <p:cNvPr id="6" name="流程图: 可选过程 12293"/>
          <p:cNvSpPr/>
          <p:nvPr/>
        </p:nvSpPr>
        <p:spPr>
          <a:xfrm>
            <a:off x="5205730" y="1595438"/>
            <a:ext cx="3405188" cy="425450"/>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6519" tIns="50299" rIns="96519" bIns="50299" anchor="ctr"/>
          <a:p>
            <a:pPr lvl="0" algn="ctr"/>
            <a:r>
              <a:rPr lang="en-US" altLang="zh-CN" sz="2400" b="1" dirty="0">
                <a:solidFill>
                  <a:schemeClr val="bg1"/>
                </a:solidFill>
                <a:latin typeface="微软雅黑" panose="020B0503020204020204" charset="-122"/>
                <a:ea typeface="微软雅黑" panose="020B0503020204020204" charset="-122"/>
              </a:rPr>
              <a:t>if</a:t>
            </a:r>
            <a:r>
              <a:rPr lang="zh-CN" altLang="en-US" sz="2400" b="1" dirty="0">
                <a:solidFill>
                  <a:schemeClr val="bg1"/>
                </a:solidFill>
                <a:latin typeface="微软雅黑" panose="020B0503020204020204" charset="-122"/>
                <a:ea typeface="微软雅黑" panose="020B0503020204020204" charset="-122"/>
              </a:rPr>
              <a:t>语句执行逻辑</a:t>
            </a:r>
            <a:endParaRPr lang="zh-CN" altLang="en-US" sz="2400" b="1"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lgn="l"/>
            <a:r>
              <a:rPr lang="zh-CN" altLang="en-US">
                <a:solidFill>
                  <a:schemeClr val="bg1"/>
                </a:solidFill>
                <a:sym typeface="+mn-ea"/>
              </a:rPr>
              <a:t>柜台收银程序</a:t>
            </a:r>
            <a:r>
              <a:rPr lang="en-US" altLang="zh-CN">
                <a:solidFill>
                  <a:schemeClr val="bg1"/>
                </a:solidFill>
                <a:sym typeface="+mn-ea"/>
              </a:rPr>
              <a:t>V1.0</a:t>
            </a:r>
            <a:endParaRPr lang="en-US" altLang="zh-CN">
              <a:solidFill>
                <a:schemeClr val="bg1"/>
              </a:solidFill>
              <a:sym typeface="+mn-ea"/>
            </a:endParaRPr>
          </a:p>
        </p:txBody>
      </p:sp>
      <p:sp>
        <p:nvSpPr>
          <p:cNvPr id="3" name="文本占位符 2"/>
          <p:cNvSpPr>
            <a:spLocks noGrp="1"/>
          </p:cNvSpPr>
          <p:nvPr>
            <p:ph type="body" idx="13"/>
          </p:nvPr>
        </p:nvSpPr>
        <p:spPr/>
        <p:txBody>
          <a:bodyPr/>
          <a:p>
            <a:pPr marL="457200" lvl="1" indent="-457200">
              <a:lnSpc>
                <a:spcPct val="110000"/>
              </a:lnSpc>
              <a:buSzPct val="100000"/>
            </a:pPr>
            <a:r>
              <a:rPr lang="zh-CN" altLang="en-US" sz="3200" dirty="0">
                <a:solidFill>
                  <a:schemeClr val="bg1"/>
                </a:solidFill>
                <a:latin typeface="微软雅黑" panose="020B0503020204020204" charset="-122"/>
                <a:ea typeface="微软雅黑" panose="020B0503020204020204" charset="-122"/>
                <a:sym typeface="+mn-ea"/>
              </a:rPr>
              <a:t>编写一个柜台收银程序，根据商品单价，购买数量以及收款金额计算并输出应收金额和找零。</a:t>
            </a:r>
            <a:endParaRPr lang="zh-CN" altLang="en-US" sz="3200" dirty="0">
              <a:solidFill>
                <a:schemeClr val="bg1"/>
              </a:solidFill>
              <a:latin typeface="微软雅黑" panose="020B0503020204020204" charset="-122"/>
              <a:ea typeface="微软雅黑" panose="020B0503020204020204" charset="-122"/>
              <a:sym typeface="+mn-ea"/>
            </a:endParaRPr>
          </a:p>
          <a:p>
            <a:pPr marL="0" lvl="1" indent="0">
              <a:lnSpc>
                <a:spcPct val="110000"/>
              </a:lnSpc>
              <a:buSzPct val="100000"/>
              <a:buNone/>
            </a:pPr>
            <a:endParaRPr lang="zh-CN" altLang="en-US" sz="3200" dirty="0">
              <a:solidFill>
                <a:schemeClr val="bg1"/>
              </a:solidFill>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latin typeface="微软雅黑" panose="020B0503020204020204" charset="-122"/>
                <a:ea typeface="微软雅黑" panose="020B0503020204020204" charset="-122"/>
                <a:sym typeface="+mn-ea"/>
              </a:rPr>
              <a:t>分析：</a:t>
            </a:r>
            <a:endParaRPr lang="zh-CN" altLang="en-US" sz="2600" dirty="0">
              <a:solidFill>
                <a:schemeClr val="bg1"/>
              </a:solidFill>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定义输入 </a:t>
            </a: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单价、数量、金额；</a:t>
            </a:r>
            <a:endParaRPr lang="zh-CN" altLang="en-US" sz="2600" dirty="0">
              <a:solidFill>
                <a:schemeClr val="bg1"/>
              </a:solidFill>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定义输出 </a:t>
            </a: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应收金额、找零；</a:t>
            </a:r>
            <a:endParaRPr lang="zh-CN" altLang="en-US" sz="2600" dirty="0">
              <a:solidFill>
                <a:schemeClr val="bg1"/>
              </a:solidFill>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设计数据结构 </a:t>
            </a:r>
            <a:r>
              <a:rPr lang="en-US" altLang="zh-CN" sz="2600" dirty="0">
                <a:solidFill>
                  <a:schemeClr val="bg1"/>
                </a:solidFill>
                <a:latin typeface="微软雅黑" panose="020B0503020204020204" charset="-122"/>
                <a:ea typeface="微软雅黑" panose="020B0503020204020204" charset="-122"/>
                <a:sym typeface="+mn-ea"/>
              </a:rPr>
              <a:t>-- double</a:t>
            </a:r>
            <a:r>
              <a:rPr lang="zh-CN" altLang="en-US" sz="2600" dirty="0">
                <a:solidFill>
                  <a:schemeClr val="bg1"/>
                </a:solidFill>
                <a:latin typeface="微软雅黑" panose="020B0503020204020204" charset="-122"/>
                <a:ea typeface="微软雅黑" panose="020B0503020204020204" charset="-122"/>
                <a:sym typeface="+mn-ea"/>
              </a:rPr>
              <a:t>类型变量；</a:t>
            </a:r>
            <a:endParaRPr lang="en-US" altLang="zh-CN" sz="2600" dirty="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lgn="l"/>
            <a:r>
              <a:rPr lang="zh-CN" altLang="en-US">
                <a:solidFill>
                  <a:schemeClr val="bg1"/>
                </a:solidFill>
                <a:sym typeface="+mn-ea"/>
              </a:rPr>
              <a:t>柜台收银程序</a:t>
            </a:r>
            <a:r>
              <a:rPr lang="en-US" altLang="zh-CN">
                <a:solidFill>
                  <a:schemeClr val="bg1"/>
                </a:solidFill>
                <a:sym typeface="+mn-ea"/>
              </a:rPr>
              <a:t>V1.0</a:t>
            </a:r>
            <a:endParaRPr lang="en-US" altLang="zh-CN">
              <a:solidFill>
                <a:schemeClr val="bg1"/>
              </a:solidFill>
              <a:sym typeface="+mn-ea"/>
            </a:endParaRPr>
          </a:p>
        </p:txBody>
      </p:sp>
      <p:sp>
        <p:nvSpPr>
          <p:cNvPr id="23555" name="右箭头 23555"/>
          <p:cNvSpPr/>
          <p:nvPr/>
        </p:nvSpPr>
        <p:spPr>
          <a:xfrm>
            <a:off x="1379855" y="1898015"/>
            <a:ext cx="1433830" cy="967740"/>
          </a:xfrm>
          <a:prstGeom prst="rightArrow">
            <a:avLst>
              <a:gd name="adj1" fmla="val 50000"/>
              <a:gd name="adj2" fmla="val 55384"/>
            </a:avLst>
          </a:prstGeom>
          <a:solidFill>
            <a:schemeClr val="bg1"/>
          </a:solidFill>
          <a:ln w="9525" cap="flat" cmpd="sng">
            <a:solidFill>
              <a:schemeClr val="tx1"/>
            </a:solidFill>
            <a:prstDash val="solid"/>
            <a:miter/>
            <a:headEnd type="none" w="med" len="med"/>
            <a:tailEnd type="non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23556" name="文本框 23556"/>
          <p:cNvSpPr txBox="1"/>
          <p:nvPr/>
        </p:nvSpPr>
        <p:spPr>
          <a:xfrm>
            <a:off x="1246505" y="3145790"/>
            <a:ext cx="2313940" cy="2106930"/>
          </a:xfrm>
          <a:prstGeom prst="rect">
            <a:avLst/>
          </a:prstGeom>
          <a:noFill/>
          <a:ln w="9525">
            <a:noFill/>
            <a:miter/>
          </a:ln>
        </p:spPr>
        <p:txBody>
          <a:bodyPr wrap="square" lIns="97880" tIns="48939" rIns="97880" bIns="48939" anchor="t">
            <a:spAutoFit/>
          </a:bodyPr>
          <a:p>
            <a:pPr lvl="0"/>
            <a:r>
              <a:rPr lang="zh-CN" altLang="en-US" sz="2600" dirty="0">
                <a:solidFill>
                  <a:schemeClr val="bg1"/>
                </a:solidFill>
                <a:latin typeface="微软雅黑" panose="020B0503020204020204" charset="-122"/>
                <a:ea typeface="微软雅黑" panose="020B0503020204020204" charset="-122"/>
              </a:rPr>
              <a:t>用户由控制台</a:t>
            </a:r>
            <a:endParaRPr lang="zh-CN" altLang="en-US" sz="2600" dirty="0">
              <a:solidFill>
                <a:schemeClr val="bg1"/>
              </a:solidFill>
              <a:latin typeface="微软雅黑" panose="020B0503020204020204" charset="-122"/>
              <a:ea typeface="微软雅黑" panose="020B0503020204020204" charset="-122"/>
            </a:endParaRPr>
          </a:p>
          <a:p>
            <a:pPr lvl="0"/>
            <a:r>
              <a:rPr lang="zh-CN" altLang="en-US" sz="2600" dirty="0">
                <a:solidFill>
                  <a:schemeClr val="bg1"/>
                </a:solidFill>
                <a:latin typeface="微软雅黑" panose="020B0503020204020204" charset="-122"/>
                <a:ea typeface="微软雅黑" panose="020B0503020204020204" charset="-122"/>
              </a:rPr>
              <a:t>输入：</a:t>
            </a:r>
            <a:endParaRPr lang="zh-CN" altLang="en-US" sz="2600" dirty="0">
              <a:solidFill>
                <a:schemeClr val="bg1"/>
              </a:solidFill>
              <a:latin typeface="微软雅黑" panose="020B0503020204020204" charset="-122"/>
              <a:ea typeface="微软雅黑" panose="020B0503020204020204" charset="-122"/>
            </a:endParaRPr>
          </a:p>
          <a:p>
            <a:pPr lvl="0"/>
            <a:r>
              <a:rPr lang="zh-CN" altLang="en-US" sz="2600" dirty="0">
                <a:solidFill>
                  <a:schemeClr val="bg1"/>
                </a:solidFill>
                <a:latin typeface="微软雅黑" panose="020B0503020204020204" charset="-122"/>
                <a:ea typeface="微软雅黑" panose="020B0503020204020204" charset="-122"/>
              </a:rPr>
              <a:t>商品的单价；</a:t>
            </a:r>
            <a:endParaRPr lang="zh-CN" altLang="en-US" sz="2600" dirty="0">
              <a:solidFill>
                <a:schemeClr val="bg1"/>
              </a:solidFill>
              <a:latin typeface="微软雅黑" panose="020B0503020204020204" charset="-122"/>
              <a:ea typeface="微软雅黑" panose="020B0503020204020204" charset="-122"/>
            </a:endParaRPr>
          </a:p>
          <a:p>
            <a:pPr lvl="0"/>
            <a:r>
              <a:rPr lang="zh-CN" altLang="en-US" sz="2600" dirty="0">
                <a:solidFill>
                  <a:schemeClr val="bg1"/>
                </a:solidFill>
                <a:latin typeface="微软雅黑" panose="020B0503020204020204" charset="-122"/>
                <a:ea typeface="微软雅黑" panose="020B0503020204020204" charset="-122"/>
              </a:rPr>
              <a:t>购买数量；</a:t>
            </a:r>
            <a:endParaRPr lang="zh-CN" altLang="en-US" sz="2600" dirty="0">
              <a:solidFill>
                <a:schemeClr val="bg1"/>
              </a:solidFill>
              <a:latin typeface="微软雅黑" panose="020B0503020204020204" charset="-122"/>
              <a:ea typeface="微软雅黑" panose="020B0503020204020204" charset="-122"/>
            </a:endParaRPr>
          </a:p>
          <a:p>
            <a:pPr lvl="0"/>
            <a:r>
              <a:rPr lang="zh-CN" altLang="en-US" sz="2600" dirty="0">
                <a:solidFill>
                  <a:schemeClr val="bg1"/>
                </a:solidFill>
                <a:latin typeface="微软雅黑" panose="020B0503020204020204" charset="-122"/>
                <a:ea typeface="微软雅黑" panose="020B0503020204020204" charset="-122"/>
              </a:rPr>
              <a:t>收款金额；</a:t>
            </a:r>
            <a:endParaRPr lang="zh-CN" altLang="en-US" sz="2600" dirty="0">
              <a:solidFill>
                <a:schemeClr val="bg1"/>
              </a:solidFill>
              <a:latin typeface="微软雅黑" panose="020B0503020204020204" charset="-122"/>
              <a:ea typeface="微软雅黑" panose="020B0503020204020204" charset="-122"/>
            </a:endParaRPr>
          </a:p>
        </p:txBody>
      </p:sp>
      <p:sp>
        <p:nvSpPr>
          <p:cNvPr id="23557" name="右箭头 23557"/>
          <p:cNvSpPr/>
          <p:nvPr/>
        </p:nvSpPr>
        <p:spPr>
          <a:xfrm>
            <a:off x="6788150" y="1898015"/>
            <a:ext cx="1433830" cy="967740"/>
          </a:xfrm>
          <a:prstGeom prst="rightArrow">
            <a:avLst>
              <a:gd name="adj1" fmla="val 50000"/>
              <a:gd name="adj2" fmla="val 55384"/>
            </a:avLst>
          </a:prstGeom>
          <a:solidFill>
            <a:schemeClr val="bg1"/>
          </a:solidFill>
          <a:ln w="9525" cap="flat" cmpd="sng">
            <a:solidFill>
              <a:schemeClr val="tx1"/>
            </a:solidFill>
            <a:prstDash val="solid"/>
            <a:miter/>
            <a:headEnd type="none" w="med" len="med"/>
            <a:tailEnd type="non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23559" name="流程图: 过程 23559"/>
          <p:cNvSpPr/>
          <p:nvPr/>
        </p:nvSpPr>
        <p:spPr>
          <a:xfrm>
            <a:off x="4027488" y="1920875"/>
            <a:ext cx="1684337" cy="477838"/>
          </a:xfrm>
          <a:prstGeom prst="flowChartProcess">
            <a:avLst/>
          </a:prstGeom>
          <a:solidFill>
            <a:schemeClr val="accent1"/>
          </a:solidFill>
          <a:ln w="9525">
            <a:noFill/>
            <a:miter/>
          </a:ln>
        </p:spPr>
        <p:txBody>
          <a:bodyPr wrap="none" lIns="97880" tIns="48939" rIns="97880" bIns="48939" anchor="ctr"/>
          <a:p>
            <a:pPr lvl="0" algn="ctr"/>
            <a:r>
              <a:rPr lang="zh-CN" altLang="en-US" sz="1900" b="1" dirty="0">
                <a:latin typeface="微软雅黑" panose="020B0503020204020204" charset="-122"/>
                <a:ea typeface="微软雅黑" panose="020B0503020204020204" charset="-122"/>
              </a:rPr>
              <a:t>输入商品单价</a:t>
            </a:r>
            <a:endParaRPr lang="zh-CN" altLang="en-US" sz="1900" b="1" dirty="0">
              <a:latin typeface="微软雅黑" panose="020B0503020204020204" charset="-122"/>
              <a:ea typeface="微软雅黑" panose="020B0503020204020204" charset="-122"/>
            </a:endParaRPr>
          </a:p>
        </p:txBody>
      </p:sp>
      <p:sp>
        <p:nvSpPr>
          <p:cNvPr id="23560" name="流程图: 过程 23560"/>
          <p:cNvSpPr/>
          <p:nvPr/>
        </p:nvSpPr>
        <p:spPr>
          <a:xfrm>
            <a:off x="4027488" y="2570163"/>
            <a:ext cx="1684337" cy="479425"/>
          </a:xfrm>
          <a:prstGeom prst="flowChartProcess">
            <a:avLst/>
          </a:prstGeom>
          <a:solidFill>
            <a:schemeClr val="accent1"/>
          </a:solidFill>
          <a:ln w="9525">
            <a:noFill/>
            <a:miter/>
          </a:ln>
        </p:spPr>
        <p:txBody>
          <a:bodyPr wrap="none" lIns="97880" tIns="48939" rIns="97880" bIns="48939" anchor="ctr"/>
          <a:p>
            <a:pPr lvl="0" algn="ctr"/>
            <a:r>
              <a:rPr lang="zh-CN" altLang="en-US" sz="1900" b="1" dirty="0">
                <a:latin typeface="微软雅黑" panose="020B0503020204020204" charset="-122"/>
                <a:ea typeface="微软雅黑" panose="020B0503020204020204" charset="-122"/>
              </a:rPr>
              <a:t>输入购买数量</a:t>
            </a:r>
            <a:endParaRPr lang="zh-CN" altLang="en-US" sz="1900" b="1" dirty="0">
              <a:latin typeface="微软雅黑" panose="020B0503020204020204" charset="-122"/>
              <a:ea typeface="微软雅黑" panose="020B0503020204020204" charset="-122"/>
            </a:endParaRPr>
          </a:p>
        </p:txBody>
      </p:sp>
      <p:sp>
        <p:nvSpPr>
          <p:cNvPr id="23561" name="流程图: 过程 23561"/>
          <p:cNvSpPr/>
          <p:nvPr/>
        </p:nvSpPr>
        <p:spPr>
          <a:xfrm>
            <a:off x="4027488" y="3225800"/>
            <a:ext cx="1684337" cy="477838"/>
          </a:xfrm>
          <a:prstGeom prst="flowChartProcess">
            <a:avLst/>
          </a:prstGeom>
          <a:solidFill>
            <a:schemeClr val="accent1"/>
          </a:solidFill>
          <a:ln w="9525">
            <a:noFill/>
            <a:miter/>
          </a:ln>
        </p:spPr>
        <p:txBody>
          <a:bodyPr wrap="none" lIns="97880" tIns="48939" rIns="97880" bIns="48939" anchor="ctr"/>
          <a:p>
            <a:pPr lvl="0" algn="ctr"/>
            <a:r>
              <a:rPr lang="zh-CN" altLang="en-US" sz="1900" b="1" dirty="0">
                <a:latin typeface="微软雅黑" panose="020B0503020204020204" charset="-122"/>
                <a:ea typeface="微软雅黑" panose="020B0503020204020204" charset="-122"/>
              </a:rPr>
              <a:t>输入实付金额</a:t>
            </a:r>
            <a:endParaRPr lang="zh-CN" altLang="en-US" sz="1900" b="1" dirty="0">
              <a:latin typeface="微软雅黑" panose="020B0503020204020204" charset="-122"/>
              <a:ea typeface="微软雅黑" panose="020B0503020204020204" charset="-122"/>
            </a:endParaRPr>
          </a:p>
        </p:txBody>
      </p:sp>
      <p:sp>
        <p:nvSpPr>
          <p:cNvPr id="23562" name="流程图: 过程 23562"/>
          <p:cNvSpPr/>
          <p:nvPr/>
        </p:nvSpPr>
        <p:spPr>
          <a:xfrm>
            <a:off x="4027488" y="3867150"/>
            <a:ext cx="1684337" cy="477838"/>
          </a:xfrm>
          <a:prstGeom prst="flowChartProcess">
            <a:avLst/>
          </a:prstGeom>
          <a:solidFill>
            <a:srgbClr val="F60000"/>
          </a:solidFill>
          <a:ln w="9525" cap="flat" cmpd="sng">
            <a:solidFill>
              <a:srgbClr val="F60000"/>
            </a:solidFill>
            <a:prstDash val="solid"/>
            <a:miter/>
            <a:headEnd type="none" w="med" len="med"/>
            <a:tailEnd type="none" w="med" len="med"/>
          </a:ln>
        </p:spPr>
        <p:txBody>
          <a:bodyPr wrap="none" lIns="97880" tIns="48939" rIns="97880" bIns="48939" anchor="ctr"/>
          <a:p>
            <a:pPr lvl="0" algn="ctr"/>
            <a:r>
              <a:rPr lang="zh-CN" altLang="en-US" sz="1900" b="1" dirty="0">
                <a:latin typeface="微软雅黑" panose="020B0503020204020204" charset="-122"/>
                <a:ea typeface="微软雅黑" panose="020B0503020204020204" charset="-122"/>
              </a:rPr>
              <a:t>计算商品总价</a:t>
            </a:r>
            <a:endParaRPr lang="zh-CN" altLang="en-US" sz="1900" b="1" dirty="0">
              <a:latin typeface="微软雅黑" panose="020B0503020204020204" charset="-122"/>
              <a:ea typeface="微软雅黑" panose="020B0503020204020204" charset="-122"/>
            </a:endParaRPr>
          </a:p>
        </p:txBody>
      </p:sp>
      <p:sp>
        <p:nvSpPr>
          <p:cNvPr id="23563" name="流程图: 过程 23563"/>
          <p:cNvSpPr/>
          <p:nvPr/>
        </p:nvSpPr>
        <p:spPr>
          <a:xfrm>
            <a:off x="4027488" y="4514850"/>
            <a:ext cx="1684337" cy="477838"/>
          </a:xfrm>
          <a:prstGeom prst="flowChartProcess">
            <a:avLst/>
          </a:prstGeom>
          <a:solidFill>
            <a:srgbClr val="F60000"/>
          </a:solidFill>
          <a:ln w="9525" cap="flat" cmpd="sng">
            <a:solidFill>
              <a:srgbClr val="F60000"/>
            </a:solidFill>
            <a:prstDash val="solid"/>
            <a:miter/>
            <a:headEnd type="none" w="med" len="med"/>
            <a:tailEnd type="none" w="med" len="med"/>
          </a:ln>
        </p:spPr>
        <p:txBody>
          <a:bodyPr wrap="none" lIns="97880" tIns="48939" rIns="97880" bIns="48939" anchor="ctr"/>
          <a:p>
            <a:pPr lvl="0" algn="ctr"/>
            <a:r>
              <a:rPr lang="zh-CN" altLang="en-US" sz="1900" b="1" dirty="0">
                <a:latin typeface="微软雅黑" panose="020B0503020204020204" charset="-122"/>
                <a:ea typeface="微软雅黑" panose="020B0503020204020204" charset="-122"/>
              </a:rPr>
              <a:t>计算找零</a:t>
            </a:r>
            <a:endParaRPr lang="zh-CN" altLang="en-US" sz="1900" b="1" dirty="0">
              <a:latin typeface="微软雅黑" panose="020B0503020204020204" charset="-122"/>
              <a:ea typeface="微软雅黑" panose="020B0503020204020204" charset="-122"/>
            </a:endParaRPr>
          </a:p>
        </p:txBody>
      </p:sp>
      <p:sp>
        <p:nvSpPr>
          <p:cNvPr id="23564" name="流程图: 过程 23564"/>
          <p:cNvSpPr/>
          <p:nvPr/>
        </p:nvSpPr>
        <p:spPr>
          <a:xfrm>
            <a:off x="4030663" y="5149850"/>
            <a:ext cx="1682750" cy="725488"/>
          </a:xfrm>
          <a:prstGeom prst="flowChartProcess">
            <a:avLst/>
          </a:prstGeom>
          <a:solidFill>
            <a:schemeClr val="accent1"/>
          </a:solidFill>
          <a:ln w="9525">
            <a:noFill/>
            <a:miter/>
          </a:ln>
        </p:spPr>
        <p:txBody>
          <a:bodyPr wrap="none" lIns="97880" tIns="48939" rIns="97880" bIns="48939" anchor="ctr"/>
          <a:p>
            <a:pPr lvl="0" algn="ctr"/>
            <a:r>
              <a:rPr lang="zh-CN" altLang="en-US" sz="1900" b="1" dirty="0">
                <a:latin typeface="微软雅黑" panose="020B0503020204020204" charset="-122"/>
                <a:ea typeface="微软雅黑" panose="020B0503020204020204" charset="-122"/>
              </a:rPr>
              <a:t>输出应收金额</a:t>
            </a:r>
            <a:endParaRPr lang="zh-CN" altLang="en-US" sz="1900" b="1" dirty="0">
              <a:latin typeface="微软雅黑" panose="020B0503020204020204" charset="-122"/>
              <a:ea typeface="微软雅黑" panose="020B0503020204020204" charset="-122"/>
            </a:endParaRPr>
          </a:p>
          <a:p>
            <a:pPr lvl="0" algn="ctr"/>
            <a:r>
              <a:rPr lang="zh-CN" altLang="en-US" sz="1900" b="1" dirty="0">
                <a:latin typeface="微软雅黑" panose="020B0503020204020204" charset="-122"/>
                <a:ea typeface="微软雅黑" panose="020B0503020204020204" charset="-122"/>
              </a:rPr>
              <a:t>和找零</a:t>
            </a:r>
            <a:endParaRPr lang="zh-CN" altLang="en-US" sz="1900" b="1" dirty="0">
              <a:latin typeface="微软雅黑" panose="020B0503020204020204" charset="-122"/>
              <a:ea typeface="微软雅黑" panose="020B0503020204020204" charset="-122"/>
            </a:endParaRPr>
          </a:p>
        </p:txBody>
      </p:sp>
      <p:sp>
        <p:nvSpPr>
          <p:cNvPr id="23565" name="流程图: 过程 23565"/>
          <p:cNvSpPr/>
          <p:nvPr/>
        </p:nvSpPr>
        <p:spPr>
          <a:xfrm>
            <a:off x="3759200" y="1685290"/>
            <a:ext cx="2205990" cy="4407535"/>
          </a:xfrm>
          <a:prstGeom prst="flowChartProcess">
            <a:avLst/>
          </a:prstGeom>
          <a:noFill/>
          <a:ln w="38100" cap="flat" cmpd="sng">
            <a:solidFill>
              <a:srgbClr val="F60000"/>
            </a:solidFill>
            <a:prstDash val="solid"/>
            <a:miter/>
            <a:headEnd type="none" w="med" len="med"/>
            <a:tailEnd type="non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5" name="文本框 23556"/>
          <p:cNvSpPr txBox="1"/>
          <p:nvPr/>
        </p:nvSpPr>
        <p:spPr>
          <a:xfrm>
            <a:off x="6236970" y="3225800"/>
            <a:ext cx="2313940" cy="1710690"/>
          </a:xfrm>
          <a:prstGeom prst="rect">
            <a:avLst/>
          </a:prstGeom>
          <a:noFill/>
          <a:ln w="9525">
            <a:noFill/>
            <a:miter/>
          </a:ln>
        </p:spPr>
        <p:txBody>
          <a:bodyPr wrap="square" lIns="97880" tIns="48939" rIns="97880" bIns="48939" anchor="t">
            <a:spAutoFit/>
          </a:bodyPr>
          <a:p>
            <a:pPr lvl="0"/>
            <a:r>
              <a:rPr lang="zh-CN" altLang="en-US" sz="2600" dirty="0">
                <a:solidFill>
                  <a:schemeClr val="bg1"/>
                </a:solidFill>
                <a:latin typeface="微软雅黑" panose="020B0503020204020204" charset="-122"/>
                <a:ea typeface="微软雅黑" panose="020B0503020204020204" charset="-122"/>
              </a:rPr>
              <a:t>程序在控制台输出：</a:t>
            </a:r>
            <a:endParaRPr lang="zh-CN" altLang="en-US" sz="2600" dirty="0">
              <a:solidFill>
                <a:schemeClr val="bg1"/>
              </a:solidFill>
              <a:latin typeface="微软雅黑" panose="020B0503020204020204" charset="-122"/>
              <a:ea typeface="微软雅黑" panose="020B0503020204020204" charset="-122"/>
            </a:endParaRPr>
          </a:p>
          <a:p>
            <a:pPr lvl="0"/>
            <a:r>
              <a:rPr lang="zh-CN" altLang="en-US" sz="2600" dirty="0">
                <a:solidFill>
                  <a:schemeClr val="bg1"/>
                </a:solidFill>
                <a:latin typeface="微软雅黑" panose="020B0503020204020204" charset="-122"/>
                <a:ea typeface="微软雅黑" panose="020B0503020204020204" charset="-122"/>
              </a:rPr>
              <a:t>商品总结和找零；</a:t>
            </a:r>
            <a:endParaRPr lang="zh-CN" altLang="en-US" sz="2600"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lgn="l"/>
            <a:r>
              <a:rPr lang="zh-CN" altLang="en-US">
                <a:solidFill>
                  <a:schemeClr val="bg1"/>
                </a:solidFill>
                <a:sym typeface="+mn-ea"/>
              </a:rPr>
              <a:t>柜台收银程序</a:t>
            </a:r>
            <a:r>
              <a:rPr lang="en-US" altLang="zh-CN">
                <a:solidFill>
                  <a:schemeClr val="bg1"/>
                </a:solidFill>
                <a:sym typeface="+mn-ea"/>
              </a:rPr>
              <a:t>V2.0</a:t>
            </a:r>
            <a:endParaRPr lang="en-US" altLang="zh-CN">
              <a:solidFill>
                <a:schemeClr val="bg1"/>
              </a:solidFill>
              <a:sym typeface="+mn-ea"/>
            </a:endParaRPr>
          </a:p>
        </p:txBody>
      </p:sp>
      <p:sp>
        <p:nvSpPr>
          <p:cNvPr id="3" name="文本占位符 2"/>
          <p:cNvSpPr>
            <a:spLocks noGrp="1"/>
          </p:cNvSpPr>
          <p:nvPr>
            <p:ph type="body" idx="13"/>
          </p:nvPr>
        </p:nvSpPr>
        <p:spPr/>
        <p:txBody>
          <a:bodyPr/>
          <a:p>
            <a:pPr marL="457200" lvl="1" indent="-457200">
              <a:lnSpc>
                <a:spcPct val="110000"/>
              </a:lnSpc>
              <a:buSzPct val="100000"/>
            </a:pPr>
            <a:r>
              <a:rPr lang="zh-CN" altLang="en-US" sz="3200" dirty="0">
                <a:solidFill>
                  <a:schemeClr val="bg1"/>
                </a:solidFill>
                <a:latin typeface="微软雅黑" panose="020B0503020204020204" charset="-122"/>
                <a:ea typeface="微软雅黑" panose="020B0503020204020204" charset="-122"/>
                <a:sym typeface="+mn-ea"/>
              </a:rPr>
              <a:t>编写一个柜台收银程序，根据商品单价、购买数量、以及收款金额，计算并输出应收金额和找零。</a:t>
            </a:r>
            <a:endParaRPr lang="zh-CN" altLang="en-US" sz="3200" dirty="0">
              <a:solidFill>
                <a:schemeClr val="bg1"/>
              </a:solidFill>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latin typeface="微软雅黑" panose="020B0503020204020204" charset="-122"/>
                <a:ea typeface="微软雅黑" panose="020B0503020204020204" charset="-122"/>
                <a:sym typeface="+mn-ea"/>
              </a:rPr>
              <a:t>当总价大于或等于500时，享受8折优惠。</a:t>
            </a:r>
            <a:endParaRPr lang="zh-CN" altLang="en-US" sz="2600" dirty="0">
              <a:solidFill>
                <a:schemeClr val="bg1"/>
              </a:solidFill>
              <a:latin typeface="微软雅黑" panose="020B0503020204020204" charset="-122"/>
              <a:ea typeface="微软雅黑" panose="020B0503020204020204" charset="-122"/>
              <a:sym typeface="+mn-ea"/>
            </a:endParaRPr>
          </a:p>
        </p:txBody>
      </p:sp>
      <p:sp>
        <p:nvSpPr>
          <p:cNvPr id="24580" name="流程图: 卡片 24580"/>
          <p:cNvSpPr/>
          <p:nvPr/>
        </p:nvSpPr>
        <p:spPr>
          <a:xfrm>
            <a:off x="5382260" y="4283393"/>
            <a:ext cx="3092450" cy="1670050"/>
          </a:xfrm>
          <a:prstGeom prst="flowChartPunchedCard">
            <a:avLst/>
          </a:prstGeom>
          <a:solidFill>
            <a:schemeClr val="accent1"/>
          </a:solidFill>
          <a:ln w="9525" cap="flat" cmpd="sng">
            <a:solidFill>
              <a:schemeClr val="tx1"/>
            </a:solidFill>
            <a:prstDash val="solid"/>
            <a:miter/>
            <a:headEnd type="none" w="med" len="med"/>
            <a:tailEnd type="none" w="med" len="med"/>
          </a:ln>
        </p:spPr>
        <p:txBody>
          <a:bodyPr wrap="none" lIns="97880" tIns="48939" rIns="97880" bIns="48939" anchor="ctr"/>
          <a:p>
            <a:pPr lvl="0"/>
            <a:r>
              <a:rPr lang="zh-CN" altLang="en-US" sz="3700" b="1" dirty="0">
                <a:latin typeface="微软雅黑" panose="020B0503020204020204" charset="-122"/>
                <a:ea typeface="微软雅黑" panose="020B0503020204020204" charset="-122"/>
              </a:rPr>
              <a:t>满500</a:t>
            </a:r>
            <a:endParaRPr lang="zh-CN" altLang="en-US" sz="3700" b="1" dirty="0">
              <a:latin typeface="微软雅黑" panose="020B0503020204020204" charset="-122"/>
              <a:ea typeface="微软雅黑" panose="020B0503020204020204" charset="-122"/>
            </a:endParaRPr>
          </a:p>
          <a:p>
            <a:pPr lvl="0"/>
            <a:r>
              <a:rPr lang="zh-CN" altLang="en-US" sz="3700" b="1" dirty="0">
                <a:latin typeface="微软雅黑" panose="020B0503020204020204" charset="-122"/>
                <a:ea typeface="微软雅黑" panose="020B0503020204020204" charset="-122"/>
              </a:rPr>
              <a:t>享受</a:t>
            </a:r>
            <a:r>
              <a:rPr lang="zh-CN" altLang="en-US" sz="3700" b="1" dirty="0">
                <a:solidFill>
                  <a:srgbClr val="FFCC00"/>
                </a:solidFill>
                <a:latin typeface="微软雅黑" panose="020B0503020204020204" charset="-122"/>
                <a:ea typeface="微软雅黑" panose="020B0503020204020204" charset="-122"/>
              </a:rPr>
              <a:t>8折</a:t>
            </a:r>
            <a:r>
              <a:rPr lang="zh-CN" altLang="en-US" sz="3700" b="1" dirty="0">
                <a:latin typeface="微软雅黑" panose="020B0503020204020204" charset="-122"/>
                <a:ea typeface="微软雅黑" panose="020B0503020204020204" charset="-122"/>
              </a:rPr>
              <a:t>优惠</a:t>
            </a:r>
            <a:endParaRPr lang="zh-CN" altLang="en-US" sz="3700" b="1" dirty="0">
              <a:latin typeface="微软雅黑" panose="020B0503020204020204" charset="-122"/>
              <a:ea typeface="微软雅黑" panose="020B0503020204020204" charset="-122"/>
            </a:endParaRPr>
          </a:p>
        </p:txBody>
      </p:sp>
      <p:pic>
        <p:nvPicPr>
          <p:cNvPr id="7" name="图片 6" descr="2"/>
          <p:cNvPicPr>
            <a:picLocks noChangeAspect="1"/>
          </p:cNvPicPr>
          <p:nvPr/>
        </p:nvPicPr>
        <p:blipFill>
          <a:blip r:embed="rId1"/>
          <a:srcRect/>
          <a:stretch>
            <a:fillRect/>
          </a:stretch>
        </p:blipFill>
        <p:spPr>
          <a:xfrm>
            <a:off x="2322195" y="3724910"/>
            <a:ext cx="1603375" cy="263525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lgn="l"/>
            <a:r>
              <a:rPr lang="zh-CN" altLang="en-US">
                <a:solidFill>
                  <a:schemeClr val="bg1"/>
                </a:solidFill>
                <a:sym typeface="+mn-ea"/>
              </a:rPr>
              <a:t>什么是分支结构</a:t>
            </a:r>
            <a:endParaRPr lang="zh-CN" altLang="en-US">
              <a:solidFill>
                <a:schemeClr val="bg1"/>
              </a:solidFill>
              <a:sym typeface="+mn-ea"/>
            </a:endParaRPr>
          </a:p>
        </p:txBody>
      </p:sp>
      <p:sp>
        <p:nvSpPr>
          <p:cNvPr id="3" name="文本占位符 2"/>
          <p:cNvSpPr>
            <a:spLocks noGrp="1"/>
          </p:cNvSpPr>
          <p:nvPr>
            <p:ph type="body" idx="13"/>
          </p:nvPr>
        </p:nvSpPr>
        <p:spPr/>
        <p:txBody>
          <a:bodyPr/>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任何复杂的程序逻辑都可以通过“顺序”，“分支”，“循环”三种基本的程序结构实现。</a:t>
            </a:r>
            <a:endParaRPr lang="zh-CN" altLang="en-US" sz="3200" dirty="0">
              <a:solidFill>
                <a:schemeClr val="bg1"/>
              </a:solidFill>
              <a:effectLst/>
              <a:latin typeface="微软雅黑" panose="020B0503020204020204" charset="-122"/>
              <a:ea typeface="微软雅黑" panose="020B0503020204020204" charset="-122"/>
              <a:sym typeface="+mn-ea"/>
            </a:endParaRPr>
          </a:p>
        </p:txBody>
      </p:sp>
      <p:sp>
        <p:nvSpPr>
          <p:cNvPr id="25604" name="矩形 25604"/>
          <p:cNvSpPr/>
          <p:nvPr/>
        </p:nvSpPr>
        <p:spPr>
          <a:xfrm>
            <a:off x="1493838" y="3535363"/>
            <a:ext cx="946150" cy="603250"/>
          </a:xfrm>
          <a:prstGeom prst="rect">
            <a:avLst/>
          </a:prstGeom>
          <a:noFill/>
          <a:ln w="38100" cap="flat" cmpd="sng">
            <a:solidFill>
              <a:schemeClr val="bg1"/>
            </a:solidFill>
            <a:prstDash val="solid"/>
            <a:miter/>
            <a:headEnd type="none" w="med" len="med"/>
            <a:tailEnd type="none" w="med" len="med"/>
          </a:ln>
        </p:spPr>
        <p:txBody>
          <a:bodyPr wrap="none" lIns="97880" tIns="48939" rIns="97880" bIns="48939" anchor="ctr"/>
          <a:p>
            <a:pPr lvl="0" algn="ctr"/>
            <a:r>
              <a:rPr lang="zh-CN" altLang="en-US" sz="2400" dirty="0">
                <a:solidFill>
                  <a:schemeClr val="bg1"/>
                </a:solidFill>
                <a:latin typeface="微软雅黑" panose="020B0503020204020204" charset="-122"/>
                <a:ea typeface="微软雅黑" panose="020B0503020204020204" charset="-122"/>
              </a:rPr>
              <a:t>A</a:t>
            </a:r>
            <a:endParaRPr lang="zh-CN" altLang="en-US" sz="2400" dirty="0">
              <a:solidFill>
                <a:schemeClr val="bg1"/>
              </a:solidFill>
              <a:latin typeface="微软雅黑" panose="020B0503020204020204" charset="-122"/>
              <a:ea typeface="微软雅黑" panose="020B0503020204020204" charset="-122"/>
            </a:endParaRPr>
          </a:p>
        </p:txBody>
      </p:sp>
      <p:sp>
        <p:nvSpPr>
          <p:cNvPr id="25605" name="箭头 262"/>
          <p:cNvSpPr/>
          <p:nvPr/>
        </p:nvSpPr>
        <p:spPr>
          <a:xfrm>
            <a:off x="2001838" y="3051175"/>
            <a:ext cx="0" cy="484188"/>
          </a:xfrm>
          <a:prstGeom prst="line">
            <a:avLst/>
          </a:prstGeom>
          <a:ln w="38100" cap="flat" cmpd="sng">
            <a:solidFill>
              <a:schemeClr val="bg1"/>
            </a:solidFill>
            <a:prstDash val="solid"/>
            <a:round/>
            <a:headEnd type="none" w="med" len="med"/>
            <a:tailEnd type="triangl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25606" name="箭头 262"/>
          <p:cNvSpPr/>
          <p:nvPr/>
        </p:nvSpPr>
        <p:spPr>
          <a:xfrm>
            <a:off x="2022475" y="4130675"/>
            <a:ext cx="0" cy="485775"/>
          </a:xfrm>
          <a:prstGeom prst="line">
            <a:avLst/>
          </a:prstGeom>
          <a:ln w="38100" cap="flat" cmpd="sng">
            <a:solidFill>
              <a:schemeClr val="bg1"/>
            </a:solidFill>
            <a:prstDash val="solid"/>
            <a:round/>
            <a:headEnd type="none" w="med" len="med"/>
            <a:tailEnd type="triangl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25607" name="矩形 25607"/>
          <p:cNvSpPr/>
          <p:nvPr/>
        </p:nvSpPr>
        <p:spPr>
          <a:xfrm>
            <a:off x="1493838" y="4616450"/>
            <a:ext cx="946150" cy="604838"/>
          </a:xfrm>
          <a:prstGeom prst="rect">
            <a:avLst/>
          </a:prstGeom>
          <a:noFill/>
          <a:ln w="38100" cap="flat" cmpd="sng">
            <a:solidFill>
              <a:schemeClr val="bg1"/>
            </a:solidFill>
            <a:prstDash val="solid"/>
            <a:miter/>
            <a:headEnd type="none" w="med" len="med"/>
            <a:tailEnd type="none" w="med" len="med"/>
          </a:ln>
        </p:spPr>
        <p:txBody>
          <a:bodyPr wrap="none" lIns="97880" tIns="48939" rIns="97880" bIns="48939" anchor="ctr"/>
          <a:p>
            <a:pPr lvl="0" algn="ctr"/>
            <a:r>
              <a:rPr lang="zh-CN" altLang="en-US" sz="2400" dirty="0">
                <a:solidFill>
                  <a:schemeClr val="bg1"/>
                </a:solidFill>
                <a:latin typeface="微软雅黑" panose="020B0503020204020204" charset="-122"/>
                <a:ea typeface="微软雅黑" panose="020B0503020204020204" charset="-122"/>
              </a:rPr>
              <a:t>B</a:t>
            </a:r>
            <a:endParaRPr lang="zh-CN" altLang="en-US" sz="2400" dirty="0">
              <a:solidFill>
                <a:schemeClr val="bg1"/>
              </a:solidFill>
              <a:latin typeface="微软雅黑" panose="020B0503020204020204" charset="-122"/>
              <a:ea typeface="微软雅黑" panose="020B0503020204020204" charset="-122"/>
            </a:endParaRPr>
          </a:p>
        </p:txBody>
      </p:sp>
      <p:sp>
        <p:nvSpPr>
          <p:cNvPr id="25608" name="箭头 262"/>
          <p:cNvSpPr/>
          <p:nvPr/>
        </p:nvSpPr>
        <p:spPr>
          <a:xfrm>
            <a:off x="2022475" y="5243513"/>
            <a:ext cx="0" cy="482600"/>
          </a:xfrm>
          <a:prstGeom prst="line">
            <a:avLst/>
          </a:prstGeom>
          <a:ln w="38100" cap="flat" cmpd="sng">
            <a:solidFill>
              <a:schemeClr val="bg1"/>
            </a:solidFill>
            <a:prstDash val="solid"/>
            <a:round/>
            <a:headEnd type="none" w="med" len="med"/>
            <a:tailEnd type="triangl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25609" name="流程图: 决策 25609"/>
          <p:cNvSpPr/>
          <p:nvPr/>
        </p:nvSpPr>
        <p:spPr>
          <a:xfrm>
            <a:off x="3770313" y="3535363"/>
            <a:ext cx="1119187" cy="603250"/>
          </a:xfrm>
          <a:prstGeom prst="flowChartDecision">
            <a:avLst/>
          </a:prstGeom>
          <a:noFill/>
          <a:ln w="38100" cap="flat" cmpd="sng">
            <a:solidFill>
              <a:schemeClr val="bg1"/>
            </a:solidFill>
            <a:prstDash val="solid"/>
            <a:miter/>
            <a:headEnd type="none" w="med" len="med"/>
            <a:tailEnd type="none" w="med" len="med"/>
          </a:ln>
        </p:spPr>
        <p:txBody>
          <a:bodyPr wrap="none" lIns="97880" tIns="48939" rIns="97880" bIns="48939" anchor="ctr"/>
          <a:p>
            <a:pPr lvl="0" algn="ctr"/>
            <a:endParaRPr sz="1800" b="1">
              <a:solidFill>
                <a:schemeClr val="bg1"/>
              </a:solidFill>
              <a:latin typeface="微软雅黑" panose="020B0503020204020204" charset="-122"/>
              <a:ea typeface="微软雅黑" panose="020B0503020204020204" charset="-122"/>
            </a:endParaRPr>
          </a:p>
        </p:txBody>
      </p:sp>
      <p:sp>
        <p:nvSpPr>
          <p:cNvPr id="25610" name="矩形 25610"/>
          <p:cNvSpPr/>
          <p:nvPr/>
        </p:nvSpPr>
        <p:spPr>
          <a:xfrm>
            <a:off x="3090863" y="4616450"/>
            <a:ext cx="949325" cy="604838"/>
          </a:xfrm>
          <a:prstGeom prst="rect">
            <a:avLst/>
          </a:prstGeom>
          <a:noFill/>
          <a:ln w="38100" cap="flat" cmpd="sng">
            <a:solidFill>
              <a:schemeClr val="bg1"/>
            </a:solidFill>
            <a:prstDash val="solid"/>
            <a:miter/>
            <a:headEnd type="none" w="med" len="med"/>
            <a:tailEnd type="none" w="med" len="med"/>
          </a:ln>
        </p:spPr>
        <p:txBody>
          <a:bodyPr wrap="none" lIns="97880" tIns="48939" rIns="97880" bIns="48939" anchor="ctr"/>
          <a:p>
            <a:pPr lvl="0" algn="ctr"/>
            <a:r>
              <a:rPr lang="zh-CN" altLang="en-US" sz="2400" dirty="0">
                <a:solidFill>
                  <a:schemeClr val="bg1"/>
                </a:solidFill>
                <a:latin typeface="微软雅黑" panose="020B0503020204020204" charset="-122"/>
                <a:ea typeface="微软雅黑" panose="020B0503020204020204" charset="-122"/>
              </a:rPr>
              <a:t>A</a:t>
            </a:r>
            <a:endParaRPr lang="zh-CN" altLang="en-US" sz="2400" dirty="0">
              <a:solidFill>
                <a:schemeClr val="bg1"/>
              </a:solidFill>
              <a:latin typeface="微软雅黑" panose="020B0503020204020204" charset="-122"/>
              <a:ea typeface="微软雅黑" panose="020B0503020204020204" charset="-122"/>
            </a:endParaRPr>
          </a:p>
        </p:txBody>
      </p:sp>
      <p:sp>
        <p:nvSpPr>
          <p:cNvPr id="25611" name="矩形 25611"/>
          <p:cNvSpPr/>
          <p:nvPr/>
        </p:nvSpPr>
        <p:spPr>
          <a:xfrm>
            <a:off x="4597400" y="4641850"/>
            <a:ext cx="947738" cy="601663"/>
          </a:xfrm>
          <a:prstGeom prst="rect">
            <a:avLst/>
          </a:prstGeom>
          <a:noFill/>
          <a:ln w="38100" cap="flat" cmpd="sng">
            <a:solidFill>
              <a:schemeClr val="bg1"/>
            </a:solidFill>
            <a:prstDash val="solid"/>
            <a:miter/>
            <a:headEnd type="none" w="med" len="med"/>
            <a:tailEnd type="none" w="med" len="med"/>
          </a:ln>
        </p:spPr>
        <p:txBody>
          <a:bodyPr wrap="none" lIns="97880" tIns="48939" rIns="97880" bIns="48939" anchor="ctr"/>
          <a:p>
            <a:pPr lvl="0" algn="ctr"/>
            <a:r>
              <a:rPr lang="zh-CN" altLang="en-US" sz="2400" dirty="0">
                <a:solidFill>
                  <a:schemeClr val="bg1"/>
                </a:solidFill>
                <a:latin typeface="微软雅黑" panose="020B0503020204020204" charset="-122"/>
                <a:ea typeface="微软雅黑" panose="020B0503020204020204" charset="-122"/>
              </a:rPr>
              <a:t>B</a:t>
            </a:r>
            <a:endParaRPr lang="zh-CN" altLang="en-US" sz="2400" dirty="0">
              <a:solidFill>
                <a:schemeClr val="bg1"/>
              </a:solidFill>
              <a:latin typeface="微软雅黑" panose="020B0503020204020204" charset="-122"/>
              <a:ea typeface="微软雅黑" panose="020B0503020204020204" charset="-122"/>
            </a:endParaRPr>
          </a:p>
        </p:txBody>
      </p:sp>
      <p:sp>
        <p:nvSpPr>
          <p:cNvPr id="25612" name="箭头 262"/>
          <p:cNvSpPr/>
          <p:nvPr/>
        </p:nvSpPr>
        <p:spPr>
          <a:xfrm>
            <a:off x="4313238" y="3051175"/>
            <a:ext cx="0" cy="484188"/>
          </a:xfrm>
          <a:prstGeom prst="line">
            <a:avLst/>
          </a:prstGeom>
          <a:ln w="38100" cap="flat" cmpd="sng">
            <a:solidFill>
              <a:schemeClr val="bg1"/>
            </a:solidFill>
            <a:prstDash val="solid"/>
            <a:round/>
            <a:headEnd type="none" w="med" len="med"/>
            <a:tailEnd type="triangl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25613" name="箭头 271"/>
          <p:cNvSpPr/>
          <p:nvPr/>
        </p:nvSpPr>
        <p:spPr>
          <a:xfrm flipH="1">
            <a:off x="3560763" y="3835400"/>
            <a:ext cx="209550" cy="806450"/>
          </a:xfrm>
          <a:prstGeom prst="line">
            <a:avLst/>
          </a:prstGeom>
          <a:ln w="38100" cap="flat" cmpd="sng">
            <a:solidFill>
              <a:schemeClr val="bg1"/>
            </a:solidFill>
            <a:prstDash val="solid"/>
            <a:round/>
            <a:headEnd type="none" w="med" len="med"/>
            <a:tailEnd type="triangl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25614" name="箭头 272"/>
          <p:cNvSpPr/>
          <p:nvPr/>
        </p:nvSpPr>
        <p:spPr>
          <a:xfrm>
            <a:off x="4889500" y="3835400"/>
            <a:ext cx="227013" cy="806450"/>
          </a:xfrm>
          <a:prstGeom prst="line">
            <a:avLst/>
          </a:prstGeom>
          <a:ln w="38100" cap="flat" cmpd="sng">
            <a:solidFill>
              <a:schemeClr val="bg1"/>
            </a:solidFill>
            <a:prstDash val="solid"/>
            <a:round/>
            <a:headEnd type="none" w="med" len="med"/>
            <a:tailEnd type="triangl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25615" name="箭头 262"/>
          <p:cNvSpPr/>
          <p:nvPr/>
        </p:nvSpPr>
        <p:spPr>
          <a:xfrm>
            <a:off x="3557588" y="5222875"/>
            <a:ext cx="3175" cy="482600"/>
          </a:xfrm>
          <a:prstGeom prst="line">
            <a:avLst/>
          </a:prstGeom>
          <a:ln w="38100" cap="flat" cmpd="sng">
            <a:solidFill>
              <a:schemeClr val="bg1"/>
            </a:solidFill>
            <a:prstDash val="solid"/>
            <a:round/>
            <a:headEnd type="none" w="med" len="med"/>
            <a:tailEnd type="triangl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25616" name="箭头 262"/>
          <p:cNvSpPr/>
          <p:nvPr/>
        </p:nvSpPr>
        <p:spPr>
          <a:xfrm>
            <a:off x="5116513" y="5243513"/>
            <a:ext cx="0" cy="482600"/>
          </a:xfrm>
          <a:prstGeom prst="line">
            <a:avLst/>
          </a:prstGeom>
          <a:ln w="38100" cap="flat" cmpd="sng">
            <a:solidFill>
              <a:schemeClr val="bg1"/>
            </a:solidFill>
            <a:prstDash val="solid"/>
            <a:round/>
            <a:headEnd type="none" w="med" len="med"/>
            <a:tailEnd type="triangl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25617" name="矩形 25617"/>
          <p:cNvSpPr/>
          <p:nvPr/>
        </p:nvSpPr>
        <p:spPr>
          <a:xfrm>
            <a:off x="6292850" y="3530600"/>
            <a:ext cx="950913" cy="600075"/>
          </a:xfrm>
          <a:prstGeom prst="rect">
            <a:avLst/>
          </a:prstGeom>
          <a:noFill/>
          <a:ln w="38100" cap="flat" cmpd="sng">
            <a:solidFill>
              <a:schemeClr val="bg1"/>
            </a:solidFill>
            <a:prstDash val="solid"/>
            <a:miter/>
            <a:headEnd type="none" w="med" len="med"/>
            <a:tailEnd type="none" w="med" len="med"/>
          </a:ln>
        </p:spPr>
        <p:txBody>
          <a:bodyPr wrap="none" lIns="97880" tIns="48939" rIns="97880" bIns="48939" anchor="ctr"/>
          <a:p>
            <a:pPr lvl="0" algn="ctr"/>
            <a:r>
              <a:rPr lang="zh-CN" altLang="en-US" sz="2400" dirty="0">
                <a:solidFill>
                  <a:schemeClr val="bg1"/>
                </a:solidFill>
                <a:latin typeface="微软雅黑" panose="020B0503020204020204" charset="-122"/>
                <a:ea typeface="微软雅黑" panose="020B0503020204020204" charset="-122"/>
              </a:rPr>
              <a:t>A</a:t>
            </a:r>
            <a:endParaRPr lang="zh-CN" altLang="en-US" sz="2400" dirty="0">
              <a:solidFill>
                <a:schemeClr val="bg1"/>
              </a:solidFill>
              <a:latin typeface="微软雅黑" panose="020B0503020204020204" charset="-122"/>
              <a:ea typeface="微软雅黑" panose="020B0503020204020204" charset="-122"/>
            </a:endParaRPr>
          </a:p>
        </p:txBody>
      </p:sp>
      <p:sp>
        <p:nvSpPr>
          <p:cNvPr id="25618" name="流程图: 决策 25618"/>
          <p:cNvSpPr/>
          <p:nvPr/>
        </p:nvSpPr>
        <p:spPr>
          <a:xfrm>
            <a:off x="6251575" y="4641850"/>
            <a:ext cx="1120775" cy="601663"/>
          </a:xfrm>
          <a:prstGeom prst="flowChartDecision">
            <a:avLst/>
          </a:prstGeom>
          <a:noFill/>
          <a:ln w="38100" cap="flat" cmpd="sng">
            <a:solidFill>
              <a:schemeClr val="bg1"/>
            </a:solidFill>
            <a:prstDash val="solid"/>
            <a:miter/>
            <a:headEnd type="none" w="med" len="med"/>
            <a:tailEnd type="none" w="med" len="med"/>
          </a:ln>
        </p:spPr>
        <p:txBody>
          <a:bodyPr wrap="none" lIns="97880" tIns="48939" rIns="97880" bIns="48939" anchor="ctr"/>
          <a:p>
            <a:pPr lvl="0" algn="ctr"/>
            <a:endParaRPr sz="1800" b="1">
              <a:solidFill>
                <a:schemeClr val="bg1"/>
              </a:solidFill>
              <a:latin typeface="微软雅黑" panose="020B0503020204020204" charset="-122"/>
              <a:ea typeface="微软雅黑" panose="020B0503020204020204" charset="-122"/>
            </a:endParaRPr>
          </a:p>
        </p:txBody>
      </p:sp>
      <p:sp>
        <p:nvSpPr>
          <p:cNvPr id="25619" name="箭头 262"/>
          <p:cNvSpPr/>
          <p:nvPr/>
        </p:nvSpPr>
        <p:spPr>
          <a:xfrm>
            <a:off x="6807200" y="4138613"/>
            <a:ext cx="3175" cy="484187"/>
          </a:xfrm>
          <a:prstGeom prst="line">
            <a:avLst/>
          </a:prstGeom>
          <a:ln w="38100" cap="flat" cmpd="sng">
            <a:solidFill>
              <a:schemeClr val="bg1"/>
            </a:solidFill>
            <a:prstDash val="solid"/>
            <a:round/>
            <a:headEnd type="none" w="med" len="med"/>
            <a:tailEnd type="triangl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25620" name="箭头 262"/>
          <p:cNvSpPr/>
          <p:nvPr/>
        </p:nvSpPr>
        <p:spPr>
          <a:xfrm>
            <a:off x="6810375" y="5241925"/>
            <a:ext cx="0" cy="484188"/>
          </a:xfrm>
          <a:prstGeom prst="line">
            <a:avLst/>
          </a:prstGeom>
          <a:ln w="38100" cap="flat" cmpd="sng">
            <a:solidFill>
              <a:schemeClr val="bg1"/>
            </a:solidFill>
            <a:prstDash val="solid"/>
            <a:round/>
            <a:headEnd type="none" w="med" len="med"/>
            <a:tailEnd type="triangl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25621" name="箭头 283"/>
          <p:cNvSpPr/>
          <p:nvPr/>
        </p:nvSpPr>
        <p:spPr>
          <a:xfrm flipH="1">
            <a:off x="7229475" y="3829050"/>
            <a:ext cx="450850" cy="3175"/>
          </a:xfrm>
          <a:prstGeom prst="line">
            <a:avLst/>
          </a:prstGeom>
          <a:ln w="38100" cap="flat" cmpd="sng">
            <a:solidFill>
              <a:schemeClr val="bg1"/>
            </a:solidFill>
            <a:prstDash val="solid"/>
            <a:round/>
            <a:headEnd type="none" w="med" len="med"/>
            <a:tailEnd type="triangl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25622" name="直接连接符 25622"/>
          <p:cNvSpPr/>
          <p:nvPr/>
        </p:nvSpPr>
        <p:spPr>
          <a:xfrm>
            <a:off x="7680325" y="3825875"/>
            <a:ext cx="1588" cy="1122363"/>
          </a:xfrm>
          <a:prstGeom prst="line">
            <a:avLst/>
          </a:prstGeom>
          <a:ln w="38100" cap="flat" cmpd="sng">
            <a:solidFill>
              <a:schemeClr val="bg1"/>
            </a:solidFill>
            <a:prstDash val="solid"/>
            <a:round/>
            <a:headEnd type="none" w="med" len="med"/>
            <a:tailEnd type="non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25623" name="直接连接符 25623"/>
          <p:cNvSpPr/>
          <p:nvPr/>
        </p:nvSpPr>
        <p:spPr>
          <a:xfrm>
            <a:off x="7372350" y="4935538"/>
            <a:ext cx="309563" cy="1587"/>
          </a:xfrm>
          <a:prstGeom prst="line">
            <a:avLst/>
          </a:prstGeom>
          <a:ln w="38100" cap="flat" cmpd="sng">
            <a:solidFill>
              <a:schemeClr val="bg1"/>
            </a:solidFill>
            <a:prstDash val="solid"/>
            <a:round/>
            <a:headEnd type="none" w="med" len="med"/>
            <a:tailEnd type="non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lgn="l"/>
            <a:r>
              <a:rPr lang="zh-CN" altLang="en-US">
                <a:solidFill>
                  <a:schemeClr val="bg1"/>
                </a:solidFill>
                <a:sym typeface="+mn-ea"/>
              </a:rPr>
              <a:t>什么是分支结构</a:t>
            </a:r>
            <a:endParaRPr lang="zh-CN" altLang="en-US">
              <a:solidFill>
                <a:schemeClr val="bg1"/>
              </a:solidFill>
              <a:sym typeface="+mn-ea"/>
            </a:endParaRPr>
          </a:p>
        </p:txBody>
      </p:sp>
      <p:sp>
        <p:nvSpPr>
          <p:cNvPr id="3" name="文本占位符 2"/>
          <p:cNvSpPr>
            <a:spLocks noGrp="1"/>
          </p:cNvSpPr>
          <p:nvPr>
            <p:ph type="body" idx="13"/>
          </p:nvPr>
        </p:nvSpPr>
        <p:spPr/>
        <p:txBody>
          <a:bodyPr/>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程序可以在运行过程中，根据不同的条件运行不同的语句并得出不同的结果。</a:t>
            </a:r>
            <a:endParaRPr lang="zh-CN" altLang="en-US" sz="3200" dirty="0">
              <a:solidFill>
                <a:schemeClr val="bg1"/>
              </a:solidFill>
              <a:effectLst/>
              <a:latin typeface="微软雅黑" panose="020B0503020204020204" charset="-122"/>
              <a:ea typeface="微软雅黑" panose="020B0503020204020204" charset="-122"/>
              <a:sym typeface="+mn-ea"/>
            </a:endParaRPr>
          </a:p>
        </p:txBody>
      </p:sp>
      <p:sp>
        <p:nvSpPr>
          <p:cNvPr id="4" name="矩形 3"/>
          <p:cNvSpPr/>
          <p:nvPr/>
        </p:nvSpPr>
        <p:spPr>
          <a:xfrm>
            <a:off x="995680" y="3395980"/>
            <a:ext cx="7361555" cy="25527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600">
                <a:latin typeface="微软雅黑" panose="020B0503020204020204" charset="-122"/>
                <a:ea typeface="微软雅黑" panose="020B0503020204020204" charset="-122"/>
              </a:rPr>
              <a:t>当条件满足时运行某些语句；</a:t>
            </a:r>
            <a:endParaRPr lang="zh-CN" altLang="en-US" sz="2600">
              <a:latin typeface="微软雅黑" panose="020B0503020204020204" charset="-122"/>
              <a:ea typeface="微软雅黑" panose="020B0503020204020204" charset="-122"/>
            </a:endParaRPr>
          </a:p>
          <a:p>
            <a:pPr algn="l"/>
            <a:r>
              <a:rPr lang="zh-CN" altLang="en-US" sz="2600">
                <a:latin typeface="微软雅黑" panose="020B0503020204020204" charset="-122"/>
                <a:ea typeface="微软雅黑" panose="020B0503020204020204" charset="-122"/>
              </a:rPr>
              <a:t>当条件不满足时则不运行这些语句 </a:t>
            </a:r>
            <a:r>
              <a:rPr lang="en-US" altLang="zh-CN" sz="2600">
                <a:latin typeface="微软雅黑" panose="020B0503020204020204" charset="-122"/>
                <a:ea typeface="微软雅黑" panose="020B0503020204020204" charset="-122"/>
              </a:rPr>
              <a:t>-- if</a:t>
            </a:r>
            <a:r>
              <a:rPr lang="zh-CN" altLang="en-US" sz="2600">
                <a:latin typeface="微软雅黑" panose="020B0503020204020204" charset="-122"/>
                <a:ea typeface="微软雅黑" panose="020B0503020204020204" charset="-122"/>
              </a:rPr>
              <a:t>结构。</a:t>
            </a:r>
            <a:endParaRPr lang="zh-CN" altLang="en-US" sz="2600">
              <a:latin typeface="微软雅黑" panose="020B0503020204020204" charset="-122"/>
              <a:ea typeface="微软雅黑" panose="020B0503020204020204" charset="-122"/>
            </a:endParaRPr>
          </a:p>
          <a:p>
            <a:pPr algn="l"/>
            <a:endParaRPr lang="zh-CN" altLang="en-US" sz="2600">
              <a:latin typeface="微软雅黑" panose="020B0503020204020204" charset="-122"/>
              <a:ea typeface="微软雅黑" panose="020B0503020204020204" charset="-122"/>
            </a:endParaRPr>
          </a:p>
          <a:p>
            <a:pPr algn="l"/>
            <a:r>
              <a:rPr lang="zh-CN" altLang="en-US" sz="2600">
                <a:latin typeface="微软雅黑" panose="020B0503020204020204" charset="-122"/>
                <a:ea typeface="微软雅黑" panose="020B0503020204020204" charset="-122"/>
              </a:rPr>
              <a:t>当条件满足时运行某些语句；</a:t>
            </a:r>
            <a:endParaRPr lang="zh-CN" altLang="en-US" sz="2600">
              <a:latin typeface="微软雅黑" panose="020B0503020204020204" charset="-122"/>
              <a:ea typeface="微软雅黑" panose="020B0503020204020204" charset="-122"/>
            </a:endParaRPr>
          </a:p>
          <a:p>
            <a:pPr algn="l"/>
            <a:r>
              <a:rPr lang="zh-CN" altLang="en-US" sz="2600">
                <a:latin typeface="微软雅黑" panose="020B0503020204020204" charset="-122"/>
                <a:ea typeface="微软雅黑" panose="020B0503020204020204" charset="-122"/>
              </a:rPr>
              <a:t>当条件不满足时运行另外一些语句 </a:t>
            </a:r>
            <a:r>
              <a:rPr lang="en-US" altLang="zh-CN" sz="2600">
                <a:latin typeface="微软雅黑" panose="020B0503020204020204" charset="-122"/>
                <a:ea typeface="微软雅黑" panose="020B0503020204020204" charset="-122"/>
              </a:rPr>
              <a:t>-- if-else</a:t>
            </a:r>
            <a:r>
              <a:rPr lang="zh-CN" altLang="en-US" sz="2600">
                <a:latin typeface="微软雅黑" panose="020B0503020204020204" charset="-122"/>
                <a:ea typeface="微软雅黑" panose="020B0503020204020204" charset="-122"/>
              </a:rPr>
              <a:t>语句。</a:t>
            </a:r>
            <a:endParaRPr lang="en-US" altLang="zh-CN" sz="2600">
              <a:latin typeface="微软雅黑" panose="020B0503020204020204" charset="-122"/>
              <a:ea typeface="微软雅黑" panose="020B050302020402020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52805" y="2426970"/>
            <a:ext cx="2240915" cy="1070610"/>
          </a:xfrm>
          <a:prstGeom prst="rect">
            <a:avLst/>
          </a:prstGeom>
          <a:noFill/>
        </p:spPr>
        <p:txBody>
          <a:bodyPr wrap="none" rtlCol="0" anchor="t">
            <a:spAutoFit/>
          </a:bodyPr>
          <a:p>
            <a:pPr algn="l"/>
            <a:r>
              <a:rPr lang="en-US" altLang="zh-CN" sz="6000" b="1">
                <a:solidFill>
                  <a:schemeClr val="bg1"/>
                </a:solidFill>
                <a:latin typeface="微软雅黑" panose="020B0503020204020204" charset="-122"/>
                <a:ea typeface="微软雅黑" panose="020B0503020204020204" charset="-122"/>
              </a:rPr>
              <a:t>if</a:t>
            </a:r>
            <a:r>
              <a:rPr lang="zh-CN" altLang="en-US" sz="6000" b="1">
                <a:solidFill>
                  <a:schemeClr val="bg1"/>
                </a:solidFill>
                <a:latin typeface="微软雅黑" panose="020B0503020204020204" charset="-122"/>
                <a:ea typeface="微软雅黑" panose="020B0503020204020204" charset="-122"/>
              </a:rPr>
              <a:t>语句</a:t>
            </a:r>
            <a:endParaRPr lang="zh-CN" altLang="en-US" sz="6000" b="1">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lgn="l"/>
            <a:r>
              <a:rPr lang="en-US" altLang="zh-CN">
                <a:solidFill>
                  <a:schemeClr val="bg1"/>
                </a:solidFill>
                <a:sym typeface="+mn-ea"/>
              </a:rPr>
              <a:t>if</a:t>
            </a:r>
            <a:r>
              <a:rPr lang="zh-CN" altLang="en-US">
                <a:solidFill>
                  <a:schemeClr val="bg1"/>
                </a:solidFill>
                <a:sym typeface="+mn-ea"/>
              </a:rPr>
              <a:t>语句执行逻辑</a:t>
            </a:r>
            <a:endParaRPr lang="en-US" altLang="zh-CN">
              <a:solidFill>
                <a:schemeClr val="bg1"/>
              </a:solidFill>
              <a:sym typeface="+mn-ea"/>
            </a:endParaRPr>
          </a:p>
        </p:txBody>
      </p:sp>
      <p:sp>
        <p:nvSpPr>
          <p:cNvPr id="3" name="文本占位符 2"/>
          <p:cNvSpPr>
            <a:spLocks noGrp="1"/>
          </p:cNvSpPr>
          <p:nvPr>
            <p:ph type="body" idx="13"/>
          </p:nvPr>
        </p:nvSpPr>
        <p:spPr>
          <a:xfrm>
            <a:off x="408305" y="1360805"/>
            <a:ext cx="8327390" cy="4981575"/>
          </a:xfrm>
        </p:spPr>
        <p:txBody>
          <a:bodyPr>
            <a:normAutofit lnSpcReduction="20000"/>
          </a:bodyPr>
          <a:p>
            <a:pPr marL="457200" lvl="1" indent="-457200">
              <a:lnSpc>
                <a:spcPct val="110000"/>
              </a:lnSpc>
              <a:buSzPct val="100000"/>
            </a:pPr>
            <a:r>
              <a:rPr lang="en-US" altLang="zh-CN" sz="3200" dirty="0">
                <a:solidFill>
                  <a:schemeClr val="bg1"/>
                </a:solidFill>
                <a:effectLst/>
                <a:latin typeface="微软雅黑" panose="020B0503020204020204" charset="-122"/>
                <a:ea typeface="微软雅黑" panose="020B0503020204020204" charset="-122"/>
                <a:sym typeface="+mn-ea"/>
              </a:rPr>
              <a:t>if</a:t>
            </a:r>
            <a:r>
              <a:rPr lang="zh-CN" altLang="en-US" sz="3200" dirty="0">
                <a:solidFill>
                  <a:schemeClr val="bg1"/>
                </a:solidFill>
                <a:effectLst/>
                <a:latin typeface="微软雅黑" panose="020B0503020204020204" charset="-122"/>
                <a:ea typeface="微软雅黑" panose="020B0503020204020204" charset="-122"/>
                <a:sym typeface="+mn-ea"/>
              </a:rPr>
              <a:t>语法：</a:t>
            </a: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if( </a:t>
            </a:r>
            <a:r>
              <a:rPr lang="zh-CN" altLang="en-US" sz="2600" dirty="0">
                <a:solidFill>
                  <a:schemeClr val="bg1"/>
                </a:solidFill>
                <a:effectLst/>
                <a:latin typeface="微软雅黑" panose="020B0503020204020204" charset="-122"/>
                <a:ea typeface="微软雅黑" panose="020B0503020204020204" charset="-122"/>
                <a:sym typeface="+mn-ea"/>
              </a:rPr>
              <a:t>逻辑表达式 </a:t>
            </a:r>
            <a:r>
              <a:rPr lang="en-US" altLang="zh-CN" sz="2600" dirty="0">
                <a:solidFill>
                  <a:schemeClr val="bg1"/>
                </a:solidFill>
                <a:effectLst/>
                <a:latin typeface="微软雅黑" panose="020B0503020204020204" charset="-122"/>
                <a:ea typeface="微软雅黑" panose="020B0503020204020204" charset="-122"/>
                <a:sym typeface="+mn-ea"/>
              </a:rPr>
              <a:t>){</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语句块</a:t>
            </a:r>
            <a:r>
              <a:rPr lang="en-US" altLang="zh-CN" sz="2600" dirty="0">
                <a:solidFill>
                  <a:schemeClr val="bg1"/>
                </a:solidFill>
                <a:effectLst/>
                <a:latin typeface="微软雅黑" panose="020B0503020204020204" charset="-122"/>
                <a:ea typeface="微软雅黑" panose="020B0503020204020204" charset="-122"/>
                <a:sym typeface="+mn-ea"/>
              </a:rPr>
              <a:t>1;</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语句块</a:t>
            </a:r>
            <a:r>
              <a:rPr lang="en-US" altLang="zh-CN" sz="2600" dirty="0">
                <a:solidFill>
                  <a:schemeClr val="bg1"/>
                </a:solidFill>
                <a:effectLst/>
                <a:latin typeface="微软雅黑" panose="020B0503020204020204" charset="-122"/>
                <a:ea typeface="微软雅黑" panose="020B0503020204020204" charset="-122"/>
                <a:sym typeface="+mn-ea"/>
              </a:rPr>
              <a:t>2;</a:t>
            </a:r>
            <a:endParaRPr lang="zh-CN" altLang="en-US"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zh-CN" altLang="en-US" sz="2600" dirty="0">
                <a:solidFill>
                  <a:schemeClr val="bg1"/>
                </a:solidFill>
                <a:effectLst/>
                <a:latin typeface="微软雅黑" panose="020B0503020204020204" charset="-122"/>
                <a:ea typeface="微软雅黑" panose="020B0503020204020204" charset="-122"/>
                <a:sym typeface="+mn-ea"/>
              </a:rPr>
              <a:t>语句块</a:t>
            </a:r>
            <a:r>
              <a:rPr lang="en-US" altLang="zh-CN" sz="2600" dirty="0">
                <a:solidFill>
                  <a:schemeClr val="bg1"/>
                </a:solidFill>
                <a:effectLst/>
                <a:latin typeface="微软雅黑" panose="020B0503020204020204" charset="-122"/>
                <a:ea typeface="微软雅黑" panose="020B0503020204020204" charset="-122"/>
                <a:sym typeface="+mn-ea"/>
              </a:rPr>
              <a:t>3;</a:t>
            </a:r>
            <a:endParaRPr lang="zh-CN" altLang="en-US" sz="2665" dirty="0">
              <a:solidFill>
                <a:schemeClr val="bg1"/>
              </a:solidFill>
              <a:effectLst/>
              <a:latin typeface="微软雅黑" panose="020B0503020204020204" charset="-122"/>
              <a:ea typeface="微软雅黑" panose="020B0503020204020204" charset="-122"/>
              <a:sym typeface="+mn-ea"/>
            </a:endParaRPr>
          </a:p>
          <a:p>
            <a:pPr marL="467995" lvl="2" indent="-457200">
              <a:lnSpc>
                <a:spcPct val="110000"/>
              </a:lnSpc>
              <a:buSzPct val="100000"/>
              <a:buFont typeface="Arial" panose="020B0604020202020204" pitchFamily="34" charset="0"/>
              <a:buChar char="•"/>
            </a:pPr>
            <a:r>
              <a:rPr lang="zh-CN" altLang="en-US" sz="3200" dirty="0">
                <a:solidFill>
                  <a:schemeClr val="bg1"/>
                </a:solidFill>
                <a:effectLst/>
                <a:latin typeface="微软雅黑" panose="020B0503020204020204" charset="-122"/>
                <a:ea typeface="微软雅黑" panose="020B0503020204020204" charset="-122"/>
                <a:sym typeface="+mn-ea"/>
              </a:rPr>
              <a:t>执行流程：</a:t>
            </a:r>
            <a:endParaRPr lang="zh-CN" altLang="en-US" sz="3200" dirty="0">
              <a:solidFill>
                <a:schemeClr val="bg1"/>
              </a:solidFill>
              <a:effectLst/>
              <a:latin typeface="微软雅黑" panose="020B0503020204020204" charset="-122"/>
              <a:ea typeface="微软雅黑" panose="020B0503020204020204" charset="-122"/>
              <a:sym typeface="+mn-ea"/>
            </a:endParaRPr>
          </a:p>
          <a:p>
            <a:pPr marL="467995" lvl="3" indent="0">
              <a:lnSpc>
                <a:spcPct val="110000"/>
              </a:lnSpc>
              <a:buSzPct val="100000"/>
              <a:buFont typeface="Arial" panose="020B0604020202020204" pitchFamily="34" charset="0"/>
              <a:buNone/>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判断逻辑表达式的值</a:t>
            </a:r>
            <a:r>
              <a:rPr lang="en-US" altLang="zh-CN" sz="2600" dirty="0">
                <a:solidFill>
                  <a:schemeClr val="bg1"/>
                </a:solidFill>
                <a:effectLst/>
                <a:latin typeface="微软雅黑" panose="020B0503020204020204" charset="-122"/>
                <a:ea typeface="微软雅黑" panose="020B0503020204020204" charset="-122"/>
                <a:sym typeface="+mn-ea"/>
              </a:rPr>
              <a:t>:</a:t>
            </a:r>
            <a:endParaRPr lang="en-US" altLang="zh-CN" sz="2600" dirty="0">
              <a:solidFill>
                <a:schemeClr val="bg1"/>
              </a:solidFill>
              <a:effectLst/>
              <a:latin typeface="微软雅黑" panose="020B0503020204020204" charset="-122"/>
              <a:ea typeface="微软雅黑" panose="020B0503020204020204" charset="-122"/>
              <a:sym typeface="+mn-ea"/>
            </a:endParaRPr>
          </a:p>
          <a:p>
            <a:pPr marL="467995" lvl="3" indent="0">
              <a:lnSpc>
                <a:spcPct val="110000"/>
              </a:lnSpc>
              <a:buSzPct val="100000"/>
              <a:buFont typeface="Arial" panose="020B0604020202020204" pitchFamily="34" charset="0"/>
              <a:buNone/>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若为</a:t>
            </a:r>
            <a:r>
              <a:rPr lang="en-US" altLang="zh-CN" sz="2600" dirty="0">
                <a:solidFill>
                  <a:schemeClr val="bg1"/>
                </a:solidFill>
                <a:effectLst/>
                <a:latin typeface="微软雅黑" panose="020B0503020204020204" charset="-122"/>
                <a:ea typeface="微软雅黑" panose="020B0503020204020204" charset="-122"/>
                <a:sym typeface="+mn-ea"/>
              </a:rPr>
              <a:t>true</a:t>
            </a:r>
            <a:r>
              <a:rPr lang="zh-CN" altLang="en-US" sz="2600" dirty="0">
                <a:solidFill>
                  <a:schemeClr val="bg1"/>
                </a:solidFill>
                <a:effectLst/>
                <a:latin typeface="微软雅黑" panose="020B0503020204020204" charset="-122"/>
                <a:ea typeface="微软雅黑" panose="020B0503020204020204" charset="-122"/>
                <a:sym typeface="+mn-ea"/>
              </a:rPr>
              <a:t>，执行语句块</a:t>
            </a:r>
            <a:r>
              <a:rPr lang="en-US" altLang="zh-CN" sz="2600" dirty="0">
                <a:solidFill>
                  <a:schemeClr val="bg1"/>
                </a:solidFill>
                <a:effectLst/>
                <a:latin typeface="微软雅黑" panose="020B0503020204020204" charset="-122"/>
                <a:ea typeface="微软雅黑" panose="020B0503020204020204" charset="-122"/>
                <a:sym typeface="+mn-ea"/>
              </a:rPr>
              <a:t>1</a:t>
            </a:r>
            <a:r>
              <a:rPr lang="zh-CN" altLang="en-US" sz="2600" dirty="0">
                <a:solidFill>
                  <a:schemeClr val="bg1"/>
                </a:solidFill>
                <a:effectLst/>
                <a:latin typeface="微软雅黑" panose="020B0503020204020204" charset="-122"/>
                <a:ea typeface="微软雅黑" panose="020B0503020204020204" charset="-122"/>
                <a:sym typeface="+mn-ea"/>
              </a:rPr>
              <a:t>；</a:t>
            </a:r>
            <a:endParaRPr lang="zh-CN" altLang="en-US" sz="2600" dirty="0">
              <a:solidFill>
                <a:schemeClr val="bg1"/>
              </a:solidFill>
              <a:effectLst/>
              <a:latin typeface="微软雅黑" panose="020B0503020204020204" charset="-122"/>
              <a:ea typeface="微软雅黑" panose="020B0503020204020204" charset="-122"/>
              <a:sym typeface="+mn-ea"/>
            </a:endParaRPr>
          </a:p>
          <a:p>
            <a:pPr marL="467995" lvl="3" indent="0">
              <a:lnSpc>
                <a:spcPct val="110000"/>
              </a:lnSpc>
              <a:buSzPct val="100000"/>
              <a:buFont typeface="Arial" panose="020B0604020202020204" pitchFamily="34" charset="0"/>
              <a:buNone/>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若为</a:t>
            </a:r>
            <a:r>
              <a:rPr lang="en-US" altLang="zh-CN" sz="2600" dirty="0">
                <a:solidFill>
                  <a:schemeClr val="bg1"/>
                </a:solidFill>
                <a:effectLst/>
                <a:latin typeface="微软雅黑" panose="020B0503020204020204" charset="-122"/>
                <a:ea typeface="微软雅黑" panose="020B0503020204020204" charset="-122"/>
                <a:sym typeface="+mn-ea"/>
              </a:rPr>
              <a:t>false</a:t>
            </a:r>
            <a:r>
              <a:rPr lang="zh-CN" altLang="en-US" sz="2600" dirty="0">
                <a:solidFill>
                  <a:schemeClr val="bg1"/>
                </a:solidFill>
                <a:effectLst/>
                <a:latin typeface="微软雅黑" panose="020B0503020204020204" charset="-122"/>
                <a:ea typeface="微软雅黑" panose="020B0503020204020204" charset="-122"/>
                <a:sym typeface="+mn-ea"/>
              </a:rPr>
              <a:t>，执行语句块</a:t>
            </a:r>
            <a:r>
              <a:rPr lang="en-US" altLang="zh-CN" sz="2600" dirty="0">
                <a:solidFill>
                  <a:schemeClr val="bg1"/>
                </a:solidFill>
                <a:effectLst/>
                <a:latin typeface="微软雅黑" panose="020B0503020204020204" charset="-122"/>
                <a:ea typeface="微软雅黑" panose="020B0503020204020204" charset="-122"/>
                <a:sym typeface="+mn-ea"/>
              </a:rPr>
              <a:t>2</a:t>
            </a:r>
            <a:r>
              <a:rPr lang="zh-CN" altLang="en-US" sz="2600" dirty="0">
                <a:solidFill>
                  <a:schemeClr val="bg1"/>
                </a:solidFill>
                <a:effectLst/>
                <a:latin typeface="微软雅黑" panose="020B0503020204020204" charset="-122"/>
                <a:ea typeface="微软雅黑" panose="020B0503020204020204" charset="-122"/>
                <a:sym typeface="+mn-ea"/>
              </a:rPr>
              <a:t>；</a:t>
            </a:r>
            <a:endParaRPr lang="zh-CN" altLang="en-US" sz="2600" dirty="0">
              <a:solidFill>
                <a:schemeClr val="bg1"/>
              </a:solidFill>
              <a:effectLst/>
              <a:latin typeface="微软雅黑" panose="020B0503020204020204" charset="-122"/>
              <a:ea typeface="微软雅黑" panose="020B0503020204020204" charset="-122"/>
              <a:sym typeface="+mn-ea"/>
            </a:endParaRPr>
          </a:p>
          <a:p>
            <a:pPr marL="467995" lvl="3" indent="0">
              <a:lnSpc>
                <a:spcPct val="110000"/>
              </a:lnSpc>
              <a:buSzPct val="100000"/>
              <a:buFont typeface="Arial" panose="020B0604020202020204" pitchFamily="34" charset="0"/>
              <a:buNone/>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执行语句</a:t>
            </a:r>
            <a:r>
              <a:rPr lang="en-US" altLang="zh-CN" sz="2600" dirty="0">
                <a:solidFill>
                  <a:schemeClr val="bg1"/>
                </a:solidFill>
                <a:effectLst/>
                <a:latin typeface="微软雅黑" panose="020B0503020204020204" charset="-122"/>
                <a:ea typeface="微软雅黑" panose="020B0503020204020204" charset="-122"/>
                <a:sym typeface="+mn-ea"/>
              </a:rPr>
              <a:t>3</a:t>
            </a:r>
            <a:r>
              <a:rPr lang="zh-CN" altLang="en-US" sz="2600" dirty="0">
                <a:solidFill>
                  <a:schemeClr val="bg1"/>
                </a:solidFill>
                <a:effectLst/>
                <a:latin typeface="微软雅黑" panose="020B0503020204020204" charset="-122"/>
                <a:ea typeface="微软雅黑" panose="020B0503020204020204" charset="-122"/>
                <a:sym typeface="+mn-ea"/>
              </a:rPr>
              <a:t>；</a:t>
            </a:r>
            <a:endParaRPr lang="zh-CN" altLang="en-US" sz="2600" dirty="0">
              <a:solidFill>
                <a:schemeClr val="bg1"/>
              </a:solidFill>
              <a:effectLst/>
              <a:latin typeface="微软雅黑" panose="020B0503020204020204" charset="-122"/>
              <a:ea typeface="微软雅黑" panose="020B0503020204020204" charset="-122"/>
              <a:sym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lgn="l"/>
            <a:r>
              <a:rPr lang="en-US" altLang="zh-CN">
                <a:solidFill>
                  <a:schemeClr val="bg1"/>
                </a:solidFill>
                <a:sym typeface="+mn-ea"/>
              </a:rPr>
              <a:t>if</a:t>
            </a:r>
            <a:r>
              <a:rPr lang="zh-CN" altLang="en-US">
                <a:solidFill>
                  <a:schemeClr val="bg1"/>
                </a:solidFill>
                <a:sym typeface="+mn-ea"/>
              </a:rPr>
              <a:t>语句流程图</a:t>
            </a:r>
            <a:endParaRPr lang="zh-CN" altLang="en-US">
              <a:solidFill>
                <a:schemeClr val="bg1"/>
              </a:solidFill>
              <a:sym typeface="+mn-ea"/>
            </a:endParaRPr>
          </a:p>
        </p:txBody>
      </p:sp>
      <p:sp>
        <p:nvSpPr>
          <p:cNvPr id="3" name="文本占位符 2"/>
          <p:cNvSpPr>
            <a:spLocks noGrp="1"/>
          </p:cNvSpPr>
          <p:nvPr>
            <p:ph type="body" idx="13"/>
          </p:nvPr>
        </p:nvSpPr>
        <p:spPr/>
        <p:txBody>
          <a:bodyPr/>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当条件满足时，执行语句块，然后执行</a:t>
            </a:r>
            <a:r>
              <a:rPr lang="en-US" altLang="zh-CN" sz="3200" dirty="0">
                <a:solidFill>
                  <a:schemeClr val="bg1"/>
                </a:solidFill>
                <a:effectLst/>
                <a:latin typeface="微软雅黑" panose="020B0503020204020204" charset="-122"/>
                <a:ea typeface="微软雅黑" panose="020B0503020204020204" charset="-122"/>
                <a:sym typeface="+mn-ea"/>
              </a:rPr>
              <a:t>if</a:t>
            </a:r>
            <a:r>
              <a:rPr lang="zh-CN" altLang="en-US" sz="3200" dirty="0">
                <a:solidFill>
                  <a:schemeClr val="bg1"/>
                </a:solidFill>
                <a:effectLst/>
                <a:latin typeface="微软雅黑" panose="020B0503020204020204" charset="-122"/>
                <a:ea typeface="微软雅黑" panose="020B0503020204020204" charset="-122"/>
                <a:sym typeface="+mn-ea"/>
              </a:rPr>
              <a:t>语句下面的语句；否则跳出语句块，直接执行</a:t>
            </a:r>
            <a:r>
              <a:rPr lang="en-US" altLang="zh-CN" sz="3200" dirty="0">
                <a:solidFill>
                  <a:schemeClr val="bg1"/>
                </a:solidFill>
                <a:effectLst/>
                <a:latin typeface="微软雅黑" panose="020B0503020204020204" charset="-122"/>
                <a:ea typeface="微软雅黑" panose="020B0503020204020204" charset="-122"/>
                <a:sym typeface="+mn-ea"/>
              </a:rPr>
              <a:t>if</a:t>
            </a:r>
            <a:r>
              <a:rPr lang="zh-CN" altLang="en-US" sz="3200" dirty="0">
                <a:solidFill>
                  <a:schemeClr val="bg1"/>
                </a:solidFill>
                <a:effectLst/>
                <a:latin typeface="微软雅黑" panose="020B0503020204020204" charset="-122"/>
                <a:ea typeface="微软雅黑" panose="020B0503020204020204" charset="-122"/>
                <a:sym typeface="+mn-ea"/>
              </a:rPr>
              <a:t>语句后面的语句。</a:t>
            </a:r>
            <a:endParaRPr lang="zh-CN" altLang="en-US" sz="3200" dirty="0">
              <a:solidFill>
                <a:schemeClr val="bg1"/>
              </a:solidFill>
              <a:effectLst/>
              <a:latin typeface="微软雅黑" panose="020B0503020204020204" charset="-122"/>
              <a:ea typeface="微软雅黑" panose="020B0503020204020204" charset="-122"/>
              <a:sym typeface="+mn-ea"/>
            </a:endParaRPr>
          </a:p>
        </p:txBody>
      </p:sp>
      <p:cxnSp>
        <p:nvCxnSpPr>
          <p:cNvPr id="5" name="直接箭头连接符 4"/>
          <p:cNvCxnSpPr/>
          <p:nvPr/>
        </p:nvCxnSpPr>
        <p:spPr>
          <a:xfrm>
            <a:off x="5426075" y="2883535"/>
            <a:ext cx="0" cy="73088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 name="流程图: 决策 5"/>
          <p:cNvSpPr/>
          <p:nvPr/>
        </p:nvSpPr>
        <p:spPr>
          <a:xfrm>
            <a:off x="4561840" y="3614420"/>
            <a:ext cx="1729105" cy="703580"/>
          </a:xfrm>
          <a:prstGeom prst="flowChartDecision">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zh-CN" sz="2600">
                <a:latin typeface="微软雅黑" panose="020B0503020204020204" charset="-122"/>
                <a:ea typeface="微软雅黑" panose="020B0503020204020204" charset="-122"/>
              </a:rPr>
              <a:t>条件</a:t>
            </a:r>
            <a:endParaRPr lang="zh-CN" altLang="zh-CN" sz="2600">
              <a:latin typeface="微软雅黑" panose="020B0503020204020204" charset="-122"/>
              <a:ea typeface="微软雅黑" panose="020B0503020204020204" charset="-122"/>
            </a:endParaRPr>
          </a:p>
        </p:txBody>
      </p:sp>
      <p:cxnSp>
        <p:nvCxnSpPr>
          <p:cNvPr id="7" name="直接箭头连接符 6"/>
          <p:cNvCxnSpPr>
            <a:stCxn id="6" idx="2"/>
          </p:cNvCxnSpPr>
          <p:nvPr/>
        </p:nvCxnSpPr>
        <p:spPr>
          <a:xfrm>
            <a:off x="5426710" y="4362450"/>
            <a:ext cx="0" cy="47879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728845" y="4796790"/>
            <a:ext cx="1395095" cy="511175"/>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600">
                <a:latin typeface="微软雅黑" panose="020B0503020204020204" charset="-122"/>
                <a:ea typeface="微软雅黑" panose="020B0503020204020204" charset="-122"/>
              </a:rPr>
              <a:t>语句块</a:t>
            </a:r>
            <a:endParaRPr lang="zh-CN" altLang="en-US" sz="2600">
              <a:latin typeface="微软雅黑" panose="020B0503020204020204" charset="-122"/>
              <a:ea typeface="微软雅黑" panose="020B0503020204020204" charset="-122"/>
            </a:endParaRPr>
          </a:p>
        </p:txBody>
      </p:sp>
      <p:cxnSp>
        <p:nvCxnSpPr>
          <p:cNvPr id="9" name="直接箭头连接符 8"/>
          <p:cNvCxnSpPr/>
          <p:nvPr/>
        </p:nvCxnSpPr>
        <p:spPr>
          <a:xfrm>
            <a:off x="5426710" y="5307965"/>
            <a:ext cx="0" cy="78740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6" idx="3"/>
          </p:cNvCxnSpPr>
          <p:nvPr/>
        </p:nvCxnSpPr>
        <p:spPr>
          <a:xfrm>
            <a:off x="6290945" y="4010660"/>
            <a:ext cx="396240" cy="2080260"/>
          </a:xfrm>
          <a:prstGeom prst="bentConnector2">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5681980" y="6046470"/>
            <a:ext cx="1005205"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303010" y="3493770"/>
            <a:ext cx="384175" cy="515620"/>
          </a:xfrm>
          <a:prstGeom prst="rect">
            <a:avLst/>
          </a:prstGeom>
          <a:noFill/>
        </p:spPr>
        <p:txBody>
          <a:bodyPr wrap="square" rtlCol="0">
            <a:spAutoFit/>
          </a:bodyPr>
          <a:p>
            <a:r>
              <a:rPr lang="en-US" altLang="zh-CN" sz="2600">
                <a:solidFill>
                  <a:schemeClr val="bg1"/>
                </a:solidFill>
                <a:latin typeface="微软雅黑" panose="020B0503020204020204" charset="-122"/>
                <a:ea typeface="微软雅黑" panose="020B0503020204020204" charset="-122"/>
              </a:rPr>
              <a:t>F</a:t>
            </a:r>
            <a:endParaRPr lang="en-US" altLang="zh-CN" sz="2600">
              <a:solidFill>
                <a:schemeClr val="bg1"/>
              </a:solidFill>
              <a:latin typeface="微软雅黑" panose="020B0503020204020204" charset="-122"/>
              <a:ea typeface="微软雅黑" panose="020B0503020204020204" charset="-122"/>
            </a:endParaRPr>
          </a:p>
        </p:txBody>
      </p:sp>
      <p:sp>
        <p:nvSpPr>
          <p:cNvPr id="13" name="文本框 12"/>
          <p:cNvSpPr txBox="1"/>
          <p:nvPr/>
        </p:nvSpPr>
        <p:spPr>
          <a:xfrm>
            <a:off x="5041900" y="4281170"/>
            <a:ext cx="384175" cy="515620"/>
          </a:xfrm>
          <a:prstGeom prst="rect">
            <a:avLst/>
          </a:prstGeom>
          <a:noFill/>
        </p:spPr>
        <p:txBody>
          <a:bodyPr wrap="square" rtlCol="0">
            <a:spAutoFit/>
          </a:bodyPr>
          <a:p>
            <a:r>
              <a:rPr lang="en-US" altLang="zh-CN" sz="2600">
                <a:solidFill>
                  <a:schemeClr val="bg1"/>
                </a:solidFill>
                <a:latin typeface="微软雅黑" panose="020B0503020204020204" charset="-122"/>
                <a:ea typeface="微软雅黑" panose="020B0503020204020204" charset="-122"/>
              </a:rPr>
              <a:t>T</a:t>
            </a:r>
            <a:endParaRPr lang="en-US" altLang="zh-CN" sz="260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852805" y="3244215"/>
            <a:ext cx="7051040" cy="841375"/>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852805" y="2173605"/>
            <a:ext cx="7009765" cy="1070610"/>
          </a:xfrm>
          <a:prstGeom prst="rect">
            <a:avLst/>
          </a:prstGeom>
          <a:noFill/>
        </p:spPr>
        <p:txBody>
          <a:bodyPr wrap="square" rtlCol="0">
            <a:spAutoFit/>
          </a:bodyPr>
          <a:p>
            <a:r>
              <a:rPr lang="zh-CN" altLang="en-US" sz="6000" b="1" dirty="0">
                <a:solidFill>
                  <a:schemeClr val="bg1"/>
                </a:solidFill>
                <a:latin typeface="微软雅黑" panose="020B0503020204020204" charset="-122"/>
                <a:ea typeface="微软雅黑" panose="020B0503020204020204" charset="-122"/>
                <a:sym typeface="+mn-ea"/>
              </a:rPr>
              <a:t>JAVA开发环境</a:t>
            </a:r>
            <a:endParaRPr lang="zh-CN" altLang="en-US" sz="6000" b="1" dirty="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lgn="l"/>
            <a:r>
              <a:rPr lang="en-US" altLang="zh-CN">
                <a:solidFill>
                  <a:schemeClr val="bg1"/>
                </a:solidFill>
                <a:sym typeface="+mn-ea"/>
              </a:rPr>
              <a:t>if</a:t>
            </a:r>
            <a:r>
              <a:rPr lang="zh-CN" altLang="en-US">
                <a:solidFill>
                  <a:schemeClr val="bg1"/>
                </a:solidFill>
                <a:sym typeface="+mn-ea"/>
              </a:rPr>
              <a:t>语句用于处理分支流程</a:t>
            </a:r>
            <a:endParaRPr lang="en-US" altLang="zh-CN">
              <a:solidFill>
                <a:schemeClr val="bg1"/>
              </a:solidFill>
              <a:sym typeface="+mn-ea"/>
            </a:endParaRPr>
          </a:p>
        </p:txBody>
      </p:sp>
      <p:sp>
        <p:nvSpPr>
          <p:cNvPr id="8" name="矩形 7"/>
          <p:cNvSpPr/>
          <p:nvPr/>
        </p:nvSpPr>
        <p:spPr>
          <a:xfrm>
            <a:off x="1408430" y="2211070"/>
            <a:ext cx="1842770" cy="511175"/>
          </a:xfrm>
          <a:prstGeom prst="rect">
            <a:avLst/>
          </a:prstGeom>
          <a:ln w="3810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latin typeface="微软雅黑" panose="020B0503020204020204" charset="-122"/>
                <a:ea typeface="微软雅黑" panose="020B0503020204020204" charset="-122"/>
              </a:rPr>
              <a:t>输入商品单价</a:t>
            </a:r>
            <a:endParaRPr lang="zh-CN" altLang="en-US" sz="2000">
              <a:latin typeface="微软雅黑" panose="020B0503020204020204" charset="-122"/>
              <a:ea typeface="微软雅黑" panose="020B0503020204020204" charset="-122"/>
            </a:endParaRPr>
          </a:p>
        </p:txBody>
      </p:sp>
      <p:cxnSp>
        <p:nvCxnSpPr>
          <p:cNvPr id="9" name="直接箭头连接符 8"/>
          <p:cNvCxnSpPr/>
          <p:nvPr/>
        </p:nvCxnSpPr>
        <p:spPr>
          <a:xfrm>
            <a:off x="2320290" y="4376420"/>
            <a:ext cx="4445" cy="36830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5785485" y="4596765"/>
            <a:ext cx="1304925"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408430" y="3020695"/>
            <a:ext cx="1842770" cy="511175"/>
          </a:xfrm>
          <a:prstGeom prst="rect">
            <a:avLst/>
          </a:prstGeom>
          <a:ln w="3810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latin typeface="微软雅黑" panose="020B0503020204020204" charset="-122"/>
                <a:ea typeface="微软雅黑" panose="020B0503020204020204" charset="-122"/>
              </a:rPr>
              <a:t>输入购买数量</a:t>
            </a:r>
            <a:endParaRPr lang="zh-CN" altLang="en-US" sz="2000">
              <a:latin typeface="微软雅黑" panose="020B0503020204020204" charset="-122"/>
              <a:ea typeface="微软雅黑" panose="020B0503020204020204" charset="-122"/>
            </a:endParaRPr>
          </a:p>
        </p:txBody>
      </p:sp>
      <p:sp>
        <p:nvSpPr>
          <p:cNvPr id="15" name="矩形 14"/>
          <p:cNvSpPr/>
          <p:nvPr/>
        </p:nvSpPr>
        <p:spPr>
          <a:xfrm>
            <a:off x="1408430" y="3832860"/>
            <a:ext cx="1842770" cy="511175"/>
          </a:xfrm>
          <a:prstGeom prst="rect">
            <a:avLst/>
          </a:prstGeom>
          <a:ln w="3810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latin typeface="微软雅黑" panose="020B0503020204020204" charset="-122"/>
                <a:ea typeface="微软雅黑" panose="020B0503020204020204" charset="-122"/>
              </a:rPr>
              <a:t>输入收款金额</a:t>
            </a:r>
            <a:endParaRPr lang="zh-CN" altLang="en-US" sz="2000">
              <a:latin typeface="微软雅黑" panose="020B0503020204020204" charset="-122"/>
              <a:ea typeface="微软雅黑" panose="020B0503020204020204" charset="-122"/>
            </a:endParaRPr>
          </a:p>
        </p:txBody>
      </p:sp>
      <p:sp>
        <p:nvSpPr>
          <p:cNvPr id="16" name="矩形 15"/>
          <p:cNvSpPr/>
          <p:nvPr/>
        </p:nvSpPr>
        <p:spPr>
          <a:xfrm>
            <a:off x="4671695" y="1744345"/>
            <a:ext cx="1842770" cy="511175"/>
          </a:xfrm>
          <a:prstGeom prst="rect">
            <a:avLst/>
          </a:prstGeom>
          <a:ln w="3810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latin typeface="微软雅黑" panose="020B0503020204020204" charset="-122"/>
                <a:ea typeface="微软雅黑" panose="020B0503020204020204" charset="-122"/>
              </a:rPr>
              <a:t>计算商品总价</a:t>
            </a:r>
            <a:endParaRPr lang="zh-CN" altLang="en-US" sz="2000">
              <a:latin typeface="微软雅黑" panose="020B0503020204020204" charset="-122"/>
              <a:ea typeface="微软雅黑" panose="020B0503020204020204" charset="-122"/>
            </a:endParaRPr>
          </a:p>
        </p:txBody>
      </p:sp>
      <p:sp>
        <p:nvSpPr>
          <p:cNvPr id="17" name="矩形 16"/>
          <p:cNvSpPr/>
          <p:nvPr/>
        </p:nvSpPr>
        <p:spPr>
          <a:xfrm>
            <a:off x="4683760" y="3832860"/>
            <a:ext cx="1842770" cy="511175"/>
          </a:xfrm>
          <a:prstGeom prst="rect">
            <a:avLst/>
          </a:prstGeom>
          <a:ln w="3810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latin typeface="微软雅黑" panose="020B0503020204020204" charset="-122"/>
                <a:ea typeface="微软雅黑" panose="020B0503020204020204" charset="-122"/>
              </a:rPr>
              <a:t>计算折后金额</a:t>
            </a:r>
            <a:endParaRPr lang="zh-CN" altLang="en-US" sz="2000">
              <a:latin typeface="微软雅黑" panose="020B0503020204020204" charset="-122"/>
              <a:ea typeface="微软雅黑" panose="020B0503020204020204" charset="-122"/>
            </a:endParaRPr>
          </a:p>
        </p:txBody>
      </p:sp>
      <p:sp>
        <p:nvSpPr>
          <p:cNvPr id="18" name="矩形 17"/>
          <p:cNvSpPr/>
          <p:nvPr/>
        </p:nvSpPr>
        <p:spPr>
          <a:xfrm>
            <a:off x="4683760" y="4767580"/>
            <a:ext cx="1842770" cy="511175"/>
          </a:xfrm>
          <a:prstGeom prst="rect">
            <a:avLst/>
          </a:prstGeom>
          <a:ln w="3810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latin typeface="微软雅黑" panose="020B0503020204020204" charset="-122"/>
                <a:ea typeface="微软雅黑" panose="020B0503020204020204" charset="-122"/>
              </a:rPr>
              <a:t>计算找零</a:t>
            </a:r>
            <a:endParaRPr lang="zh-CN" altLang="en-US" sz="2000">
              <a:latin typeface="微软雅黑" panose="020B0503020204020204" charset="-122"/>
              <a:ea typeface="微软雅黑" panose="020B0503020204020204" charset="-122"/>
            </a:endParaRPr>
          </a:p>
        </p:txBody>
      </p:sp>
      <p:sp>
        <p:nvSpPr>
          <p:cNvPr id="19" name="矩形 18"/>
          <p:cNvSpPr/>
          <p:nvPr/>
        </p:nvSpPr>
        <p:spPr>
          <a:xfrm>
            <a:off x="4683760" y="5658485"/>
            <a:ext cx="1842770" cy="746125"/>
          </a:xfrm>
          <a:prstGeom prst="rect">
            <a:avLst/>
          </a:prstGeom>
          <a:ln w="3810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latin typeface="微软雅黑" panose="020B0503020204020204" charset="-122"/>
                <a:ea typeface="微软雅黑" panose="020B0503020204020204" charset="-122"/>
              </a:rPr>
              <a:t>输出应收和找零</a:t>
            </a:r>
            <a:endParaRPr lang="zh-CN" altLang="en-US" sz="2000">
              <a:latin typeface="微软雅黑" panose="020B0503020204020204" charset="-122"/>
              <a:ea typeface="微软雅黑" panose="020B0503020204020204" charset="-122"/>
            </a:endParaRPr>
          </a:p>
        </p:txBody>
      </p:sp>
      <p:sp>
        <p:nvSpPr>
          <p:cNvPr id="20" name="流程图: 决策 19"/>
          <p:cNvSpPr/>
          <p:nvPr/>
        </p:nvSpPr>
        <p:spPr>
          <a:xfrm>
            <a:off x="4389755" y="2570480"/>
            <a:ext cx="2437765" cy="961390"/>
          </a:xfrm>
          <a:prstGeom prst="flowChartDecision">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latin typeface="微软雅黑" panose="020B0503020204020204" charset="-122"/>
                <a:ea typeface="微软雅黑" panose="020B0503020204020204" charset="-122"/>
              </a:rPr>
              <a:t>商品总计大于</a:t>
            </a:r>
            <a:r>
              <a:rPr lang="en-US" altLang="zh-CN" sz="2000">
                <a:latin typeface="微软雅黑" panose="020B0503020204020204" charset="-122"/>
                <a:ea typeface="微软雅黑" panose="020B0503020204020204" charset="-122"/>
              </a:rPr>
              <a:t>500</a:t>
            </a:r>
            <a:endParaRPr lang="en-US" altLang="zh-CN" sz="2000">
              <a:latin typeface="微软雅黑" panose="020B0503020204020204" charset="-122"/>
              <a:ea typeface="微软雅黑" panose="020B0503020204020204" charset="-122"/>
            </a:endParaRPr>
          </a:p>
        </p:txBody>
      </p:sp>
      <p:cxnSp>
        <p:nvCxnSpPr>
          <p:cNvPr id="21" name="直接箭头连接符 20"/>
          <p:cNvCxnSpPr/>
          <p:nvPr/>
        </p:nvCxnSpPr>
        <p:spPr>
          <a:xfrm>
            <a:off x="2320290" y="2725420"/>
            <a:ext cx="0" cy="29527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2320290" y="3537585"/>
            <a:ext cx="0" cy="29527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5605145" y="2275205"/>
            <a:ext cx="0" cy="29527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5605145" y="3537585"/>
            <a:ext cx="0" cy="29527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肘形连接符 24"/>
          <p:cNvCxnSpPr/>
          <p:nvPr/>
        </p:nvCxnSpPr>
        <p:spPr>
          <a:xfrm>
            <a:off x="6827520" y="3065145"/>
            <a:ext cx="262890" cy="1545590"/>
          </a:xfrm>
          <a:prstGeom prst="bentConnector2">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7" idx="2"/>
          </p:cNvCxnSpPr>
          <p:nvPr/>
        </p:nvCxnSpPr>
        <p:spPr>
          <a:xfrm>
            <a:off x="5605145" y="4388485"/>
            <a:ext cx="0" cy="40068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8" idx="2"/>
          </p:cNvCxnSpPr>
          <p:nvPr/>
        </p:nvCxnSpPr>
        <p:spPr>
          <a:xfrm>
            <a:off x="5605145" y="5323205"/>
            <a:ext cx="0" cy="37973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6827520" y="2535555"/>
            <a:ext cx="384175" cy="515620"/>
          </a:xfrm>
          <a:prstGeom prst="rect">
            <a:avLst/>
          </a:prstGeom>
          <a:noFill/>
        </p:spPr>
        <p:txBody>
          <a:bodyPr wrap="square" rtlCol="0">
            <a:spAutoFit/>
          </a:bodyPr>
          <a:p>
            <a:r>
              <a:rPr lang="en-US" altLang="zh-CN" sz="2600">
                <a:solidFill>
                  <a:schemeClr val="bg1"/>
                </a:solidFill>
                <a:latin typeface="微软雅黑" panose="020B0503020204020204" charset="-122"/>
                <a:ea typeface="微软雅黑" panose="020B0503020204020204" charset="-122"/>
              </a:rPr>
              <a:t>F</a:t>
            </a:r>
            <a:endParaRPr lang="en-US" altLang="zh-CN" sz="2600">
              <a:solidFill>
                <a:schemeClr val="bg1"/>
              </a:solidFill>
              <a:latin typeface="微软雅黑" panose="020B0503020204020204" charset="-122"/>
              <a:ea typeface="微软雅黑" panose="020B0503020204020204" charset="-122"/>
            </a:endParaRPr>
          </a:p>
        </p:txBody>
      </p:sp>
      <p:sp>
        <p:nvSpPr>
          <p:cNvPr id="29" name="文本框 28"/>
          <p:cNvSpPr txBox="1"/>
          <p:nvPr/>
        </p:nvSpPr>
        <p:spPr>
          <a:xfrm>
            <a:off x="5083810" y="3361690"/>
            <a:ext cx="384175" cy="515620"/>
          </a:xfrm>
          <a:prstGeom prst="rect">
            <a:avLst/>
          </a:prstGeom>
          <a:noFill/>
        </p:spPr>
        <p:txBody>
          <a:bodyPr wrap="square" rtlCol="0">
            <a:spAutoFit/>
          </a:bodyPr>
          <a:p>
            <a:r>
              <a:rPr lang="en-US" altLang="zh-CN" sz="2600">
                <a:solidFill>
                  <a:schemeClr val="bg1"/>
                </a:solidFill>
                <a:latin typeface="微软雅黑" panose="020B0503020204020204" charset="-122"/>
                <a:ea typeface="微软雅黑" panose="020B0503020204020204" charset="-122"/>
              </a:rPr>
              <a:t>T</a:t>
            </a:r>
            <a:endParaRPr lang="en-US" altLang="zh-CN" sz="2600">
              <a:solidFill>
                <a:schemeClr val="bg1"/>
              </a:solidFill>
              <a:latin typeface="微软雅黑" panose="020B0503020204020204" charset="-122"/>
              <a:ea typeface="微软雅黑" panose="020B0503020204020204" charset="-122"/>
            </a:endParaRPr>
          </a:p>
        </p:txBody>
      </p:sp>
      <p:cxnSp>
        <p:nvCxnSpPr>
          <p:cNvPr id="30" name="肘形连接符 29"/>
          <p:cNvCxnSpPr/>
          <p:nvPr/>
        </p:nvCxnSpPr>
        <p:spPr>
          <a:xfrm flipV="1">
            <a:off x="2324735" y="1522095"/>
            <a:ext cx="3280410" cy="3223260"/>
          </a:xfrm>
          <a:prstGeom prst="bentConnector3">
            <a:avLst>
              <a:gd name="adj1" fmla="val 50019"/>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5605145" y="1522095"/>
            <a:ext cx="0" cy="29527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198245" y="1343660"/>
            <a:ext cx="6120765" cy="52095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3" name="直接箭头连接符 32"/>
          <p:cNvCxnSpPr/>
          <p:nvPr/>
        </p:nvCxnSpPr>
        <p:spPr>
          <a:xfrm>
            <a:off x="2329180" y="1744345"/>
            <a:ext cx="0" cy="51117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913255" y="1737360"/>
            <a:ext cx="384175" cy="515620"/>
          </a:xfrm>
          <a:prstGeom prst="rect">
            <a:avLst/>
          </a:prstGeom>
          <a:noFill/>
        </p:spPr>
        <p:txBody>
          <a:bodyPr wrap="square" rtlCol="0">
            <a:spAutoFit/>
          </a:bodyPr>
          <a:p>
            <a:r>
              <a:rPr lang="en-US" altLang="zh-CN" sz="2600">
                <a:solidFill>
                  <a:schemeClr val="bg1"/>
                </a:solidFill>
                <a:latin typeface="微软雅黑" panose="020B0503020204020204" charset="-122"/>
                <a:ea typeface="微软雅黑" panose="020B0503020204020204" charset="-122"/>
              </a:rPr>
              <a:t>S</a:t>
            </a:r>
            <a:endParaRPr lang="en-US" altLang="zh-CN" sz="260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en-US" altLang="zh-CN">
                <a:sym typeface="+mn-ea"/>
              </a:rPr>
              <a:t>if</a:t>
            </a:r>
            <a:r>
              <a:rPr lang="zh-CN" altLang="en-US">
                <a:sym typeface="+mn-ea"/>
              </a:rPr>
              <a:t>语句用于处理分支流程</a:t>
            </a:r>
            <a:endParaRPr lang="zh-CN" altLang="en-US">
              <a:solidFill>
                <a:schemeClr val="bg1"/>
              </a:solidFill>
              <a:sym typeface="+mn-ea"/>
            </a:endParaRPr>
          </a:p>
        </p:txBody>
      </p:sp>
      <p:sp>
        <p:nvSpPr>
          <p:cNvPr id="3" name="文本占位符 2"/>
          <p:cNvSpPr>
            <a:spLocks noGrp="1"/>
          </p:cNvSpPr>
          <p:nvPr>
            <p:ph type="body" idx="13"/>
          </p:nvPr>
        </p:nvSpPr>
        <p:spPr/>
        <p:txBody>
          <a:bodyPr/>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如果商品总价大于</a:t>
            </a:r>
            <a:r>
              <a:rPr lang="en-US" altLang="zh-CN" sz="3200" dirty="0">
                <a:solidFill>
                  <a:schemeClr val="bg1"/>
                </a:solidFill>
                <a:effectLst/>
                <a:latin typeface="微软雅黑" panose="020B0503020204020204" charset="-122"/>
                <a:ea typeface="微软雅黑" panose="020B0503020204020204" charset="-122"/>
                <a:sym typeface="+mn-ea"/>
              </a:rPr>
              <a:t>500</a:t>
            </a:r>
            <a:r>
              <a:rPr lang="zh-CN" altLang="en-US" sz="3200" dirty="0">
                <a:solidFill>
                  <a:schemeClr val="bg1"/>
                </a:solidFill>
                <a:effectLst/>
                <a:latin typeface="微软雅黑" panose="020B0503020204020204" charset="-122"/>
                <a:ea typeface="微软雅黑" panose="020B0503020204020204" charset="-122"/>
                <a:sym typeface="+mn-ea"/>
              </a:rPr>
              <a:t>，则打八折。</a:t>
            </a: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endParaRPr lang="en-US" altLang="zh-CN"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65" dirty="0">
                <a:solidFill>
                  <a:schemeClr val="bg1"/>
                </a:solidFill>
                <a:effectLst/>
                <a:latin typeface="微软雅黑" panose="020B0503020204020204" charset="-122"/>
                <a:ea typeface="微软雅黑" panose="020B0503020204020204" charset="-122"/>
                <a:sym typeface="+mn-ea"/>
              </a:rPr>
              <a:t>... ...</a:t>
            </a:r>
            <a:endParaRPr lang="en-US" altLang="zh-CN" sz="2665"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65" dirty="0">
                <a:solidFill>
                  <a:schemeClr val="bg1"/>
                </a:solidFill>
                <a:effectLst/>
                <a:latin typeface="微软雅黑" panose="020B0503020204020204" charset="-122"/>
                <a:ea typeface="微软雅黑" panose="020B0503020204020204" charset="-122"/>
                <a:sym typeface="+mn-ea"/>
              </a:rPr>
              <a:t>double totalPrice = ...;</a:t>
            </a:r>
            <a:endParaRPr lang="en-US" altLang="zh-CN" sz="2665"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65" dirty="0">
                <a:solidFill>
                  <a:schemeClr val="bg1"/>
                </a:solidFill>
                <a:effectLst/>
                <a:latin typeface="微软雅黑" panose="020B0503020204020204" charset="-122"/>
                <a:ea typeface="微软雅黑" panose="020B0503020204020204" charset="-122"/>
                <a:sym typeface="+mn-ea"/>
              </a:rPr>
              <a:t>if(totalPrice &gt; 500){</a:t>
            </a:r>
            <a:endParaRPr lang="en-US" altLang="zh-CN" sz="2665"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65" dirty="0">
                <a:solidFill>
                  <a:schemeClr val="bg1"/>
                </a:solidFill>
                <a:effectLst/>
                <a:latin typeface="微软雅黑" panose="020B0503020204020204" charset="-122"/>
                <a:ea typeface="微软雅黑" panose="020B0503020204020204" charset="-122"/>
                <a:sym typeface="+mn-ea"/>
              </a:rPr>
              <a:t>	totalPrice = totalPrice * 0.8;</a:t>
            </a:r>
            <a:endParaRPr lang="en-US" altLang="zh-CN" sz="2665"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65" dirty="0">
                <a:solidFill>
                  <a:schemeClr val="bg1"/>
                </a:solidFill>
                <a:effectLst/>
                <a:latin typeface="微软雅黑" panose="020B0503020204020204" charset="-122"/>
                <a:ea typeface="微软雅黑" panose="020B0503020204020204" charset="-122"/>
                <a:sym typeface="+mn-ea"/>
              </a:rPr>
              <a:t>}</a:t>
            </a:r>
            <a:endParaRPr lang="en-US" altLang="zh-CN" sz="2665"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65" dirty="0">
                <a:solidFill>
                  <a:schemeClr val="bg1"/>
                </a:solidFill>
                <a:effectLst/>
                <a:latin typeface="微软雅黑" panose="020B0503020204020204" charset="-122"/>
                <a:ea typeface="微软雅黑" panose="020B0503020204020204" charset="-122"/>
                <a:sym typeface="+mn-ea"/>
              </a:rPr>
              <a:t>... ...</a:t>
            </a:r>
            <a:endParaRPr lang="en-US" altLang="zh-CN" sz="2665" dirty="0">
              <a:solidFill>
                <a:schemeClr val="bg1"/>
              </a:solidFill>
              <a:effectLst/>
              <a:latin typeface="微软雅黑" panose="020B0503020204020204" charset="-122"/>
              <a:ea typeface="微软雅黑" panose="020B0503020204020204" charset="-122"/>
              <a:sym typeface="+mn-e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52805" y="2426970"/>
            <a:ext cx="4027170" cy="1070610"/>
          </a:xfrm>
          <a:prstGeom prst="rect">
            <a:avLst/>
          </a:prstGeom>
          <a:noFill/>
        </p:spPr>
        <p:txBody>
          <a:bodyPr wrap="none" rtlCol="0" anchor="t">
            <a:spAutoFit/>
          </a:bodyPr>
          <a:p>
            <a:pPr algn="l"/>
            <a:r>
              <a:rPr lang="en-US" altLang="zh-CN" sz="6000" b="1">
                <a:solidFill>
                  <a:schemeClr val="bg1"/>
                </a:solidFill>
                <a:latin typeface="微软雅黑" panose="020B0503020204020204" charset="-122"/>
                <a:ea typeface="微软雅黑" panose="020B0503020204020204" charset="-122"/>
              </a:rPr>
              <a:t>if-else</a:t>
            </a:r>
            <a:r>
              <a:rPr lang="zh-CN" altLang="en-US" sz="6000" b="1">
                <a:solidFill>
                  <a:schemeClr val="bg1"/>
                </a:solidFill>
                <a:latin typeface="微软雅黑" panose="020B0503020204020204" charset="-122"/>
                <a:ea typeface="微软雅黑" panose="020B0503020204020204" charset="-122"/>
              </a:rPr>
              <a:t>语句</a:t>
            </a:r>
            <a:endParaRPr lang="zh-CN" altLang="en-US" sz="6000" b="1">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zh-CN" altLang="en-US">
                <a:sym typeface="+mn-ea"/>
              </a:rPr>
              <a:t>柜台收银程序</a:t>
            </a:r>
            <a:r>
              <a:rPr lang="en-US" altLang="zh-CN">
                <a:sym typeface="+mn-ea"/>
              </a:rPr>
              <a:t>V3.0</a:t>
            </a:r>
            <a:endParaRPr lang="zh-CN" altLang="en-US">
              <a:solidFill>
                <a:schemeClr val="bg1"/>
              </a:solidFill>
              <a:sym typeface="+mn-ea"/>
            </a:endParaRPr>
          </a:p>
        </p:txBody>
      </p:sp>
      <p:sp>
        <p:nvSpPr>
          <p:cNvPr id="3" name="文本占位符 2"/>
          <p:cNvSpPr>
            <a:spLocks noGrp="1"/>
          </p:cNvSpPr>
          <p:nvPr>
            <p:ph type="body" idx="13"/>
          </p:nvPr>
        </p:nvSpPr>
        <p:spPr/>
        <p:txBody>
          <a:bodyPr/>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回忆收银程序</a:t>
            </a:r>
            <a:r>
              <a:rPr lang="en-US" altLang="zh-CN" sz="3200" dirty="0">
                <a:solidFill>
                  <a:schemeClr val="bg1"/>
                </a:solidFill>
                <a:effectLst/>
                <a:latin typeface="微软雅黑" panose="020B0503020204020204" charset="-122"/>
                <a:ea typeface="微软雅黑" panose="020B0503020204020204" charset="-122"/>
                <a:sym typeface="+mn-ea"/>
              </a:rPr>
              <a:t>V2.0</a:t>
            </a:r>
            <a:r>
              <a:rPr lang="zh-CN" altLang="en-US" sz="3200" dirty="0">
                <a:solidFill>
                  <a:schemeClr val="bg1"/>
                </a:solidFill>
                <a:effectLst/>
                <a:latin typeface="微软雅黑" panose="020B0503020204020204" charset="-122"/>
                <a:ea typeface="微软雅黑" panose="020B0503020204020204" charset="-122"/>
                <a:sym typeface="+mn-ea"/>
              </a:rPr>
              <a:t>。</a:t>
            </a: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65" dirty="0">
                <a:solidFill>
                  <a:schemeClr val="bg1"/>
                </a:solidFill>
                <a:effectLst/>
                <a:latin typeface="微软雅黑" panose="020B0503020204020204" charset="-122"/>
                <a:ea typeface="微软雅黑" panose="020B0503020204020204" charset="-122"/>
                <a:sym typeface="+mn-ea"/>
              </a:rPr>
              <a:t>- V2.0</a:t>
            </a:r>
            <a:r>
              <a:rPr lang="zh-CN" altLang="en-US" sz="2665" dirty="0">
                <a:solidFill>
                  <a:schemeClr val="bg1"/>
                </a:solidFill>
                <a:effectLst/>
                <a:latin typeface="微软雅黑" panose="020B0503020204020204" charset="-122"/>
                <a:ea typeface="微软雅黑" panose="020B0503020204020204" charset="-122"/>
                <a:sym typeface="+mn-ea"/>
              </a:rPr>
              <a:t>中没有考虑到程序异常情况</a:t>
            </a:r>
            <a:endParaRPr lang="zh-CN" altLang="en-US" sz="2665"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65" dirty="0">
                <a:solidFill>
                  <a:schemeClr val="bg1"/>
                </a:solidFill>
                <a:effectLst/>
                <a:latin typeface="微软雅黑" panose="020B0503020204020204" charset="-122"/>
                <a:ea typeface="微软雅黑" panose="020B0503020204020204" charset="-122"/>
                <a:sym typeface="+mn-ea"/>
              </a:rPr>
              <a:t>- </a:t>
            </a:r>
            <a:r>
              <a:rPr lang="zh-CN" altLang="en-US" sz="2665" dirty="0">
                <a:solidFill>
                  <a:schemeClr val="bg1"/>
                </a:solidFill>
                <a:effectLst/>
                <a:latin typeface="微软雅黑" panose="020B0503020204020204" charset="-122"/>
                <a:ea typeface="微软雅黑" panose="020B0503020204020204" charset="-122"/>
                <a:sym typeface="+mn-ea"/>
              </a:rPr>
              <a:t>如果收款金额小于应收金额？</a:t>
            </a:r>
            <a:endParaRPr lang="en-US" altLang="zh-CN" sz="2665" dirty="0">
              <a:solidFill>
                <a:schemeClr val="bg1"/>
              </a:solidFill>
              <a:effectLst/>
              <a:latin typeface="微软雅黑" panose="020B0503020204020204" charset="-122"/>
              <a:ea typeface="微软雅黑" panose="020B0503020204020204" charset="-122"/>
              <a:sym typeface="+mn-ea"/>
            </a:endParaRPr>
          </a:p>
        </p:txBody>
      </p:sp>
      <p:sp>
        <p:nvSpPr>
          <p:cNvPr id="4" name="圆角矩形 3"/>
          <p:cNvSpPr/>
          <p:nvPr/>
        </p:nvSpPr>
        <p:spPr>
          <a:xfrm>
            <a:off x="950595" y="3886835"/>
            <a:ext cx="3484245" cy="2163445"/>
          </a:xfrm>
          <a:prstGeom prst="roundRect">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600">
                <a:latin typeface="微软雅黑" panose="020B0503020204020204" charset="-122"/>
                <a:ea typeface="微软雅黑" panose="020B0503020204020204" charset="-122"/>
              </a:rPr>
              <a:t>程序异常：开发过程中未知问题；</a:t>
            </a:r>
            <a:endParaRPr lang="zh-CN" altLang="en-US" sz="2600">
              <a:latin typeface="微软雅黑" panose="020B0503020204020204" charset="-122"/>
              <a:ea typeface="微软雅黑" panose="020B0503020204020204" charset="-122"/>
            </a:endParaRPr>
          </a:p>
          <a:p>
            <a:pPr algn="l"/>
            <a:r>
              <a:rPr lang="zh-CN" altLang="en-US" sz="2600">
                <a:latin typeface="微软雅黑" panose="020B0503020204020204" charset="-122"/>
                <a:ea typeface="微软雅黑" panose="020B0503020204020204" charset="-122"/>
              </a:rPr>
              <a:t>运行过程中由于外部因素导致</a:t>
            </a:r>
            <a:r>
              <a:rPr lang="en-US" altLang="zh-CN" sz="2600">
                <a:latin typeface="微软雅黑" panose="020B0503020204020204" charset="-122"/>
                <a:ea typeface="微软雅黑" panose="020B0503020204020204" charset="-122"/>
              </a:rPr>
              <a:t>“</a:t>
            </a:r>
            <a:r>
              <a:rPr lang="zh-CN" altLang="en-US" sz="2600">
                <a:latin typeface="微软雅黑" panose="020B0503020204020204" charset="-122"/>
                <a:ea typeface="微软雅黑" panose="020B0503020204020204" charset="-122"/>
              </a:rPr>
              <a:t>错误</a:t>
            </a:r>
            <a:r>
              <a:rPr lang="en-US" altLang="zh-CN" sz="2600">
                <a:latin typeface="微软雅黑" panose="020B0503020204020204" charset="-122"/>
                <a:ea typeface="微软雅黑" panose="020B0503020204020204" charset="-122"/>
              </a:rPr>
              <a:t>”</a:t>
            </a:r>
            <a:r>
              <a:rPr lang="zh-CN" altLang="en-US" sz="2600">
                <a:latin typeface="微软雅黑" panose="020B0503020204020204" charset="-122"/>
                <a:ea typeface="微软雅黑" panose="020B0503020204020204" charset="-122"/>
              </a:rPr>
              <a:t>出现。</a:t>
            </a:r>
            <a:endParaRPr lang="zh-CN" altLang="en-US" sz="2600">
              <a:latin typeface="微软雅黑" panose="020B0503020204020204" charset="-122"/>
              <a:ea typeface="微软雅黑" panose="020B050302020402020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en-US" altLang="zh-CN">
                <a:sym typeface="+mn-ea"/>
              </a:rPr>
              <a:t>V3.0</a:t>
            </a:r>
            <a:r>
              <a:rPr lang="zh-CN" altLang="en-US">
                <a:sym typeface="+mn-ea"/>
              </a:rPr>
              <a:t>程序流程图</a:t>
            </a:r>
            <a:endParaRPr lang="zh-CN" altLang="en-US">
              <a:solidFill>
                <a:schemeClr val="bg1"/>
              </a:solidFill>
              <a:sym typeface="+mn-ea"/>
            </a:endParaRPr>
          </a:p>
        </p:txBody>
      </p:sp>
      <p:sp>
        <p:nvSpPr>
          <p:cNvPr id="8" name="矩形 7"/>
          <p:cNvSpPr/>
          <p:nvPr/>
        </p:nvSpPr>
        <p:spPr>
          <a:xfrm>
            <a:off x="4023360" y="1451610"/>
            <a:ext cx="1845310" cy="1090295"/>
          </a:xfrm>
          <a:prstGeom prst="rect">
            <a:avLst/>
          </a:prstGeom>
          <a:ln w="38100" cmpd="sng">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latin typeface="微软雅黑" panose="020B0503020204020204" charset="-122"/>
                <a:ea typeface="微软雅黑" panose="020B0503020204020204" charset="-122"/>
              </a:rPr>
              <a:t>输入数据</a:t>
            </a:r>
            <a:r>
              <a:rPr lang="en-US" altLang="zh-CN" sz="2000">
                <a:latin typeface="微软雅黑" panose="020B0503020204020204" charset="-122"/>
                <a:ea typeface="微软雅黑" panose="020B0503020204020204" charset="-122"/>
              </a:rPr>
              <a:t>(</a:t>
            </a:r>
            <a:r>
              <a:rPr lang="zh-CN" altLang="en-US" sz="2000">
                <a:latin typeface="微软雅黑" panose="020B0503020204020204" charset="-122"/>
                <a:ea typeface="微软雅黑" panose="020B0503020204020204" charset="-122"/>
              </a:rPr>
              <a:t>商品总价，购买数量，收款金额</a:t>
            </a:r>
            <a:r>
              <a:rPr lang="en-US" altLang="zh-CN" sz="2000">
                <a:latin typeface="微软雅黑" panose="020B0503020204020204" charset="-122"/>
                <a:ea typeface="微软雅黑" panose="020B0503020204020204" charset="-122"/>
              </a:rPr>
              <a:t>)</a:t>
            </a:r>
            <a:endParaRPr lang="en-US" altLang="zh-CN" sz="2000">
              <a:latin typeface="微软雅黑" panose="020B0503020204020204" charset="-122"/>
              <a:ea typeface="微软雅黑" panose="020B0503020204020204" charset="-122"/>
            </a:endParaRPr>
          </a:p>
        </p:txBody>
      </p:sp>
      <p:sp>
        <p:nvSpPr>
          <p:cNvPr id="6" name="矩形 5"/>
          <p:cNvSpPr/>
          <p:nvPr/>
        </p:nvSpPr>
        <p:spPr>
          <a:xfrm>
            <a:off x="4023360" y="2802255"/>
            <a:ext cx="1842770" cy="511175"/>
          </a:xfrm>
          <a:prstGeom prst="rect">
            <a:avLst/>
          </a:prstGeom>
          <a:ln w="38100" cmpd="sng">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latin typeface="微软雅黑" panose="020B0503020204020204" charset="-122"/>
                <a:ea typeface="微软雅黑" panose="020B0503020204020204" charset="-122"/>
              </a:rPr>
              <a:t>计算应收金额</a:t>
            </a:r>
            <a:endParaRPr lang="zh-CN" altLang="en-US" sz="2000">
              <a:latin typeface="微软雅黑" panose="020B0503020204020204" charset="-122"/>
              <a:ea typeface="微软雅黑" panose="020B0503020204020204" charset="-122"/>
            </a:endParaRPr>
          </a:p>
        </p:txBody>
      </p:sp>
      <p:sp>
        <p:nvSpPr>
          <p:cNvPr id="7" name="流程图: 决策 6"/>
          <p:cNvSpPr/>
          <p:nvPr/>
        </p:nvSpPr>
        <p:spPr>
          <a:xfrm>
            <a:off x="3843020" y="3535680"/>
            <a:ext cx="2301240" cy="1484630"/>
          </a:xfrm>
          <a:prstGeom prst="flowChartDecision">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latin typeface="微软雅黑" panose="020B0503020204020204" charset="-122"/>
                <a:ea typeface="微软雅黑" panose="020B0503020204020204" charset="-122"/>
              </a:rPr>
              <a:t>收款金额大于等于应收金额</a:t>
            </a:r>
            <a:endParaRPr lang="zh-CN" altLang="en-US" sz="2000">
              <a:latin typeface="微软雅黑" panose="020B0503020204020204" charset="-122"/>
              <a:ea typeface="微软雅黑" panose="020B0503020204020204" charset="-122"/>
            </a:endParaRPr>
          </a:p>
        </p:txBody>
      </p:sp>
      <p:cxnSp>
        <p:nvCxnSpPr>
          <p:cNvPr id="9" name="肘形连接符 8"/>
          <p:cNvCxnSpPr/>
          <p:nvPr/>
        </p:nvCxnSpPr>
        <p:spPr>
          <a:xfrm rot="10800000" flipV="1">
            <a:off x="3311525" y="4277995"/>
            <a:ext cx="531495" cy="1400810"/>
          </a:xfrm>
          <a:prstGeom prst="bentConnector2">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7" idx="3"/>
          </p:cNvCxnSpPr>
          <p:nvPr/>
        </p:nvCxnSpPr>
        <p:spPr>
          <a:xfrm>
            <a:off x="6188710" y="4277995"/>
            <a:ext cx="452120" cy="1267460"/>
          </a:xfrm>
          <a:prstGeom prst="bentConnector2">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318510" y="3637280"/>
            <a:ext cx="262890" cy="515620"/>
          </a:xfrm>
          <a:prstGeom prst="rect">
            <a:avLst/>
          </a:prstGeom>
          <a:noFill/>
        </p:spPr>
        <p:txBody>
          <a:bodyPr wrap="square" rtlCol="0">
            <a:spAutoFit/>
          </a:bodyPr>
          <a:p>
            <a:r>
              <a:rPr lang="en-US" altLang="zh-CN" sz="2600">
                <a:solidFill>
                  <a:schemeClr val="bg1"/>
                </a:solidFill>
                <a:latin typeface="微软雅黑" panose="020B0503020204020204" charset="-122"/>
                <a:ea typeface="微软雅黑" panose="020B0503020204020204" charset="-122"/>
              </a:rPr>
              <a:t>F</a:t>
            </a:r>
            <a:endParaRPr lang="en-US" altLang="zh-CN" sz="2600">
              <a:solidFill>
                <a:schemeClr val="bg1"/>
              </a:solidFill>
              <a:latin typeface="微软雅黑" panose="020B0503020204020204" charset="-122"/>
              <a:ea typeface="微软雅黑" panose="020B0503020204020204" charset="-122"/>
            </a:endParaRPr>
          </a:p>
        </p:txBody>
      </p:sp>
      <p:sp>
        <p:nvSpPr>
          <p:cNvPr id="12" name="文本框 11"/>
          <p:cNvSpPr txBox="1"/>
          <p:nvPr/>
        </p:nvSpPr>
        <p:spPr>
          <a:xfrm>
            <a:off x="6144260" y="3637280"/>
            <a:ext cx="262890" cy="515620"/>
          </a:xfrm>
          <a:prstGeom prst="rect">
            <a:avLst/>
          </a:prstGeom>
          <a:noFill/>
        </p:spPr>
        <p:txBody>
          <a:bodyPr wrap="square" rtlCol="0">
            <a:spAutoFit/>
          </a:bodyPr>
          <a:p>
            <a:r>
              <a:rPr lang="en-US" altLang="zh-CN" sz="2600">
                <a:solidFill>
                  <a:schemeClr val="bg1"/>
                </a:solidFill>
                <a:latin typeface="微软雅黑" panose="020B0503020204020204" charset="-122"/>
                <a:ea typeface="微软雅黑" panose="020B0503020204020204" charset="-122"/>
              </a:rPr>
              <a:t>T</a:t>
            </a:r>
            <a:endParaRPr lang="en-US" altLang="zh-CN" sz="2600">
              <a:solidFill>
                <a:schemeClr val="bg1"/>
              </a:solidFill>
              <a:latin typeface="微软雅黑" panose="020B0503020204020204" charset="-122"/>
              <a:ea typeface="微软雅黑" panose="020B0503020204020204" charset="-122"/>
            </a:endParaRPr>
          </a:p>
        </p:txBody>
      </p:sp>
      <p:sp>
        <p:nvSpPr>
          <p:cNvPr id="13" name="矩形 12"/>
          <p:cNvSpPr/>
          <p:nvPr/>
        </p:nvSpPr>
        <p:spPr>
          <a:xfrm>
            <a:off x="2397125" y="5720715"/>
            <a:ext cx="1842770" cy="511175"/>
          </a:xfrm>
          <a:prstGeom prst="rect">
            <a:avLst/>
          </a:prstGeom>
          <a:ln w="381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latin typeface="微软雅黑" panose="020B0503020204020204" charset="-122"/>
                <a:ea typeface="微软雅黑" panose="020B0503020204020204" charset="-122"/>
              </a:rPr>
              <a:t>输出错误信息</a:t>
            </a:r>
            <a:endParaRPr lang="zh-CN" altLang="en-US" sz="2000">
              <a:latin typeface="微软雅黑" panose="020B0503020204020204" charset="-122"/>
              <a:ea typeface="微软雅黑" panose="020B0503020204020204" charset="-122"/>
            </a:endParaRPr>
          </a:p>
        </p:txBody>
      </p:sp>
      <p:sp>
        <p:nvSpPr>
          <p:cNvPr id="14" name="矩形 13"/>
          <p:cNvSpPr/>
          <p:nvPr/>
        </p:nvSpPr>
        <p:spPr>
          <a:xfrm>
            <a:off x="5674995" y="5521325"/>
            <a:ext cx="1842770" cy="710565"/>
          </a:xfrm>
          <a:prstGeom prst="rect">
            <a:avLst/>
          </a:prstGeom>
          <a:ln w="381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latin typeface="微软雅黑" panose="020B0503020204020204" charset="-122"/>
                <a:ea typeface="微软雅黑" panose="020B0503020204020204" charset="-122"/>
              </a:rPr>
              <a:t>计算找零输出结果</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lgn="l"/>
            <a:r>
              <a:rPr lang="en-US" altLang="zh-CN">
                <a:solidFill>
                  <a:schemeClr val="bg1"/>
                </a:solidFill>
                <a:sym typeface="+mn-ea"/>
              </a:rPr>
              <a:t>if-else</a:t>
            </a:r>
            <a:r>
              <a:rPr lang="zh-CN" altLang="en-US">
                <a:solidFill>
                  <a:schemeClr val="bg1"/>
                </a:solidFill>
                <a:sym typeface="+mn-ea"/>
              </a:rPr>
              <a:t>语句执行逻辑</a:t>
            </a:r>
            <a:endParaRPr lang="en-US" altLang="zh-CN">
              <a:solidFill>
                <a:schemeClr val="bg1"/>
              </a:solidFill>
              <a:sym typeface="+mn-ea"/>
            </a:endParaRPr>
          </a:p>
        </p:txBody>
      </p:sp>
      <p:sp>
        <p:nvSpPr>
          <p:cNvPr id="3" name="文本占位符 2"/>
          <p:cNvSpPr>
            <a:spLocks noGrp="1"/>
          </p:cNvSpPr>
          <p:nvPr>
            <p:ph type="body" idx="13"/>
          </p:nvPr>
        </p:nvSpPr>
        <p:spPr/>
        <p:txBody>
          <a:bodyPr>
            <a:normAutofit lnSpcReduction="20000"/>
          </a:bodyPr>
          <a:p>
            <a:pPr marL="457200" lvl="1" indent="-457200">
              <a:lnSpc>
                <a:spcPct val="110000"/>
              </a:lnSpc>
              <a:buSzPct val="100000"/>
            </a:pPr>
            <a:r>
              <a:rPr lang="en-US" altLang="zh-CN" sz="3200" dirty="0">
                <a:solidFill>
                  <a:schemeClr val="bg1"/>
                </a:solidFill>
                <a:effectLst/>
                <a:latin typeface="微软雅黑" panose="020B0503020204020204" charset="-122"/>
                <a:ea typeface="微软雅黑" panose="020B0503020204020204" charset="-122"/>
                <a:sym typeface="+mn-ea"/>
              </a:rPr>
              <a:t>if-else</a:t>
            </a:r>
            <a:r>
              <a:rPr lang="zh-CN" altLang="en-US" sz="3200" dirty="0">
                <a:solidFill>
                  <a:schemeClr val="bg1"/>
                </a:solidFill>
                <a:effectLst/>
                <a:latin typeface="微软雅黑" panose="020B0503020204020204" charset="-122"/>
                <a:ea typeface="微软雅黑" panose="020B0503020204020204" charset="-122"/>
                <a:sym typeface="+mn-ea"/>
              </a:rPr>
              <a:t>语法：</a:t>
            </a: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if( </a:t>
            </a:r>
            <a:r>
              <a:rPr lang="zh-CN" altLang="en-US" sz="2400" dirty="0">
                <a:solidFill>
                  <a:schemeClr val="bg1"/>
                </a:solidFill>
                <a:effectLst/>
                <a:latin typeface="微软雅黑" panose="020B0503020204020204" charset="-122"/>
                <a:ea typeface="微软雅黑" panose="020B0503020204020204" charset="-122"/>
                <a:sym typeface="+mn-ea"/>
              </a:rPr>
              <a:t>逻辑表达式 </a:t>
            </a:r>
            <a:r>
              <a:rPr lang="en-US" altLang="zh-CN" sz="2400" dirty="0">
                <a:solidFill>
                  <a:schemeClr val="bg1"/>
                </a:solidFill>
                <a:effectLst/>
                <a:latin typeface="微软雅黑" panose="020B0503020204020204" charset="-122"/>
                <a:ea typeface="微软雅黑" panose="020B0503020204020204" charset="-122"/>
                <a:sym typeface="+mn-ea"/>
              </a:rPr>
              <a:t>){</a:t>
            </a:r>
            <a:endParaRPr lang="en-US" altLang="zh-CN" sz="24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	</a:t>
            </a:r>
            <a:r>
              <a:rPr lang="zh-CN" altLang="en-US" sz="2400" dirty="0">
                <a:solidFill>
                  <a:schemeClr val="bg1"/>
                </a:solidFill>
                <a:effectLst/>
                <a:latin typeface="微软雅黑" panose="020B0503020204020204" charset="-122"/>
                <a:ea typeface="微软雅黑" panose="020B0503020204020204" charset="-122"/>
                <a:sym typeface="+mn-ea"/>
              </a:rPr>
              <a:t>语句块</a:t>
            </a:r>
            <a:r>
              <a:rPr lang="en-US" altLang="zh-CN" sz="2400" dirty="0">
                <a:solidFill>
                  <a:schemeClr val="bg1"/>
                </a:solidFill>
                <a:effectLst/>
                <a:latin typeface="微软雅黑" panose="020B0503020204020204" charset="-122"/>
                <a:ea typeface="微软雅黑" panose="020B0503020204020204" charset="-122"/>
                <a:sym typeface="+mn-ea"/>
              </a:rPr>
              <a:t>1;</a:t>
            </a:r>
            <a:endParaRPr lang="zh-CN" altLang="en-US" sz="24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}else{</a:t>
            </a:r>
            <a:endParaRPr lang="en-US" altLang="zh-CN" sz="24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	</a:t>
            </a:r>
            <a:r>
              <a:rPr lang="zh-CN" altLang="en-US" sz="2400" dirty="0">
                <a:solidFill>
                  <a:schemeClr val="bg1"/>
                </a:solidFill>
                <a:latin typeface="微软雅黑" panose="020B0503020204020204" charset="-122"/>
                <a:ea typeface="微软雅黑" panose="020B0503020204020204" charset="-122"/>
                <a:sym typeface="+mn-ea"/>
              </a:rPr>
              <a:t>语句块</a:t>
            </a:r>
            <a:r>
              <a:rPr lang="en-US" altLang="zh-CN" sz="2400" dirty="0">
                <a:solidFill>
                  <a:schemeClr val="bg1"/>
                </a:solidFill>
                <a:latin typeface="微软雅黑" panose="020B0503020204020204" charset="-122"/>
                <a:ea typeface="微软雅黑" panose="020B0503020204020204" charset="-122"/>
                <a:sym typeface="+mn-ea"/>
              </a:rPr>
              <a:t>2;</a:t>
            </a:r>
            <a:endParaRPr lang="en-US" altLang="zh-CN" sz="24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a:t>
            </a:r>
            <a:endParaRPr lang="en-US" altLang="zh-CN" sz="24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zh-CN" altLang="en-US" sz="2400" dirty="0">
                <a:solidFill>
                  <a:schemeClr val="bg1"/>
                </a:solidFill>
                <a:effectLst/>
                <a:latin typeface="微软雅黑" panose="020B0503020204020204" charset="-122"/>
                <a:ea typeface="微软雅黑" panose="020B0503020204020204" charset="-122"/>
                <a:sym typeface="+mn-ea"/>
              </a:rPr>
              <a:t>语句块</a:t>
            </a:r>
            <a:r>
              <a:rPr lang="en-US" altLang="zh-CN" sz="2400" dirty="0">
                <a:solidFill>
                  <a:schemeClr val="bg1"/>
                </a:solidFill>
                <a:effectLst/>
                <a:latin typeface="微软雅黑" panose="020B0503020204020204" charset="-122"/>
                <a:ea typeface="微软雅黑" panose="020B0503020204020204" charset="-122"/>
                <a:sym typeface="+mn-ea"/>
              </a:rPr>
              <a:t>3;</a:t>
            </a:r>
            <a:endParaRPr lang="zh-CN" altLang="en-US" sz="2400" dirty="0">
              <a:solidFill>
                <a:schemeClr val="bg1"/>
              </a:solidFill>
              <a:effectLst/>
              <a:latin typeface="微软雅黑" panose="020B0503020204020204" charset="-122"/>
              <a:ea typeface="微软雅黑" panose="020B0503020204020204" charset="-122"/>
              <a:sym typeface="+mn-ea"/>
            </a:endParaRPr>
          </a:p>
          <a:p>
            <a:pPr marL="467995" lvl="2" indent="-457200">
              <a:lnSpc>
                <a:spcPct val="110000"/>
              </a:lnSpc>
              <a:buSzPct val="100000"/>
              <a:buFont typeface="Arial" panose="020B0604020202020204" pitchFamily="34" charset="0"/>
              <a:buChar char="•"/>
            </a:pPr>
            <a:r>
              <a:rPr lang="zh-CN" altLang="en-US" sz="3200" dirty="0">
                <a:solidFill>
                  <a:schemeClr val="bg1"/>
                </a:solidFill>
                <a:effectLst/>
                <a:latin typeface="微软雅黑" panose="020B0503020204020204" charset="-122"/>
                <a:ea typeface="微软雅黑" panose="020B0503020204020204" charset="-122"/>
                <a:sym typeface="+mn-ea"/>
              </a:rPr>
              <a:t>执行流程：</a:t>
            </a:r>
            <a:endParaRPr lang="zh-CN" altLang="en-US" sz="3200" dirty="0">
              <a:solidFill>
                <a:schemeClr val="bg1"/>
              </a:solidFill>
              <a:effectLst/>
              <a:latin typeface="微软雅黑" panose="020B0503020204020204" charset="-122"/>
              <a:ea typeface="微软雅黑" panose="020B0503020204020204" charset="-122"/>
              <a:sym typeface="+mn-ea"/>
            </a:endParaRPr>
          </a:p>
          <a:p>
            <a:pPr marL="467995" lvl="3" indent="0">
              <a:lnSpc>
                <a:spcPct val="110000"/>
              </a:lnSpc>
              <a:buSzPct val="100000"/>
              <a:buFont typeface="Arial" panose="020B0604020202020204" pitchFamily="34" charset="0"/>
              <a:buNone/>
            </a:pPr>
            <a:r>
              <a:rPr lang="en-US" altLang="zh-CN" sz="2400" dirty="0">
                <a:solidFill>
                  <a:schemeClr val="bg1"/>
                </a:solidFill>
                <a:effectLst/>
                <a:latin typeface="微软雅黑" panose="020B0503020204020204" charset="-122"/>
                <a:ea typeface="微软雅黑" panose="020B0503020204020204" charset="-122"/>
                <a:sym typeface="+mn-ea"/>
              </a:rPr>
              <a:t>- </a:t>
            </a:r>
            <a:r>
              <a:rPr lang="zh-CN" altLang="en-US" sz="2400" dirty="0">
                <a:solidFill>
                  <a:schemeClr val="bg1"/>
                </a:solidFill>
                <a:effectLst/>
                <a:latin typeface="微软雅黑" panose="020B0503020204020204" charset="-122"/>
                <a:ea typeface="微软雅黑" panose="020B0503020204020204" charset="-122"/>
                <a:sym typeface="+mn-ea"/>
              </a:rPr>
              <a:t>判断逻辑表达式的值</a:t>
            </a:r>
            <a:r>
              <a:rPr lang="en-US" altLang="zh-CN" sz="2400" dirty="0">
                <a:solidFill>
                  <a:schemeClr val="bg1"/>
                </a:solidFill>
                <a:effectLst/>
                <a:latin typeface="微软雅黑" panose="020B0503020204020204" charset="-122"/>
                <a:ea typeface="微软雅黑" panose="020B0503020204020204" charset="-122"/>
                <a:sym typeface="+mn-ea"/>
              </a:rPr>
              <a:t>:</a:t>
            </a:r>
            <a:endParaRPr lang="en-US" altLang="zh-CN" sz="2400" dirty="0">
              <a:solidFill>
                <a:schemeClr val="bg1"/>
              </a:solidFill>
              <a:effectLst/>
              <a:latin typeface="微软雅黑" panose="020B0503020204020204" charset="-122"/>
              <a:ea typeface="微软雅黑" panose="020B0503020204020204" charset="-122"/>
              <a:sym typeface="+mn-ea"/>
            </a:endParaRPr>
          </a:p>
          <a:p>
            <a:pPr marL="467995" lvl="3" indent="0">
              <a:lnSpc>
                <a:spcPct val="110000"/>
              </a:lnSpc>
              <a:buSzPct val="100000"/>
              <a:buFont typeface="Arial" panose="020B0604020202020204" pitchFamily="34" charset="0"/>
              <a:buNone/>
            </a:pPr>
            <a:r>
              <a:rPr lang="en-US" altLang="zh-CN" sz="2400" dirty="0">
                <a:solidFill>
                  <a:schemeClr val="bg1"/>
                </a:solidFill>
                <a:effectLst/>
                <a:latin typeface="微软雅黑" panose="020B0503020204020204" charset="-122"/>
                <a:ea typeface="微软雅黑" panose="020B0503020204020204" charset="-122"/>
                <a:sym typeface="+mn-ea"/>
              </a:rPr>
              <a:t>	</a:t>
            </a:r>
            <a:r>
              <a:rPr lang="zh-CN" altLang="en-US" sz="2400" dirty="0">
                <a:solidFill>
                  <a:schemeClr val="bg1"/>
                </a:solidFill>
                <a:effectLst/>
                <a:latin typeface="微软雅黑" panose="020B0503020204020204" charset="-122"/>
                <a:ea typeface="微软雅黑" panose="020B0503020204020204" charset="-122"/>
                <a:sym typeface="+mn-ea"/>
              </a:rPr>
              <a:t>若为</a:t>
            </a:r>
            <a:r>
              <a:rPr lang="en-US" altLang="zh-CN" sz="2400" dirty="0">
                <a:solidFill>
                  <a:schemeClr val="bg1"/>
                </a:solidFill>
                <a:effectLst/>
                <a:latin typeface="微软雅黑" panose="020B0503020204020204" charset="-122"/>
                <a:ea typeface="微软雅黑" panose="020B0503020204020204" charset="-122"/>
                <a:sym typeface="+mn-ea"/>
              </a:rPr>
              <a:t>true</a:t>
            </a:r>
            <a:r>
              <a:rPr lang="zh-CN" altLang="en-US" sz="2400" dirty="0">
                <a:solidFill>
                  <a:schemeClr val="bg1"/>
                </a:solidFill>
                <a:effectLst/>
                <a:latin typeface="微软雅黑" panose="020B0503020204020204" charset="-122"/>
                <a:ea typeface="微软雅黑" panose="020B0503020204020204" charset="-122"/>
                <a:sym typeface="+mn-ea"/>
              </a:rPr>
              <a:t>，执行语句块</a:t>
            </a:r>
            <a:r>
              <a:rPr lang="en-US" altLang="zh-CN" sz="2400" dirty="0">
                <a:solidFill>
                  <a:schemeClr val="bg1"/>
                </a:solidFill>
                <a:effectLst/>
                <a:latin typeface="微软雅黑" panose="020B0503020204020204" charset="-122"/>
                <a:ea typeface="微软雅黑" panose="020B0503020204020204" charset="-122"/>
                <a:sym typeface="+mn-ea"/>
              </a:rPr>
              <a:t>1</a:t>
            </a:r>
            <a:r>
              <a:rPr lang="zh-CN" altLang="en-US" sz="2400" dirty="0">
                <a:solidFill>
                  <a:schemeClr val="bg1"/>
                </a:solidFill>
                <a:effectLst/>
                <a:latin typeface="微软雅黑" panose="020B0503020204020204" charset="-122"/>
                <a:ea typeface="微软雅黑" panose="020B0503020204020204" charset="-122"/>
                <a:sym typeface="+mn-ea"/>
              </a:rPr>
              <a:t>；</a:t>
            </a:r>
            <a:endParaRPr lang="zh-CN" altLang="en-US" sz="2400" dirty="0">
              <a:solidFill>
                <a:schemeClr val="bg1"/>
              </a:solidFill>
              <a:effectLst/>
              <a:latin typeface="微软雅黑" panose="020B0503020204020204" charset="-122"/>
              <a:ea typeface="微软雅黑" panose="020B0503020204020204" charset="-122"/>
              <a:sym typeface="+mn-ea"/>
            </a:endParaRPr>
          </a:p>
          <a:p>
            <a:pPr marL="467995" lvl="3" indent="0">
              <a:lnSpc>
                <a:spcPct val="110000"/>
              </a:lnSpc>
              <a:buSzPct val="100000"/>
              <a:buFont typeface="Arial" panose="020B0604020202020204" pitchFamily="34" charset="0"/>
              <a:buNone/>
            </a:pPr>
            <a:r>
              <a:rPr lang="en-US" altLang="zh-CN" sz="2400" dirty="0">
                <a:solidFill>
                  <a:schemeClr val="bg1"/>
                </a:solidFill>
                <a:effectLst/>
                <a:latin typeface="微软雅黑" panose="020B0503020204020204" charset="-122"/>
                <a:ea typeface="微软雅黑" panose="020B0503020204020204" charset="-122"/>
                <a:sym typeface="+mn-ea"/>
              </a:rPr>
              <a:t>	</a:t>
            </a:r>
            <a:r>
              <a:rPr lang="zh-CN" altLang="en-US" sz="2400" dirty="0">
                <a:solidFill>
                  <a:schemeClr val="bg1"/>
                </a:solidFill>
                <a:effectLst/>
                <a:latin typeface="微软雅黑" panose="020B0503020204020204" charset="-122"/>
                <a:ea typeface="微软雅黑" panose="020B0503020204020204" charset="-122"/>
                <a:sym typeface="+mn-ea"/>
              </a:rPr>
              <a:t>若为</a:t>
            </a:r>
            <a:r>
              <a:rPr lang="en-US" altLang="zh-CN" sz="2400" dirty="0">
                <a:solidFill>
                  <a:schemeClr val="bg1"/>
                </a:solidFill>
                <a:effectLst/>
                <a:latin typeface="微软雅黑" panose="020B0503020204020204" charset="-122"/>
                <a:ea typeface="微软雅黑" panose="020B0503020204020204" charset="-122"/>
                <a:sym typeface="+mn-ea"/>
              </a:rPr>
              <a:t>false</a:t>
            </a:r>
            <a:r>
              <a:rPr lang="zh-CN" altLang="en-US" sz="2400" dirty="0">
                <a:solidFill>
                  <a:schemeClr val="bg1"/>
                </a:solidFill>
                <a:effectLst/>
                <a:latin typeface="微软雅黑" panose="020B0503020204020204" charset="-122"/>
                <a:ea typeface="微软雅黑" panose="020B0503020204020204" charset="-122"/>
                <a:sym typeface="+mn-ea"/>
              </a:rPr>
              <a:t>，执行语句块</a:t>
            </a:r>
            <a:r>
              <a:rPr lang="en-US" altLang="zh-CN" sz="2400" dirty="0">
                <a:solidFill>
                  <a:schemeClr val="bg1"/>
                </a:solidFill>
                <a:effectLst/>
                <a:latin typeface="微软雅黑" panose="020B0503020204020204" charset="-122"/>
                <a:ea typeface="微软雅黑" panose="020B0503020204020204" charset="-122"/>
                <a:sym typeface="+mn-ea"/>
              </a:rPr>
              <a:t>2</a:t>
            </a:r>
            <a:r>
              <a:rPr lang="zh-CN" altLang="en-US" sz="2400" dirty="0">
                <a:solidFill>
                  <a:schemeClr val="bg1"/>
                </a:solidFill>
                <a:effectLst/>
                <a:latin typeface="微软雅黑" panose="020B0503020204020204" charset="-122"/>
                <a:ea typeface="微软雅黑" panose="020B0503020204020204" charset="-122"/>
                <a:sym typeface="+mn-ea"/>
              </a:rPr>
              <a:t>；</a:t>
            </a:r>
            <a:endParaRPr lang="zh-CN" altLang="en-US" sz="2400" dirty="0">
              <a:solidFill>
                <a:schemeClr val="bg1"/>
              </a:solidFill>
              <a:effectLst/>
              <a:latin typeface="微软雅黑" panose="020B0503020204020204" charset="-122"/>
              <a:ea typeface="微软雅黑" panose="020B0503020204020204" charset="-122"/>
              <a:sym typeface="+mn-ea"/>
            </a:endParaRPr>
          </a:p>
          <a:p>
            <a:pPr marL="467995" lvl="3" indent="0">
              <a:lnSpc>
                <a:spcPct val="110000"/>
              </a:lnSpc>
              <a:buSzPct val="100000"/>
              <a:buFont typeface="Arial" panose="020B0604020202020204" pitchFamily="34" charset="0"/>
              <a:buNone/>
            </a:pPr>
            <a:r>
              <a:rPr lang="en-US" altLang="zh-CN" sz="2400" dirty="0">
                <a:solidFill>
                  <a:schemeClr val="bg1"/>
                </a:solidFill>
                <a:effectLst/>
                <a:latin typeface="微软雅黑" panose="020B0503020204020204" charset="-122"/>
                <a:ea typeface="微软雅黑" panose="020B0503020204020204" charset="-122"/>
                <a:sym typeface="+mn-ea"/>
              </a:rPr>
              <a:t>- </a:t>
            </a:r>
            <a:r>
              <a:rPr lang="zh-CN" altLang="en-US" sz="2400" dirty="0">
                <a:solidFill>
                  <a:schemeClr val="bg1"/>
                </a:solidFill>
                <a:effectLst/>
                <a:latin typeface="微软雅黑" panose="020B0503020204020204" charset="-122"/>
                <a:ea typeface="微软雅黑" panose="020B0503020204020204" charset="-122"/>
                <a:sym typeface="+mn-ea"/>
              </a:rPr>
              <a:t>执行语句</a:t>
            </a:r>
            <a:r>
              <a:rPr lang="en-US" altLang="zh-CN" sz="2400" dirty="0">
                <a:solidFill>
                  <a:schemeClr val="bg1"/>
                </a:solidFill>
                <a:effectLst/>
                <a:latin typeface="微软雅黑" panose="020B0503020204020204" charset="-122"/>
                <a:ea typeface="微软雅黑" panose="020B0503020204020204" charset="-122"/>
                <a:sym typeface="+mn-ea"/>
              </a:rPr>
              <a:t>3</a:t>
            </a:r>
            <a:r>
              <a:rPr lang="zh-CN" altLang="en-US" sz="2400" dirty="0">
                <a:solidFill>
                  <a:schemeClr val="bg1"/>
                </a:solidFill>
                <a:effectLst/>
                <a:latin typeface="微软雅黑" panose="020B0503020204020204" charset="-122"/>
                <a:ea typeface="微软雅黑" panose="020B0503020204020204" charset="-122"/>
                <a:sym typeface="+mn-ea"/>
              </a:rPr>
              <a:t>；</a:t>
            </a:r>
            <a:endParaRPr lang="zh-CN" altLang="en-US" sz="2400" dirty="0">
              <a:solidFill>
                <a:schemeClr val="bg1"/>
              </a:solidFill>
              <a:effectLst/>
              <a:latin typeface="微软雅黑" panose="020B0503020204020204" charset="-122"/>
              <a:ea typeface="微软雅黑" panose="020B0503020204020204" charset="-122"/>
              <a:sym typeface="+mn-e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en-US" altLang="zh-CN">
                <a:sym typeface="+mn-ea"/>
              </a:rPr>
              <a:t>if-else</a:t>
            </a:r>
            <a:r>
              <a:rPr lang="zh-CN" altLang="en-US">
                <a:sym typeface="+mn-ea"/>
              </a:rPr>
              <a:t>语句处理分支逻辑</a:t>
            </a:r>
            <a:endParaRPr lang="zh-CN" altLang="en-US">
              <a:solidFill>
                <a:schemeClr val="bg1"/>
              </a:solidFill>
              <a:sym typeface="+mn-ea"/>
            </a:endParaRPr>
          </a:p>
        </p:txBody>
      </p:sp>
      <p:sp>
        <p:nvSpPr>
          <p:cNvPr id="3" name="文本占位符 2"/>
          <p:cNvSpPr>
            <a:spLocks noGrp="1"/>
          </p:cNvSpPr>
          <p:nvPr>
            <p:ph type="body" idx="13"/>
          </p:nvPr>
        </p:nvSpPr>
        <p:spPr/>
        <p:txBody>
          <a:bodyPr>
            <a:normAutofit/>
          </a:bodyPr>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double totalPrice = ...;</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if(money &gt; totalPrice){</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double change = money - totalPrice;</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System.out.println("</a:t>
            </a:r>
            <a:r>
              <a:rPr lang="zh-CN" altLang="en-US" sz="2600" dirty="0">
                <a:solidFill>
                  <a:schemeClr val="bg1"/>
                </a:solidFill>
                <a:effectLst/>
                <a:latin typeface="微软雅黑" panose="020B0503020204020204" charset="-122"/>
                <a:ea typeface="微软雅黑" panose="020B0503020204020204" charset="-122"/>
                <a:sym typeface="+mn-ea"/>
              </a:rPr>
              <a:t>应收金额为：</a:t>
            </a:r>
            <a:r>
              <a:rPr lang="en-US" altLang="zh-CN" sz="2600" dirty="0">
                <a:solidFill>
                  <a:schemeClr val="bg1"/>
                </a:solidFill>
                <a:effectLst/>
                <a:latin typeface="微软雅黑" panose="020B0503020204020204" charset="-122"/>
                <a:ea typeface="微软雅黑" panose="020B0503020204020204" charset="-122"/>
                <a:sym typeface="+mn-ea"/>
              </a:rPr>
              <a:t>"+totalPrice+"</a:t>
            </a:r>
            <a:r>
              <a:rPr lang="zh-CN" altLang="en-US" sz="2600" dirty="0">
                <a:solidFill>
                  <a:schemeClr val="bg1"/>
                </a:solidFill>
                <a:effectLst/>
                <a:latin typeface="微软雅黑" panose="020B0503020204020204" charset="-122"/>
                <a:ea typeface="微软雅黑" panose="020B0503020204020204" charset="-122"/>
                <a:sym typeface="+mn-ea"/>
              </a:rPr>
              <a:t>找零：</a:t>
            </a:r>
            <a:r>
              <a:rPr lang="en-US" altLang="zh-CN" sz="2600" dirty="0">
                <a:solidFill>
                  <a:schemeClr val="bg1"/>
                </a:solidFill>
                <a:effectLst/>
                <a:latin typeface="微软雅黑" panose="020B0503020204020204" charset="-122"/>
                <a:ea typeface="微软雅黑" panose="020B0503020204020204" charset="-122"/>
                <a:sym typeface="+mn-ea"/>
              </a:rPr>
              <a:t>"+change);</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}else{</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System.out.println("Error</a:t>
            </a:r>
            <a:r>
              <a:rPr lang="zh-CN" altLang="en-US" sz="2600" dirty="0">
                <a:solidFill>
                  <a:schemeClr val="bg1"/>
                </a:solidFill>
                <a:effectLst/>
                <a:latin typeface="微软雅黑" panose="020B0503020204020204" charset="-122"/>
                <a:ea typeface="微软雅黑" panose="020B0503020204020204" charset="-122"/>
                <a:sym typeface="+mn-ea"/>
              </a:rPr>
              <a:t>：收款金额小于应收金额</a:t>
            </a:r>
            <a:r>
              <a:rPr lang="en-US" altLang="zh-CN" sz="2600" dirty="0">
                <a:solidFill>
                  <a:schemeClr val="bg1"/>
                </a:solidFill>
                <a:effectLst/>
                <a:latin typeface="微软雅黑" panose="020B0503020204020204" charset="-122"/>
                <a:ea typeface="微软雅黑" panose="020B0503020204020204" charset="-122"/>
                <a:sym typeface="+mn-ea"/>
              </a:rPr>
              <a:t>");</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a:t>
            </a:r>
            <a:endParaRPr lang="en-US" altLang="zh-CN" sz="2600" dirty="0">
              <a:solidFill>
                <a:schemeClr val="bg1"/>
              </a:solidFill>
              <a:effectLst/>
              <a:latin typeface="微软雅黑" panose="020B0503020204020204" charset="-122"/>
              <a:ea typeface="微软雅黑" panose="020B0503020204020204" charset="-122"/>
              <a:sym typeface="+mn-ea"/>
            </a:endParaRPr>
          </a:p>
        </p:txBody>
      </p:sp>
      <p:sp>
        <p:nvSpPr>
          <p:cNvPr id="4" name="矩形 3"/>
          <p:cNvSpPr/>
          <p:nvPr/>
        </p:nvSpPr>
        <p:spPr>
          <a:xfrm>
            <a:off x="1278255" y="5454650"/>
            <a:ext cx="7449820" cy="1097915"/>
          </a:xfrm>
          <a:prstGeom prst="rect">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600">
                <a:latin typeface="微软雅黑" panose="020B0503020204020204" charset="-122"/>
                <a:ea typeface="微软雅黑" panose="020B0503020204020204" charset="-122"/>
              </a:rPr>
              <a:t>如果收款金额大于等于应收金额，则找零后输出；</a:t>
            </a:r>
            <a:endParaRPr lang="zh-CN" altLang="en-US" sz="2600">
              <a:latin typeface="微软雅黑" panose="020B0503020204020204" charset="-122"/>
              <a:ea typeface="微软雅黑" panose="020B0503020204020204" charset="-122"/>
            </a:endParaRPr>
          </a:p>
          <a:p>
            <a:pPr algn="ctr"/>
            <a:r>
              <a:rPr lang="zh-CN" altLang="en-US" sz="2600">
                <a:latin typeface="微软雅黑" panose="020B0503020204020204" charset="-122"/>
                <a:ea typeface="微软雅黑" panose="020B0503020204020204" charset="-122"/>
              </a:rPr>
              <a:t>如果收款金额小于应收金额，则输出错误信息。</a:t>
            </a:r>
            <a:endParaRPr lang="zh-CN" altLang="en-US" sz="2600">
              <a:latin typeface="微软雅黑" panose="020B0503020204020204" charset="-122"/>
              <a:ea typeface="微软雅黑" panose="020B0503020204020204"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52805" y="2426970"/>
            <a:ext cx="4061460" cy="1070610"/>
          </a:xfrm>
          <a:prstGeom prst="rect">
            <a:avLst/>
          </a:prstGeom>
          <a:noFill/>
        </p:spPr>
        <p:txBody>
          <a:bodyPr wrap="none" rtlCol="0" anchor="t">
            <a:spAutoFit/>
          </a:bodyPr>
          <a:p>
            <a:pPr algn="l"/>
            <a:r>
              <a:rPr lang="en-US" altLang="zh-CN" sz="6000" b="1">
                <a:solidFill>
                  <a:schemeClr val="bg1"/>
                </a:solidFill>
                <a:latin typeface="微软雅黑" panose="020B0503020204020204" charset="-122"/>
                <a:ea typeface="微软雅黑" panose="020B0503020204020204" charset="-122"/>
              </a:rPr>
              <a:t>else-if</a:t>
            </a:r>
            <a:r>
              <a:rPr lang="zh-CN" altLang="en-US" sz="6000" b="1">
                <a:solidFill>
                  <a:schemeClr val="bg1"/>
                </a:solidFill>
                <a:latin typeface="微软雅黑" panose="020B0503020204020204" charset="-122"/>
                <a:ea typeface="微软雅黑" panose="020B0503020204020204" charset="-122"/>
              </a:rPr>
              <a:t>语句</a:t>
            </a:r>
            <a:endParaRPr lang="zh-CN" altLang="en-US" sz="6000" b="1">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en-US" altLang="zh-CN">
                <a:sym typeface="+mn-ea"/>
              </a:rPr>
              <a:t>else-if</a:t>
            </a:r>
            <a:r>
              <a:rPr lang="zh-CN" altLang="en-US">
                <a:sym typeface="+mn-ea"/>
              </a:rPr>
              <a:t>语句执行逻辑</a:t>
            </a:r>
            <a:endParaRPr lang="zh-CN" altLang="en-US">
              <a:solidFill>
                <a:schemeClr val="bg1"/>
              </a:solidFill>
              <a:sym typeface="+mn-ea"/>
            </a:endParaRPr>
          </a:p>
        </p:txBody>
      </p:sp>
      <p:sp>
        <p:nvSpPr>
          <p:cNvPr id="5" name="矩形 4"/>
          <p:cNvSpPr/>
          <p:nvPr/>
        </p:nvSpPr>
        <p:spPr>
          <a:xfrm>
            <a:off x="746760" y="1405255"/>
            <a:ext cx="3602990" cy="116078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600">
                <a:latin typeface="微软雅黑" panose="020B0503020204020204" charset="-122"/>
                <a:ea typeface="微软雅黑" panose="020B0503020204020204" charset="-122"/>
              </a:rPr>
              <a:t>当程序中分支数大于</a:t>
            </a:r>
            <a:r>
              <a:rPr lang="en-US" altLang="zh-CN" sz="2600">
                <a:latin typeface="微软雅黑" panose="020B0503020204020204" charset="-122"/>
                <a:ea typeface="微软雅黑" panose="020B0503020204020204" charset="-122"/>
              </a:rPr>
              <a:t>2</a:t>
            </a:r>
            <a:r>
              <a:rPr lang="zh-CN" altLang="en-US" sz="2600">
                <a:latin typeface="微软雅黑" panose="020B0503020204020204" charset="-122"/>
                <a:ea typeface="微软雅黑" panose="020B0503020204020204" charset="-122"/>
              </a:rPr>
              <a:t>时，可以用</a:t>
            </a:r>
            <a:r>
              <a:rPr lang="en-US" altLang="zh-CN" sz="2600">
                <a:latin typeface="微软雅黑" panose="020B0503020204020204" charset="-122"/>
                <a:ea typeface="微软雅黑" panose="020B0503020204020204" charset="-122"/>
              </a:rPr>
              <a:t>else-if</a:t>
            </a:r>
            <a:r>
              <a:rPr lang="zh-CN" altLang="en-US" sz="2600">
                <a:latin typeface="微软雅黑" panose="020B0503020204020204" charset="-122"/>
                <a:ea typeface="微软雅黑" panose="020B0503020204020204" charset="-122"/>
              </a:rPr>
              <a:t>嵌套方式解决</a:t>
            </a:r>
            <a:endParaRPr lang="zh-CN" altLang="en-US" sz="2600">
              <a:latin typeface="微软雅黑" panose="020B0503020204020204" charset="-122"/>
              <a:ea typeface="微软雅黑" panose="020B0503020204020204" charset="-122"/>
            </a:endParaRPr>
          </a:p>
        </p:txBody>
      </p:sp>
      <p:sp>
        <p:nvSpPr>
          <p:cNvPr id="6" name="圆角矩形 5"/>
          <p:cNvSpPr/>
          <p:nvPr/>
        </p:nvSpPr>
        <p:spPr>
          <a:xfrm>
            <a:off x="1057910" y="3073400"/>
            <a:ext cx="1240790" cy="478790"/>
          </a:xfrm>
          <a:prstGeom prst="roundRect">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600">
                <a:latin typeface="微软雅黑" panose="020B0503020204020204" charset="-122"/>
                <a:ea typeface="微软雅黑" panose="020B0503020204020204" charset="-122"/>
              </a:rPr>
              <a:t>去上班</a:t>
            </a:r>
            <a:endParaRPr lang="zh-CN" altLang="en-US" sz="2600">
              <a:latin typeface="微软雅黑" panose="020B0503020204020204" charset="-122"/>
              <a:ea typeface="微软雅黑" panose="020B0503020204020204" charset="-122"/>
            </a:endParaRPr>
          </a:p>
        </p:txBody>
      </p:sp>
      <p:pic>
        <p:nvPicPr>
          <p:cNvPr id="8" name="图片 7"/>
          <p:cNvPicPr>
            <a:picLocks noChangeAspect="1"/>
          </p:cNvPicPr>
          <p:nvPr/>
        </p:nvPicPr>
        <p:blipFill>
          <a:blip r:embed="rId1"/>
          <a:srcRect/>
          <a:stretch>
            <a:fillRect/>
          </a:stretch>
        </p:blipFill>
        <p:spPr>
          <a:xfrm>
            <a:off x="727075" y="4283710"/>
            <a:ext cx="2280285" cy="888365"/>
          </a:xfrm>
          <a:prstGeom prst="rect">
            <a:avLst/>
          </a:prstGeom>
        </p:spPr>
      </p:pic>
      <p:sp>
        <p:nvSpPr>
          <p:cNvPr id="9" name="右箭头 8"/>
          <p:cNvSpPr/>
          <p:nvPr/>
        </p:nvSpPr>
        <p:spPr>
          <a:xfrm rot="20100000">
            <a:off x="5640070" y="2808605"/>
            <a:ext cx="1102360" cy="598805"/>
          </a:xfrm>
          <a:prstGeom prst="rightArrow">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chemeClr val="bg1"/>
                </a:solidFill>
                <a:latin typeface="微软雅黑" panose="020B0503020204020204" charset="-122"/>
                <a:ea typeface="微软雅黑" panose="020B0503020204020204" charset="-122"/>
              </a:rPr>
              <a:t>堵车</a:t>
            </a:r>
            <a:endParaRPr lang="zh-CN" altLang="en-US" sz="2000">
              <a:solidFill>
                <a:schemeClr val="bg1"/>
              </a:solidFill>
              <a:latin typeface="微软雅黑" panose="020B0503020204020204" charset="-122"/>
              <a:ea typeface="微软雅黑" panose="020B0503020204020204" charset="-122"/>
            </a:endParaRPr>
          </a:p>
        </p:txBody>
      </p:sp>
      <p:pic>
        <p:nvPicPr>
          <p:cNvPr id="10" name="图片 9"/>
          <p:cNvPicPr>
            <a:picLocks noChangeAspect="1"/>
          </p:cNvPicPr>
          <p:nvPr/>
        </p:nvPicPr>
        <p:blipFill>
          <a:blip r:embed="rId2"/>
          <a:srcRect/>
          <a:stretch>
            <a:fillRect/>
          </a:stretch>
        </p:blipFill>
        <p:spPr>
          <a:xfrm>
            <a:off x="4284345" y="3285490"/>
            <a:ext cx="1375410" cy="1200150"/>
          </a:xfrm>
          <a:prstGeom prst="rect">
            <a:avLst/>
          </a:prstGeom>
        </p:spPr>
      </p:pic>
      <p:sp>
        <p:nvSpPr>
          <p:cNvPr id="11" name="右箭头 10"/>
          <p:cNvSpPr/>
          <p:nvPr/>
        </p:nvSpPr>
        <p:spPr>
          <a:xfrm rot="1380000">
            <a:off x="2980690" y="5140960"/>
            <a:ext cx="1669415" cy="722630"/>
          </a:xfrm>
          <a:prstGeom prst="rightArrow">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chemeClr val="bg1"/>
                </a:solidFill>
                <a:latin typeface="微软雅黑" panose="020B0503020204020204" charset="-122"/>
                <a:ea typeface="微软雅黑" panose="020B0503020204020204" charset="-122"/>
              </a:rPr>
              <a:t>有车  上班</a:t>
            </a:r>
            <a:endParaRPr lang="zh-CN" altLang="en-US" sz="2000">
              <a:solidFill>
                <a:schemeClr val="bg1"/>
              </a:solidFill>
              <a:latin typeface="微软雅黑" panose="020B0503020204020204" charset="-122"/>
              <a:ea typeface="微软雅黑" panose="020B0503020204020204" charset="-122"/>
            </a:endParaRPr>
          </a:p>
        </p:txBody>
      </p:sp>
      <p:sp>
        <p:nvSpPr>
          <p:cNvPr id="12" name="右箭头 11"/>
          <p:cNvSpPr/>
          <p:nvPr/>
        </p:nvSpPr>
        <p:spPr>
          <a:xfrm rot="20100000">
            <a:off x="2979420" y="3956050"/>
            <a:ext cx="1336675" cy="586105"/>
          </a:xfrm>
          <a:prstGeom prst="rightArrow">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chemeClr val="bg1"/>
                </a:solidFill>
                <a:latin typeface="微软雅黑" panose="020B0503020204020204" charset="-122"/>
                <a:ea typeface="微软雅黑" panose="020B0503020204020204" charset="-122"/>
              </a:rPr>
              <a:t>买不起</a:t>
            </a:r>
            <a:endParaRPr lang="zh-CN" altLang="en-US" sz="2000">
              <a:solidFill>
                <a:schemeClr val="bg1"/>
              </a:solidFill>
              <a:latin typeface="微软雅黑" panose="020B0503020204020204" charset="-122"/>
              <a:ea typeface="微软雅黑" panose="020B0503020204020204" charset="-122"/>
            </a:endParaRPr>
          </a:p>
        </p:txBody>
      </p:sp>
      <p:sp>
        <p:nvSpPr>
          <p:cNvPr id="13" name="右箭头 12"/>
          <p:cNvSpPr/>
          <p:nvPr/>
        </p:nvSpPr>
        <p:spPr>
          <a:xfrm rot="1320000">
            <a:off x="5576570" y="4418330"/>
            <a:ext cx="1514475" cy="646430"/>
          </a:xfrm>
          <a:prstGeom prst="rightArrow">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chemeClr val="bg1"/>
                </a:solidFill>
                <a:latin typeface="微软雅黑" panose="020B0503020204020204" charset="-122"/>
                <a:ea typeface="微软雅黑" panose="020B0503020204020204" charset="-122"/>
              </a:rPr>
              <a:t>贵宾通道</a:t>
            </a:r>
            <a:endParaRPr lang="zh-CN" altLang="en-US" sz="2000">
              <a:solidFill>
                <a:schemeClr val="bg1"/>
              </a:solidFill>
              <a:latin typeface="微软雅黑" panose="020B0503020204020204" charset="-122"/>
              <a:ea typeface="微软雅黑" panose="020B0503020204020204" charset="-122"/>
            </a:endParaRPr>
          </a:p>
        </p:txBody>
      </p:sp>
      <p:pic>
        <p:nvPicPr>
          <p:cNvPr id="14" name="图片 13"/>
          <p:cNvPicPr>
            <a:picLocks noChangeAspect="1"/>
          </p:cNvPicPr>
          <p:nvPr/>
        </p:nvPicPr>
        <p:blipFill>
          <a:blip r:embed="rId3"/>
          <a:srcRect/>
          <a:stretch>
            <a:fillRect/>
          </a:stretch>
        </p:blipFill>
        <p:spPr>
          <a:xfrm>
            <a:off x="6684010" y="2205990"/>
            <a:ext cx="1495425" cy="99060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en-US" altLang="zh-CN">
                <a:sym typeface="+mn-ea"/>
              </a:rPr>
              <a:t>else-if</a:t>
            </a:r>
            <a:r>
              <a:rPr lang="zh-CN" altLang="en-US">
                <a:sym typeface="+mn-ea"/>
              </a:rPr>
              <a:t>语句执行逻辑</a:t>
            </a:r>
            <a:r>
              <a:rPr lang="en-US" altLang="zh-CN">
                <a:sym typeface="+mn-ea"/>
              </a:rPr>
              <a:t>(</a:t>
            </a:r>
            <a:r>
              <a:rPr lang="zh-CN" altLang="en-US">
                <a:sym typeface="+mn-ea"/>
              </a:rPr>
              <a:t>续</a:t>
            </a:r>
            <a:r>
              <a:rPr lang="en-US" altLang="zh-CN">
                <a:sym typeface="+mn-ea"/>
              </a:rPr>
              <a:t>)</a:t>
            </a:r>
            <a:endParaRPr lang="en-US" altLang="zh-CN">
              <a:solidFill>
                <a:schemeClr val="bg1"/>
              </a:solidFill>
              <a:sym typeface="+mn-ea"/>
            </a:endParaRPr>
          </a:p>
        </p:txBody>
      </p:sp>
      <p:sp>
        <p:nvSpPr>
          <p:cNvPr id="3" name="文本占位符 2"/>
          <p:cNvSpPr>
            <a:spLocks noGrp="1"/>
          </p:cNvSpPr>
          <p:nvPr>
            <p:ph type="body" idx="13"/>
          </p:nvPr>
        </p:nvSpPr>
        <p:spPr/>
        <p:txBody>
          <a:bodyPr>
            <a:normAutofit lnSpcReduction="10000"/>
          </a:bodyPr>
          <a:p>
            <a:pPr marL="457200" lvl="1" indent="-457200">
              <a:lnSpc>
                <a:spcPct val="120000"/>
              </a:lnSpc>
              <a:buSzPct val="100000"/>
            </a:pPr>
            <a:r>
              <a:rPr lang="zh-CN" altLang="en-US" sz="3200" dirty="0">
                <a:solidFill>
                  <a:schemeClr val="bg1"/>
                </a:solidFill>
                <a:latin typeface="微软雅黑" panose="020B0503020204020204" charset="-122"/>
                <a:ea typeface="微软雅黑" panose="020B0503020204020204" charset="-122"/>
                <a:sym typeface="+mn-ea"/>
              </a:rPr>
              <a:t>执行流程</a:t>
            </a:r>
            <a:r>
              <a:rPr lang="zh-CN" altLang="en-US" sz="3200" dirty="0">
                <a:solidFill>
                  <a:schemeClr val="bg1"/>
                </a:solidFill>
                <a:effectLst/>
                <a:latin typeface="微软雅黑" panose="020B0503020204020204" charset="-122"/>
                <a:ea typeface="微软雅黑" panose="020B0503020204020204" charset="-122"/>
                <a:sym typeface="+mn-ea"/>
              </a:rPr>
              <a:t>：</a:t>
            </a: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if( </a:t>
            </a:r>
            <a:r>
              <a:rPr lang="zh-CN" altLang="en-US" sz="2600" dirty="0">
                <a:solidFill>
                  <a:schemeClr val="bg1"/>
                </a:solidFill>
                <a:effectLst/>
                <a:latin typeface="微软雅黑" panose="020B0503020204020204" charset="-122"/>
                <a:ea typeface="微软雅黑" panose="020B0503020204020204" charset="-122"/>
                <a:sym typeface="+mn-ea"/>
              </a:rPr>
              <a:t>逻辑表达式 </a:t>
            </a:r>
            <a:r>
              <a:rPr lang="en-US" altLang="zh-CN" sz="2600" dirty="0">
                <a:solidFill>
                  <a:schemeClr val="bg1"/>
                </a:solidFill>
                <a:effectLst/>
                <a:latin typeface="微软雅黑" panose="020B0503020204020204" charset="-122"/>
                <a:ea typeface="微软雅黑" panose="020B0503020204020204" charset="-122"/>
                <a:sym typeface="+mn-ea"/>
              </a:rPr>
              <a:t>){</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语句块</a:t>
            </a:r>
            <a:r>
              <a:rPr lang="en-US" altLang="zh-CN" sz="2600" dirty="0">
                <a:solidFill>
                  <a:schemeClr val="bg1"/>
                </a:solidFill>
                <a:effectLst/>
                <a:latin typeface="微软雅黑" panose="020B0503020204020204" charset="-122"/>
                <a:ea typeface="微软雅黑" panose="020B0503020204020204" charset="-122"/>
                <a:sym typeface="+mn-ea"/>
              </a:rPr>
              <a:t>1;</a:t>
            </a:r>
            <a:endParaRPr lang="zh-CN" altLang="en-US"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}else if( </a:t>
            </a:r>
            <a:r>
              <a:rPr lang="zh-CN" altLang="en-US" sz="2600" dirty="0">
                <a:solidFill>
                  <a:schemeClr val="bg1"/>
                </a:solidFill>
                <a:effectLst/>
                <a:latin typeface="微软雅黑" panose="020B0503020204020204" charset="-122"/>
                <a:ea typeface="微软雅黑" panose="020B0503020204020204" charset="-122"/>
                <a:sym typeface="+mn-ea"/>
              </a:rPr>
              <a:t>逻辑表达式</a:t>
            </a:r>
            <a:r>
              <a:rPr lang="en-US" altLang="zh-CN" sz="2600" dirty="0">
                <a:solidFill>
                  <a:schemeClr val="bg1"/>
                </a:solidFill>
                <a:effectLst/>
                <a:latin typeface="微软雅黑" panose="020B0503020204020204" charset="-122"/>
                <a:ea typeface="微软雅黑" panose="020B0503020204020204" charset="-122"/>
                <a:sym typeface="+mn-ea"/>
              </a:rPr>
              <a:t>2 ){</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语句块</a:t>
            </a:r>
            <a:r>
              <a:rPr lang="en-US" altLang="zh-CN" sz="2600" dirty="0">
                <a:solidFill>
                  <a:schemeClr val="bg1"/>
                </a:solidFill>
                <a:latin typeface="微软雅黑" panose="020B0503020204020204" charset="-122"/>
                <a:ea typeface="微软雅黑" panose="020B0503020204020204" charset="-122"/>
                <a:sym typeface="+mn-ea"/>
              </a:rPr>
              <a:t>2;</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}else if( </a:t>
            </a:r>
            <a:r>
              <a:rPr lang="zh-CN" altLang="en-US" sz="2600" dirty="0">
                <a:solidFill>
                  <a:schemeClr val="bg1"/>
                </a:solidFill>
                <a:effectLst/>
                <a:latin typeface="微软雅黑" panose="020B0503020204020204" charset="-122"/>
                <a:ea typeface="微软雅黑" panose="020B0503020204020204" charset="-122"/>
                <a:sym typeface="+mn-ea"/>
              </a:rPr>
              <a:t>逻辑表达式</a:t>
            </a:r>
            <a:r>
              <a:rPr lang="en-US" altLang="zh-CN" sz="2600" dirty="0">
                <a:solidFill>
                  <a:schemeClr val="bg1"/>
                </a:solidFill>
                <a:effectLst/>
                <a:latin typeface="微软雅黑" panose="020B0503020204020204" charset="-122"/>
                <a:ea typeface="微软雅黑" panose="020B0503020204020204" charset="-122"/>
                <a:sym typeface="+mn-ea"/>
              </a:rPr>
              <a:t>3 ){</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语句块</a:t>
            </a:r>
            <a:r>
              <a:rPr lang="en-US" altLang="zh-CN" sz="2600" dirty="0">
                <a:solidFill>
                  <a:schemeClr val="bg1"/>
                </a:solidFill>
                <a:effectLst/>
                <a:latin typeface="微软雅黑" panose="020B0503020204020204" charset="-122"/>
                <a:ea typeface="微软雅黑" panose="020B0503020204020204" charset="-122"/>
                <a:sym typeface="+mn-ea"/>
              </a:rPr>
              <a:t>3;</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zh-CN" altLang="en-US" sz="2600" dirty="0">
                <a:solidFill>
                  <a:schemeClr val="bg1"/>
                </a:solidFill>
                <a:effectLst/>
                <a:latin typeface="微软雅黑" panose="020B0503020204020204" charset="-122"/>
                <a:ea typeface="微软雅黑" panose="020B0503020204020204" charset="-122"/>
                <a:sym typeface="+mn-ea"/>
              </a:rPr>
              <a:t>语句块</a:t>
            </a:r>
            <a:r>
              <a:rPr lang="en-US" altLang="zh-CN" sz="2600" dirty="0">
                <a:solidFill>
                  <a:schemeClr val="bg1"/>
                </a:solidFill>
                <a:effectLst/>
                <a:latin typeface="微软雅黑" panose="020B0503020204020204" charset="-122"/>
                <a:ea typeface="微软雅黑" panose="020B0503020204020204" charset="-122"/>
                <a:sym typeface="+mn-ea"/>
              </a:rPr>
              <a:t>4;</a:t>
            </a:r>
            <a:endParaRPr lang="zh-CN" altLang="en-US" sz="2600" dirty="0">
              <a:solidFill>
                <a:schemeClr val="bg1"/>
              </a:solidFill>
              <a:effectLst/>
              <a:latin typeface="微软雅黑" panose="020B0503020204020204" charset="-122"/>
              <a:ea typeface="微软雅黑" panose="020B0503020204020204"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nvSpPr>
        <p:spPr>
          <a:xfrm>
            <a:off x="4532630" y="5080"/>
            <a:ext cx="4611370" cy="68370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ctrTitle"/>
          </p:nvPr>
        </p:nvSpPr>
        <p:spPr/>
        <p:txBody>
          <a:bodyPr>
            <a:normAutofit/>
          </a:bodyPr>
          <a:p>
            <a:r>
              <a:rPr lang="zh-CN" altLang="en-US" dirty="0">
                <a:sym typeface="+mn-ea"/>
              </a:rPr>
              <a:t>开发环境</a:t>
            </a:r>
            <a:endParaRPr lang="zh-CN" altLang="en-US"/>
          </a:p>
        </p:txBody>
      </p:sp>
      <p:sp>
        <p:nvSpPr>
          <p:cNvPr id="4" name="流程图: 可选过程 6146"/>
          <p:cNvSpPr/>
          <p:nvPr/>
        </p:nvSpPr>
        <p:spPr>
          <a:xfrm>
            <a:off x="511810" y="2852420"/>
            <a:ext cx="1466850" cy="711200"/>
          </a:xfrm>
          <a:prstGeom prst="flowChartAlternateProcess">
            <a:avLst/>
          </a:prstGeom>
          <a:solidFill>
            <a:srgbClr val="F60000"/>
          </a:solidFill>
          <a:ln w="38100" cap="flat" cmpd="sng">
            <a:solidFill>
              <a:schemeClr val="bg1"/>
            </a:solidFill>
            <a:prstDash val="solid"/>
            <a:miter/>
            <a:headEnd type="none" w="med" len="med"/>
            <a:tailEnd type="none" w="med" len="med"/>
          </a:ln>
        </p:spPr>
        <p:txBody>
          <a:bodyPr wrap="none" lIns="96519" tIns="50299" rIns="96519" bIns="50299" anchor="ctr"/>
          <a:p>
            <a:pPr lvl="0" algn="ctr"/>
            <a:r>
              <a:rPr lang="zh-CN" altLang="en-US" sz="2400" b="1" dirty="0">
                <a:solidFill>
                  <a:schemeClr val="bg1"/>
                </a:solidFill>
                <a:latin typeface="微软雅黑" panose="020B0503020204020204" charset="-122"/>
                <a:ea typeface="微软雅黑" panose="020B0503020204020204" charset="-122"/>
              </a:rPr>
              <a:t>开发环境</a:t>
            </a:r>
            <a:endParaRPr lang="zh-CN" altLang="en-US" sz="2400" b="1" dirty="0">
              <a:solidFill>
                <a:schemeClr val="bg1"/>
              </a:solidFill>
              <a:latin typeface="微软雅黑" panose="020B0503020204020204" charset="-122"/>
              <a:ea typeface="微软雅黑" panose="020B0503020204020204" charset="-122"/>
            </a:endParaRPr>
          </a:p>
        </p:txBody>
      </p:sp>
      <p:sp>
        <p:nvSpPr>
          <p:cNvPr id="5" name="流程图: 可选过程 6147"/>
          <p:cNvSpPr/>
          <p:nvPr/>
        </p:nvSpPr>
        <p:spPr>
          <a:xfrm>
            <a:off x="2953385" y="1880870"/>
            <a:ext cx="1846263" cy="425450"/>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5156" tIns="50868" rIns="95156" bIns="50868" anchor="ctr"/>
          <a:p>
            <a:pPr lvl="0" algn="ctr"/>
            <a:r>
              <a:rPr lang="zh-CN" altLang="en-US" sz="2400" b="1" dirty="0">
                <a:solidFill>
                  <a:schemeClr val="bg1"/>
                </a:solidFill>
                <a:latin typeface="微软雅黑" panose="020B0503020204020204" charset="-122"/>
                <a:ea typeface="微软雅黑" panose="020B0503020204020204" charset="-122"/>
              </a:rPr>
              <a:t>JDK</a:t>
            </a:r>
            <a:endParaRPr lang="zh-CN" altLang="en-US" sz="2400" b="1" dirty="0">
              <a:solidFill>
                <a:schemeClr val="bg1"/>
              </a:solidFill>
              <a:latin typeface="微软雅黑" panose="020B0503020204020204" charset="-122"/>
              <a:ea typeface="微软雅黑" panose="020B0503020204020204" charset="-122"/>
            </a:endParaRPr>
          </a:p>
        </p:txBody>
      </p:sp>
      <p:sp>
        <p:nvSpPr>
          <p:cNvPr id="6" name="流程图: 可选过程 6148"/>
          <p:cNvSpPr/>
          <p:nvPr/>
        </p:nvSpPr>
        <p:spPr>
          <a:xfrm>
            <a:off x="2951798" y="2992120"/>
            <a:ext cx="1844675" cy="427038"/>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5156" tIns="50868" rIns="95156" bIns="50868" anchor="ctr"/>
          <a:p>
            <a:pPr lvl="0" algn="ctr"/>
            <a:r>
              <a:rPr lang="zh-CN" altLang="en-US" sz="2400" b="1" dirty="0">
                <a:solidFill>
                  <a:schemeClr val="bg1"/>
                </a:solidFill>
                <a:latin typeface="微软雅黑" panose="020B0503020204020204" charset="-122"/>
                <a:ea typeface="微软雅黑" panose="020B0503020204020204" charset="-122"/>
              </a:rPr>
              <a:t>JRE</a:t>
            </a:r>
            <a:endParaRPr lang="zh-CN" altLang="en-US" sz="2400" b="1" dirty="0">
              <a:solidFill>
                <a:schemeClr val="bg1"/>
              </a:solidFill>
              <a:latin typeface="微软雅黑" panose="020B0503020204020204" charset="-122"/>
              <a:ea typeface="微软雅黑" panose="020B0503020204020204" charset="-122"/>
            </a:endParaRPr>
          </a:p>
        </p:txBody>
      </p:sp>
      <p:sp>
        <p:nvSpPr>
          <p:cNvPr id="7" name="流程图: 可选过程 6149"/>
          <p:cNvSpPr/>
          <p:nvPr/>
        </p:nvSpPr>
        <p:spPr>
          <a:xfrm>
            <a:off x="5438458" y="2808288"/>
            <a:ext cx="3405187" cy="920750"/>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6519" tIns="50299" rIns="96519" bIns="50299" anchor="ctr"/>
          <a:p>
            <a:pPr lvl="0" algn="ctr"/>
            <a:r>
              <a:rPr lang="zh-CN" altLang="en-US" sz="2400" b="1" dirty="0">
                <a:solidFill>
                  <a:schemeClr val="bg1"/>
                </a:solidFill>
                <a:latin typeface="微软雅黑" panose="020B0503020204020204" charset="-122"/>
                <a:ea typeface="微软雅黑" panose="020B0503020204020204" charset="-122"/>
              </a:rPr>
              <a:t>Java软件开发</a:t>
            </a:r>
            <a:endParaRPr lang="zh-CN" altLang="en-US" sz="2400" b="1" dirty="0">
              <a:solidFill>
                <a:schemeClr val="bg1"/>
              </a:solidFill>
              <a:latin typeface="微软雅黑" panose="020B0503020204020204" charset="-122"/>
              <a:ea typeface="微软雅黑" panose="020B0503020204020204" charset="-122"/>
            </a:endParaRPr>
          </a:p>
          <a:p>
            <a:pPr lvl="0" algn="ctr"/>
            <a:r>
              <a:rPr lang="zh-CN" altLang="en-US" sz="2400" b="1" dirty="0">
                <a:solidFill>
                  <a:schemeClr val="bg1"/>
                </a:solidFill>
                <a:latin typeface="微软雅黑" panose="020B0503020204020204" charset="-122"/>
                <a:ea typeface="微软雅黑" panose="020B0503020204020204" charset="-122"/>
              </a:rPr>
              <a:t>所需要的环境</a:t>
            </a:r>
            <a:endParaRPr lang="zh-CN" altLang="en-US" sz="2400" b="1" dirty="0">
              <a:solidFill>
                <a:schemeClr val="bg1"/>
              </a:solidFill>
              <a:latin typeface="微软雅黑" panose="020B0503020204020204" charset="-122"/>
              <a:ea typeface="微软雅黑" panose="020B0503020204020204" charset="-122"/>
            </a:endParaRPr>
          </a:p>
        </p:txBody>
      </p:sp>
      <p:sp>
        <p:nvSpPr>
          <p:cNvPr id="8" name="箭头 1129"/>
          <p:cNvSpPr/>
          <p:nvPr/>
        </p:nvSpPr>
        <p:spPr>
          <a:xfrm>
            <a:off x="1981835" y="3158808"/>
            <a:ext cx="971550" cy="1154112"/>
          </a:xfrm>
          <a:prstGeom prst="line">
            <a:avLst/>
          </a:prstGeom>
          <a:ln w="38100" cap="flat" cmpd="sng">
            <a:solidFill>
              <a:schemeClr val="bg1"/>
            </a:solidFill>
            <a:prstDash val="solid"/>
            <a:round/>
            <a:headEnd type="none" w="med" len="med"/>
            <a:tailEnd type="triangl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9" name="箭头 1130"/>
          <p:cNvSpPr/>
          <p:nvPr/>
        </p:nvSpPr>
        <p:spPr>
          <a:xfrm flipV="1">
            <a:off x="1978660" y="2101533"/>
            <a:ext cx="974725" cy="1057275"/>
          </a:xfrm>
          <a:prstGeom prst="line">
            <a:avLst/>
          </a:prstGeom>
          <a:ln w="38100" cap="flat" cmpd="sng">
            <a:solidFill>
              <a:schemeClr val="bg1"/>
            </a:solidFill>
            <a:prstDash val="solid"/>
            <a:round/>
            <a:headEnd type="none" w="med" len="med"/>
            <a:tailEnd type="triangl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10" name="流程图: 可选过程 6152"/>
          <p:cNvSpPr/>
          <p:nvPr/>
        </p:nvSpPr>
        <p:spPr>
          <a:xfrm>
            <a:off x="2951798" y="4103370"/>
            <a:ext cx="1844675" cy="425450"/>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5156" tIns="50868" rIns="95156" bIns="50868" anchor="ctr"/>
          <a:p>
            <a:pPr lvl="0" algn="ctr"/>
            <a:r>
              <a:rPr lang="zh-CN" altLang="en-US" sz="2400" b="1" dirty="0">
                <a:solidFill>
                  <a:schemeClr val="bg1"/>
                </a:solidFill>
                <a:latin typeface="微软雅黑" panose="020B0503020204020204" charset="-122"/>
                <a:ea typeface="微软雅黑" panose="020B0503020204020204" charset="-122"/>
              </a:rPr>
              <a:t>JVM</a:t>
            </a:r>
            <a:endParaRPr lang="zh-CN" altLang="en-US" sz="2400" b="1" dirty="0">
              <a:solidFill>
                <a:schemeClr val="bg1"/>
              </a:solidFill>
              <a:latin typeface="微软雅黑" panose="020B0503020204020204" charset="-122"/>
              <a:ea typeface="微软雅黑" panose="020B0503020204020204" charset="-122"/>
            </a:endParaRPr>
          </a:p>
        </p:txBody>
      </p:sp>
      <p:sp>
        <p:nvSpPr>
          <p:cNvPr id="11" name="箭头 1182"/>
          <p:cNvSpPr/>
          <p:nvPr/>
        </p:nvSpPr>
        <p:spPr>
          <a:xfrm flipV="1">
            <a:off x="1978660" y="3185795"/>
            <a:ext cx="974725" cy="0"/>
          </a:xfrm>
          <a:prstGeom prst="line">
            <a:avLst/>
          </a:prstGeom>
          <a:ln w="38100" cap="flat" cmpd="sng">
            <a:solidFill>
              <a:schemeClr val="bg1"/>
            </a:solidFill>
            <a:prstDash val="solid"/>
            <a:round/>
            <a:headEnd type="none" w="med" len="med"/>
            <a:tailEnd type="triangl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15" name="矩形 14"/>
          <p:cNvSpPr/>
          <p:nvPr/>
        </p:nvSpPr>
        <p:spPr>
          <a:xfrm>
            <a:off x="487045" y="1200150"/>
            <a:ext cx="3007995" cy="15176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lgn="l"/>
            <a:r>
              <a:rPr lang="zh-CN" altLang="zh-CN">
                <a:solidFill>
                  <a:schemeClr val="bg1"/>
                </a:solidFill>
                <a:sym typeface="+mn-ea"/>
              </a:rPr>
              <a:t>案例演示</a:t>
            </a:r>
            <a:endParaRPr lang="zh-CN" altLang="zh-CN">
              <a:solidFill>
                <a:schemeClr val="bg1"/>
              </a:solidFill>
              <a:sym typeface="+mn-ea"/>
            </a:endParaRPr>
          </a:p>
        </p:txBody>
      </p:sp>
      <p:sp>
        <p:nvSpPr>
          <p:cNvPr id="3" name="文本占位符 2"/>
          <p:cNvSpPr>
            <a:spLocks noGrp="1"/>
          </p:cNvSpPr>
          <p:nvPr>
            <p:ph type="body" idx="13"/>
          </p:nvPr>
        </p:nvSpPr>
        <p:spPr/>
        <p:txBody>
          <a:bodyPr/>
          <a:p>
            <a:pPr marL="0" lvl="1" indent="0">
              <a:buSzPct val="100000"/>
              <a:buNone/>
            </a:pPr>
            <a:r>
              <a:rPr lang="zh-CN" altLang="en-US" sz="3200" b="1" dirty="0">
                <a:solidFill>
                  <a:schemeClr val="bg1"/>
                </a:solidFill>
                <a:latin typeface="微软雅黑" panose="020B0503020204020204" charset="-122"/>
                <a:ea typeface="微软雅黑" panose="020B0503020204020204" charset="-122"/>
                <a:sym typeface="+mn-ea"/>
              </a:rPr>
              <a:t>【参见：</a:t>
            </a:r>
            <a:r>
              <a:rPr lang="en-US" altLang="zh-CN" sz="3200" b="1" dirty="0">
                <a:solidFill>
                  <a:schemeClr val="bg1"/>
                </a:solidFill>
                <a:latin typeface="微软雅黑" panose="020B0503020204020204" charset="-122"/>
                <a:ea typeface="微软雅黑" panose="020B0503020204020204" charset="-122"/>
                <a:sym typeface="+mn-ea"/>
              </a:rPr>
              <a:t>COOKBOOK</a:t>
            </a:r>
            <a:r>
              <a:rPr lang="zh-CN" altLang="en-US" sz="3200" b="1" dirty="0">
                <a:solidFill>
                  <a:schemeClr val="bg1"/>
                </a:solidFill>
                <a:latin typeface="微软雅黑" panose="020B0503020204020204" charset="-122"/>
                <a:ea typeface="微软雅黑" panose="020B0503020204020204" charset="-122"/>
                <a:sym typeface="+mn-ea"/>
              </a:rPr>
              <a:t>】</a:t>
            </a:r>
            <a:endParaRPr lang="zh-CN" altLang="en-US" sz="3200" b="1" dirty="0">
              <a:solidFill>
                <a:schemeClr val="bg1"/>
              </a:solidFill>
              <a:latin typeface="微软雅黑" panose="020B0503020204020204" charset="-122"/>
              <a:ea typeface="微软雅黑" panose="020B0503020204020204" charset="-122"/>
              <a:sym typeface="+mn-ea"/>
            </a:endParaRPr>
          </a:p>
          <a:p>
            <a:pPr marL="0" lvl="1" indent="0">
              <a:buSzPct val="100000"/>
              <a:buNone/>
            </a:pPr>
            <a:endParaRPr lang="zh-CN" altLang="en-US" sz="3200" b="1" dirty="0">
              <a:solidFill>
                <a:schemeClr val="bg1"/>
              </a:solidFill>
              <a:latin typeface="微软雅黑" panose="020B0503020204020204" charset="-122"/>
              <a:ea typeface="微软雅黑" panose="020B0503020204020204" charset="-122"/>
              <a:sym typeface="+mn-ea"/>
            </a:endParaRPr>
          </a:p>
          <a:p>
            <a:pPr marL="457200" lvl="1" indent="-457200">
              <a:buSzPct val="100000"/>
            </a:pPr>
            <a:r>
              <a:rPr lang="zh-CN" altLang="en-US" sz="3200" b="1" dirty="0">
                <a:solidFill>
                  <a:schemeClr val="bg1"/>
                </a:solidFill>
                <a:latin typeface="微软雅黑" panose="020B0503020204020204" charset="-122"/>
                <a:ea typeface="微软雅黑" panose="020B0503020204020204" charset="-122"/>
                <a:sym typeface="+mn-ea"/>
              </a:rPr>
              <a:t>根据学员成绩输出等级</a:t>
            </a:r>
            <a:endParaRPr lang="zh-CN" altLang="en-US" sz="3200" b="1" dirty="0">
              <a:solidFill>
                <a:schemeClr val="bg1"/>
              </a:solidFill>
              <a:latin typeface="微软雅黑" panose="020B0503020204020204" charset="-122"/>
              <a:ea typeface="微软雅黑" panose="020B0503020204020204" charset="-122"/>
              <a:sym typeface="+mn-ea"/>
            </a:endParaRPr>
          </a:p>
          <a:p>
            <a:pPr marL="914400" lvl="2" indent="-457200">
              <a:buSzPct val="100000"/>
              <a:buNone/>
            </a:pP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成绩大于等于</a:t>
            </a:r>
            <a:r>
              <a:rPr lang="en-US" altLang="zh-CN" sz="2600" dirty="0">
                <a:solidFill>
                  <a:schemeClr val="bg1"/>
                </a:solidFill>
                <a:latin typeface="微软雅黑" panose="020B0503020204020204" charset="-122"/>
                <a:ea typeface="微软雅黑" panose="020B0503020204020204" charset="-122"/>
                <a:sym typeface="+mn-ea"/>
              </a:rPr>
              <a:t>90</a:t>
            </a:r>
            <a:r>
              <a:rPr lang="zh-CN" altLang="en-US" sz="2600" dirty="0">
                <a:solidFill>
                  <a:schemeClr val="bg1"/>
                </a:solidFill>
                <a:latin typeface="微软雅黑" panose="020B0503020204020204" charset="-122"/>
                <a:ea typeface="微软雅黑" panose="020B0503020204020204" charset="-122"/>
                <a:sym typeface="+mn-ea"/>
              </a:rPr>
              <a:t>分，优秀</a:t>
            </a:r>
            <a:endParaRPr lang="zh-CN" altLang="en-US" sz="2600" dirty="0">
              <a:solidFill>
                <a:schemeClr val="bg1"/>
              </a:solidFill>
              <a:latin typeface="微软雅黑" panose="020B0503020204020204" charset="-122"/>
              <a:ea typeface="微软雅黑" panose="020B0503020204020204" charset="-122"/>
              <a:sym typeface="+mn-ea"/>
            </a:endParaRPr>
          </a:p>
          <a:p>
            <a:pPr marL="914400" lvl="2" indent="-457200">
              <a:buSzPct val="100000"/>
              <a:buNone/>
            </a:pP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成绩大于等于</a:t>
            </a:r>
            <a:r>
              <a:rPr lang="en-US" altLang="zh-CN" sz="2600" dirty="0">
                <a:solidFill>
                  <a:schemeClr val="bg1"/>
                </a:solidFill>
                <a:latin typeface="微软雅黑" panose="020B0503020204020204" charset="-122"/>
                <a:ea typeface="微软雅黑" panose="020B0503020204020204" charset="-122"/>
                <a:sym typeface="+mn-ea"/>
              </a:rPr>
              <a:t>80</a:t>
            </a:r>
            <a:r>
              <a:rPr lang="zh-CN" altLang="en-US" sz="2600" dirty="0">
                <a:solidFill>
                  <a:schemeClr val="bg1"/>
                </a:solidFill>
                <a:latin typeface="微软雅黑" panose="020B0503020204020204" charset="-122"/>
                <a:ea typeface="微软雅黑" panose="020B0503020204020204" charset="-122"/>
                <a:sym typeface="+mn-ea"/>
              </a:rPr>
              <a:t>分，良好</a:t>
            </a:r>
            <a:endParaRPr lang="zh-CN" altLang="en-US" sz="2600" dirty="0">
              <a:solidFill>
                <a:schemeClr val="bg1"/>
              </a:solidFill>
              <a:latin typeface="微软雅黑" panose="020B0503020204020204" charset="-122"/>
              <a:ea typeface="微软雅黑" panose="020B0503020204020204" charset="-122"/>
              <a:sym typeface="+mn-ea"/>
            </a:endParaRPr>
          </a:p>
          <a:p>
            <a:pPr marL="914400" lvl="2" indent="-457200">
              <a:buSzPct val="100000"/>
              <a:buNone/>
            </a:pP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成绩大于等于</a:t>
            </a:r>
            <a:r>
              <a:rPr lang="en-US" altLang="zh-CN" sz="2600" dirty="0">
                <a:solidFill>
                  <a:schemeClr val="bg1"/>
                </a:solidFill>
                <a:latin typeface="微软雅黑" panose="020B0503020204020204" charset="-122"/>
                <a:ea typeface="微软雅黑" panose="020B0503020204020204" charset="-122"/>
                <a:sym typeface="+mn-ea"/>
              </a:rPr>
              <a:t>60</a:t>
            </a:r>
            <a:r>
              <a:rPr lang="zh-CN" altLang="en-US" sz="2600" dirty="0">
                <a:solidFill>
                  <a:schemeClr val="bg1"/>
                </a:solidFill>
                <a:latin typeface="微软雅黑" panose="020B0503020204020204" charset="-122"/>
                <a:ea typeface="微软雅黑" panose="020B0503020204020204" charset="-122"/>
                <a:sym typeface="+mn-ea"/>
              </a:rPr>
              <a:t>分，及格</a:t>
            </a:r>
            <a:endParaRPr lang="zh-CN" altLang="en-US" sz="2600" dirty="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52805" y="2426970"/>
            <a:ext cx="6140450" cy="1070610"/>
          </a:xfrm>
          <a:prstGeom prst="rect">
            <a:avLst/>
          </a:prstGeom>
          <a:noFill/>
        </p:spPr>
        <p:txBody>
          <a:bodyPr wrap="none" rtlCol="0" anchor="t">
            <a:spAutoFit/>
          </a:bodyPr>
          <a:p>
            <a:pPr algn="l"/>
            <a:r>
              <a:rPr lang="en-US" altLang="zh-CN" sz="6000" b="1">
                <a:solidFill>
                  <a:schemeClr val="bg1"/>
                </a:solidFill>
                <a:latin typeface="微软雅黑" panose="020B0503020204020204" charset="-122"/>
                <a:ea typeface="微软雅黑" panose="020B0503020204020204" charset="-122"/>
              </a:rPr>
              <a:t>switch-case</a:t>
            </a:r>
            <a:r>
              <a:rPr lang="zh-CN" altLang="en-US" sz="6000" b="1">
                <a:solidFill>
                  <a:schemeClr val="bg1"/>
                </a:solidFill>
                <a:latin typeface="微软雅黑" panose="020B0503020204020204" charset="-122"/>
                <a:ea typeface="微软雅黑" panose="020B0503020204020204" charset="-122"/>
              </a:rPr>
              <a:t>语句</a:t>
            </a:r>
            <a:endParaRPr lang="zh-CN" altLang="en-US" sz="6000" b="1">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en-US" altLang="zh-CN">
                <a:sym typeface="+mn-ea"/>
              </a:rPr>
              <a:t>switch-case</a:t>
            </a:r>
            <a:r>
              <a:rPr lang="zh-CN" altLang="en-US">
                <a:sym typeface="+mn-ea"/>
              </a:rPr>
              <a:t>执行逻辑</a:t>
            </a:r>
            <a:endParaRPr lang="en-US" altLang="zh-CN">
              <a:solidFill>
                <a:schemeClr val="bg1"/>
              </a:solidFill>
              <a:sym typeface="+mn-ea"/>
            </a:endParaRPr>
          </a:p>
        </p:txBody>
      </p:sp>
      <p:sp>
        <p:nvSpPr>
          <p:cNvPr id="3" name="文本占位符 2"/>
          <p:cNvSpPr>
            <a:spLocks noGrp="1"/>
          </p:cNvSpPr>
          <p:nvPr>
            <p:ph type="body" idx="13"/>
          </p:nvPr>
        </p:nvSpPr>
        <p:spPr/>
        <p:txBody>
          <a:bodyPr>
            <a:normAutofit lnSpcReduction="10000"/>
          </a:bodyPr>
          <a:p>
            <a:pPr marL="457200" lvl="1" indent="-457200">
              <a:lnSpc>
                <a:spcPct val="110000"/>
              </a:lnSpc>
              <a:buSzPct val="100000"/>
            </a:pPr>
            <a:r>
              <a:rPr lang="en-US" altLang="zh-CN" sz="3200" dirty="0">
                <a:solidFill>
                  <a:schemeClr val="bg1"/>
                </a:solidFill>
                <a:effectLst/>
                <a:latin typeface="微软雅黑" panose="020B0503020204020204" charset="-122"/>
                <a:ea typeface="微软雅黑" panose="020B0503020204020204" charset="-122"/>
                <a:sym typeface="+mn-ea"/>
              </a:rPr>
              <a:t>switch-case</a:t>
            </a:r>
            <a:r>
              <a:rPr lang="zh-CN" altLang="en-US" sz="3200" dirty="0">
                <a:solidFill>
                  <a:schemeClr val="bg1"/>
                </a:solidFill>
                <a:effectLst/>
                <a:latin typeface="微软雅黑" panose="020B0503020204020204" charset="-122"/>
                <a:ea typeface="微软雅黑" panose="020B0503020204020204" charset="-122"/>
                <a:sym typeface="+mn-ea"/>
              </a:rPr>
              <a:t>是一个特殊的分支结构，可以根据一个整数表达式的不同值，从不同的程序入口开始定位执行。</a:t>
            </a:r>
            <a:endParaRPr lang="zh-CN" altLang="en-US" sz="2600" dirty="0">
              <a:solidFill>
                <a:schemeClr val="bg1"/>
              </a:solidFill>
              <a:effectLst/>
              <a:latin typeface="微软雅黑" panose="020B0503020204020204" charset="-122"/>
              <a:ea typeface="微软雅黑" panose="020B0503020204020204" charset="-122"/>
              <a:sym typeface="+mn-ea"/>
            </a:endParaRPr>
          </a:p>
        </p:txBody>
      </p:sp>
      <p:sp>
        <p:nvSpPr>
          <p:cNvPr id="29699" name="文本框 29699"/>
          <p:cNvSpPr txBox="1"/>
          <p:nvPr/>
        </p:nvSpPr>
        <p:spPr>
          <a:xfrm>
            <a:off x="2341563" y="2962275"/>
            <a:ext cx="3270250" cy="476250"/>
          </a:xfrm>
          <a:prstGeom prst="rect">
            <a:avLst/>
          </a:prstGeom>
          <a:noFill/>
          <a:ln w="9525">
            <a:noFill/>
            <a:miter/>
          </a:ln>
        </p:spPr>
        <p:txBody>
          <a:bodyPr wrap="square" lIns="97880" tIns="48939" rIns="97880" bIns="48939" anchor="t">
            <a:spAutoFit/>
          </a:bodyPr>
          <a:p>
            <a:pPr lvl="0"/>
            <a:r>
              <a:rPr lang="zh-CN" altLang="en-US" sz="2400" b="1" dirty="0">
                <a:solidFill>
                  <a:schemeClr val="bg1"/>
                </a:solidFill>
                <a:latin typeface="微软雅黑" panose="020B0503020204020204" charset="-122"/>
                <a:ea typeface="微软雅黑" panose="020B0503020204020204" charset="-122"/>
              </a:rPr>
              <a:t>switch(整型表达式){</a:t>
            </a:r>
            <a:endParaRPr lang="zh-CN" altLang="en-US" sz="2400" b="1" dirty="0">
              <a:solidFill>
                <a:schemeClr val="bg1"/>
              </a:solidFill>
              <a:latin typeface="微软雅黑" panose="020B0503020204020204" charset="-122"/>
              <a:ea typeface="微软雅黑" panose="020B0503020204020204" charset="-122"/>
            </a:endParaRPr>
          </a:p>
        </p:txBody>
      </p:sp>
      <p:sp>
        <p:nvSpPr>
          <p:cNvPr id="29700" name="文本框 29700"/>
          <p:cNvSpPr txBox="1"/>
          <p:nvPr/>
        </p:nvSpPr>
        <p:spPr>
          <a:xfrm>
            <a:off x="2344738" y="6127750"/>
            <a:ext cx="401637" cy="477838"/>
          </a:xfrm>
          <a:prstGeom prst="rect">
            <a:avLst/>
          </a:prstGeom>
          <a:noFill/>
          <a:ln w="9525">
            <a:noFill/>
            <a:miter/>
          </a:ln>
        </p:spPr>
        <p:txBody>
          <a:bodyPr wrap="square" lIns="97880" tIns="48939" rIns="97880" bIns="48939" anchor="t">
            <a:spAutoFit/>
          </a:bodyPr>
          <a:p>
            <a:pPr lvl="0"/>
            <a:r>
              <a:rPr lang="zh-CN" altLang="en-US" sz="2400" b="1" dirty="0">
                <a:solidFill>
                  <a:schemeClr val="bg1"/>
                </a:solidFill>
                <a:latin typeface="微软雅黑" panose="020B0503020204020204" charset="-122"/>
                <a:ea typeface="微软雅黑" panose="020B0503020204020204" charset="-122"/>
              </a:rPr>
              <a:t>}</a:t>
            </a:r>
            <a:endParaRPr lang="zh-CN" altLang="en-US" sz="2400" b="1" dirty="0">
              <a:solidFill>
                <a:schemeClr val="bg1"/>
              </a:solidFill>
              <a:latin typeface="微软雅黑" panose="020B0503020204020204" charset="-122"/>
              <a:ea typeface="微软雅黑" panose="020B0503020204020204" charset="-122"/>
            </a:endParaRPr>
          </a:p>
        </p:txBody>
      </p:sp>
      <p:sp>
        <p:nvSpPr>
          <p:cNvPr id="29701" name="流程图: 过程 29701"/>
          <p:cNvSpPr/>
          <p:nvPr/>
        </p:nvSpPr>
        <p:spPr>
          <a:xfrm>
            <a:off x="3001963" y="3502025"/>
            <a:ext cx="2609850" cy="322263"/>
          </a:xfrm>
          <a:prstGeom prst="flowChartProcess">
            <a:avLst/>
          </a:prstGeom>
          <a:solidFill>
            <a:srgbClr val="F60000"/>
          </a:solidFill>
          <a:ln w="9525" cap="flat" cmpd="sng">
            <a:solidFill>
              <a:srgbClr val="F60000"/>
            </a:solidFill>
            <a:prstDash val="solid"/>
            <a:miter/>
            <a:headEnd type="none" w="med" len="med"/>
            <a:tailEnd type="none" w="med" len="med"/>
          </a:ln>
        </p:spPr>
        <p:txBody>
          <a:bodyPr wrap="none" lIns="97880" tIns="48939" rIns="97880" bIns="48939" anchor="ctr"/>
          <a:p>
            <a:pPr lvl="0" algn="ctr"/>
            <a:r>
              <a:rPr lang="zh-CN" altLang="en-US" sz="1800" b="1" dirty="0">
                <a:solidFill>
                  <a:schemeClr val="bg1"/>
                </a:solidFill>
                <a:latin typeface="微软雅黑" panose="020B0503020204020204" charset="-122"/>
                <a:ea typeface="微软雅黑" panose="020B0503020204020204" charset="-122"/>
              </a:rPr>
              <a:t>case 整型常量值1:</a:t>
            </a:r>
            <a:endParaRPr lang="zh-CN" altLang="en-US" sz="1800" b="1" dirty="0">
              <a:solidFill>
                <a:schemeClr val="bg1"/>
              </a:solidFill>
              <a:latin typeface="微软雅黑" panose="020B0503020204020204" charset="-122"/>
              <a:ea typeface="微软雅黑" panose="020B0503020204020204" charset="-122"/>
            </a:endParaRPr>
          </a:p>
        </p:txBody>
      </p:sp>
      <p:sp>
        <p:nvSpPr>
          <p:cNvPr id="29702" name="流程图: 过程 29702"/>
          <p:cNvSpPr/>
          <p:nvPr/>
        </p:nvSpPr>
        <p:spPr>
          <a:xfrm>
            <a:off x="3001963" y="3983038"/>
            <a:ext cx="2609850" cy="319087"/>
          </a:xfrm>
          <a:prstGeom prst="flowChartProcess">
            <a:avLst/>
          </a:prstGeom>
          <a:solidFill>
            <a:schemeClr val="accent1"/>
          </a:solidFill>
          <a:ln w="9525" cap="flat" cmpd="sng">
            <a:solidFill>
              <a:schemeClr val="accent1"/>
            </a:solidFill>
            <a:prstDash val="solid"/>
            <a:miter/>
            <a:headEnd type="none" w="med" len="med"/>
            <a:tailEnd type="none" w="med" len="med"/>
          </a:ln>
        </p:spPr>
        <p:txBody>
          <a:bodyPr wrap="none" lIns="97880" tIns="48939" rIns="97880" bIns="48939" anchor="ctr"/>
          <a:p>
            <a:pPr lvl="0" algn="ctr"/>
            <a:r>
              <a:rPr lang="zh-CN" altLang="en-US" sz="1800" b="1" dirty="0">
                <a:solidFill>
                  <a:schemeClr val="bg1"/>
                </a:solidFill>
                <a:latin typeface="微软雅黑" panose="020B0503020204020204" charset="-122"/>
                <a:ea typeface="微软雅黑" panose="020B0503020204020204" charset="-122"/>
              </a:rPr>
              <a:t>语句1;</a:t>
            </a:r>
            <a:endParaRPr lang="zh-CN" altLang="en-US" sz="1800" b="1" dirty="0">
              <a:solidFill>
                <a:schemeClr val="bg1"/>
              </a:solidFill>
              <a:latin typeface="微软雅黑" panose="020B0503020204020204" charset="-122"/>
              <a:ea typeface="微软雅黑" panose="020B0503020204020204" charset="-122"/>
            </a:endParaRPr>
          </a:p>
        </p:txBody>
      </p:sp>
      <p:sp>
        <p:nvSpPr>
          <p:cNvPr id="29704" name="流程图: 过程 29704"/>
          <p:cNvSpPr/>
          <p:nvPr/>
        </p:nvSpPr>
        <p:spPr>
          <a:xfrm>
            <a:off x="3001963" y="4441825"/>
            <a:ext cx="2609850" cy="317500"/>
          </a:xfrm>
          <a:prstGeom prst="flowChartProcess">
            <a:avLst/>
          </a:prstGeom>
          <a:solidFill>
            <a:srgbClr val="F60000"/>
          </a:solidFill>
          <a:ln w="9525" cap="flat" cmpd="sng">
            <a:solidFill>
              <a:srgbClr val="F60000"/>
            </a:solidFill>
            <a:prstDash val="solid"/>
            <a:miter/>
            <a:headEnd type="none" w="med" len="med"/>
            <a:tailEnd type="none" w="med" len="med"/>
          </a:ln>
        </p:spPr>
        <p:txBody>
          <a:bodyPr wrap="none" lIns="97880" tIns="48939" rIns="97880" bIns="48939" anchor="ctr"/>
          <a:p>
            <a:pPr lvl="0" algn="ctr"/>
            <a:r>
              <a:rPr lang="zh-CN" altLang="en-US" sz="1800" b="1" dirty="0">
                <a:solidFill>
                  <a:schemeClr val="bg1"/>
                </a:solidFill>
                <a:latin typeface="微软雅黑" panose="020B0503020204020204" charset="-122"/>
                <a:ea typeface="微软雅黑" panose="020B0503020204020204" charset="-122"/>
              </a:rPr>
              <a:t>case 整型常量值2:</a:t>
            </a:r>
            <a:endParaRPr lang="zh-CN" altLang="en-US" sz="1800" b="1" dirty="0">
              <a:solidFill>
                <a:schemeClr val="bg1"/>
              </a:solidFill>
              <a:latin typeface="微软雅黑" panose="020B0503020204020204" charset="-122"/>
              <a:ea typeface="微软雅黑" panose="020B0503020204020204" charset="-122"/>
            </a:endParaRPr>
          </a:p>
        </p:txBody>
      </p:sp>
      <p:sp>
        <p:nvSpPr>
          <p:cNvPr id="29705" name="流程图: 过程 29705"/>
          <p:cNvSpPr/>
          <p:nvPr/>
        </p:nvSpPr>
        <p:spPr>
          <a:xfrm>
            <a:off x="3001963" y="4900613"/>
            <a:ext cx="2609850" cy="319087"/>
          </a:xfrm>
          <a:prstGeom prst="flowChartProcess">
            <a:avLst/>
          </a:prstGeom>
          <a:solidFill>
            <a:schemeClr val="accent1"/>
          </a:solidFill>
          <a:ln w="9525" cap="flat" cmpd="sng">
            <a:solidFill>
              <a:schemeClr val="accent1"/>
            </a:solidFill>
            <a:prstDash val="solid"/>
            <a:miter/>
            <a:headEnd type="none" w="med" len="med"/>
            <a:tailEnd type="none" w="med" len="med"/>
          </a:ln>
        </p:spPr>
        <p:txBody>
          <a:bodyPr wrap="none" lIns="97880" tIns="48939" rIns="97880" bIns="48939" anchor="ctr"/>
          <a:p>
            <a:pPr lvl="0" algn="ctr"/>
            <a:r>
              <a:rPr lang="zh-CN" altLang="en-US" sz="1800" b="1" dirty="0">
                <a:solidFill>
                  <a:schemeClr val="bg1"/>
                </a:solidFill>
                <a:latin typeface="微软雅黑" panose="020B0503020204020204" charset="-122"/>
                <a:ea typeface="微软雅黑" panose="020B0503020204020204" charset="-122"/>
              </a:rPr>
              <a:t>语句</a:t>
            </a:r>
            <a:r>
              <a:rPr lang="en-US" altLang="zh-CN" sz="1800" b="1" dirty="0">
                <a:solidFill>
                  <a:schemeClr val="bg1"/>
                </a:solidFill>
                <a:latin typeface="微软雅黑" panose="020B0503020204020204" charset="-122"/>
                <a:ea typeface="微软雅黑" panose="020B0503020204020204" charset="-122"/>
              </a:rPr>
              <a:t>2</a:t>
            </a:r>
            <a:r>
              <a:rPr lang="zh-CN" altLang="en-US" sz="1800" b="1" dirty="0">
                <a:solidFill>
                  <a:schemeClr val="bg1"/>
                </a:solidFill>
                <a:latin typeface="微软雅黑" panose="020B0503020204020204" charset="-122"/>
                <a:ea typeface="微软雅黑" panose="020B0503020204020204" charset="-122"/>
              </a:rPr>
              <a:t>;</a:t>
            </a:r>
            <a:endParaRPr lang="zh-CN" altLang="en-US" sz="1800" b="1" dirty="0">
              <a:solidFill>
                <a:schemeClr val="bg1"/>
              </a:solidFill>
              <a:latin typeface="微软雅黑" panose="020B0503020204020204" charset="-122"/>
              <a:ea typeface="微软雅黑" panose="020B0503020204020204" charset="-122"/>
            </a:endParaRPr>
          </a:p>
        </p:txBody>
      </p:sp>
      <p:sp>
        <p:nvSpPr>
          <p:cNvPr id="29707" name="流程图: 过程 29707"/>
          <p:cNvSpPr/>
          <p:nvPr/>
        </p:nvSpPr>
        <p:spPr>
          <a:xfrm>
            <a:off x="3001963" y="5372100"/>
            <a:ext cx="2609850" cy="319088"/>
          </a:xfrm>
          <a:prstGeom prst="flowChartProcess">
            <a:avLst/>
          </a:prstGeom>
          <a:solidFill>
            <a:srgbClr val="F60000"/>
          </a:solidFill>
          <a:ln w="9525" cap="flat" cmpd="sng">
            <a:solidFill>
              <a:srgbClr val="F60000"/>
            </a:solidFill>
            <a:prstDash val="solid"/>
            <a:miter/>
            <a:headEnd type="none" w="med" len="med"/>
            <a:tailEnd type="none" w="med" len="med"/>
          </a:ln>
        </p:spPr>
        <p:txBody>
          <a:bodyPr wrap="none" lIns="97880" tIns="48939" rIns="97880" bIns="48939" anchor="ctr"/>
          <a:p>
            <a:pPr lvl="0" algn="ctr"/>
            <a:r>
              <a:rPr lang="zh-CN" altLang="en-US" sz="1800" b="1" dirty="0">
                <a:solidFill>
                  <a:schemeClr val="bg1"/>
                </a:solidFill>
                <a:latin typeface="微软雅黑" panose="020B0503020204020204" charset="-122"/>
                <a:ea typeface="微软雅黑" panose="020B0503020204020204" charset="-122"/>
              </a:rPr>
              <a:t>default:</a:t>
            </a:r>
            <a:endParaRPr lang="zh-CN" altLang="en-US" sz="1800" b="1" dirty="0">
              <a:solidFill>
                <a:schemeClr val="bg1"/>
              </a:solidFill>
              <a:latin typeface="微软雅黑" panose="020B0503020204020204" charset="-122"/>
              <a:ea typeface="微软雅黑" panose="020B0503020204020204" charset="-122"/>
            </a:endParaRPr>
          </a:p>
        </p:txBody>
      </p:sp>
      <p:sp>
        <p:nvSpPr>
          <p:cNvPr id="29708" name="流程图: 过程 29708"/>
          <p:cNvSpPr/>
          <p:nvPr/>
        </p:nvSpPr>
        <p:spPr>
          <a:xfrm>
            <a:off x="3001963" y="5843588"/>
            <a:ext cx="2609850" cy="319087"/>
          </a:xfrm>
          <a:prstGeom prst="flowChartProcess">
            <a:avLst/>
          </a:prstGeom>
          <a:solidFill>
            <a:schemeClr val="accent1"/>
          </a:solidFill>
          <a:ln w="9525" cap="flat" cmpd="sng">
            <a:solidFill>
              <a:schemeClr val="accent1"/>
            </a:solidFill>
            <a:prstDash val="solid"/>
            <a:miter/>
            <a:headEnd type="none" w="med" len="med"/>
            <a:tailEnd type="none" w="med" len="med"/>
          </a:ln>
        </p:spPr>
        <p:txBody>
          <a:bodyPr wrap="none" lIns="97880" tIns="48939" rIns="97880" bIns="48939" anchor="ctr"/>
          <a:p>
            <a:pPr lvl="0" algn="ctr"/>
            <a:r>
              <a:rPr lang="zh-CN" altLang="en-US" sz="1800" b="1" dirty="0">
                <a:solidFill>
                  <a:schemeClr val="bg1"/>
                </a:solidFill>
                <a:latin typeface="微软雅黑" panose="020B0503020204020204" charset="-122"/>
                <a:ea typeface="微软雅黑" panose="020B0503020204020204" charset="-122"/>
              </a:rPr>
              <a:t>语句n;</a:t>
            </a:r>
            <a:endParaRPr lang="zh-CN" altLang="en-US" sz="1800" b="1"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en-US" altLang="zh-CN">
                <a:sym typeface="+mn-ea"/>
              </a:rPr>
              <a:t>switch-case</a:t>
            </a:r>
            <a:r>
              <a:rPr lang="zh-CN" altLang="en-US">
                <a:sym typeface="+mn-ea"/>
              </a:rPr>
              <a:t>和</a:t>
            </a:r>
            <a:r>
              <a:rPr lang="en-US" altLang="zh-CN">
                <a:sym typeface="+mn-ea"/>
              </a:rPr>
              <a:t>break</a:t>
            </a:r>
            <a:endParaRPr lang="en-US" altLang="zh-CN">
              <a:solidFill>
                <a:schemeClr val="bg1"/>
              </a:solidFill>
              <a:sym typeface="+mn-ea"/>
            </a:endParaRPr>
          </a:p>
        </p:txBody>
      </p:sp>
      <p:sp>
        <p:nvSpPr>
          <p:cNvPr id="3" name="文本占位符 2"/>
          <p:cNvSpPr>
            <a:spLocks noGrp="1"/>
          </p:cNvSpPr>
          <p:nvPr>
            <p:ph type="body" idx="13"/>
          </p:nvPr>
        </p:nvSpPr>
        <p:spPr/>
        <p:txBody>
          <a:bodyPr>
            <a:normAutofit lnSpcReduction="10000"/>
          </a:bodyPr>
          <a:p>
            <a:pPr marL="457200" lvl="1" indent="-457200">
              <a:lnSpc>
                <a:spcPct val="110000"/>
              </a:lnSpc>
              <a:buSzPct val="100000"/>
            </a:pPr>
            <a:r>
              <a:rPr lang="en-US" altLang="zh-CN" sz="3200" dirty="0">
                <a:solidFill>
                  <a:schemeClr val="bg1"/>
                </a:solidFill>
                <a:effectLst/>
                <a:latin typeface="微软雅黑" panose="020B0503020204020204" charset="-122"/>
                <a:ea typeface="微软雅黑" panose="020B0503020204020204" charset="-122"/>
                <a:sym typeface="+mn-ea"/>
              </a:rPr>
              <a:t>switch-case</a:t>
            </a:r>
            <a:r>
              <a:rPr lang="zh-CN" altLang="en-US" sz="3200" dirty="0">
                <a:solidFill>
                  <a:schemeClr val="bg1"/>
                </a:solidFill>
                <a:effectLst/>
                <a:latin typeface="微软雅黑" panose="020B0503020204020204" charset="-122"/>
                <a:ea typeface="微软雅黑" panose="020B0503020204020204" charset="-122"/>
                <a:sym typeface="+mn-ea"/>
              </a:rPr>
              <a:t>语句通常要与</a:t>
            </a:r>
            <a:r>
              <a:rPr lang="en-US" altLang="zh-CN" sz="3200" dirty="0">
                <a:solidFill>
                  <a:schemeClr val="bg1"/>
                </a:solidFill>
                <a:effectLst/>
                <a:latin typeface="微软雅黑" panose="020B0503020204020204" charset="-122"/>
                <a:ea typeface="微软雅黑" panose="020B0503020204020204" charset="-122"/>
                <a:sym typeface="+mn-ea"/>
              </a:rPr>
              <a:t>break</a:t>
            </a:r>
            <a:r>
              <a:rPr lang="zh-CN" altLang="en-US" sz="3200" dirty="0">
                <a:solidFill>
                  <a:schemeClr val="bg1"/>
                </a:solidFill>
                <a:effectLst/>
                <a:latin typeface="微软雅黑" panose="020B0503020204020204" charset="-122"/>
                <a:ea typeface="微软雅黑" panose="020B0503020204020204" charset="-122"/>
                <a:sym typeface="+mn-ea"/>
              </a:rPr>
              <a:t>语句配合使用。</a:t>
            </a:r>
            <a:endParaRPr lang="zh-CN" altLang="en-US" sz="2600" dirty="0">
              <a:solidFill>
                <a:schemeClr val="bg1"/>
              </a:solidFill>
              <a:effectLst/>
              <a:latin typeface="微软雅黑" panose="020B0503020204020204" charset="-122"/>
              <a:ea typeface="微软雅黑" panose="020B0503020204020204" charset="-122"/>
              <a:sym typeface="+mn-ea"/>
            </a:endParaRPr>
          </a:p>
        </p:txBody>
      </p:sp>
      <p:sp>
        <p:nvSpPr>
          <p:cNvPr id="29699" name="文本框 29699"/>
          <p:cNvSpPr txBox="1"/>
          <p:nvPr/>
        </p:nvSpPr>
        <p:spPr>
          <a:xfrm>
            <a:off x="2052003" y="2123440"/>
            <a:ext cx="3270250" cy="476250"/>
          </a:xfrm>
          <a:prstGeom prst="rect">
            <a:avLst/>
          </a:prstGeom>
          <a:noFill/>
          <a:ln w="9525">
            <a:noFill/>
            <a:miter/>
          </a:ln>
        </p:spPr>
        <p:txBody>
          <a:bodyPr wrap="square" lIns="97880" tIns="48939" rIns="97880" bIns="48939" anchor="t">
            <a:spAutoFit/>
          </a:bodyPr>
          <a:p>
            <a:pPr lvl="0"/>
            <a:r>
              <a:rPr lang="zh-CN" altLang="en-US" sz="2400" b="1" dirty="0">
                <a:solidFill>
                  <a:schemeClr val="bg1"/>
                </a:solidFill>
                <a:latin typeface="微软雅黑" panose="020B0503020204020204" charset="-122"/>
                <a:ea typeface="微软雅黑" panose="020B0503020204020204" charset="-122"/>
              </a:rPr>
              <a:t>switch(整型表达式){</a:t>
            </a:r>
            <a:endParaRPr lang="zh-CN" altLang="en-US" sz="2400" b="1" dirty="0">
              <a:solidFill>
                <a:schemeClr val="bg1"/>
              </a:solidFill>
              <a:latin typeface="微软雅黑" panose="020B0503020204020204" charset="-122"/>
              <a:ea typeface="微软雅黑" panose="020B0503020204020204" charset="-122"/>
            </a:endParaRPr>
          </a:p>
        </p:txBody>
      </p:sp>
      <p:sp>
        <p:nvSpPr>
          <p:cNvPr id="29700" name="文本框 29700"/>
          <p:cNvSpPr txBox="1"/>
          <p:nvPr/>
        </p:nvSpPr>
        <p:spPr>
          <a:xfrm>
            <a:off x="2055178" y="6177915"/>
            <a:ext cx="401637" cy="477838"/>
          </a:xfrm>
          <a:prstGeom prst="rect">
            <a:avLst/>
          </a:prstGeom>
          <a:noFill/>
          <a:ln w="9525">
            <a:noFill/>
            <a:miter/>
          </a:ln>
        </p:spPr>
        <p:txBody>
          <a:bodyPr wrap="square" lIns="97880" tIns="48939" rIns="97880" bIns="48939" anchor="t">
            <a:spAutoFit/>
          </a:bodyPr>
          <a:p>
            <a:pPr lvl="0"/>
            <a:r>
              <a:rPr lang="zh-CN" altLang="en-US" sz="2400" b="1" dirty="0">
                <a:solidFill>
                  <a:schemeClr val="bg1"/>
                </a:solidFill>
                <a:latin typeface="微软雅黑" panose="020B0503020204020204" charset="-122"/>
                <a:ea typeface="微软雅黑" panose="020B0503020204020204" charset="-122"/>
              </a:rPr>
              <a:t>}</a:t>
            </a:r>
            <a:endParaRPr lang="zh-CN" altLang="en-US" sz="2400" b="1" dirty="0">
              <a:solidFill>
                <a:schemeClr val="bg1"/>
              </a:solidFill>
              <a:latin typeface="微软雅黑" panose="020B0503020204020204" charset="-122"/>
              <a:ea typeface="微软雅黑" panose="020B0503020204020204" charset="-122"/>
            </a:endParaRPr>
          </a:p>
        </p:txBody>
      </p:sp>
      <p:sp>
        <p:nvSpPr>
          <p:cNvPr id="29701" name="流程图: 过程 29701"/>
          <p:cNvSpPr/>
          <p:nvPr/>
        </p:nvSpPr>
        <p:spPr>
          <a:xfrm>
            <a:off x="2712403" y="2663190"/>
            <a:ext cx="2609850" cy="322263"/>
          </a:xfrm>
          <a:prstGeom prst="flowChartProcess">
            <a:avLst/>
          </a:prstGeom>
          <a:solidFill>
            <a:srgbClr val="F60000"/>
          </a:solidFill>
          <a:ln w="9525" cap="flat" cmpd="sng">
            <a:solidFill>
              <a:srgbClr val="F60000"/>
            </a:solidFill>
            <a:prstDash val="solid"/>
            <a:miter/>
            <a:headEnd type="none" w="med" len="med"/>
            <a:tailEnd type="none" w="med" len="med"/>
          </a:ln>
        </p:spPr>
        <p:txBody>
          <a:bodyPr wrap="none" lIns="97880" tIns="48939" rIns="97880" bIns="48939" anchor="ctr"/>
          <a:p>
            <a:pPr lvl="0" algn="ctr"/>
            <a:r>
              <a:rPr lang="zh-CN" altLang="en-US" sz="1800" b="1" dirty="0">
                <a:solidFill>
                  <a:schemeClr val="bg1"/>
                </a:solidFill>
                <a:latin typeface="微软雅黑" panose="020B0503020204020204" charset="-122"/>
                <a:ea typeface="微软雅黑" panose="020B0503020204020204" charset="-122"/>
              </a:rPr>
              <a:t>case 整型常量值1:</a:t>
            </a:r>
            <a:endParaRPr lang="zh-CN" altLang="en-US" sz="1800" b="1" dirty="0">
              <a:solidFill>
                <a:schemeClr val="bg1"/>
              </a:solidFill>
              <a:latin typeface="微软雅黑" panose="020B0503020204020204" charset="-122"/>
              <a:ea typeface="微软雅黑" panose="020B0503020204020204" charset="-122"/>
            </a:endParaRPr>
          </a:p>
        </p:txBody>
      </p:sp>
      <p:sp>
        <p:nvSpPr>
          <p:cNvPr id="29702" name="流程图: 过程 29702"/>
          <p:cNvSpPr/>
          <p:nvPr/>
        </p:nvSpPr>
        <p:spPr>
          <a:xfrm>
            <a:off x="2712403" y="3144203"/>
            <a:ext cx="2609850" cy="319087"/>
          </a:xfrm>
          <a:prstGeom prst="flowChartProcess">
            <a:avLst/>
          </a:prstGeom>
          <a:solidFill>
            <a:schemeClr val="accent1"/>
          </a:solidFill>
          <a:ln w="9525" cap="flat" cmpd="sng">
            <a:solidFill>
              <a:schemeClr val="accent1"/>
            </a:solidFill>
            <a:prstDash val="solid"/>
            <a:miter/>
            <a:headEnd type="none" w="med" len="med"/>
            <a:tailEnd type="none" w="med" len="med"/>
          </a:ln>
        </p:spPr>
        <p:txBody>
          <a:bodyPr wrap="none" lIns="97880" tIns="48939" rIns="97880" bIns="48939" anchor="ctr"/>
          <a:p>
            <a:pPr lvl="0" algn="ctr"/>
            <a:r>
              <a:rPr lang="zh-CN" altLang="en-US" sz="1800" b="1" dirty="0">
                <a:solidFill>
                  <a:schemeClr val="bg1"/>
                </a:solidFill>
                <a:latin typeface="微软雅黑" panose="020B0503020204020204" charset="-122"/>
                <a:ea typeface="微软雅黑" panose="020B0503020204020204" charset="-122"/>
              </a:rPr>
              <a:t>语句1;</a:t>
            </a:r>
            <a:endParaRPr lang="zh-CN" altLang="en-US" sz="1800" b="1" dirty="0">
              <a:solidFill>
                <a:schemeClr val="bg1"/>
              </a:solidFill>
              <a:latin typeface="微软雅黑" panose="020B0503020204020204" charset="-122"/>
              <a:ea typeface="微软雅黑" panose="020B0503020204020204" charset="-122"/>
            </a:endParaRPr>
          </a:p>
        </p:txBody>
      </p:sp>
      <p:sp>
        <p:nvSpPr>
          <p:cNvPr id="29704" name="流程图: 过程 29704"/>
          <p:cNvSpPr/>
          <p:nvPr/>
        </p:nvSpPr>
        <p:spPr>
          <a:xfrm>
            <a:off x="2712403" y="4047490"/>
            <a:ext cx="2609850" cy="317500"/>
          </a:xfrm>
          <a:prstGeom prst="flowChartProcess">
            <a:avLst/>
          </a:prstGeom>
          <a:solidFill>
            <a:srgbClr val="F60000"/>
          </a:solidFill>
          <a:ln w="9525" cap="flat" cmpd="sng">
            <a:solidFill>
              <a:srgbClr val="F60000"/>
            </a:solidFill>
            <a:prstDash val="solid"/>
            <a:miter/>
            <a:headEnd type="none" w="med" len="med"/>
            <a:tailEnd type="none" w="med" len="med"/>
          </a:ln>
        </p:spPr>
        <p:txBody>
          <a:bodyPr wrap="none" lIns="97880" tIns="48939" rIns="97880" bIns="48939" anchor="ctr"/>
          <a:p>
            <a:pPr lvl="0" algn="ctr"/>
            <a:r>
              <a:rPr lang="zh-CN" altLang="en-US" sz="1800" b="1" dirty="0">
                <a:solidFill>
                  <a:schemeClr val="bg1"/>
                </a:solidFill>
                <a:latin typeface="微软雅黑" panose="020B0503020204020204" charset="-122"/>
                <a:ea typeface="微软雅黑" panose="020B0503020204020204" charset="-122"/>
              </a:rPr>
              <a:t>case 整型常量值2:</a:t>
            </a:r>
            <a:endParaRPr lang="zh-CN" altLang="en-US" sz="1800" b="1" dirty="0">
              <a:solidFill>
                <a:schemeClr val="bg1"/>
              </a:solidFill>
              <a:latin typeface="微软雅黑" panose="020B0503020204020204" charset="-122"/>
              <a:ea typeface="微软雅黑" panose="020B0503020204020204" charset="-122"/>
            </a:endParaRPr>
          </a:p>
        </p:txBody>
      </p:sp>
      <p:sp>
        <p:nvSpPr>
          <p:cNvPr id="29705" name="流程图: 过程 29705"/>
          <p:cNvSpPr/>
          <p:nvPr/>
        </p:nvSpPr>
        <p:spPr>
          <a:xfrm>
            <a:off x="2712403" y="4950778"/>
            <a:ext cx="2609850" cy="319087"/>
          </a:xfrm>
          <a:prstGeom prst="flowChartProcess">
            <a:avLst/>
          </a:prstGeom>
          <a:solidFill>
            <a:schemeClr val="accent1"/>
          </a:solidFill>
          <a:ln w="9525" cap="flat" cmpd="sng">
            <a:solidFill>
              <a:schemeClr val="accent1"/>
            </a:solidFill>
            <a:prstDash val="solid"/>
            <a:miter/>
            <a:headEnd type="none" w="med" len="med"/>
            <a:tailEnd type="none" w="med" len="med"/>
          </a:ln>
        </p:spPr>
        <p:txBody>
          <a:bodyPr wrap="none" lIns="97880" tIns="48939" rIns="97880" bIns="48939" anchor="ctr"/>
          <a:p>
            <a:pPr lvl="0" algn="ctr"/>
            <a:r>
              <a:rPr lang="zh-CN" altLang="en-US" sz="1800" b="1" dirty="0">
                <a:solidFill>
                  <a:schemeClr val="bg1"/>
                </a:solidFill>
                <a:latin typeface="微软雅黑" panose="020B0503020204020204" charset="-122"/>
                <a:ea typeface="微软雅黑" panose="020B0503020204020204" charset="-122"/>
              </a:rPr>
              <a:t>语句</a:t>
            </a:r>
            <a:r>
              <a:rPr lang="en-US" altLang="zh-CN" sz="1800" b="1" dirty="0">
                <a:solidFill>
                  <a:schemeClr val="bg1"/>
                </a:solidFill>
                <a:latin typeface="微软雅黑" panose="020B0503020204020204" charset="-122"/>
                <a:ea typeface="微软雅黑" panose="020B0503020204020204" charset="-122"/>
              </a:rPr>
              <a:t>2</a:t>
            </a:r>
            <a:r>
              <a:rPr lang="zh-CN" altLang="en-US" sz="1800" b="1" dirty="0">
                <a:solidFill>
                  <a:schemeClr val="bg1"/>
                </a:solidFill>
                <a:latin typeface="微软雅黑" panose="020B0503020204020204" charset="-122"/>
                <a:ea typeface="微软雅黑" panose="020B0503020204020204" charset="-122"/>
              </a:rPr>
              <a:t>;</a:t>
            </a:r>
            <a:endParaRPr lang="zh-CN" altLang="en-US" sz="1800" b="1" dirty="0">
              <a:solidFill>
                <a:schemeClr val="bg1"/>
              </a:solidFill>
              <a:latin typeface="微软雅黑" panose="020B0503020204020204" charset="-122"/>
              <a:ea typeface="微软雅黑" panose="020B0503020204020204" charset="-122"/>
            </a:endParaRPr>
          </a:p>
        </p:txBody>
      </p:sp>
      <p:sp>
        <p:nvSpPr>
          <p:cNvPr id="29707" name="流程图: 过程 29707"/>
          <p:cNvSpPr/>
          <p:nvPr/>
        </p:nvSpPr>
        <p:spPr>
          <a:xfrm>
            <a:off x="2712403" y="5422265"/>
            <a:ext cx="2609850" cy="319088"/>
          </a:xfrm>
          <a:prstGeom prst="flowChartProcess">
            <a:avLst/>
          </a:prstGeom>
          <a:solidFill>
            <a:srgbClr val="F60000"/>
          </a:solidFill>
          <a:ln w="9525" cap="flat" cmpd="sng">
            <a:solidFill>
              <a:srgbClr val="F60000"/>
            </a:solidFill>
            <a:prstDash val="solid"/>
            <a:miter/>
            <a:headEnd type="none" w="med" len="med"/>
            <a:tailEnd type="none" w="med" len="med"/>
          </a:ln>
        </p:spPr>
        <p:txBody>
          <a:bodyPr wrap="none" lIns="97880" tIns="48939" rIns="97880" bIns="48939" anchor="ctr"/>
          <a:p>
            <a:pPr lvl="0" algn="ctr"/>
            <a:r>
              <a:rPr lang="zh-CN" altLang="en-US" sz="1800" b="1" dirty="0">
                <a:solidFill>
                  <a:schemeClr val="bg1"/>
                </a:solidFill>
                <a:latin typeface="微软雅黑" panose="020B0503020204020204" charset="-122"/>
                <a:ea typeface="微软雅黑" panose="020B0503020204020204" charset="-122"/>
              </a:rPr>
              <a:t>default:</a:t>
            </a:r>
            <a:endParaRPr lang="zh-CN" altLang="en-US" sz="1800" b="1" dirty="0">
              <a:solidFill>
                <a:schemeClr val="bg1"/>
              </a:solidFill>
              <a:latin typeface="微软雅黑" panose="020B0503020204020204" charset="-122"/>
              <a:ea typeface="微软雅黑" panose="020B0503020204020204" charset="-122"/>
            </a:endParaRPr>
          </a:p>
        </p:txBody>
      </p:sp>
      <p:sp>
        <p:nvSpPr>
          <p:cNvPr id="29708" name="流程图: 过程 29708"/>
          <p:cNvSpPr/>
          <p:nvPr/>
        </p:nvSpPr>
        <p:spPr>
          <a:xfrm>
            <a:off x="2712403" y="5893753"/>
            <a:ext cx="2609850" cy="319087"/>
          </a:xfrm>
          <a:prstGeom prst="flowChartProcess">
            <a:avLst/>
          </a:prstGeom>
          <a:solidFill>
            <a:schemeClr val="accent1"/>
          </a:solidFill>
          <a:ln w="9525" cap="flat" cmpd="sng">
            <a:solidFill>
              <a:schemeClr val="accent1"/>
            </a:solidFill>
            <a:prstDash val="solid"/>
            <a:miter/>
            <a:headEnd type="none" w="med" len="med"/>
            <a:tailEnd type="none" w="med" len="med"/>
          </a:ln>
        </p:spPr>
        <p:txBody>
          <a:bodyPr wrap="none" lIns="97880" tIns="48939" rIns="97880" bIns="48939" anchor="ctr"/>
          <a:p>
            <a:pPr lvl="0" algn="ctr"/>
            <a:r>
              <a:rPr lang="zh-CN" altLang="en-US" sz="1800" b="1" dirty="0">
                <a:solidFill>
                  <a:schemeClr val="bg1"/>
                </a:solidFill>
                <a:latin typeface="微软雅黑" panose="020B0503020204020204" charset="-122"/>
                <a:ea typeface="微软雅黑" panose="020B0503020204020204" charset="-122"/>
              </a:rPr>
              <a:t>语句n;</a:t>
            </a:r>
            <a:endParaRPr lang="zh-CN" altLang="en-US" sz="1800" b="1" dirty="0">
              <a:solidFill>
                <a:schemeClr val="bg1"/>
              </a:solidFill>
              <a:latin typeface="微软雅黑" panose="020B0503020204020204" charset="-122"/>
              <a:ea typeface="微软雅黑" panose="020B0503020204020204" charset="-122"/>
            </a:endParaRPr>
          </a:p>
        </p:txBody>
      </p:sp>
      <p:sp>
        <p:nvSpPr>
          <p:cNvPr id="29706" name="流程图: 过程 29706"/>
          <p:cNvSpPr/>
          <p:nvPr/>
        </p:nvSpPr>
        <p:spPr>
          <a:xfrm>
            <a:off x="2712403" y="3594735"/>
            <a:ext cx="2609850" cy="319088"/>
          </a:xfrm>
          <a:prstGeom prst="flowChartProcess">
            <a:avLst/>
          </a:prstGeom>
          <a:solidFill>
            <a:srgbClr val="FFCC00"/>
          </a:solidFill>
          <a:ln w="9525" cap="flat" cmpd="sng">
            <a:solidFill>
              <a:srgbClr val="FFCC00"/>
            </a:solidFill>
            <a:prstDash val="solid"/>
            <a:miter/>
            <a:headEnd type="none" w="med" len="med"/>
            <a:tailEnd type="none" w="med" len="med"/>
          </a:ln>
        </p:spPr>
        <p:txBody>
          <a:bodyPr wrap="none" lIns="97880" tIns="48939" rIns="97880" bIns="48939" anchor="ctr"/>
          <a:p>
            <a:pPr lvl="0" algn="ctr"/>
            <a:r>
              <a:rPr lang="zh-CN" altLang="en-US" sz="1800" b="1" dirty="0">
                <a:latin typeface="微软雅黑" panose="020B0503020204020204" charset="-122"/>
                <a:ea typeface="微软雅黑" panose="020B0503020204020204" charset="-122"/>
              </a:rPr>
              <a:t>break;</a:t>
            </a:r>
            <a:endParaRPr lang="zh-CN" altLang="en-US" sz="1800" dirty="0">
              <a:latin typeface="微软雅黑" panose="020B0503020204020204" charset="-122"/>
              <a:ea typeface="微软雅黑" panose="020B0503020204020204" charset="-122"/>
            </a:endParaRPr>
          </a:p>
        </p:txBody>
      </p:sp>
      <p:sp>
        <p:nvSpPr>
          <p:cNvPr id="4" name="流程图: 过程 29706"/>
          <p:cNvSpPr/>
          <p:nvPr/>
        </p:nvSpPr>
        <p:spPr>
          <a:xfrm>
            <a:off x="2712403" y="4498340"/>
            <a:ext cx="2609850" cy="319088"/>
          </a:xfrm>
          <a:prstGeom prst="flowChartProcess">
            <a:avLst/>
          </a:prstGeom>
          <a:solidFill>
            <a:srgbClr val="FFCC00"/>
          </a:solidFill>
          <a:ln w="9525" cap="flat" cmpd="sng">
            <a:solidFill>
              <a:srgbClr val="FFCC00"/>
            </a:solidFill>
            <a:prstDash val="solid"/>
            <a:miter/>
            <a:headEnd type="none" w="med" len="med"/>
            <a:tailEnd type="none" w="med" len="med"/>
          </a:ln>
        </p:spPr>
        <p:txBody>
          <a:bodyPr wrap="none" lIns="97880" tIns="48939" rIns="97880" bIns="48939" anchor="ctr"/>
          <a:p>
            <a:pPr lvl="0" algn="ctr"/>
            <a:r>
              <a:rPr lang="zh-CN" altLang="en-US" sz="1800" b="1" dirty="0">
                <a:latin typeface="微软雅黑" panose="020B0503020204020204" charset="-122"/>
                <a:ea typeface="微软雅黑" panose="020B0503020204020204" charset="-122"/>
              </a:rPr>
              <a:t>break;</a:t>
            </a:r>
            <a:endParaRPr lang="zh-CN" altLang="en-US" sz="1800" dirty="0">
              <a:latin typeface="微软雅黑" panose="020B0503020204020204" charset="-122"/>
              <a:ea typeface="微软雅黑" panose="020B0503020204020204" charset="-122"/>
            </a:endParaRPr>
          </a:p>
        </p:txBody>
      </p:sp>
      <p:sp>
        <p:nvSpPr>
          <p:cNvPr id="29710" name="矩形 29710"/>
          <p:cNvSpPr/>
          <p:nvPr/>
        </p:nvSpPr>
        <p:spPr>
          <a:xfrm>
            <a:off x="6585585" y="3708400"/>
            <a:ext cx="2113915" cy="1713230"/>
          </a:xfrm>
          <a:prstGeom prst="rect">
            <a:avLst/>
          </a:prstGeom>
          <a:noFill/>
          <a:ln w="38100" cap="flat" cmpd="sng">
            <a:solidFill>
              <a:srgbClr val="F60000"/>
            </a:solidFill>
            <a:prstDash val="solid"/>
            <a:miter/>
            <a:headEnd type="none" w="med" len="med"/>
            <a:tailEnd type="none" w="med" len="med"/>
          </a:ln>
        </p:spPr>
        <p:txBody>
          <a:bodyPr wrap="none" lIns="97880" tIns="48939" rIns="97880" bIns="48939" anchor="ctr"/>
          <a:p>
            <a:pPr lvl="0" algn="ctr"/>
            <a:r>
              <a:rPr lang="zh-CN" altLang="en-US" sz="2600" dirty="0">
                <a:solidFill>
                  <a:schemeClr val="bg1"/>
                </a:solidFill>
                <a:latin typeface="微软雅黑" panose="020B0503020204020204" charset="-122"/>
                <a:ea typeface="微软雅黑" panose="020B0503020204020204" charset="-122"/>
              </a:rPr>
              <a:t>break语句的</a:t>
            </a:r>
            <a:endParaRPr lang="zh-CN" altLang="en-US" sz="2600" dirty="0">
              <a:solidFill>
                <a:schemeClr val="bg1"/>
              </a:solidFill>
              <a:latin typeface="微软雅黑" panose="020B0503020204020204" charset="-122"/>
              <a:ea typeface="微软雅黑" panose="020B0503020204020204" charset="-122"/>
            </a:endParaRPr>
          </a:p>
          <a:p>
            <a:pPr lvl="0" algn="ctr"/>
            <a:r>
              <a:rPr lang="zh-CN" altLang="en-US" sz="2600" dirty="0">
                <a:solidFill>
                  <a:schemeClr val="bg1"/>
                </a:solidFill>
                <a:latin typeface="微软雅黑" panose="020B0503020204020204" charset="-122"/>
                <a:ea typeface="微软雅黑" panose="020B0503020204020204" charset="-122"/>
              </a:rPr>
              <a:t>作用在于跳出</a:t>
            </a:r>
            <a:endParaRPr lang="zh-CN" altLang="en-US" sz="2600" dirty="0">
              <a:solidFill>
                <a:schemeClr val="bg1"/>
              </a:solidFill>
              <a:latin typeface="微软雅黑" panose="020B0503020204020204" charset="-122"/>
              <a:ea typeface="微软雅黑" panose="020B0503020204020204" charset="-122"/>
            </a:endParaRPr>
          </a:p>
          <a:p>
            <a:pPr lvl="0" algn="ctr"/>
            <a:r>
              <a:rPr lang="zh-CN" altLang="en-US" sz="2600" dirty="0">
                <a:solidFill>
                  <a:schemeClr val="bg1"/>
                </a:solidFill>
                <a:latin typeface="微软雅黑" panose="020B0503020204020204" charset="-122"/>
                <a:ea typeface="微软雅黑" panose="020B0503020204020204" charset="-122"/>
              </a:rPr>
              <a:t>switch结构</a:t>
            </a:r>
            <a:endParaRPr lang="zh-CN" altLang="en-US" sz="2600" dirty="0">
              <a:solidFill>
                <a:schemeClr val="bg1"/>
              </a:solidFill>
              <a:latin typeface="微软雅黑" panose="020B0503020204020204" charset="-122"/>
              <a:ea typeface="微软雅黑" panose="020B0503020204020204" charset="-122"/>
            </a:endParaRPr>
          </a:p>
        </p:txBody>
      </p:sp>
      <p:sp>
        <p:nvSpPr>
          <p:cNvPr id="29711" name="箭头 399"/>
          <p:cNvSpPr/>
          <p:nvPr/>
        </p:nvSpPr>
        <p:spPr>
          <a:xfrm>
            <a:off x="5300663" y="3708400"/>
            <a:ext cx="1284287" cy="792163"/>
          </a:xfrm>
          <a:prstGeom prst="line">
            <a:avLst/>
          </a:prstGeom>
          <a:ln w="38100" cap="flat" cmpd="sng">
            <a:solidFill>
              <a:srgbClr val="F60000"/>
            </a:solidFill>
            <a:prstDash val="solid"/>
            <a:round/>
            <a:headEnd type="none" w="med" len="med"/>
            <a:tailEnd type="triangl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cxnSp>
        <p:nvCxnSpPr>
          <p:cNvPr id="5" name="直接箭头连接符 4"/>
          <p:cNvCxnSpPr>
            <a:stCxn id="4" idx="3"/>
            <a:endCxn id="29711" idx="1"/>
          </p:cNvCxnSpPr>
          <p:nvPr/>
        </p:nvCxnSpPr>
        <p:spPr>
          <a:xfrm flipV="1">
            <a:off x="5322570" y="4500880"/>
            <a:ext cx="1262380" cy="157480"/>
          </a:xfrm>
          <a:prstGeom prst="straightConnector1">
            <a:avLst/>
          </a:prstGeom>
          <a:ln w="38100" cmpd="sng">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lgn="l"/>
            <a:r>
              <a:rPr lang="zh-CN" altLang="zh-CN">
                <a:solidFill>
                  <a:schemeClr val="bg1"/>
                </a:solidFill>
                <a:sym typeface="+mn-ea"/>
              </a:rPr>
              <a:t>案例演示</a:t>
            </a:r>
            <a:endParaRPr lang="zh-CN" altLang="zh-CN">
              <a:solidFill>
                <a:schemeClr val="bg1"/>
              </a:solidFill>
              <a:sym typeface="+mn-ea"/>
            </a:endParaRPr>
          </a:p>
        </p:txBody>
      </p:sp>
      <p:sp>
        <p:nvSpPr>
          <p:cNvPr id="3" name="文本占位符 2"/>
          <p:cNvSpPr>
            <a:spLocks noGrp="1"/>
          </p:cNvSpPr>
          <p:nvPr>
            <p:ph type="body" idx="13"/>
          </p:nvPr>
        </p:nvSpPr>
        <p:spPr/>
        <p:txBody>
          <a:bodyPr/>
          <a:p>
            <a:pPr marL="0" lvl="1" indent="0">
              <a:buSzPct val="100000"/>
              <a:buNone/>
            </a:pPr>
            <a:r>
              <a:rPr lang="zh-CN" altLang="en-US" sz="3200" b="1" dirty="0">
                <a:solidFill>
                  <a:schemeClr val="bg1"/>
                </a:solidFill>
                <a:latin typeface="微软雅黑" panose="020B0503020204020204" charset="-122"/>
                <a:ea typeface="微软雅黑" panose="020B0503020204020204" charset="-122"/>
                <a:sym typeface="+mn-ea"/>
              </a:rPr>
              <a:t>【参见：</a:t>
            </a:r>
            <a:r>
              <a:rPr lang="en-US" altLang="zh-CN" sz="3200" b="1" dirty="0">
                <a:solidFill>
                  <a:schemeClr val="bg1"/>
                </a:solidFill>
                <a:latin typeface="微软雅黑" panose="020B0503020204020204" charset="-122"/>
                <a:ea typeface="微软雅黑" panose="020B0503020204020204" charset="-122"/>
                <a:sym typeface="+mn-ea"/>
              </a:rPr>
              <a:t>COOKBOOK</a:t>
            </a:r>
            <a:r>
              <a:rPr lang="zh-CN" altLang="en-US" sz="3200" b="1" dirty="0">
                <a:solidFill>
                  <a:schemeClr val="bg1"/>
                </a:solidFill>
                <a:latin typeface="微软雅黑" panose="020B0503020204020204" charset="-122"/>
                <a:ea typeface="微软雅黑" panose="020B0503020204020204" charset="-122"/>
                <a:sym typeface="+mn-ea"/>
              </a:rPr>
              <a:t>】</a:t>
            </a:r>
            <a:endParaRPr lang="zh-CN" altLang="en-US" sz="3200" b="1" dirty="0">
              <a:solidFill>
                <a:schemeClr val="bg1"/>
              </a:solidFill>
              <a:latin typeface="微软雅黑" panose="020B0503020204020204" charset="-122"/>
              <a:ea typeface="微软雅黑" panose="020B0503020204020204" charset="-122"/>
              <a:sym typeface="+mn-ea"/>
            </a:endParaRPr>
          </a:p>
          <a:p>
            <a:pPr marL="0" lvl="1" indent="0">
              <a:buSzPct val="100000"/>
              <a:buNone/>
            </a:pPr>
            <a:endParaRPr lang="zh-CN" altLang="en-US" sz="3200" b="1" dirty="0">
              <a:solidFill>
                <a:schemeClr val="bg1"/>
              </a:solidFill>
              <a:latin typeface="微软雅黑" panose="020B0503020204020204" charset="-122"/>
              <a:ea typeface="微软雅黑" panose="020B0503020204020204" charset="-122"/>
              <a:sym typeface="+mn-ea"/>
            </a:endParaRPr>
          </a:p>
          <a:p>
            <a:pPr marL="457200" lvl="1" indent="-457200">
              <a:buSzPct val="100000"/>
            </a:pPr>
            <a:r>
              <a:rPr lang="zh-CN" altLang="en-US" sz="3200" b="1" dirty="0">
                <a:solidFill>
                  <a:schemeClr val="bg1"/>
                </a:solidFill>
                <a:latin typeface="微软雅黑" panose="020B0503020204020204" charset="-122"/>
                <a:ea typeface="微软雅黑" panose="020B0503020204020204" charset="-122"/>
                <a:sym typeface="+mn-ea"/>
              </a:rPr>
              <a:t>根据用户输入的不同，执行不同的功能：</a:t>
            </a:r>
            <a:endParaRPr lang="zh-CN" altLang="en-US" sz="3200" b="1" dirty="0">
              <a:solidFill>
                <a:schemeClr val="bg1"/>
              </a:solidFill>
              <a:latin typeface="微软雅黑" panose="020B0503020204020204" charset="-122"/>
              <a:ea typeface="微软雅黑" panose="020B0503020204020204" charset="-122"/>
              <a:sym typeface="+mn-ea"/>
            </a:endParaRPr>
          </a:p>
          <a:p>
            <a:pPr marL="914400" lvl="2" indent="-457200">
              <a:buSzPct val="100000"/>
              <a:buNone/>
            </a:pP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输入</a:t>
            </a:r>
            <a:r>
              <a:rPr lang="en-US" altLang="zh-CN" sz="2600" dirty="0">
                <a:solidFill>
                  <a:schemeClr val="bg1"/>
                </a:solidFill>
                <a:latin typeface="微软雅黑" panose="020B0503020204020204" charset="-122"/>
                <a:ea typeface="微软雅黑" panose="020B0503020204020204" charset="-122"/>
                <a:sym typeface="+mn-ea"/>
              </a:rPr>
              <a:t>0</a:t>
            </a:r>
            <a:r>
              <a:rPr lang="zh-CN" altLang="en-US" sz="2600" dirty="0">
                <a:solidFill>
                  <a:schemeClr val="bg1"/>
                </a:solidFill>
                <a:latin typeface="微软雅黑" panose="020B0503020204020204" charset="-122"/>
                <a:ea typeface="微软雅黑" panose="020B0503020204020204" charset="-122"/>
                <a:sym typeface="+mn-ea"/>
              </a:rPr>
              <a:t>，执行</a:t>
            </a:r>
            <a:r>
              <a:rPr lang="en-US" altLang="zh-CN" sz="2600" dirty="0">
                <a:solidFill>
                  <a:schemeClr val="bg1"/>
                </a:solidFill>
                <a:latin typeface="微软雅黑" panose="020B0503020204020204" charset="-122"/>
                <a:ea typeface="微软雅黑" panose="020B0503020204020204" charset="-122"/>
                <a:sym typeface="+mn-ea"/>
              </a:rPr>
              <a:t>“</a:t>
            </a:r>
            <a:r>
              <a:rPr lang="zh-CN" altLang="en-US" sz="2600" dirty="0">
                <a:solidFill>
                  <a:schemeClr val="bg1"/>
                </a:solidFill>
                <a:latin typeface="微软雅黑" panose="020B0503020204020204" charset="-122"/>
                <a:ea typeface="微软雅黑" panose="020B0503020204020204" charset="-122"/>
                <a:sym typeface="+mn-ea"/>
              </a:rPr>
              <a:t>显示全部</a:t>
            </a:r>
            <a:r>
              <a:rPr lang="en-US" altLang="zh-CN" sz="2600" dirty="0">
                <a:solidFill>
                  <a:schemeClr val="bg1"/>
                </a:solidFill>
                <a:latin typeface="微软雅黑" panose="020B0503020204020204" charset="-122"/>
                <a:ea typeface="微软雅黑" panose="020B0503020204020204" charset="-122"/>
                <a:sym typeface="+mn-ea"/>
              </a:rPr>
              <a:t>”</a:t>
            </a:r>
            <a:r>
              <a:rPr lang="zh-CN" altLang="en-US" sz="2600" dirty="0">
                <a:solidFill>
                  <a:schemeClr val="bg1"/>
                </a:solidFill>
                <a:latin typeface="微软雅黑" panose="020B0503020204020204" charset="-122"/>
                <a:ea typeface="微软雅黑" panose="020B0503020204020204" charset="-122"/>
                <a:sym typeface="+mn-ea"/>
              </a:rPr>
              <a:t>功能</a:t>
            </a:r>
            <a:endParaRPr lang="zh-CN" altLang="en-US" sz="2600" dirty="0">
              <a:solidFill>
                <a:schemeClr val="bg1"/>
              </a:solidFill>
              <a:latin typeface="微软雅黑" panose="020B0503020204020204" charset="-122"/>
              <a:ea typeface="微软雅黑" panose="020B0503020204020204" charset="-122"/>
              <a:sym typeface="+mn-ea"/>
            </a:endParaRPr>
          </a:p>
          <a:p>
            <a:pPr marL="914400" lvl="2" indent="-457200">
              <a:buSzPct val="100000"/>
              <a:buNone/>
            </a:pP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输入</a:t>
            </a:r>
            <a:r>
              <a:rPr lang="en-US" altLang="zh-CN" sz="2600" dirty="0">
                <a:solidFill>
                  <a:schemeClr val="bg1"/>
                </a:solidFill>
                <a:latin typeface="微软雅黑" panose="020B0503020204020204" charset="-122"/>
                <a:ea typeface="微软雅黑" panose="020B0503020204020204" charset="-122"/>
                <a:sym typeface="+mn-ea"/>
              </a:rPr>
              <a:t>1</a:t>
            </a:r>
            <a:r>
              <a:rPr lang="zh-CN" altLang="en-US" sz="2600" dirty="0">
                <a:solidFill>
                  <a:schemeClr val="bg1"/>
                </a:solidFill>
                <a:latin typeface="微软雅黑" panose="020B0503020204020204" charset="-122"/>
                <a:ea typeface="微软雅黑" panose="020B0503020204020204" charset="-122"/>
                <a:sym typeface="+mn-ea"/>
              </a:rPr>
              <a:t>，执行</a:t>
            </a:r>
            <a:r>
              <a:rPr lang="en-US" altLang="zh-CN" sz="2600" dirty="0">
                <a:solidFill>
                  <a:schemeClr val="bg1"/>
                </a:solidFill>
                <a:latin typeface="微软雅黑" panose="020B0503020204020204" charset="-122"/>
                <a:ea typeface="微软雅黑" panose="020B0503020204020204" charset="-122"/>
                <a:sym typeface="+mn-ea"/>
              </a:rPr>
              <a:t>“</a:t>
            </a:r>
            <a:r>
              <a:rPr lang="zh-CN" altLang="en-US" sz="2600" dirty="0">
                <a:solidFill>
                  <a:schemeClr val="bg1"/>
                </a:solidFill>
                <a:latin typeface="微软雅黑" panose="020B0503020204020204" charset="-122"/>
                <a:ea typeface="微软雅黑" panose="020B0503020204020204" charset="-122"/>
                <a:sym typeface="+mn-ea"/>
              </a:rPr>
              <a:t>查询登陆记录</a:t>
            </a:r>
            <a:r>
              <a:rPr lang="en-US" altLang="zh-CN" sz="2600" dirty="0">
                <a:solidFill>
                  <a:schemeClr val="bg1"/>
                </a:solidFill>
                <a:latin typeface="微软雅黑" panose="020B0503020204020204" charset="-122"/>
                <a:ea typeface="微软雅黑" panose="020B0503020204020204" charset="-122"/>
                <a:sym typeface="+mn-ea"/>
              </a:rPr>
              <a:t>”</a:t>
            </a:r>
            <a:r>
              <a:rPr lang="zh-CN" altLang="en-US" sz="2600" dirty="0">
                <a:solidFill>
                  <a:schemeClr val="bg1"/>
                </a:solidFill>
                <a:latin typeface="微软雅黑" panose="020B0503020204020204" charset="-122"/>
                <a:ea typeface="微软雅黑" panose="020B0503020204020204" charset="-122"/>
                <a:sym typeface="+mn-ea"/>
              </a:rPr>
              <a:t>功能</a:t>
            </a:r>
            <a:endParaRPr lang="zh-CN" altLang="en-US" sz="2600" dirty="0">
              <a:solidFill>
                <a:schemeClr val="bg1"/>
              </a:solidFill>
              <a:latin typeface="微软雅黑" panose="020B0503020204020204" charset="-122"/>
              <a:ea typeface="微软雅黑" panose="020B0503020204020204" charset="-122"/>
              <a:sym typeface="+mn-ea"/>
            </a:endParaRPr>
          </a:p>
          <a:p>
            <a:pPr marL="914400" lvl="2" indent="-457200">
              <a:buSzPct val="100000"/>
              <a:buNone/>
            </a:pP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输入</a:t>
            </a:r>
            <a:r>
              <a:rPr lang="en-US" altLang="zh-CN" sz="2600" dirty="0">
                <a:solidFill>
                  <a:schemeClr val="bg1"/>
                </a:solidFill>
                <a:latin typeface="微软雅黑" panose="020B0503020204020204" charset="-122"/>
                <a:ea typeface="微软雅黑" panose="020B0503020204020204" charset="-122"/>
                <a:sym typeface="+mn-ea"/>
              </a:rPr>
              <a:t>2</a:t>
            </a:r>
            <a:r>
              <a:rPr lang="zh-CN" altLang="en-US" sz="2600" dirty="0">
                <a:solidFill>
                  <a:schemeClr val="bg1"/>
                </a:solidFill>
                <a:latin typeface="微软雅黑" panose="020B0503020204020204" charset="-122"/>
                <a:ea typeface="微软雅黑" panose="020B0503020204020204" charset="-122"/>
                <a:sym typeface="+mn-ea"/>
              </a:rPr>
              <a:t>，执行</a:t>
            </a:r>
            <a:r>
              <a:rPr lang="en-US" altLang="zh-CN" sz="2600" dirty="0">
                <a:solidFill>
                  <a:schemeClr val="bg1"/>
                </a:solidFill>
                <a:latin typeface="微软雅黑" panose="020B0503020204020204" charset="-122"/>
                <a:ea typeface="微软雅黑" panose="020B0503020204020204" charset="-122"/>
                <a:sym typeface="+mn-ea"/>
              </a:rPr>
              <a:t>“</a:t>
            </a:r>
            <a:r>
              <a:rPr lang="zh-CN" altLang="en-US" sz="2600" dirty="0">
                <a:solidFill>
                  <a:schemeClr val="bg1"/>
                </a:solidFill>
                <a:latin typeface="微软雅黑" panose="020B0503020204020204" charset="-122"/>
                <a:ea typeface="微软雅黑" panose="020B0503020204020204" charset="-122"/>
                <a:sym typeface="+mn-ea"/>
              </a:rPr>
              <a:t>退出</a:t>
            </a:r>
            <a:r>
              <a:rPr lang="en-US" altLang="zh-CN" sz="2600" dirty="0">
                <a:solidFill>
                  <a:schemeClr val="bg1"/>
                </a:solidFill>
                <a:latin typeface="微软雅黑" panose="020B0503020204020204" charset="-122"/>
                <a:ea typeface="微软雅黑" panose="020B0503020204020204" charset="-122"/>
                <a:sym typeface="+mn-ea"/>
              </a:rPr>
              <a:t>”</a:t>
            </a:r>
            <a:r>
              <a:rPr lang="zh-CN" altLang="en-US" sz="2600" dirty="0">
                <a:solidFill>
                  <a:schemeClr val="bg1"/>
                </a:solidFill>
                <a:latin typeface="微软雅黑" panose="020B0503020204020204" charset="-122"/>
                <a:ea typeface="微软雅黑" panose="020B0503020204020204" charset="-122"/>
                <a:sym typeface="+mn-ea"/>
              </a:rPr>
              <a:t>功能</a:t>
            </a:r>
            <a:endParaRPr lang="zh-CN" altLang="en-US" sz="2600" dirty="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52805" y="2426970"/>
            <a:ext cx="3992880" cy="1070610"/>
          </a:xfrm>
          <a:prstGeom prst="rect">
            <a:avLst/>
          </a:prstGeom>
          <a:noFill/>
        </p:spPr>
        <p:txBody>
          <a:bodyPr wrap="none" rtlCol="0" anchor="t">
            <a:spAutoFit/>
          </a:bodyPr>
          <a:p>
            <a:pPr algn="l"/>
            <a:r>
              <a:rPr lang="zh-CN" altLang="en-US" sz="6000" b="1">
                <a:solidFill>
                  <a:schemeClr val="bg1"/>
                </a:solidFill>
                <a:latin typeface="微软雅黑" panose="020B0503020204020204" charset="-122"/>
                <a:ea typeface="微软雅黑" panose="020B0503020204020204" charset="-122"/>
              </a:rPr>
              <a:t>总结和答疑</a:t>
            </a:r>
            <a:endParaRPr lang="zh-CN" altLang="en-US" sz="6000" b="1">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nvSpPr>
        <p:spPr>
          <a:xfrm>
            <a:off x="4532630" y="5080"/>
            <a:ext cx="4611370" cy="684085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ctrTitle"/>
          </p:nvPr>
        </p:nvSpPr>
        <p:spPr/>
        <p:txBody>
          <a:bodyPr>
            <a:normAutofit/>
          </a:bodyPr>
          <a:p>
            <a:pPr lvl="0" algn="l"/>
            <a:r>
              <a:rPr lang="zh-CN" altLang="en-US"/>
              <a:t>循环结构</a:t>
            </a:r>
            <a:endParaRPr lang="zh-CN" altLang="en-US"/>
          </a:p>
        </p:txBody>
      </p:sp>
      <p:sp>
        <p:nvSpPr>
          <p:cNvPr id="4" name="流程图: 可选过程 6146"/>
          <p:cNvSpPr/>
          <p:nvPr/>
        </p:nvSpPr>
        <p:spPr>
          <a:xfrm>
            <a:off x="511810" y="2852420"/>
            <a:ext cx="1466850" cy="711200"/>
          </a:xfrm>
          <a:prstGeom prst="flowChartAlternateProcess">
            <a:avLst/>
          </a:prstGeom>
          <a:solidFill>
            <a:srgbClr val="F60000"/>
          </a:solidFill>
          <a:ln w="38100" cap="flat" cmpd="sng">
            <a:solidFill>
              <a:schemeClr val="bg1"/>
            </a:solidFill>
            <a:prstDash val="solid"/>
            <a:miter/>
            <a:headEnd type="none" w="med" len="med"/>
            <a:tailEnd type="none" w="med" len="med"/>
          </a:ln>
        </p:spPr>
        <p:txBody>
          <a:bodyPr wrap="none" lIns="96519" tIns="50299" rIns="96519" bIns="50299" anchor="ctr"/>
          <a:p>
            <a:pPr lvl="0" algn="ctr"/>
            <a:r>
              <a:rPr lang="zh-CN" altLang="en-US" sz="2400" b="1" dirty="0">
                <a:solidFill>
                  <a:schemeClr val="bg1"/>
                </a:solidFill>
                <a:latin typeface="微软雅黑" panose="020B0503020204020204" charset="-122"/>
                <a:ea typeface="微软雅黑" panose="020B0503020204020204" charset="-122"/>
                <a:sym typeface="+mn-ea"/>
              </a:rPr>
              <a:t>循环结构</a:t>
            </a:r>
            <a:endParaRPr lang="zh-CN" altLang="en-US" sz="2400" b="1" dirty="0">
              <a:solidFill>
                <a:schemeClr val="bg1"/>
              </a:solidFill>
              <a:latin typeface="微软雅黑" panose="020B0503020204020204" charset="-122"/>
              <a:ea typeface="微软雅黑" panose="020B0503020204020204" charset="-122"/>
              <a:sym typeface="+mn-ea"/>
            </a:endParaRPr>
          </a:p>
        </p:txBody>
      </p:sp>
      <p:sp>
        <p:nvSpPr>
          <p:cNvPr id="15" name="矩形 14"/>
          <p:cNvSpPr/>
          <p:nvPr/>
        </p:nvSpPr>
        <p:spPr>
          <a:xfrm>
            <a:off x="487045" y="1200150"/>
            <a:ext cx="3007995" cy="15176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2" name="直接箭头连接符 21"/>
          <p:cNvCxnSpPr/>
          <p:nvPr/>
        </p:nvCxnSpPr>
        <p:spPr>
          <a:xfrm flipV="1">
            <a:off x="1978660" y="1897380"/>
            <a:ext cx="982345" cy="144399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4" idx="3"/>
            <a:endCxn id="18437" idx="1"/>
          </p:cNvCxnSpPr>
          <p:nvPr/>
        </p:nvCxnSpPr>
        <p:spPr>
          <a:xfrm>
            <a:off x="1978660" y="3208020"/>
            <a:ext cx="950595" cy="417195"/>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4" idx="3"/>
            <a:endCxn id="18438" idx="1"/>
          </p:cNvCxnSpPr>
          <p:nvPr/>
        </p:nvCxnSpPr>
        <p:spPr>
          <a:xfrm>
            <a:off x="1978660" y="3208020"/>
            <a:ext cx="949325" cy="232664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18439" idx="1"/>
          </p:cNvCxnSpPr>
          <p:nvPr/>
        </p:nvCxnSpPr>
        <p:spPr>
          <a:xfrm>
            <a:off x="1986280" y="3239135"/>
            <a:ext cx="974725" cy="3091815"/>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436" name="流程图: 可选过程 20484"/>
          <p:cNvSpPr/>
          <p:nvPr/>
        </p:nvSpPr>
        <p:spPr>
          <a:xfrm>
            <a:off x="2929255" y="1462088"/>
            <a:ext cx="2041525" cy="557212"/>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en-US" altLang="zh-CN" sz="2400" b="1" dirty="0">
                <a:solidFill>
                  <a:schemeClr val="bg1"/>
                </a:solidFill>
                <a:latin typeface="微软雅黑" panose="020B0503020204020204" charset="-122"/>
                <a:ea typeface="微软雅黑" panose="020B0503020204020204" charset="-122"/>
              </a:rPr>
              <a:t>while</a:t>
            </a:r>
            <a:r>
              <a:rPr lang="zh-CN" altLang="en-US" sz="2400" b="1" dirty="0">
                <a:solidFill>
                  <a:schemeClr val="bg1"/>
                </a:solidFill>
                <a:latin typeface="微软雅黑" panose="020B0503020204020204" charset="-122"/>
                <a:ea typeface="微软雅黑" panose="020B0503020204020204" charset="-122"/>
              </a:rPr>
              <a:t>语句</a:t>
            </a:r>
            <a:endParaRPr lang="zh-CN" altLang="en-US" sz="2400" b="1" dirty="0">
              <a:solidFill>
                <a:schemeClr val="bg1"/>
              </a:solidFill>
              <a:latin typeface="微软雅黑" panose="020B0503020204020204" charset="-122"/>
              <a:ea typeface="微软雅黑" panose="020B0503020204020204" charset="-122"/>
            </a:endParaRPr>
          </a:p>
        </p:txBody>
      </p:sp>
      <p:sp>
        <p:nvSpPr>
          <p:cNvPr id="18437" name="流程图: 可选过程 20485"/>
          <p:cNvSpPr/>
          <p:nvPr/>
        </p:nvSpPr>
        <p:spPr>
          <a:xfrm>
            <a:off x="2929255" y="3347085"/>
            <a:ext cx="2039938" cy="555625"/>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en-US" altLang="zh-CN" sz="2400" b="1" dirty="0">
                <a:solidFill>
                  <a:schemeClr val="bg1"/>
                </a:solidFill>
                <a:latin typeface="微软雅黑" panose="020B0503020204020204" charset="-122"/>
                <a:ea typeface="微软雅黑" panose="020B0503020204020204" charset="-122"/>
              </a:rPr>
              <a:t>do-while</a:t>
            </a:r>
            <a:r>
              <a:rPr lang="zh-CN" altLang="en-US" sz="2400" b="1" dirty="0">
                <a:solidFill>
                  <a:schemeClr val="bg1"/>
                </a:solidFill>
                <a:latin typeface="微软雅黑" panose="020B0503020204020204" charset="-122"/>
                <a:ea typeface="微软雅黑" panose="020B0503020204020204" charset="-122"/>
              </a:rPr>
              <a:t>语句</a:t>
            </a:r>
            <a:endParaRPr lang="zh-CN" altLang="en-US" sz="2400" b="1" dirty="0">
              <a:solidFill>
                <a:schemeClr val="bg1"/>
              </a:solidFill>
              <a:latin typeface="微软雅黑" panose="020B0503020204020204" charset="-122"/>
              <a:ea typeface="微软雅黑" panose="020B0503020204020204" charset="-122"/>
            </a:endParaRPr>
          </a:p>
        </p:txBody>
      </p:sp>
      <p:sp>
        <p:nvSpPr>
          <p:cNvPr id="18438" name="流程图: 可选过程 20486"/>
          <p:cNvSpPr/>
          <p:nvPr/>
        </p:nvSpPr>
        <p:spPr>
          <a:xfrm>
            <a:off x="2927985" y="5255260"/>
            <a:ext cx="2041525" cy="558800"/>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en-US" altLang="zh-CN" sz="2400" b="1" dirty="0">
                <a:solidFill>
                  <a:schemeClr val="bg1"/>
                </a:solidFill>
                <a:latin typeface="微软雅黑" panose="020B0503020204020204" charset="-122"/>
                <a:ea typeface="微软雅黑" panose="020B0503020204020204" charset="-122"/>
              </a:rPr>
              <a:t>for</a:t>
            </a:r>
            <a:r>
              <a:rPr lang="zh-CN" altLang="en-US" sz="2400" b="1" dirty="0">
                <a:solidFill>
                  <a:schemeClr val="bg1"/>
                </a:solidFill>
                <a:latin typeface="微软雅黑" panose="020B0503020204020204" charset="-122"/>
                <a:ea typeface="微软雅黑" panose="020B0503020204020204" charset="-122"/>
              </a:rPr>
              <a:t>语句</a:t>
            </a:r>
            <a:endParaRPr lang="zh-CN" altLang="en-US" sz="2400" b="1" dirty="0">
              <a:solidFill>
                <a:schemeClr val="bg1"/>
              </a:solidFill>
              <a:latin typeface="微软雅黑" panose="020B0503020204020204" charset="-122"/>
              <a:ea typeface="微软雅黑" panose="020B0503020204020204" charset="-122"/>
            </a:endParaRPr>
          </a:p>
        </p:txBody>
      </p:sp>
      <p:sp>
        <p:nvSpPr>
          <p:cNvPr id="18439" name="流程图: 可选过程 20487"/>
          <p:cNvSpPr/>
          <p:nvPr/>
        </p:nvSpPr>
        <p:spPr>
          <a:xfrm>
            <a:off x="2961005" y="6052820"/>
            <a:ext cx="2041525" cy="555625"/>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zh-CN" altLang="en-US" sz="2400" b="1" dirty="0">
                <a:solidFill>
                  <a:schemeClr val="bg1"/>
                </a:solidFill>
                <a:latin typeface="微软雅黑" panose="020B0503020204020204" charset="-122"/>
                <a:ea typeface="微软雅黑" panose="020B0503020204020204" charset="-122"/>
              </a:rPr>
              <a:t>循环问题</a:t>
            </a:r>
            <a:endParaRPr lang="zh-CN" altLang="en-US" sz="2400" b="1" dirty="0">
              <a:solidFill>
                <a:schemeClr val="bg1"/>
              </a:solidFill>
              <a:latin typeface="微软雅黑" panose="020B0503020204020204" charset="-122"/>
              <a:ea typeface="微软雅黑" panose="020B0503020204020204" charset="-122"/>
            </a:endParaRPr>
          </a:p>
        </p:txBody>
      </p:sp>
      <p:sp>
        <p:nvSpPr>
          <p:cNvPr id="18443" name="流程图: 可选过程 20491"/>
          <p:cNvSpPr/>
          <p:nvPr/>
        </p:nvSpPr>
        <p:spPr>
          <a:xfrm>
            <a:off x="5205730" y="1994535"/>
            <a:ext cx="3430270" cy="32702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en-US" altLang="zh-CN" sz="2400" b="1" dirty="0">
                <a:solidFill>
                  <a:schemeClr val="bg1"/>
                </a:solidFill>
                <a:latin typeface="微软雅黑" panose="020B0503020204020204" charset="-122"/>
                <a:ea typeface="微软雅黑" panose="020B0503020204020204" charset="-122"/>
              </a:rPr>
              <a:t>while</a:t>
            </a:r>
            <a:r>
              <a:rPr lang="zh-CN" altLang="en-US" sz="2400" b="1" dirty="0">
                <a:solidFill>
                  <a:schemeClr val="bg1"/>
                </a:solidFill>
                <a:latin typeface="微软雅黑" panose="020B0503020204020204" charset="-122"/>
                <a:ea typeface="微软雅黑" panose="020B0503020204020204" charset="-122"/>
              </a:rPr>
              <a:t>语句流程图</a:t>
            </a:r>
            <a:endParaRPr lang="zh-CN" altLang="en-US" sz="2400" b="1" dirty="0">
              <a:solidFill>
                <a:schemeClr val="bg1"/>
              </a:solidFill>
              <a:latin typeface="微软雅黑" panose="020B0503020204020204" charset="-122"/>
              <a:ea typeface="微软雅黑" panose="020B0503020204020204" charset="-122"/>
            </a:endParaRPr>
          </a:p>
        </p:txBody>
      </p:sp>
      <p:sp>
        <p:nvSpPr>
          <p:cNvPr id="18444" name="流程图: 可选过程 20492"/>
          <p:cNvSpPr/>
          <p:nvPr/>
        </p:nvSpPr>
        <p:spPr>
          <a:xfrm>
            <a:off x="5205730" y="2448560"/>
            <a:ext cx="3430270" cy="33972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en-US" altLang="zh-CN" sz="2400" b="1" dirty="0">
                <a:solidFill>
                  <a:schemeClr val="bg1"/>
                </a:solidFill>
                <a:latin typeface="微软雅黑" panose="020B0503020204020204" charset="-122"/>
                <a:ea typeface="微软雅黑" panose="020B0503020204020204" charset="-122"/>
              </a:rPr>
              <a:t>while</a:t>
            </a:r>
            <a:r>
              <a:rPr lang="zh-CN" altLang="en-US" sz="2400" b="1" dirty="0">
                <a:solidFill>
                  <a:schemeClr val="bg1"/>
                </a:solidFill>
                <a:latin typeface="微软雅黑" panose="020B0503020204020204" charset="-122"/>
                <a:ea typeface="微软雅黑" panose="020B0503020204020204" charset="-122"/>
              </a:rPr>
              <a:t>语句处理分支流程</a:t>
            </a:r>
            <a:endParaRPr lang="zh-CN" altLang="en-US" sz="2400" b="1" dirty="0">
              <a:solidFill>
                <a:schemeClr val="bg1"/>
              </a:solidFill>
              <a:latin typeface="微软雅黑" panose="020B0503020204020204" charset="-122"/>
              <a:ea typeface="微软雅黑" panose="020B0503020204020204" charset="-122"/>
            </a:endParaRPr>
          </a:p>
        </p:txBody>
      </p:sp>
      <p:sp>
        <p:nvSpPr>
          <p:cNvPr id="18445" name="流程图: 可选过程 20493"/>
          <p:cNvSpPr/>
          <p:nvPr/>
        </p:nvSpPr>
        <p:spPr>
          <a:xfrm>
            <a:off x="5205730" y="2885440"/>
            <a:ext cx="3430270" cy="35369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zh-CN" altLang="en-US" sz="2400" b="1" dirty="0">
                <a:solidFill>
                  <a:schemeClr val="bg1"/>
                </a:solidFill>
                <a:latin typeface="微软雅黑" panose="020B0503020204020204" charset="-122"/>
                <a:ea typeface="微软雅黑" panose="020B0503020204020204" charset="-122"/>
              </a:rPr>
              <a:t>使用</a:t>
            </a:r>
            <a:r>
              <a:rPr lang="en-US" altLang="zh-CN" sz="2400" b="1" dirty="0">
                <a:solidFill>
                  <a:schemeClr val="bg1"/>
                </a:solidFill>
                <a:latin typeface="微软雅黑" panose="020B0503020204020204" charset="-122"/>
                <a:ea typeface="微软雅黑" panose="020B0503020204020204" charset="-122"/>
              </a:rPr>
              <a:t>break</a:t>
            </a:r>
            <a:r>
              <a:rPr lang="zh-CN" altLang="en-US" sz="2400" b="1" dirty="0">
                <a:solidFill>
                  <a:schemeClr val="bg1"/>
                </a:solidFill>
                <a:latin typeface="微软雅黑" panose="020B0503020204020204" charset="-122"/>
                <a:ea typeface="微软雅黑" panose="020B0503020204020204" charset="-122"/>
              </a:rPr>
              <a:t>跳出循环</a:t>
            </a:r>
            <a:endParaRPr lang="zh-CN" altLang="en-US" sz="2400" b="1" dirty="0">
              <a:solidFill>
                <a:schemeClr val="bg1"/>
              </a:solidFill>
              <a:latin typeface="微软雅黑" panose="020B0503020204020204" charset="-122"/>
              <a:ea typeface="微软雅黑" panose="020B0503020204020204" charset="-122"/>
            </a:endParaRPr>
          </a:p>
        </p:txBody>
      </p:sp>
      <p:sp>
        <p:nvSpPr>
          <p:cNvPr id="18446" name="流程图: 可选过程 20494"/>
          <p:cNvSpPr/>
          <p:nvPr/>
        </p:nvSpPr>
        <p:spPr>
          <a:xfrm>
            <a:off x="5205730" y="3347085"/>
            <a:ext cx="3430270" cy="37020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en-US" altLang="zh-CN" sz="2400" b="1" dirty="0">
                <a:solidFill>
                  <a:schemeClr val="bg1"/>
                </a:solidFill>
                <a:latin typeface="微软雅黑" panose="020B0503020204020204" charset="-122"/>
                <a:ea typeface="微软雅黑" panose="020B0503020204020204" charset="-122"/>
              </a:rPr>
              <a:t>do-while</a:t>
            </a:r>
            <a:r>
              <a:rPr lang="zh-CN" altLang="en-US" sz="2400" b="1" dirty="0">
                <a:solidFill>
                  <a:schemeClr val="bg1"/>
                </a:solidFill>
                <a:latin typeface="微软雅黑" panose="020B0503020204020204" charset="-122"/>
                <a:ea typeface="微软雅黑" panose="020B0503020204020204" charset="-122"/>
              </a:rPr>
              <a:t>语句执行逻辑</a:t>
            </a:r>
            <a:endParaRPr lang="zh-CN" altLang="en-US" sz="2400" b="1" dirty="0">
              <a:solidFill>
                <a:schemeClr val="bg1"/>
              </a:solidFill>
              <a:latin typeface="微软雅黑" panose="020B0503020204020204" charset="-122"/>
              <a:ea typeface="微软雅黑" panose="020B0503020204020204" charset="-122"/>
            </a:endParaRPr>
          </a:p>
        </p:txBody>
      </p:sp>
      <p:sp>
        <p:nvSpPr>
          <p:cNvPr id="18447" name="流程图: 可选过程 20495"/>
          <p:cNvSpPr/>
          <p:nvPr/>
        </p:nvSpPr>
        <p:spPr>
          <a:xfrm>
            <a:off x="5205730" y="4752975"/>
            <a:ext cx="3430270" cy="387350"/>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en-US" altLang="zh-CN" sz="2400" b="1" dirty="0">
                <a:solidFill>
                  <a:schemeClr val="bg1"/>
                </a:solidFill>
                <a:latin typeface="微软雅黑" panose="020B0503020204020204" charset="-122"/>
                <a:ea typeface="微软雅黑" panose="020B0503020204020204" charset="-122"/>
              </a:rPr>
              <a:t>while</a:t>
            </a:r>
            <a:r>
              <a:rPr lang="zh-CN" altLang="en-US" sz="2400" b="1" dirty="0">
                <a:solidFill>
                  <a:schemeClr val="bg1"/>
                </a:solidFill>
                <a:latin typeface="微软雅黑" panose="020B0503020204020204" charset="-122"/>
                <a:ea typeface="微软雅黑" panose="020B0503020204020204" charset="-122"/>
              </a:rPr>
              <a:t>和</a:t>
            </a:r>
            <a:r>
              <a:rPr lang="en-US" altLang="zh-CN" sz="2400" b="1" dirty="0">
                <a:solidFill>
                  <a:schemeClr val="bg1"/>
                </a:solidFill>
                <a:latin typeface="微软雅黑" panose="020B0503020204020204" charset="-122"/>
                <a:ea typeface="微软雅黑" panose="020B0503020204020204" charset="-122"/>
              </a:rPr>
              <a:t>do-while</a:t>
            </a:r>
            <a:r>
              <a:rPr lang="zh-CN" altLang="en-US" sz="2400" b="1" dirty="0">
                <a:solidFill>
                  <a:schemeClr val="bg1"/>
                </a:solidFill>
                <a:latin typeface="微软雅黑" panose="020B0503020204020204" charset="-122"/>
                <a:ea typeface="微软雅黑" panose="020B0503020204020204" charset="-122"/>
              </a:rPr>
              <a:t>区别</a:t>
            </a:r>
            <a:endParaRPr lang="zh-CN" altLang="en-US" sz="2400" b="1" dirty="0">
              <a:solidFill>
                <a:schemeClr val="bg1"/>
              </a:solidFill>
              <a:latin typeface="微软雅黑" panose="020B0503020204020204" charset="-122"/>
              <a:ea typeface="微软雅黑" panose="020B0503020204020204" charset="-122"/>
            </a:endParaRPr>
          </a:p>
        </p:txBody>
      </p:sp>
      <p:sp>
        <p:nvSpPr>
          <p:cNvPr id="18448" name="流程图: 可选过程 20496"/>
          <p:cNvSpPr/>
          <p:nvPr/>
        </p:nvSpPr>
        <p:spPr>
          <a:xfrm>
            <a:off x="5205730" y="5255260"/>
            <a:ext cx="3430270" cy="38925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en-US" altLang="zh-CN" sz="2400" b="1" dirty="0">
                <a:solidFill>
                  <a:schemeClr val="bg1"/>
                </a:solidFill>
                <a:latin typeface="微软雅黑" panose="020B0503020204020204" charset="-122"/>
                <a:ea typeface="微软雅黑" panose="020B0503020204020204" charset="-122"/>
              </a:rPr>
              <a:t>for</a:t>
            </a:r>
            <a:r>
              <a:rPr lang="zh-CN" altLang="en-US" sz="2400" b="1" dirty="0">
                <a:solidFill>
                  <a:schemeClr val="bg1"/>
                </a:solidFill>
                <a:latin typeface="微软雅黑" panose="020B0503020204020204" charset="-122"/>
                <a:ea typeface="微软雅黑" panose="020B0503020204020204" charset="-122"/>
              </a:rPr>
              <a:t>执行逻辑</a:t>
            </a:r>
            <a:endParaRPr lang="zh-CN" altLang="en-US" sz="2400" b="1" dirty="0">
              <a:solidFill>
                <a:schemeClr val="bg1"/>
              </a:solidFill>
              <a:latin typeface="微软雅黑" panose="020B0503020204020204" charset="-122"/>
              <a:ea typeface="微软雅黑" panose="020B0503020204020204" charset="-122"/>
            </a:endParaRPr>
          </a:p>
        </p:txBody>
      </p:sp>
      <p:sp>
        <p:nvSpPr>
          <p:cNvPr id="18449" name="流程图: 可选过程 20497"/>
          <p:cNvSpPr/>
          <p:nvPr/>
        </p:nvSpPr>
        <p:spPr>
          <a:xfrm>
            <a:off x="5205730" y="5750560"/>
            <a:ext cx="3430270" cy="39052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en-US" altLang="zh-CN" sz="2400" b="1" dirty="0">
                <a:solidFill>
                  <a:schemeClr val="bg1"/>
                </a:solidFill>
                <a:latin typeface="微软雅黑" panose="020B0503020204020204" charset="-122"/>
                <a:ea typeface="微软雅黑" panose="020B0503020204020204" charset="-122"/>
              </a:rPr>
              <a:t>for</a:t>
            </a:r>
            <a:r>
              <a:rPr lang="zh-CN" altLang="en-US" sz="2400" b="1" dirty="0">
                <a:solidFill>
                  <a:schemeClr val="bg1"/>
                </a:solidFill>
                <a:latin typeface="微软雅黑" panose="020B0503020204020204" charset="-122"/>
                <a:ea typeface="微软雅黑" panose="020B0503020204020204" charset="-122"/>
              </a:rPr>
              <a:t>语句的特殊点</a:t>
            </a:r>
            <a:endParaRPr lang="zh-CN" altLang="en-US" sz="2400" b="1" dirty="0">
              <a:solidFill>
                <a:schemeClr val="bg1"/>
              </a:solidFill>
              <a:latin typeface="微软雅黑" panose="020B0503020204020204" charset="-122"/>
              <a:ea typeface="微软雅黑" panose="020B0503020204020204" charset="-122"/>
            </a:endParaRPr>
          </a:p>
        </p:txBody>
      </p:sp>
      <p:sp>
        <p:nvSpPr>
          <p:cNvPr id="6" name="流程图: 可选过程 12293"/>
          <p:cNvSpPr/>
          <p:nvPr/>
        </p:nvSpPr>
        <p:spPr>
          <a:xfrm>
            <a:off x="5205730" y="1462088"/>
            <a:ext cx="3405188" cy="425450"/>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6519" tIns="50299" rIns="96519" bIns="50299" anchor="ctr"/>
          <a:p>
            <a:pPr lvl="0" algn="ctr"/>
            <a:r>
              <a:rPr lang="en-US" altLang="zh-CN" sz="2400" b="1" dirty="0">
                <a:solidFill>
                  <a:schemeClr val="bg1"/>
                </a:solidFill>
                <a:latin typeface="微软雅黑" panose="020B0503020204020204" charset="-122"/>
                <a:ea typeface="微软雅黑" panose="020B0503020204020204" charset="-122"/>
              </a:rPr>
              <a:t>while</a:t>
            </a:r>
            <a:r>
              <a:rPr lang="zh-CN" altLang="en-US" sz="2400" b="1" dirty="0">
                <a:solidFill>
                  <a:schemeClr val="bg1"/>
                </a:solidFill>
                <a:latin typeface="微软雅黑" panose="020B0503020204020204" charset="-122"/>
                <a:ea typeface="微软雅黑" panose="020B0503020204020204" charset="-122"/>
              </a:rPr>
              <a:t>语句执行逻辑</a:t>
            </a:r>
            <a:endParaRPr lang="zh-CN" altLang="en-US" sz="2400" b="1" dirty="0">
              <a:solidFill>
                <a:schemeClr val="bg1"/>
              </a:solidFill>
              <a:latin typeface="微软雅黑" panose="020B0503020204020204" charset="-122"/>
              <a:ea typeface="微软雅黑" panose="020B0503020204020204" charset="-122"/>
            </a:endParaRPr>
          </a:p>
        </p:txBody>
      </p:sp>
      <p:sp>
        <p:nvSpPr>
          <p:cNvPr id="3" name="流程图: 可选过程 20497"/>
          <p:cNvSpPr/>
          <p:nvPr/>
        </p:nvSpPr>
        <p:spPr>
          <a:xfrm>
            <a:off x="5205730" y="6217920"/>
            <a:ext cx="3430270" cy="39052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en-US" altLang="zh-CN" sz="2400" b="1" dirty="0">
                <a:solidFill>
                  <a:schemeClr val="bg1"/>
                </a:solidFill>
                <a:latin typeface="微软雅黑" panose="020B0503020204020204" charset="-122"/>
                <a:ea typeface="微软雅黑" panose="020B0503020204020204" charset="-122"/>
              </a:rPr>
              <a:t>break</a:t>
            </a:r>
            <a:r>
              <a:rPr lang="zh-CN" altLang="en-US" sz="2400" b="1" dirty="0">
                <a:solidFill>
                  <a:schemeClr val="bg1"/>
                </a:solidFill>
                <a:latin typeface="微软雅黑" panose="020B0503020204020204" charset="-122"/>
                <a:ea typeface="微软雅黑" panose="020B0503020204020204" charset="-122"/>
              </a:rPr>
              <a:t>和</a:t>
            </a:r>
            <a:r>
              <a:rPr lang="en-US" altLang="zh-CN" sz="2400" b="1" dirty="0">
                <a:solidFill>
                  <a:schemeClr val="bg1"/>
                </a:solidFill>
                <a:latin typeface="微软雅黑" panose="020B0503020204020204" charset="-122"/>
                <a:ea typeface="微软雅黑" panose="020B0503020204020204" charset="-122"/>
              </a:rPr>
              <a:t>continue</a:t>
            </a:r>
            <a:r>
              <a:rPr lang="zh-CN" altLang="en-US" sz="2400" b="1" dirty="0">
                <a:solidFill>
                  <a:schemeClr val="bg1"/>
                </a:solidFill>
                <a:latin typeface="微软雅黑" panose="020B0503020204020204" charset="-122"/>
                <a:ea typeface="微软雅黑" panose="020B0503020204020204" charset="-122"/>
              </a:rPr>
              <a:t>语句</a:t>
            </a:r>
            <a:endParaRPr lang="zh-CN" altLang="en-US" sz="2400" b="1" dirty="0">
              <a:solidFill>
                <a:schemeClr val="bg1"/>
              </a:solidFill>
              <a:latin typeface="微软雅黑" panose="020B0503020204020204" charset="-122"/>
              <a:ea typeface="微软雅黑" panose="020B0503020204020204" charset="-122"/>
            </a:endParaRPr>
          </a:p>
        </p:txBody>
      </p:sp>
      <p:sp>
        <p:nvSpPr>
          <p:cNvPr id="5" name="流程图: 可选过程 20491"/>
          <p:cNvSpPr/>
          <p:nvPr/>
        </p:nvSpPr>
        <p:spPr>
          <a:xfrm>
            <a:off x="5205730" y="3835400"/>
            <a:ext cx="3430270" cy="32702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en-US" altLang="zh-CN" sz="2400" b="1" dirty="0">
                <a:solidFill>
                  <a:schemeClr val="bg1"/>
                </a:solidFill>
                <a:latin typeface="微软雅黑" panose="020B0503020204020204" charset="-122"/>
                <a:ea typeface="微软雅黑" panose="020B0503020204020204" charset="-122"/>
              </a:rPr>
              <a:t>do-while</a:t>
            </a:r>
            <a:r>
              <a:rPr lang="zh-CN" altLang="en-US" sz="2400" b="1" dirty="0">
                <a:solidFill>
                  <a:schemeClr val="bg1"/>
                </a:solidFill>
                <a:latin typeface="微软雅黑" panose="020B0503020204020204" charset="-122"/>
                <a:ea typeface="微软雅黑" panose="020B0503020204020204" charset="-122"/>
              </a:rPr>
              <a:t>语句流程图</a:t>
            </a:r>
            <a:endParaRPr lang="zh-CN" altLang="en-US" sz="2400" b="1" dirty="0">
              <a:solidFill>
                <a:schemeClr val="bg1"/>
              </a:solidFill>
              <a:latin typeface="微软雅黑" panose="020B0503020204020204" charset="-122"/>
              <a:ea typeface="微软雅黑" panose="020B0503020204020204" charset="-122"/>
            </a:endParaRPr>
          </a:p>
        </p:txBody>
      </p:sp>
      <p:sp>
        <p:nvSpPr>
          <p:cNvPr id="7" name="流程图: 可选过程 20492"/>
          <p:cNvSpPr/>
          <p:nvPr/>
        </p:nvSpPr>
        <p:spPr>
          <a:xfrm>
            <a:off x="5205730" y="4289425"/>
            <a:ext cx="3430270" cy="33972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en-US" altLang="zh-CN" sz="2400" b="1" dirty="0">
                <a:solidFill>
                  <a:schemeClr val="bg1"/>
                </a:solidFill>
                <a:latin typeface="微软雅黑" panose="020B0503020204020204" charset="-122"/>
                <a:ea typeface="微软雅黑" panose="020B0503020204020204" charset="-122"/>
              </a:rPr>
              <a:t>do-while</a:t>
            </a:r>
            <a:r>
              <a:rPr lang="zh-CN" altLang="en-US" sz="2400" b="1" dirty="0">
                <a:solidFill>
                  <a:schemeClr val="bg1"/>
                </a:solidFill>
                <a:latin typeface="微软雅黑" panose="020B0503020204020204" charset="-122"/>
                <a:ea typeface="微软雅黑" panose="020B0503020204020204" charset="-122"/>
              </a:rPr>
              <a:t>处理分支流程</a:t>
            </a:r>
            <a:endParaRPr lang="zh-CN" altLang="en-US" sz="2400" b="1"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52805" y="2426970"/>
            <a:ext cx="3992880" cy="1070610"/>
          </a:xfrm>
          <a:prstGeom prst="rect">
            <a:avLst/>
          </a:prstGeom>
          <a:noFill/>
        </p:spPr>
        <p:txBody>
          <a:bodyPr wrap="none" rtlCol="0" anchor="t">
            <a:spAutoFit/>
          </a:bodyPr>
          <a:p>
            <a:pPr algn="l"/>
            <a:r>
              <a:rPr lang="zh-CN" altLang="en-US" sz="6000" b="1">
                <a:solidFill>
                  <a:schemeClr val="bg1"/>
                </a:solidFill>
                <a:latin typeface="微软雅黑" panose="020B0503020204020204" charset="-122"/>
                <a:ea typeface="微软雅黑" panose="020B0503020204020204" charset="-122"/>
              </a:rPr>
              <a:t>什么是循环</a:t>
            </a:r>
            <a:endParaRPr lang="zh-CN" altLang="en-US" sz="6000" b="1">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zh-CN" altLang="en-US">
                <a:solidFill>
                  <a:schemeClr val="bg1"/>
                </a:solidFill>
                <a:sym typeface="+mn-ea"/>
              </a:rPr>
              <a:t>什么是循环结构</a:t>
            </a:r>
            <a:endParaRPr lang="zh-CN" altLang="en-US">
              <a:solidFill>
                <a:schemeClr val="bg1"/>
              </a:solidFill>
              <a:sym typeface="+mn-ea"/>
            </a:endParaRPr>
          </a:p>
        </p:txBody>
      </p:sp>
      <p:sp>
        <p:nvSpPr>
          <p:cNvPr id="3" name="文本占位符 2"/>
          <p:cNvSpPr>
            <a:spLocks noGrp="1"/>
          </p:cNvSpPr>
          <p:nvPr>
            <p:ph type="body" idx="13"/>
          </p:nvPr>
        </p:nvSpPr>
        <p:spPr/>
        <p:txBody>
          <a:bodyPr>
            <a:normAutofit/>
          </a:bodyPr>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循环是程序设计语言中执行某些重复性代码的一种计算机处理过程，是一组相同或相似语句被有规律的重复性执行。</a:t>
            </a: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循环要素是：</a:t>
            </a: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循环体</a:t>
            </a:r>
            <a:r>
              <a:rPr lang="en-US" altLang="zh-CN" sz="2600" dirty="0">
                <a:solidFill>
                  <a:schemeClr val="bg1"/>
                </a:solidFill>
                <a:effectLst/>
                <a:latin typeface="微软雅黑" panose="020B0503020204020204" charset="-122"/>
                <a:ea typeface="微软雅黑" panose="020B0503020204020204" charset="-122"/>
                <a:sym typeface="+mn-ea"/>
              </a:rPr>
              <a:t>(</a:t>
            </a:r>
            <a:r>
              <a:rPr lang="zh-CN" altLang="en-US" sz="2600" dirty="0">
                <a:solidFill>
                  <a:schemeClr val="bg1"/>
                </a:solidFill>
                <a:effectLst/>
                <a:latin typeface="微软雅黑" panose="020B0503020204020204" charset="-122"/>
                <a:ea typeface="微软雅黑" panose="020B0503020204020204" charset="-122"/>
                <a:sym typeface="+mn-ea"/>
              </a:rPr>
              <a:t>相同或相似之处</a:t>
            </a:r>
            <a:r>
              <a:rPr lang="en-US" altLang="zh-CN" sz="2600" dirty="0">
                <a:solidFill>
                  <a:schemeClr val="bg1"/>
                </a:solidFill>
                <a:effectLst/>
                <a:latin typeface="微软雅黑" panose="020B0503020204020204" charset="-122"/>
                <a:ea typeface="微软雅黑" panose="020B0503020204020204" charset="-122"/>
                <a:sym typeface="+mn-ea"/>
              </a:rPr>
              <a:t>)</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循环条件</a:t>
            </a:r>
            <a:r>
              <a:rPr lang="en-US" altLang="zh-CN" sz="2600" dirty="0">
                <a:solidFill>
                  <a:schemeClr val="bg1"/>
                </a:solidFill>
                <a:effectLst/>
                <a:latin typeface="微软雅黑" panose="020B0503020204020204" charset="-122"/>
                <a:ea typeface="微软雅黑" panose="020B0503020204020204" charset="-122"/>
                <a:sym typeface="+mn-ea"/>
              </a:rPr>
              <a:t>(</a:t>
            </a:r>
            <a:r>
              <a:rPr lang="zh-CN" altLang="en-US" sz="2600" dirty="0">
                <a:solidFill>
                  <a:schemeClr val="bg1"/>
                </a:solidFill>
                <a:effectLst/>
                <a:latin typeface="微软雅黑" panose="020B0503020204020204" charset="-122"/>
                <a:ea typeface="微软雅黑" panose="020B0503020204020204" charset="-122"/>
                <a:sym typeface="+mn-ea"/>
              </a:rPr>
              <a:t>继续执行循环的条件，某些情况下循环条件以循环次数方式体现</a:t>
            </a:r>
            <a:r>
              <a:rPr lang="en-US" altLang="zh-CN" sz="2600" dirty="0">
                <a:solidFill>
                  <a:schemeClr val="bg1"/>
                </a:solidFill>
                <a:effectLst/>
                <a:latin typeface="微软雅黑" panose="020B0503020204020204" charset="-122"/>
                <a:ea typeface="微软雅黑" panose="020B0503020204020204" charset="-122"/>
                <a:sym typeface="+mn-ea"/>
              </a:rPr>
              <a:t>)</a:t>
            </a:r>
            <a:endParaRPr lang="en-US" altLang="zh-CN" sz="2600" dirty="0">
              <a:solidFill>
                <a:schemeClr val="bg1"/>
              </a:solidFill>
              <a:effectLst/>
              <a:latin typeface="微软雅黑" panose="020B0503020204020204" charset="-122"/>
              <a:ea typeface="微软雅黑" panose="020B0503020204020204" charset="-122"/>
              <a:sym typeface="+mn-ea"/>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52805" y="2426970"/>
            <a:ext cx="3742055" cy="1070610"/>
          </a:xfrm>
          <a:prstGeom prst="rect">
            <a:avLst/>
          </a:prstGeom>
          <a:noFill/>
        </p:spPr>
        <p:txBody>
          <a:bodyPr wrap="none" rtlCol="0" anchor="t">
            <a:spAutoFit/>
          </a:bodyPr>
          <a:p>
            <a:pPr algn="l"/>
            <a:r>
              <a:rPr lang="en-US" altLang="zh-CN" sz="6000" b="1">
                <a:solidFill>
                  <a:schemeClr val="bg1"/>
                </a:solidFill>
                <a:latin typeface="微软雅黑" panose="020B0503020204020204" charset="-122"/>
                <a:ea typeface="微软雅黑" panose="020B0503020204020204" charset="-122"/>
              </a:rPr>
              <a:t>while</a:t>
            </a:r>
            <a:r>
              <a:rPr lang="zh-CN" altLang="en-US" sz="6000" b="1">
                <a:solidFill>
                  <a:schemeClr val="bg1"/>
                </a:solidFill>
                <a:latin typeface="微软雅黑" panose="020B0503020204020204" charset="-122"/>
                <a:ea typeface="微软雅黑" panose="020B0503020204020204" charset="-122"/>
              </a:rPr>
              <a:t>语句</a:t>
            </a:r>
            <a:endParaRPr lang="zh-CN" altLang="en-US" sz="6000" b="1">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52805" y="2426970"/>
            <a:ext cx="6208395" cy="1070610"/>
          </a:xfrm>
          <a:prstGeom prst="rect">
            <a:avLst/>
          </a:prstGeom>
          <a:noFill/>
        </p:spPr>
        <p:txBody>
          <a:bodyPr wrap="none" rtlCol="0" anchor="t">
            <a:spAutoFit/>
          </a:bodyPr>
          <a:p>
            <a:r>
              <a:rPr lang="en-US" altLang="x-none" sz="6000" b="1" dirty="0">
                <a:solidFill>
                  <a:schemeClr val="bg1"/>
                </a:solidFill>
                <a:latin typeface="微软雅黑" panose="020B0503020204020204" charset="-122"/>
                <a:ea typeface="微软雅黑" panose="020B0503020204020204" charset="-122"/>
                <a:sym typeface="+mn-ea"/>
              </a:rPr>
              <a:t>JDK</a:t>
            </a:r>
            <a:r>
              <a:rPr lang="zh-CN" altLang="en-US" sz="6000" b="1" dirty="0">
                <a:solidFill>
                  <a:schemeClr val="bg1"/>
                </a:solidFill>
                <a:latin typeface="微软雅黑" panose="020B0503020204020204" charset="-122"/>
                <a:ea typeface="微软雅黑" panose="020B0503020204020204" charset="-122"/>
                <a:sym typeface="+mn-ea"/>
              </a:rPr>
              <a:t>、</a:t>
            </a:r>
            <a:r>
              <a:rPr lang="en-US" altLang="x-none" sz="6000" b="1" dirty="0">
                <a:solidFill>
                  <a:schemeClr val="bg1"/>
                </a:solidFill>
                <a:latin typeface="微软雅黑" panose="020B0503020204020204" charset="-122"/>
                <a:ea typeface="微软雅黑" panose="020B0503020204020204" charset="-122"/>
                <a:sym typeface="+mn-ea"/>
              </a:rPr>
              <a:t>JRE</a:t>
            </a:r>
            <a:r>
              <a:rPr lang="zh-CN" altLang="en-US" sz="6000" b="1" dirty="0">
                <a:solidFill>
                  <a:schemeClr val="bg1"/>
                </a:solidFill>
                <a:latin typeface="微软雅黑" panose="020B0503020204020204" charset="-122"/>
                <a:ea typeface="微软雅黑" panose="020B0503020204020204" charset="-122"/>
                <a:sym typeface="+mn-ea"/>
              </a:rPr>
              <a:t>、</a:t>
            </a:r>
            <a:r>
              <a:rPr lang="en-US" altLang="x-none" sz="6000" b="1" dirty="0">
                <a:solidFill>
                  <a:schemeClr val="bg1"/>
                </a:solidFill>
                <a:latin typeface="微软雅黑" panose="020B0503020204020204" charset="-122"/>
                <a:ea typeface="微软雅黑" panose="020B0503020204020204" charset="-122"/>
                <a:sym typeface="+mn-ea"/>
              </a:rPr>
              <a:t>JVM</a:t>
            </a:r>
            <a:endParaRPr lang="zh-CN" altLang="en-US" sz="6000" b="1">
              <a:latin typeface="微软雅黑" panose="020B0503020204020204" charset="-122"/>
              <a:ea typeface="微软雅黑" panose="020B0503020204020204"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en-US" altLang="zh-CN">
                <a:solidFill>
                  <a:schemeClr val="bg1"/>
                </a:solidFill>
                <a:sym typeface="+mn-ea"/>
              </a:rPr>
              <a:t>while</a:t>
            </a:r>
            <a:r>
              <a:rPr lang="zh-CN" altLang="en-US">
                <a:solidFill>
                  <a:schemeClr val="bg1"/>
                </a:solidFill>
                <a:sym typeface="+mn-ea"/>
              </a:rPr>
              <a:t>语句执行逻辑</a:t>
            </a:r>
            <a:endParaRPr lang="zh-CN" altLang="en-US">
              <a:solidFill>
                <a:schemeClr val="bg1"/>
              </a:solidFill>
              <a:sym typeface="+mn-ea"/>
            </a:endParaRPr>
          </a:p>
        </p:txBody>
      </p:sp>
      <p:sp>
        <p:nvSpPr>
          <p:cNvPr id="3" name="文本占位符 2"/>
          <p:cNvSpPr>
            <a:spLocks noGrp="1"/>
          </p:cNvSpPr>
          <p:nvPr>
            <p:ph type="body" idx="13"/>
          </p:nvPr>
        </p:nvSpPr>
        <p:spPr/>
        <p:txBody>
          <a:bodyPr>
            <a:normAutofit/>
          </a:bodyPr>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计算</a:t>
            </a:r>
            <a:r>
              <a:rPr lang="en-US" altLang="zh-CN" sz="3200" dirty="0">
                <a:solidFill>
                  <a:schemeClr val="bg1"/>
                </a:solidFill>
                <a:effectLst/>
                <a:latin typeface="微软雅黑" panose="020B0503020204020204" charset="-122"/>
                <a:ea typeface="微软雅黑" panose="020B0503020204020204" charset="-122"/>
                <a:sym typeface="+mn-ea"/>
              </a:rPr>
              <a:t>boolean</a:t>
            </a:r>
            <a:r>
              <a:rPr lang="zh-CN" altLang="en-US" sz="3200" dirty="0">
                <a:solidFill>
                  <a:schemeClr val="bg1"/>
                </a:solidFill>
                <a:effectLst/>
                <a:latin typeface="微软雅黑" panose="020B0503020204020204" charset="-122"/>
                <a:ea typeface="微软雅黑" panose="020B0503020204020204" charset="-122"/>
                <a:sym typeface="+mn-ea"/>
              </a:rPr>
              <a:t>表达式的值。</a:t>
            </a: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如果值为</a:t>
            </a:r>
            <a:r>
              <a:rPr lang="en-US" altLang="zh-CN" sz="3200" dirty="0">
                <a:solidFill>
                  <a:schemeClr val="bg1"/>
                </a:solidFill>
                <a:effectLst/>
                <a:latin typeface="微软雅黑" panose="020B0503020204020204" charset="-122"/>
                <a:ea typeface="微软雅黑" panose="020B0503020204020204" charset="-122"/>
                <a:sym typeface="+mn-ea"/>
              </a:rPr>
              <a:t>true</a:t>
            </a:r>
            <a:r>
              <a:rPr lang="zh-CN" altLang="en-US" sz="3200" dirty="0">
                <a:solidFill>
                  <a:schemeClr val="bg1"/>
                </a:solidFill>
                <a:effectLst/>
                <a:latin typeface="微软雅黑" panose="020B0503020204020204" charset="-122"/>
                <a:ea typeface="微软雅黑" panose="020B0503020204020204" charset="-122"/>
                <a:sym typeface="+mn-ea"/>
              </a:rPr>
              <a:t>则执行语句块；语句块执行完后再次判断</a:t>
            </a:r>
            <a:r>
              <a:rPr lang="en-US" altLang="zh-CN" sz="3200" dirty="0">
                <a:solidFill>
                  <a:schemeClr val="bg1"/>
                </a:solidFill>
                <a:effectLst/>
                <a:latin typeface="微软雅黑" panose="020B0503020204020204" charset="-122"/>
                <a:ea typeface="微软雅黑" panose="020B0503020204020204" charset="-122"/>
                <a:sym typeface="+mn-ea"/>
              </a:rPr>
              <a:t>boolean</a:t>
            </a:r>
            <a:r>
              <a:rPr lang="zh-CN" altLang="en-US" sz="3200" dirty="0">
                <a:solidFill>
                  <a:schemeClr val="bg1"/>
                </a:solidFill>
                <a:effectLst/>
                <a:latin typeface="微软雅黑" panose="020B0503020204020204" charset="-122"/>
                <a:ea typeface="微软雅黑" panose="020B0503020204020204" charset="-122"/>
                <a:sym typeface="+mn-ea"/>
              </a:rPr>
              <a:t>表达式的值，如果为</a:t>
            </a:r>
            <a:r>
              <a:rPr lang="en-US" altLang="zh-CN" sz="3200" dirty="0">
                <a:solidFill>
                  <a:schemeClr val="bg1"/>
                </a:solidFill>
                <a:effectLst/>
                <a:latin typeface="微软雅黑" panose="020B0503020204020204" charset="-122"/>
                <a:ea typeface="微软雅黑" panose="020B0503020204020204" charset="-122"/>
                <a:sym typeface="+mn-ea"/>
              </a:rPr>
              <a:t>true</a:t>
            </a:r>
            <a:r>
              <a:rPr lang="zh-CN" altLang="en-US" sz="3200" dirty="0">
                <a:solidFill>
                  <a:schemeClr val="bg1"/>
                </a:solidFill>
                <a:effectLst/>
                <a:latin typeface="微软雅黑" panose="020B0503020204020204" charset="-122"/>
                <a:ea typeface="微软雅黑" panose="020B0503020204020204" charset="-122"/>
                <a:sym typeface="+mn-ea"/>
              </a:rPr>
              <a:t>则继续执行语句块；如此循环往复，直到</a:t>
            </a:r>
            <a:r>
              <a:rPr lang="en-US" altLang="zh-CN" sz="3200" dirty="0">
                <a:solidFill>
                  <a:schemeClr val="bg1"/>
                </a:solidFill>
                <a:effectLst/>
                <a:latin typeface="微软雅黑" panose="020B0503020204020204" charset="-122"/>
                <a:ea typeface="微软雅黑" panose="020B0503020204020204" charset="-122"/>
                <a:sym typeface="+mn-ea"/>
              </a:rPr>
              <a:t>boolean</a:t>
            </a:r>
            <a:r>
              <a:rPr lang="zh-CN" altLang="en-US" sz="3200" dirty="0">
                <a:solidFill>
                  <a:schemeClr val="bg1"/>
                </a:solidFill>
                <a:effectLst/>
                <a:latin typeface="微软雅黑" panose="020B0503020204020204" charset="-122"/>
                <a:ea typeface="微软雅黑" panose="020B0503020204020204" charset="-122"/>
                <a:sym typeface="+mn-ea"/>
              </a:rPr>
              <a:t>为</a:t>
            </a:r>
            <a:r>
              <a:rPr lang="en-US" altLang="zh-CN" sz="3200" dirty="0">
                <a:solidFill>
                  <a:schemeClr val="bg1"/>
                </a:solidFill>
                <a:effectLst/>
                <a:latin typeface="微软雅黑" panose="020B0503020204020204" charset="-122"/>
                <a:ea typeface="微软雅黑" panose="020B0503020204020204" charset="-122"/>
                <a:sym typeface="+mn-ea"/>
              </a:rPr>
              <a:t>false</a:t>
            </a:r>
            <a:r>
              <a:rPr lang="zh-CN" altLang="en-US" sz="3200" dirty="0">
                <a:solidFill>
                  <a:schemeClr val="bg1"/>
                </a:solidFill>
                <a:effectLst/>
                <a:latin typeface="微软雅黑" panose="020B0503020204020204" charset="-122"/>
                <a:ea typeface="微软雅黑" panose="020B0503020204020204" charset="-122"/>
                <a:sym typeface="+mn-ea"/>
              </a:rPr>
              <a:t>时退出循环。</a:t>
            </a: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endParaRPr lang="en-US" altLang="zh-CN" sz="2165"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while( boolean</a:t>
            </a:r>
            <a:r>
              <a:rPr lang="zh-CN" altLang="en-US" sz="2600" dirty="0">
                <a:solidFill>
                  <a:schemeClr val="bg1"/>
                </a:solidFill>
                <a:effectLst/>
                <a:latin typeface="微软雅黑" panose="020B0503020204020204" charset="-122"/>
                <a:ea typeface="微软雅黑" panose="020B0503020204020204" charset="-122"/>
                <a:sym typeface="+mn-ea"/>
              </a:rPr>
              <a:t>表达式 </a:t>
            </a:r>
            <a:r>
              <a:rPr lang="en-US" altLang="zh-CN" sz="2600" dirty="0">
                <a:solidFill>
                  <a:schemeClr val="bg1"/>
                </a:solidFill>
                <a:effectLst/>
                <a:latin typeface="微软雅黑" panose="020B0503020204020204" charset="-122"/>
                <a:ea typeface="微软雅黑" panose="020B0503020204020204" charset="-122"/>
                <a:sym typeface="+mn-ea"/>
              </a:rPr>
              <a:t>){</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语句块</a:t>
            </a:r>
            <a:r>
              <a:rPr lang="en-US" altLang="zh-CN" sz="2600" dirty="0">
                <a:solidFill>
                  <a:schemeClr val="bg1"/>
                </a:solidFill>
                <a:effectLst/>
                <a:latin typeface="微软雅黑" panose="020B0503020204020204" charset="-122"/>
                <a:ea typeface="微软雅黑" panose="020B0503020204020204" charset="-122"/>
                <a:sym typeface="+mn-ea"/>
              </a:rPr>
              <a:t>;</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a:t>
            </a:r>
            <a:endParaRPr lang="en-US" altLang="zh-CN" sz="2600" dirty="0">
              <a:solidFill>
                <a:schemeClr val="bg1"/>
              </a:solidFill>
              <a:effectLst/>
              <a:latin typeface="微软雅黑" panose="020B0503020204020204" charset="-122"/>
              <a:ea typeface="微软雅黑" panose="020B0503020204020204" charset="-122"/>
              <a:sym typeface="+mn-ea"/>
            </a:endParaRPr>
          </a:p>
        </p:txBody>
      </p:sp>
      <p:sp>
        <p:nvSpPr>
          <p:cNvPr id="4" name="矩形标注 3"/>
          <p:cNvSpPr/>
          <p:nvPr/>
        </p:nvSpPr>
        <p:spPr>
          <a:xfrm>
            <a:off x="1983105" y="5821680"/>
            <a:ext cx="2924175" cy="540385"/>
          </a:xfrm>
          <a:prstGeom prst="wedgeRectCallout">
            <a:avLst>
              <a:gd name="adj1" fmla="val -30797"/>
              <a:gd name="adj2" fmla="val -94770"/>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600">
                <a:latin typeface="微软雅黑" panose="020B0503020204020204" charset="-122"/>
                <a:ea typeface="微软雅黑" panose="020B0503020204020204" charset="-122"/>
              </a:rPr>
              <a:t>被重复执行的操作</a:t>
            </a:r>
            <a:endParaRPr lang="zh-CN" altLang="en-US" sz="2600">
              <a:latin typeface="微软雅黑" panose="020B0503020204020204" charset="-122"/>
              <a:ea typeface="微软雅黑" panose="020B0503020204020204" charset="-122"/>
            </a:endParaRPr>
          </a:p>
        </p:txBody>
      </p:sp>
      <p:sp>
        <p:nvSpPr>
          <p:cNvPr id="5" name="矩形标注 4"/>
          <p:cNvSpPr/>
          <p:nvPr/>
        </p:nvSpPr>
        <p:spPr>
          <a:xfrm>
            <a:off x="5200015" y="4418965"/>
            <a:ext cx="2698115" cy="855980"/>
          </a:xfrm>
          <a:prstGeom prst="wedgeRectCallout">
            <a:avLst>
              <a:gd name="adj1" fmla="val -61270"/>
              <a:gd name="adj2" fmla="val -12685"/>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600">
                <a:latin typeface="微软雅黑" panose="020B0503020204020204" charset="-122"/>
                <a:ea typeface="微软雅黑" panose="020B0503020204020204" charset="-122"/>
              </a:rPr>
              <a:t>结果为真时执行，否则退出</a:t>
            </a:r>
            <a:endParaRPr lang="zh-CN" altLang="en-US" sz="2600">
              <a:latin typeface="微软雅黑" panose="020B0503020204020204" charset="-122"/>
              <a:ea typeface="微软雅黑" panose="020B0503020204020204"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en-US" altLang="zh-CN">
                <a:solidFill>
                  <a:schemeClr val="bg1"/>
                </a:solidFill>
                <a:sym typeface="+mn-ea"/>
              </a:rPr>
              <a:t>while</a:t>
            </a:r>
            <a:r>
              <a:rPr lang="zh-CN" altLang="en-US">
                <a:solidFill>
                  <a:schemeClr val="bg1"/>
                </a:solidFill>
                <a:sym typeface="+mn-ea"/>
              </a:rPr>
              <a:t>语句的流程图</a:t>
            </a:r>
            <a:endParaRPr lang="zh-CN" altLang="en-US">
              <a:solidFill>
                <a:schemeClr val="bg1"/>
              </a:solidFill>
              <a:sym typeface="+mn-ea"/>
            </a:endParaRPr>
          </a:p>
        </p:txBody>
      </p:sp>
      <p:sp>
        <p:nvSpPr>
          <p:cNvPr id="32771" name="流程图: 决策 32771"/>
          <p:cNvSpPr/>
          <p:nvPr/>
        </p:nvSpPr>
        <p:spPr>
          <a:xfrm>
            <a:off x="1842453" y="2265045"/>
            <a:ext cx="1555750" cy="992188"/>
          </a:xfrm>
          <a:prstGeom prst="flowChartDecision">
            <a:avLst/>
          </a:prstGeom>
          <a:solidFill>
            <a:srgbClr val="F60000"/>
          </a:solidFill>
          <a:ln w="38100" cap="flat" cmpd="sng">
            <a:solidFill>
              <a:schemeClr val="bg1"/>
            </a:solidFill>
            <a:prstDash val="solid"/>
            <a:miter/>
            <a:headEnd type="none" w="med" len="med"/>
            <a:tailEnd type="none" w="med" len="med"/>
          </a:ln>
        </p:spPr>
        <p:txBody>
          <a:bodyPr wrap="none" lIns="96519" tIns="50299" rIns="96519" bIns="50299" anchor="ctr"/>
          <a:p>
            <a:pPr lvl="0" algn="ctr"/>
            <a:r>
              <a:rPr lang="zh-CN" altLang="en-US" sz="2400" b="1" dirty="0">
                <a:solidFill>
                  <a:schemeClr val="bg1"/>
                </a:solidFill>
                <a:latin typeface="微软雅黑" panose="020B0503020204020204" charset="-122"/>
                <a:ea typeface="微软雅黑" panose="020B0503020204020204" charset="-122"/>
              </a:rPr>
              <a:t>循环条件</a:t>
            </a:r>
            <a:endParaRPr lang="zh-CN" altLang="en-US" sz="2400" b="1" dirty="0">
              <a:solidFill>
                <a:schemeClr val="bg1"/>
              </a:solidFill>
              <a:latin typeface="微软雅黑" panose="020B0503020204020204" charset="-122"/>
              <a:ea typeface="微软雅黑" panose="020B0503020204020204" charset="-122"/>
            </a:endParaRPr>
          </a:p>
        </p:txBody>
      </p:sp>
      <p:sp>
        <p:nvSpPr>
          <p:cNvPr id="32772" name="流程图: 过程 32772"/>
          <p:cNvSpPr/>
          <p:nvPr/>
        </p:nvSpPr>
        <p:spPr>
          <a:xfrm>
            <a:off x="1686878" y="3635058"/>
            <a:ext cx="1851025" cy="411162"/>
          </a:xfrm>
          <a:prstGeom prst="flowChartProcess">
            <a:avLst/>
          </a:prstGeom>
          <a:solidFill>
            <a:schemeClr val="accent1"/>
          </a:solidFill>
          <a:ln w="38100" cap="flat" cmpd="sng">
            <a:solidFill>
              <a:schemeClr val="bg1"/>
            </a:solidFill>
            <a:prstDash val="solid"/>
            <a:miter/>
            <a:headEnd type="none" w="med" len="med"/>
            <a:tailEnd type="none" w="med" len="med"/>
          </a:ln>
        </p:spPr>
        <p:txBody>
          <a:bodyPr wrap="none" lIns="96519" tIns="50299" rIns="96519" bIns="50299" anchor="ctr"/>
          <a:p>
            <a:pPr lvl="0" algn="ctr"/>
            <a:r>
              <a:rPr lang="zh-CN" altLang="en-US" sz="2400" b="1" dirty="0">
                <a:solidFill>
                  <a:schemeClr val="bg1"/>
                </a:solidFill>
                <a:latin typeface="微软雅黑" panose="020B0503020204020204" charset="-122"/>
                <a:ea typeface="微软雅黑" panose="020B0503020204020204" charset="-122"/>
              </a:rPr>
              <a:t>循环操作</a:t>
            </a:r>
            <a:endParaRPr lang="zh-CN" altLang="en-US" sz="2400" b="1" dirty="0">
              <a:solidFill>
                <a:schemeClr val="bg1"/>
              </a:solidFill>
              <a:latin typeface="微软雅黑" panose="020B0503020204020204" charset="-122"/>
              <a:ea typeface="微软雅黑" panose="020B0503020204020204" charset="-122"/>
            </a:endParaRPr>
          </a:p>
        </p:txBody>
      </p:sp>
      <p:sp>
        <p:nvSpPr>
          <p:cNvPr id="32773" name="箭头 468"/>
          <p:cNvSpPr/>
          <p:nvPr/>
        </p:nvSpPr>
        <p:spPr>
          <a:xfrm>
            <a:off x="2613978" y="1450658"/>
            <a:ext cx="1587" cy="814387"/>
          </a:xfrm>
          <a:prstGeom prst="line">
            <a:avLst/>
          </a:prstGeom>
          <a:ln w="38100" cap="flat" cmpd="sng">
            <a:solidFill>
              <a:schemeClr val="bg1"/>
            </a:solidFill>
            <a:prstDash val="solid"/>
            <a:round/>
            <a:headEnd type="none" w="med" len="med"/>
            <a:tailEnd type="triangl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32774" name="箭头 468"/>
          <p:cNvSpPr/>
          <p:nvPr/>
        </p:nvSpPr>
        <p:spPr>
          <a:xfrm flipH="1">
            <a:off x="2612390" y="3236595"/>
            <a:ext cx="3175" cy="384175"/>
          </a:xfrm>
          <a:prstGeom prst="line">
            <a:avLst/>
          </a:prstGeom>
          <a:ln w="38100" cap="flat" cmpd="sng">
            <a:solidFill>
              <a:schemeClr val="bg1"/>
            </a:solidFill>
            <a:prstDash val="solid"/>
            <a:round/>
            <a:headEnd type="none" w="med" len="med"/>
            <a:tailEnd type="triangl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32775" name="文本框 32775"/>
          <p:cNvSpPr txBox="1"/>
          <p:nvPr/>
        </p:nvSpPr>
        <p:spPr>
          <a:xfrm>
            <a:off x="2993390" y="3131820"/>
            <a:ext cx="406400" cy="476250"/>
          </a:xfrm>
          <a:prstGeom prst="rect">
            <a:avLst/>
          </a:prstGeom>
          <a:noFill/>
          <a:ln w="38100">
            <a:noFill/>
            <a:miter/>
          </a:ln>
        </p:spPr>
        <p:txBody>
          <a:bodyPr lIns="97880" tIns="48939" rIns="97880" bIns="48939" anchor="t">
            <a:spAutoFit/>
          </a:bodyPr>
          <a:p>
            <a:pPr lvl="0"/>
            <a:r>
              <a:rPr lang="zh-CN" altLang="en-US" sz="2400" b="1" dirty="0">
                <a:solidFill>
                  <a:schemeClr val="bg1"/>
                </a:solidFill>
                <a:latin typeface="微软雅黑" panose="020B0503020204020204" charset="-122"/>
                <a:ea typeface="微软雅黑" panose="020B0503020204020204" charset="-122"/>
              </a:rPr>
              <a:t>Y</a:t>
            </a:r>
            <a:endParaRPr lang="zh-CN" altLang="en-US" sz="2400" b="1" dirty="0">
              <a:solidFill>
                <a:schemeClr val="bg1"/>
              </a:solidFill>
              <a:latin typeface="微软雅黑" panose="020B0503020204020204" charset="-122"/>
              <a:ea typeface="微软雅黑" panose="020B0503020204020204" charset="-122"/>
            </a:endParaRPr>
          </a:p>
        </p:txBody>
      </p:sp>
      <p:sp>
        <p:nvSpPr>
          <p:cNvPr id="32776" name="文本框 32776"/>
          <p:cNvSpPr txBox="1"/>
          <p:nvPr/>
        </p:nvSpPr>
        <p:spPr>
          <a:xfrm>
            <a:off x="3458528" y="2012633"/>
            <a:ext cx="401637" cy="477837"/>
          </a:xfrm>
          <a:prstGeom prst="rect">
            <a:avLst/>
          </a:prstGeom>
          <a:noFill/>
          <a:ln w="38100">
            <a:noFill/>
            <a:miter/>
          </a:ln>
        </p:spPr>
        <p:txBody>
          <a:bodyPr wrap="square" lIns="97880" tIns="48939" rIns="97880" bIns="48939" anchor="t">
            <a:spAutoFit/>
          </a:bodyPr>
          <a:p>
            <a:pPr lvl="0"/>
            <a:r>
              <a:rPr lang="zh-CN" altLang="en-US" sz="2400" b="1" dirty="0">
                <a:solidFill>
                  <a:schemeClr val="bg1"/>
                </a:solidFill>
                <a:latin typeface="微软雅黑" panose="020B0503020204020204" charset="-122"/>
                <a:ea typeface="微软雅黑" panose="020B0503020204020204" charset="-122"/>
              </a:rPr>
              <a:t>N</a:t>
            </a:r>
            <a:endParaRPr lang="zh-CN" altLang="en-US" sz="2400" b="1" dirty="0">
              <a:solidFill>
                <a:schemeClr val="bg1"/>
              </a:solidFill>
              <a:latin typeface="微软雅黑" panose="020B0503020204020204" charset="-122"/>
              <a:ea typeface="微软雅黑" panose="020B0503020204020204" charset="-122"/>
            </a:endParaRPr>
          </a:p>
        </p:txBody>
      </p:sp>
      <p:sp>
        <p:nvSpPr>
          <p:cNvPr id="32777" name="直接连接符 32777"/>
          <p:cNvSpPr/>
          <p:nvPr/>
        </p:nvSpPr>
        <p:spPr>
          <a:xfrm>
            <a:off x="2613978" y="4068445"/>
            <a:ext cx="0" cy="525463"/>
          </a:xfrm>
          <a:prstGeom prst="line">
            <a:avLst/>
          </a:prstGeom>
          <a:ln w="38100" cap="flat" cmpd="sng">
            <a:solidFill>
              <a:schemeClr val="bg1"/>
            </a:solidFill>
            <a:prstDash val="solid"/>
            <a:round/>
            <a:headEnd type="none" w="med" len="med"/>
            <a:tailEnd type="non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32778" name="直接连接符 32778"/>
          <p:cNvSpPr/>
          <p:nvPr/>
        </p:nvSpPr>
        <p:spPr>
          <a:xfrm flipH="1">
            <a:off x="1559878" y="4609783"/>
            <a:ext cx="1052512" cy="0"/>
          </a:xfrm>
          <a:prstGeom prst="line">
            <a:avLst/>
          </a:prstGeom>
          <a:ln w="38100" cap="flat" cmpd="sng">
            <a:solidFill>
              <a:schemeClr val="bg1"/>
            </a:solidFill>
            <a:prstDash val="solid"/>
            <a:round/>
            <a:headEnd type="none" w="med" len="med"/>
            <a:tailEnd type="non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32779" name="直接连接符 32779"/>
          <p:cNvSpPr/>
          <p:nvPr/>
        </p:nvSpPr>
        <p:spPr>
          <a:xfrm flipH="1" flipV="1">
            <a:off x="1559878" y="1831658"/>
            <a:ext cx="14287" cy="2778125"/>
          </a:xfrm>
          <a:prstGeom prst="line">
            <a:avLst/>
          </a:prstGeom>
          <a:ln w="38100" cap="flat" cmpd="sng">
            <a:solidFill>
              <a:schemeClr val="bg1"/>
            </a:solidFill>
            <a:prstDash val="solid"/>
            <a:round/>
            <a:headEnd type="none" w="med" len="med"/>
            <a:tailEnd type="non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32780" name="箭头 477"/>
          <p:cNvSpPr/>
          <p:nvPr/>
        </p:nvSpPr>
        <p:spPr>
          <a:xfrm>
            <a:off x="1559878" y="1831658"/>
            <a:ext cx="1036637" cy="0"/>
          </a:xfrm>
          <a:prstGeom prst="line">
            <a:avLst/>
          </a:prstGeom>
          <a:ln w="38100" cap="flat" cmpd="sng">
            <a:solidFill>
              <a:schemeClr val="bg1"/>
            </a:solidFill>
            <a:prstDash val="solid"/>
            <a:round/>
            <a:headEnd type="none" w="med" len="med"/>
            <a:tailEnd type="triangl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32781" name="直接连接符 32781"/>
          <p:cNvSpPr/>
          <p:nvPr/>
        </p:nvSpPr>
        <p:spPr>
          <a:xfrm flipH="1">
            <a:off x="3761740" y="2753995"/>
            <a:ext cx="0" cy="2378075"/>
          </a:xfrm>
          <a:prstGeom prst="line">
            <a:avLst/>
          </a:prstGeom>
          <a:ln w="38100" cap="flat" cmpd="sng">
            <a:solidFill>
              <a:schemeClr val="bg1"/>
            </a:solidFill>
            <a:prstDash val="solid"/>
            <a:round/>
            <a:headEnd type="none" w="med" len="med"/>
            <a:tailEnd type="non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32782" name="箭头 480"/>
          <p:cNvSpPr/>
          <p:nvPr/>
        </p:nvSpPr>
        <p:spPr>
          <a:xfrm flipH="1">
            <a:off x="2612390" y="5132070"/>
            <a:ext cx="1149350" cy="3175"/>
          </a:xfrm>
          <a:prstGeom prst="line">
            <a:avLst/>
          </a:prstGeom>
          <a:ln w="38100" cap="flat" cmpd="sng">
            <a:solidFill>
              <a:schemeClr val="bg1"/>
            </a:solidFill>
            <a:prstDash val="solid"/>
            <a:round/>
            <a:headEnd type="none" w="med" len="med"/>
            <a:tailEnd type="triangl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32783" name="文本框 32783"/>
          <p:cNvSpPr txBox="1"/>
          <p:nvPr/>
        </p:nvSpPr>
        <p:spPr>
          <a:xfrm>
            <a:off x="1795145" y="5798820"/>
            <a:ext cx="1654175" cy="476250"/>
          </a:xfrm>
          <a:prstGeom prst="rect">
            <a:avLst/>
          </a:prstGeom>
          <a:noFill/>
          <a:ln w="38100">
            <a:solidFill>
              <a:schemeClr val="bg1"/>
            </a:solidFill>
            <a:miter/>
          </a:ln>
        </p:spPr>
        <p:txBody>
          <a:bodyPr wrap="square" lIns="97880" tIns="48939" rIns="97880" bIns="48939" anchor="t">
            <a:spAutoFit/>
          </a:bodyPr>
          <a:p>
            <a:pPr lvl="0"/>
            <a:r>
              <a:rPr lang="zh-CN" altLang="en-US" sz="2400" b="1" dirty="0">
                <a:solidFill>
                  <a:schemeClr val="bg1"/>
                </a:solidFill>
                <a:latin typeface="微软雅黑" panose="020B0503020204020204" charset="-122"/>
                <a:ea typeface="微软雅黑" panose="020B0503020204020204" charset="-122"/>
              </a:rPr>
              <a:t>while循环</a:t>
            </a:r>
            <a:endParaRPr lang="zh-CN" altLang="en-US" sz="2400" b="1" dirty="0">
              <a:solidFill>
                <a:schemeClr val="bg1"/>
              </a:solidFill>
              <a:latin typeface="微软雅黑" panose="020B0503020204020204" charset="-122"/>
              <a:ea typeface="微软雅黑" panose="020B0503020204020204" charset="-122"/>
            </a:endParaRPr>
          </a:p>
        </p:txBody>
      </p:sp>
      <p:sp>
        <p:nvSpPr>
          <p:cNvPr id="32784" name="直接连接符 32784"/>
          <p:cNvSpPr/>
          <p:nvPr/>
        </p:nvSpPr>
        <p:spPr>
          <a:xfrm>
            <a:off x="3398203" y="2753995"/>
            <a:ext cx="363537" cy="0"/>
          </a:xfrm>
          <a:prstGeom prst="line">
            <a:avLst/>
          </a:prstGeom>
          <a:ln w="38100" cap="flat" cmpd="sng">
            <a:solidFill>
              <a:schemeClr val="bg1"/>
            </a:solidFill>
            <a:prstDash val="solid"/>
            <a:round/>
            <a:headEnd type="none" w="med" len="med"/>
            <a:tailEnd type="non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7" name="圆角矩形 6"/>
          <p:cNvSpPr/>
          <p:nvPr/>
        </p:nvSpPr>
        <p:spPr>
          <a:xfrm>
            <a:off x="4752340" y="2754630"/>
            <a:ext cx="3177540" cy="2428875"/>
          </a:xfrm>
          <a:prstGeom prst="roundRect">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600">
                <a:latin typeface="微软雅黑" panose="020B0503020204020204" charset="-122"/>
                <a:ea typeface="微软雅黑" panose="020B0503020204020204" charset="-122"/>
              </a:rPr>
              <a:t>需要注意：一般情况下，循环操作中会存在使得循环条件不满足的可能性，否则将成为</a:t>
            </a:r>
            <a:r>
              <a:rPr lang="en-US" altLang="zh-CN" sz="2600">
                <a:latin typeface="微软雅黑" panose="020B0503020204020204" charset="-122"/>
                <a:ea typeface="微软雅黑" panose="020B0503020204020204" charset="-122"/>
              </a:rPr>
              <a:t>”</a:t>
            </a:r>
            <a:r>
              <a:rPr lang="zh-CN" altLang="en-US" sz="2600">
                <a:latin typeface="微软雅黑" panose="020B0503020204020204" charset="-122"/>
                <a:ea typeface="微软雅黑" panose="020B0503020204020204" charset="-122"/>
              </a:rPr>
              <a:t>死循环</a:t>
            </a:r>
            <a:r>
              <a:rPr lang="en-US" altLang="zh-CN" sz="2600">
                <a:latin typeface="微软雅黑" panose="020B0503020204020204" charset="-122"/>
                <a:ea typeface="微软雅黑" panose="020B0503020204020204" charset="-122"/>
              </a:rPr>
              <a:t>“</a:t>
            </a:r>
            <a:r>
              <a:rPr lang="zh-CN" altLang="en-US" sz="2600">
                <a:latin typeface="微软雅黑" panose="020B0503020204020204" charset="-122"/>
                <a:ea typeface="微软雅黑" panose="020B0503020204020204" charset="-122"/>
              </a:rPr>
              <a:t>。</a:t>
            </a:r>
            <a:endParaRPr lang="zh-CN" altLang="en-US" sz="2600">
              <a:latin typeface="微软雅黑" panose="020B0503020204020204" charset="-122"/>
              <a:ea typeface="微软雅黑" panose="020B0503020204020204"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en-US" altLang="zh-CN">
                <a:solidFill>
                  <a:schemeClr val="bg1"/>
                </a:solidFill>
                <a:sym typeface="+mn-ea"/>
              </a:rPr>
              <a:t>while</a:t>
            </a:r>
            <a:r>
              <a:rPr lang="zh-CN" altLang="en-US">
                <a:solidFill>
                  <a:schemeClr val="bg1"/>
                </a:solidFill>
                <a:sym typeface="+mn-ea"/>
              </a:rPr>
              <a:t>语句处理执行逻辑</a:t>
            </a:r>
            <a:endParaRPr lang="zh-CN" altLang="en-US">
              <a:solidFill>
                <a:schemeClr val="bg1"/>
              </a:solidFill>
              <a:sym typeface="+mn-ea"/>
            </a:endParaRPr>
          </a:p>
        </p:txBody>
      </p:sp>
      <p:sp>
        <p:nvSpPr>
          <p:cNvPr id="3" name="文本占位符 2"/>
          <p:cNvSpPr>
            <a:spLocks noGrp="1"/>
          </p:cNvSpPr>
          <p:nvPr>
            <p:ph type="body" idx="13"/>
          </p:nvPr>
        </p:nvSpPr>
        <p:spPr/>
        <p:txBody>
          <a:bodyPr>
            <a:normAutofit/>
          </a:bodyPr>
          <a:p>
            <a:pPr marL="457200" lvl="1" indent="-457200">
              <a:lnSpc>
                <a:spcPct val="110000"/>
              </a:lnSpc>
              <a:buSzPct val="100000"/>
            </a:pP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165" dirty="0">
                <a:solidFill>
                  <a:schemeClr val="bg1"/>
                </a:solidFill>
                <a:effectLst/>
                <a:latin typeface="微软雅黑" panose="020B0503020204020204" charset="-122"/>
                <a:ea typeface="微软雅黑" panose="020B0503020204020204" charset="-122"/>
                <a:sym typeface="+mn-ea"/>
              </a:rPr>
              <a:t>int age = 1;</a:t>
            </a:r>
            <a:endParaRPr lang="en-US" altLang="zh-CN" sz="2165"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while( </a:t>
            </a:r>
            <a:r>
              <a:rPr lang="en-US" sz="2600" dirty="0">
                <a:solidFill>
                  <a:schemeClr val="bg1"/>
                </a:solidFill>
                <a:effectLst/>
                <a:latin typeface="微软雅黑" panose="020B0503020204020204" charset="-122"/>
                <a:ea typeface="微软雅黑" panose="020B0503020204020204" charset="-122"/>
                <a:sym typeface="+mn-ea"/>
              </a:rPr>
              <a:t>age &lt;= 100</a:t>
            </a:r>
            <a:r>
              <a:rPr lang="zh-CN" altLang="en-US" sz="2600" dirty="0">
                <a:solidFill>
                  <a:schemeClr val="bg1"/>
                </a:solidFill>
                <a:effectLst/>
                <a:latin typeface="微软雅黑" panose="020B0503020204020204" charset="-122"/>
                <a:ea typeface="微软雅黑" panose="020B0503020204020204" charset="-122"/>
                <a:sym typeface="+mn-ea"/>
              </a:rPr>
              <a:t> </a:t>
            </a:r>
            <a:r>
              <a:rPr lang="en-US" altLang="zh-CN" sz="2600" dirty="0">
                <a:solidFill>
                  <a:schemeClr val="bg1"/>
                </a:solidFill>
                <a:effectLst/>
                <a:latin typeface="微软雅黑" panose="020B0503020204020204" charset="-122"/>
                <a:ea typeface="微软雅黑" panose="020B0503020204020204" charset="-122"/>
                <a:sym typeface="+mn-ea"/>
              </a:rPr>
              <a:t>){</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System.out.println( "</a:t>
            </a:r>
            <a:r>
              <a:rPr lang="zh-CN" altLang="zh-CN" sz="2600" dirty="0">
                <a:solidFill>
                  <a:schemeClr val="bg1"/>
                </a:solidFill>
                <a:effectLst/>
                <a:latin typeface="微软雅黑" panose="020B0503020204020204" charset="-122"/>
                <a:ea typeface="微软雅黑" panose="020B0503020204020204" charset="-122"/>
                <a:sym typeface="+mn-ea"/>
              </a:rPr>
              <a:t>马上有钱</a:t>
            </a:r>
            <a:r>
              <a:rPr lang="en-US" altLang="zh-CN" sz="2600" dirty="0">
                <a:solidFill>
                  <a:schemeClr val="bg1"/>
                </a:solidFill>
                <a:effectLst/>
                <a:latin typeface="微软雅黑" panose="020B0503020204020204" charset="-122"/>
                <a:ea typeface="微软雅黑" panose="020B0503020204020204" charset="-122"/>
                <a:sym typeface="+mn-ea"/>
              </a:rPr>
              <a:t>" );</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age ++;</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System.out.println("OVER");</a:t>
            </a:r>
            <a:endParaRPr lang="en-US" altLang="zh-CN" sz="2600" dirty="0">
              <a:solidFill>
                <a:schemeClr val="bg1"/>
              </a:solidFill>
              <a:effectLst/>
              <a:latin typeface="微软雅黑" panose="020B0503020204020204" charset="-122"/>
              <a:ea typeface="微软雅黑" panose="020B0503020204020204" charset="-122"/>
              <a:sym typeface="+mn-ea"/>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zh-CN">
                <a:solidFill>
                  <a:schemeClr val="bg1"/>
                </a:solidFill>
                <a:sym typeface="+mn-ea"/>
              </a:rPr>
              <a:t>使用</a:t>
            </a:r>
            <a:r>
              <a:rPr lang="en-US" altLang="zh-CN">
                <a:solidFill>
                  <a:schemeClr val="bg1"/>
                </a:solidFill>
                <a:sym typeface="+mn-ea"/>
              </a:rPr>
              <a:t>break</a:t>
            </a:r>
            <a:r>
              <a:rPr lang="zh-CN" altLang="en-US">
                <a:solidFill>
                  <a:schemeClr val="bg1"/>
                </a:solidFill>
                <a:sym typeface="+mn-ea"/>
              </a:rPr>
              <a:t>跳出循环</a:t>
            </a:r>
            <a:endParaRPr lang="zh-CN" altLang="en-US">
              <a:solidFill>
                <a:schemeClr val="bg1"/>
              </a:solidFill>
              <a:sym typeface="+mn-ea"/>
            </a:endParaRPr>
          </a:p>
        </p:txBody>
      </p:sp>
      <p:sp>
        <p:nvSpPr>
          <p:cNvPr id="3" name="文本占位符 2"/>
          <p:cNvSpPr>
            <a:spLocks noGrp="1"/>
          </p:cNvSpPr>
          <p:nvPr>
            <p:ph type="body" idx="13"/>
          </p:nvPr>
        </p:nvSpPr>
        <p:spPr/>
        <p:txBody>
          <a:bodyPr>
            <a:normAutofit/>
          </a:bodyPr>
          <a:p>
            <a:pPr marL="457200" lvl="1" indent="-457200">
              <a:lnSpc>
                <a:spcPct val="110000"/>
              </a:lnSpc>
              <a:buSzPct val="100000"/>
            </a:pPr>
            <a:r>
              <a:rPr lang="en-US" altLang="zh-CN" sz="3200" dirty="0">
                <a:solidFill>
                  <a:schemeClr val="bg1"/>
                </a:solidFill>
                <a:effectLst/>
                <a:latin typeface="微软雅黑" panose="020B0503020204020204" charset="-122"/>
                <a:ea typeface="微软雅黑" panose="020B0503020204020204" charset="-122"/>
                <a:sym typeface="+mn-ea"/>
              </a:rPr>
              <a:t>break</a:t>
            </a:r>
            <a:r>
              <a:rPr lang="zh-CN" altLang="en-US" sz="3200" dirty="0">
                <a:solidFill>
                  <a:schemeClr val="bg1"/>
                </a:solidFill>
                <a:effectLst/>
                <a:latin typeface="微软雅黑" panose="020B0503020204020204" charset="-122"/>
                <a:ea typeface="微软雅黑" panose="020B0503020204020204" charset="-122"/>
                <a:sym typeface="+mn-ea"/>
              </a:rPr>
              <a:t>在循环中用于退出循环</a:t>
            </a: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165" dirty="0">
                <a:solidFill>
                  <a:schemeClr val="bg1"/>
                </a:solidFill>
                <a:effectLst/>
                <a:latin typeface="微软雅黑" panose="020B0503020204020204" charset="-122"/>
                <a:ea typeface="微软雅黑" panose="020B0503020204020204" charset="-122"/>
                <a:sym typeface="+mn-ea"/>
              </a:rPr>
              <a:t>int x = 0;</a:t>
            </a:r>
            <a:endParaRPr lang="en-US" altLang="zh-CN" sz="2165"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while( x</a:t>
            </a:r>
            <a:r>
              <a:rPr lang="en-US" sz="2600" dirty="0">
                <a:solidFill>
                  <a:schemeClr val="bg1"/>
                </a:solidFill>
                <a:effectLst/>
                <a:latin typeface="微软雅黑" panose="020B0503020204020204" charset="-122"/>
                <a:ea typeface="微软雅黑" panose="020B0503020204020204" charset="-122"/>
                <a:sym typeface="+mn-ea"/>
              </a:rPr>
              <a:t> &lt; 10</a:t>
            </a:r>
            <a:r>
              <a:rPr lang="zh-CN" altLang="en-US" sz="2600" dirty="0">
                <a:solidFill>
                  <a:schemeClr val="bg1"/>
                </a:solidFill>
                <a:effectLst/>
                <a:latin typeface="微软雅黑" panose="020B0503020204020204" charset="-122"/>
                <a:ea typeface="微软雅黑" panose="020B0503020204020204" charset="-122"/>
                <a:sym typeface="+mn-ea"/>
              </a:rPr>
              <a:t> </a:t>
            </a:r>
            <a:r>
              <a:rPr lang="en-US" altLang="zh-CN" sz="2600" dirty="0">
                <a:solidFill>
                  <a:schemeClr val="bg1"/>
                </a:solidFill>
                <a:effectLst/>
                <a:latin typeface="微软雅黑" panose="020B0503020204020204" charset="-122"/>
                <a:ea typeface="微软雅黑" panose="020B0503020204020204" charset="-122"/>
                <a:sym typeface="+mn-ea"/>
              </a:rPr>
              <a:t>){</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if( x==5 ){</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break;</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System.out.println(x);</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x ++;</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a:t>
            </a:r>
            <a:endParaRPr lang="en-US" altLang="zh-CN" sz="2600" dirty="0">
              <a:solidFill>
                <a:schemeClr val="bg1"/>
              </a:solidFill>
              <a:effectLst/>
              <a:latin typeface="微软雅黑" panose="020B0503020204020204" charset="-122"/>
              <a:ea typeface="微软雅黑" panose="020B0503020204020204" charset="-122"/>
              <a:sym typeface="+mn-ea"/>
            </a:endParaRPr>
          </a:p>
        </p:txBody>
      </p:sp>
      <p:sp>
        <p:nvSpPr>
          <p:cNvPr id="4" name="圆角矩形 3"/>
          <p:cNvSpPr/>
          <p:nvPr/>
        </p:nvSpPr>
        <p:spPr>
          <a:xfrm>
            <a:off x="1082675" y="5633720"/>
            <a:ext cx="6706870" cy="474345"/>
          </a:xfrm>
          <a:prstGeom prst="roundRect">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600">
                <a:latin typeface="微软雅黑" panose="020B0503020204020204" charset="-122"/>
                <a:ea typeface="微软雅黑" panose="020B0503020204020204" charset="-122"/>
              </a:rPr>
              <a:t>输出结果为：</a:t>
            </a:r>
            <a:r>
              <a:rPr lang="en-US" altLang="zh-CN" sz="2600">
                <a:latin typeface="微软雅黑" panose="020B0503020204020204" charset="-122"/>
                <a:ea typeface="微软雅黑" panose="020B0503020204020204" charset="-122"/>
              </a:rPr>
              <a:t>0,1,2,3,4</a:t>
            </a:r>
            <a:r>
              <a:rPr lang="zh-CN" altLang="en-US" sz="2600">
                <a:latin typeface="微软雅黑" panose="020B0503020204020204" charset="-122"/>
                <a:ea typeface="微软雅黑" panose="020B0503020204020204" charset="-122"/>
              </a:rPr>
              <a:t>，当</a:t>
            </a:r>
            <a:r>
              <a:rPr lang="en-US" altLang="zh-CN" sz="2600">
                <a:latin typeface="微软雅黑" panose="020B0503020204020204" charset="-122"/>
                <a:ea typeface="微软雅黑" panose="020B0503020204020204" charset="-122"/>
              </a:rPr>
              <a:t>x=5</a:t>
            </a:r>
            <a:r>
              <a:rPr lang="zh-CN" altLang="en-US" sz="2600">
                <a:latin typeface="微软雅黑" panose="020B0503020204020204" charset="-122"/>
                <a:ea typeface="微软雅黑" panose="020B0503020204020204" charset="-122"/>
              </a:rPr>
              <a:t>时退出循环</a:t>
            </a:r>
            <a:endParaRPr lang="zh-CN" altLang="en-US" sz="2600">
              <a:latin typeface="微软雅黑" panose="020B0503020204020204" charset="-122"/>
              <a:ea typeface="微软雅黑" panose="020B0503020204020204"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lgn="l"/>
            <a:r>
              <a:rPr lang="zh-CN" altLang="zh-CN">
                <a:solidFill>
                  <a:schemeClr val="bg1"/>
                </a:solidFill>
                <a:sym typeface="+mn-ea"/>
              </a:rPr>
              <a:t>案例演示</a:t>
            </a:r>
            <a:endParaRPr lang="zh-CN" altLang="zh-CN">
              <a:solidFill>
                <a:schemeClr val="bg1"/>
              </a:solidFill>
              <a:sym typeface="+mn-ea"/>
            </a:endParaRPr>
          </a:p>
        </p:txBody>
      </p:sp>
      <p:sp>
        <p:nvSpPr>
          <p:cNvPr id="3" name="文本占位符 2"/>
          <p:cNvSpPr>
            <a:spLocks noGrp="1"/>
          </p:cNvSpPr>
          <p:nvPr>
            <p:ph type="body" idx="13"/>
          </p:nvPr>
        </p:nvSpPr>
        <p:spPr/>
        <p:txBody>
          <a:bodyPr/>
          <a:p>
            <a:pPr marL="0" lvl="1" indent="0">
              <a:buSzPct val="100000"/>
              <a:buNone/>
            </a:pPr>
            <a:r>
              <a:rPr lang="zh-CN" altLang="en-US" sz="3200" b="1" dirty="0">
                <a:solidFill>
                  <a:schemeClr val="bg1"/>
                </a:solidFill>
                <a:latin typeface="微软雅黑" panose="020B0503020204020204" charset="-122"/>
                <a:ea typeface="微软雅黑" panose="020B0503020204020204" charset="-122"/>
                <a:sym typeface="+mn-ea"/>
              </a:rPr>
              <a:t>【参见：</a:t>
            </a:r>
            <a:r>
              <a:rPr lang="en-US" altLang="zh-CN" sz="3200" b="1" dirty="0">
                <a:solidFill>
                  <a:schemeClr val="bg1"/>
                </a:solidFill>
                <a:latin typeface="微软雅黑" panose="020B0503020204020204" charset="-122"/>
                <a:ea typeface="微软雅黑" panose="020B0503020204020204" charset="-122"/>
                <a:sym typeface="+mn-ea"/>
              </a:rPr>
              <a:t>COOKBOOK</a:t>
            </a:r>
            <a:r>
              <a:rPr lang="zh-CN" altLang="en-US" sz="3200" b="1" dirty="0">
                <a:solidFill>
                  <a:schemeClr val="bg1"/>
                </a:solidFill>
                <a:latin typeface="微软雅黑" panose="020B0503020204020204" charset="-122"/>
                <a:ea typeface="微软雅黑" panose="020B0503020204020204" charset="-122"/>
                <a:sym typeface="+mn-ea"/>
              </a:rPr>
              <a:t>】</a:t>
            </a:r>
            <a:endParaRPr lang="zh-CN" altLang="en-US" sz="3200" b="1" dirty="0">
              <a:solidFill>
                <a:schemeClr val="bg1"/>
              </a:solidFill>
              <a:latin typeface="微软雅黑" panose="020B0503020204020204" charset="-122"/>
              <a:ea typeface="微软雅黑" panose="020B0503020204020204" charset="-122"/>
              <a:sym typeface="+mn-ea"/>
            </a:endParaRPr>
          </a:p>
          <a:p>
            <a:pPr marL="0" lvl="1" indent="0">
              <a:buSzPct val="100000"/>
              <a:buNone/>
            </a:pPr>
            <a:endParaRPr lang="zh-CN" altLang="en-US" sz="3200" b="1" dirty="0">
              <a:solidFill>
                <a:schemeClr val="bg1"/>
              </a:solidFill>
              <a:latin typeface="微软雅黑" panose="020B0503020204020204" charset="-122"/>
              <a:ea typeface="微软雅黑" panose="020B0503020204020204" charset="-122"/>
              <a:sym typeface="+mn-ea"/>
            </a:endParaRPr>
          </a:p>
          <a:p>
            <a:pPr marL="457200" lvl="1" indent="-457200">
              <a:buSzPct val="100000"/>
            </a:pPr>
            <a:r>
              <a:rPr lang="zh-CN" altLang="en-US" sz="3200" b="1" dirty="0">
                <a:solidFill>
                  <a:schemeClr val="bg1"/>
                </a:solidFill>
                <a:latin typeface="微软雅黑" panose="020B0503020204020204" charset="-122"/>
                <a:ea typeface="微软雅黑" panose="020B0503020204020204" charset="-122"/>
                <a:sym typeface="+mn-ea"/>
              </a:rPr>
              <a:t>猜数字：</a:t>
            </a:r>
            <a:endParaRPr lang="zh-CN" altLang="en-US" sz="3200" b="1" dirty="0">
              <a:solidFill>
                <a:schemeClr val="bg1"/>
              </a:solidFill>
              <a:latin typeface="微软雅黑" panose="020B0503020204020204" charset="-122"/>
              <a:ea typeface="微软雅黑" panose="020B0503020204020204" charset="-122"/>
              <a:sym typeface="+mn-ea"/>
            </a:endParaRPr>
          </a:p>
          <a:p>
            <a:pPr marL="914400" lvl="2" indent="-457200">
              <a:lnSpc>
                <a:spcPct val="110000"/>
              </a:lnSpc>
              <a:buSzPct val="100000"/>
              <a:buNone/>
            </a:pP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程序随机生成并存储一个整数；</a:t>
            </a:r>
            <a:endParaRPr lang="zh-CN" altLang="en-US" sz="2600" dirty="0">
              <a:solidFill>
                <a:schemeClr val="bg1"/>
              </a:solidFill>
              <a:latin typeface="微软雅黑" panose="020B0503020204020204" charset="-122"/>
              <a:ea typeface="微软雅黑" panose="020B0503020204020204" charset="-122"/>
              <a:sym typeface="+mn-ea"/>
            </a:endParaRPr>
          </a:p>
          <a:p>
            <a:pPr marL="914400" lvl="2" indent="-457200">
              <a:lnSpc>
                <a:spcPct val="110000"/>
              </a:lnSpc>
              <a:buSzPct val="100000"/>
              <a:buNone/>
            </a:pP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用户输入一个整数，程序给出与存储的数字</a:t>
            </a:r>
            <a:r>
              <a:rPr lang="en-US" altLang="zh-CN" sz="2600" dirty="0">
                <a:solidFill>
                  <a:schemeClr val="bg1"/>
                </a:solidFill>
                <a:latin typeface="微软雅黑" panose="020B0503020204020204" charset="-122"/>
                <a:ea typeface="微软雅黑" panose="020B0503020204020204" charset="-122"/>
                <a:sym typeface="+mn-ea"/>
              </a:rPr>
              <a:t>"</a:t>
            </a:r>
            <a:r>
              <a:rPr lang="zh-CN" altLang="en-US" sz="2600" dirty="0">
                <a:solidFill>
                  <a:schemeClr val="bg1"/>
                </a:solidFill>
                <a:latin typeface="微软雅黑" panose="020B0503020204020204" charset="-122"/>
                <a:ea typeface="微软雅黑" panose="020B0503020204020204" charset="-122"/>
                <a:sym typeface="+mn-ea"/>
              </a:rPr>
              <a:t>大</a:t>
            </a:r>
            <a:r>
              <a:rPr lang="en-US" altLang="zh-CN" sz="2600" dirty="0">
                <a:solidFill>
                  <a:schemeClr val="bg1"/>
                </a:solidFill>
                <a:latin typeface="微软雅黑" panose="020B0503020204020204" charset="-122"/>
                <a:ea typeface="微软雅黑" panose="020B0503020204020204" charset="-122"/>
                <a:sym typeface="+mn-ea"/>
              </a:rPr>
              <a:t>"</a:t>
            </a:r>
            <a:r>
              <a:rPr lang="zh-CN" altLang="en-US" sz="2600" dirty="0">
                <a:solidFill>
                  <a:schemeClr val="bg1"/>
                </a:solidFill>
                <a:latin typeface="微软雅黑" panose="020B0503020204020204" charset="-122"/>
                <a:ea typeface="微软雅黑" panose="020B0503020204020204" charset="-122"/>
                <a:sym typeface="+mn-ea"/>
              </a:rPr>
              <a:t>或</a:t>
            </a:r>
            <a:r>
              <a:rPr lang="en-US" altLang="zh-CN" sz="2600" dirty="0">
                <a:solidFill>
                  <a:schemeClr val="bg1"/>
                </a:solidFill>
                <a:latin typeface="微软雅黑" panose="020B0503020204020204" charset="-122"/>
                <a:ea typeface="微软雅黑" panose="020B0503020204020204" charset="-122"/>
                <a:sym typeface="+mn-ea"/>
              </a:rPr>
              <a:t>"</a:t>
            </a:r>
            <a:r>
              <a:rPr lang="zh-CN" altLang="en-US" sz="2600" dirty="0">
                <a:solidFill>
                  <a:schemeClr val="bg1"/>
                </a:solidFill>
                <a:latin typeface="微软雅黑" panose="020B0503020204020204" charset="-122"/>
                <a:ea typeface="微软雅黑" panose="020B0503020204020204" charset="-122"/>
                <a:sym typeface="+mn-ea"/>
              </a:rPr>
              <a:t>小</a:t>
            </a:r>
            <a:r>
              <a:rPr lang="en-US" altLang="zh-CN" sz="2600" dirty="0">
                <a:solidFill>
                  <a:schemeClr val="bg1"/>
                </a:solidFill>
                <a:latin typeface="微软雅黑" panose="020B0503020204020204" charset="-122"/>
                <a:ea typeface="微软雅黑" panose="020B0503020204020204" charset="-122"/>
                <a:sym typeface="+mn-ea"/>
              </a:rPr>
              <a:t>"</a:t>
            </a:r>
            <a:r>
              <a:rPr lang="zh-CN" altLang="en-US" sz="2600" dirty="0">
                <a:solidFill>
                  <a:schemeClr val="bg1"/>
                </a:solidFill>
                <a:latin typeface="微软雅黑" panose="020B0503020204020204" charset="-122"/>
                <a:ea typeface="微软雅黑" panose="020B0503020204020204" charset="-122"/>
                <a:sym typeface="+mn-ea"/>
              </a:rPr>
              <a:t>的比较结果，直到用户猜对为止；</a:t>
            </a:r>
            <a:endParaRPr lang="zh-CN" altLang="en-US" sz="2600" dirty="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52805" y="2426970"/>
            <a:ext cx="5081905" cy="1070610"/>
          </a:xfrm>
          <a:prstGeom prst="rect">
            <a:avLst/>
          </a:prstGeom>
          <a:noFill/>
        </p:spPr>
        <p:txBody>
          <a:bodyPr wrap="none" rtlCol="0" anchor="t">
            <a:spAutoFit/>
          </a:bodyPr>
          <a:p>
            <a:pPr algn="l"/>
            <a:r>
              <a:rPr lang="en-US" altLang="zh-CN" sz="6000" b="1">
                <a:solidFill>
                  <a:schemeClr val="bg1"/>
                </a:solidFill>
                <a:latin typeface="微软雅黑" panose="020B0503020204020204" charset="-122"/>
                <a:ea typeface="微软雅黑" panose="020B0503020204020204" charset="-122"/>
              </a:rPr>
              <a:t>do-while</a:t>
            </a:r>
            <a:r>
              <a:rPr lang="zh-CN" altLang="en-US" sz="6000" b="1">
                <a:solidFill>
                  <a:schemeClr val="bg1"/>
                </a:solidFill>
                <a:latin typeface="微软雅黑" panose="020B0503020204020204" charset="-122"/>
                <a:ea typeface="微软雅黑" panose="020B0503020204020204" charset="-122"/>
              </a:rPr>
              <a:t>语句</a:t>
            </a:r>
            <a:endParaRPr lang="zh-CN" altLang="en-US" sz="6000" b="1">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en-US" altLang="zh-CN">
                <a:solidFill>
                  <a:schemeClr val="bg1"/>
                </a:solidFill>
                <a:sym typeface="+mn-ea"/>
              </a:rPr>
              <a:t>do-while</a:t>
            </a:r>
            <a:r>
              <a:rPr lang="zh-CN" altLang="en-US">
                <a:solidFill>
                  <a:schemeClr val="bg1"/>
                </a:solidFill>
                <a:sym typeface="+mn-ea"/>
              </a:rPr>
              <a:t>语句执行逻辑</a:t>
            </a:r>
            <a:endParaRPr lang="zh-CN" altLang="en-US">
              <a:solidFill>
                <a:schemeClr val="bg1"/>
              </a:solidFill>
              <a:sym typeface="+mn-ea"/>
            </a:endParaRPr>
          </a:p>
        </p:txBody>
      </p:sp>
      <p:sp>
        <p:nvSpPr>
          <p:cNvPr id="3" name="文本占位符 2"/>
          <p:cNvSpPr>
            <a:spLocks noGrp="1"/>
          </p:cNvSpPr>
          <p:nvPr>
            <p:ph type="body" idx="13"/>
          </p:nvPr>
        </p:nvSpPr>
        <p:spPr/>
        <p:txBody>
          <a:bodyPr>
            <a:normAutofit/>
          </a:bodyPr>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先执行语句块。</a:t>
            </a: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再执行</a:t>
            </a:r>
            <a:r>
              <a:rPr lang="en-US" altLang="zh-CN" sz="3200" dirty="0">
                <a:solidFill>
                  <a:schemeClr val="bg1"/>
                </a:solidFill>
                <a:effectLst/>
                <a:latin typeface="微软雅黑" panose="020B0503020204020204" charset="-122"/>
                <a:ea typeface="微软雅黑" panose="020B0503020204020204" charset="-122"/>
                <a:sym typeface="+mn-ea"/>
              </a:rPr>
              <a:t>boolean</a:t>
            </a:r>
            <a:r>
              <a:rPr lang="zh-CN" altLang="en-US" sz="3200" dirty="0">
                <a:solidFill>
                  <a:schemeClr val="bg1"/>
                </a:solidFill>
                <a:effectLst/>
                <a:latin typeface="微软雅黑" panose="020B0503020204020204" charset="-122"/>
                <a:ea typeface="微软雅黑" panose="020B0503020204020204" charset="-122"/>
                <a:sym typeface="+mn-ea"/>
              </a:rPr>
              <a:t>表达式的值，如果为</a:t>
            </a:r>
            <a:r>
              <a:rPr lang="en-US" altLang="zh-CN" sz="3200" dirty="0">
                <a:solidFill>
                  <a:schemeClr val="bg1"/>
                </a:solidFill>
                <a:effectLst/>
                <a:latin typeface="微软雅黑" panose="020B0503020204020204" charset="-122"/>
                <a:ea typeface="微软雅黑" panose="020B0503020204020204" charset="-122"/>
                <a:sym typeface="+mn-ea"/>
              </a:rPr>
              <a:t>true</a:t>
            </a:r>
            <a:r>
              <a:rPr lang="zh-CN" altLang="en-US" sz="3200" dirty="0">
                <a:solidFill>
                  <a:schemeClr val="bg1"/>
                </a:solidFill>
                <a:effectLst/>
                <a:latin typeface="微软雅黑" panose="020B0503020204020204" charset="-122"/>
                <a:ea typeface="微软雅黑" panose="020B0503020204020204" charset="-122"/>
                <a:sym typeface="+mn-ea"/>
              </a:rPr>
              <a:t>，再次执行语句块；如果为</a:t>
            </a:r>
            <a:r>
              <a:rPr lang="en-US" altLang="zh-CN" sz="3200" dirty="0">
                <a:solidFill>
                  <a:schemeClr val="bg1"/>
                </a:solidFill>
                <a:effectLst/>
                <a:latin typeface="微软雅黑" panose="020B0503020204020204" charset="-122"/>
                <a:ea typeface="微软雅黑" panose="020B0503020204020204" charset="-122"/>
                <a:sym typeface="+mn-ea"/>
              </a:rPr>
              <a:t>false</a:t>
            </a:r>
            <a:r>
              <a:rPr lang="zh-CN" altLang="en-US" sz="3200" dirty="0">
                <a:solidFill>
                  <a:schemeClr val="bg1"/>
                </a:solidFill>
                <a:effectLst/>
                <a:latin typeface="微软雅黑" panose="020B0503020204020204" charset="-122"/>
                <a:ea typeface="微软雅黑" panose="020B0503020204020204" charset="-122"/>
                <a:sym typeface="+mn-ea"/>
              </a:rPr>
              <a:t>，结束循环。</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do{</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语句块</a:t>
            </a:r>
            <a:r>
              <a:rPr lang="en-US" altLang="zh-CN" sz="2600" dirty="0">
                <a:solidFill>
                  <a:schemeClr val="bg1"/>
                </a:solidFill>
                <a:effectLst/>
                <a:latin typeface="微软雅黑" panose="020B0503020204020204" charset="-122"/>
                <a:ea typeface="微软雅黑" panose="020B0503020204020204" charset="-122"/>
                <a:sym typeface="+mn-ea"/>
              </a:rPr>
              <a:t>;</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}while( boolean</a:t>
            </a:r>
            <a:r>
              <a:rPr lang="zh-CN" altLang="en-US" sz="2600" dirty="0">
                <a:solidFill>
                  <a:schemeClr val="bg1"/>
                </a:solidFill>
                <a:effectLst/>
                <a:latin typeface="微软雅黑" panose="020B0503020204020204" charset="-122"/>
                <a:ea typeface="微软雅黑" panose="020B0503020204020204" charset="-122"/>
                <a:sym typeface="+mn-ea"/>
              </a:rPr>
              <a:t>表达式 </a:t>
            </a:r>
            <a:r>
              <a:rPr lang="en-US" altLang="zh-CN" sz="2600" dirty="0">
                <a:solidFill>
                  <a:schemeClr val="bg1"/>
                </a:solidFill>
                <a:effectLst/>
                <a:latin typeface="微软雅黑" panose="020B0503020204020204" charset="-122"/>
                <a:ea typeface="微软雅黑" panose="020B0503020204020204" charset="-122"/>
                <a:sym typeface="+mn-ea"/>
              </a:rPr>
              <a:t>);</a:t>
            </a:r>
            <a:endParaRPr lang="en-US" altLang="zh-CN" sz="2600" dirty="0">
              <a:solidFill>
                <a:schemeClr val="bg1"/>
              </a:solidFill>
              <a:effectLst/>
              <a:latin typeface="微软雅黑" panose="020B0503020204020204" charset="-122"/>
              <a:ea typeface="微软雅黑" panose="020B0503020204020204" charset="-122"/>
              <a:sym typeface="+mn-ea"/>
            </a:endParaRPr>
          </a:p>
        </p:txBody>
      </p:sp>
      <p:sp>
        <p:nvSpPr>
          <p:cNvPr id="5" name="矩形 4"/>
          <p:cNvSpPr/>
          <p:nvPr/>
        </p:nvSpPr>
        <p:spPr>
          <a:xfrm>
            <a:off x="987425" y="4870450"/>
            <a:ext cx="4226560" cy="1099185"/>
          </a:xfrm>
          <a:prstGeom prst="rect">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600">
                <a:latin typeface="微软雅黑" panose="020B0503020204020204" charset="-122"/>
                <a:ea typeface="微软雅黑" panose="020B0503020204020204" charset="-122"/>
              </a:rPr>
              <a:t>不管</a:t>
            </a:r>
            <a:r>
              <a:rPr lang="en-US" altLang="zh-CN" sz="2600">
                <a:latin typeface="微软雅黑" panose="020B0503020204020204" charset="-122"/>
                <a:ea typeface="微软雅黑" panose="020B0503020204020204" charset="-122"/>
              </a:rPr>
              <a:t>boolean</a:t>
            </a:r>
            <a:r>
              <a:rPr lang="zh-CN" altLang="en-US" sz="2600">
                <a:latin typeface="微软雅黑" panose="020B0503020204020204" charset="-122"/>
                <a:ea typeface="微软雅黑" panose="020B0503020204020204" charset="-122"/>
              </a:rPr>
              <a:t>是否为</a:t>
            </a:r>
            <a:r>
              <a:rPr lang="en-US" altLang="zh-CN" sz="2600">
                <a:latin typeface="微软雅黑" panose="020B0503020204020204" charset="-122"/>
                <a:ea typeface="微软雅黑" panose="020B0503020204020204" charset="-122"/>
              </a:rPr>
              <a:t>true</a:t>
            </a:r>
            <a:r>
              <a:rPr lang="zh-CN" altLang="en-US" sz="2600">
                <a:latin typeface="微软雅黑" panose="020B0503020204020204" charset="-122"/>
                <a:ea typeface="微软雅黑" panose="020B0503020204020204" charset="-122"/>
              </a:rPr>
              <a:t>，都先执行一次语句块。</a:t>
            </a:r>
            <a:endParaRPr lang="zh-CN" altLang="en-US" sz="2600">
              <a:latin typeface="微软雅黑" panose="020B0503020204020204" charset="-122"/>
              <a:ea typeface="微软雅黑" panose="020B0503020204020204"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en-US" altLang="zh-CN">
                <a:solidFill>
                  <a:schemeClr val="bg1"/>
                </a:solidFill>
                <a:sym typeface="+mn-ea"/>
              </a:rPr>
              <a:t>do-while</a:t>
            </a:r>
            <a:r>
              <a:rPr lang="zh-CN" altLang="en-US">
                <a:solidFill>
                  <a:schemeClr val="bg1"/>
                </a:solidFill>
                <a:sym typeface="+mn-ea"/>
              </a:rPr>
              <a:t>语句的流程图</a:t>
            </a:r>
            <a:endParaRPr lang="zh-CN" altLang="en-US">
              <a:solidFill>
                <a:schemeClr val="bg1"/>
              </a:solidFill>
              <a:sym typeface="+mn-ea"/>
            </a:endParaRPr>
          </a:p>
        </p:txBody>
      </p:sp>
      <p:sp>
        <p:nvSpPr>
          <p:cNvPr id="32785" name="流程图: 过程 32785"/>
          <p:cNvSpPr/>
          <p:nvPr/>
        </p:nvSpPr>
        <p:spPr>
          <a:xfrm>
            <a:off x="3152775" y="2513965"/>
            <a:ext cx="1849438" cy="425450"/>
          </a:xfrm>
          <a:prstGeom prst="flowChartProcess">
            <a:avLst/>
          </a:prstGeom>
          <a:solidFill>
            <a:schemeClr val="accent1"/>
          </a:solidFill>
          <a:ln w="38100" cap="flat" cmpd="sng">
            <a:solidFill>
              <a:schemeClr val="bg1"/>
            </a:solidFill>
            <a:prstDash val="solid"/>
            <a:miter/>
            <a:headEnd type="none" w="med" len="med"/>
            <a:tailEnd type="none" w="med" len="med"/>
          </a:ln>
        </p:spPr>
        <p:txBody>
          <a:bodyPr wrap="none" lIns="96519" tIns="50299" rIns="96519" bIns="50299" anchor="ctr"/>
          <a:p>
            <a:pPr lvl="0" algn="ctr"/>
            <a:r>
              <a:rPr lang="zh-CN" altLang="en-US" sz="2400" b="1" dirty="0">
                <a:solidFill>
                  <a:schemeClr val="bg1"/>
                </a:solidFill>
                <a:latin typeface="微软雅黑" panose="020B0503020204020204" charset="-122"/>
                <a:ea typeface="微软雅黑" panose="020B0503020204020204" charset="-122"/>
              </a:rPr>
              <a:t>循环操作</a:t>
            </a:r>
            <a:endParaRPr lang="zh-CN" altLang="en-US" sz="2400" b="1" dirty="0">
              <a:solidFill>
                <a:schemeClr val="bg1"/>
              </a:solidFill>
              <a:latin typeface="微软雅黑" panose="020B0503020204020204" charset="-122"/>
              <a:ea typeface="微软雅黑" panose="020B0503020204020204" charset="-122"/>
            </a:endParaRPr>
          </a:p>
        </p:txBody>
      </p:sp>
      <p:sp>
        <p:nvSpPr>
          <p:cNvPr id="32786" name="流程图: 决策 32786"/>
          <p:cNvSpPr/>
          <p:nvPr/>
        </p:nvSpPr>
        <p:spPr>
          <a:xfrm>
            <a:off x="3311525" y="3652203"/>
            <a:ext cx="1552575" cy="1036637"/>
          </a:xfrm>
          <a:prstGeom prst="flowChartDecision">
            <a:avLst/>
          </a:prstGeom>
          <a:solidFill>
            <a:srgbClr val="F60000"/>
          </a:solidFill>
          <a:ln w="38100" cap="flat" cmpd="sng">
            <a:solidFill>
              <a:schemeClr val="bg1"/>
            </a:solidFill>
            <a:prstDash val="solid"/>
            <a:miter/>
            <a:headEnd type="none" w="med" len="med"/>
            <a:tailEnd type="none" w="med" len="med"/>
          </a:ln>
        </p:spPr>
        <p:txBody>
          <a:bodyPr wrap="none" lIns="96519" tIns="50299" rIns="96519" bIns="50299" anchor="ctr"/>
          <a:p>
            <a:pPr lvl="0" algn="ctr"/>
            <a:r>
              <a:rPr lang="zh-CN" altLang="en-US" sz="2400" b="1" dirty="0">
                <a:solidFill>
                  <a:schemeClr val="bg1"/>
                </a:solidFill>
                <a:latin typeface="微软雅黑" panose="020B0503020204020204" charset="-122"/>
                <a:ea typeface="微软雅黑" panose="020B0503020204020204" charset="-122"/>
              </a:rPr>
              <a:t>循环条件</a:t>
            </a:r>
            <a:endParaRPr lang="zh-CN" altLang="en-US" sz="2400" b="1" dirty="0">
              <a:solidFill>
                <a:schemeClr val="bg1"/>
              </a:solidFill>
              <a:latin typeface="微软雅黑" panose="020B0503020204020204" charset="-122"/>
              <a:ea typeface="微软雅黑" panose="020B0503020204020204" charset="-122"/>
            </a:endParaRPr>
          </a:p>
        </p:txBody>
      </p:sp>
      <p:sp>
        <p:nvSpPr>
          <p:cNvPr id="32787" name="箭头 468"/>
          <p:cNvSpPr/>
          <p:nvPr/>
        </p:nvSpPr>
        <p:spPr>
          <a:xfrm>
            <a:off x="4073525" y="1461453"/>
            <a:ext cx="0" cy="1052512"/>
          </a:xfrm>
          <a:prstGeom prst="line">
            <a:avLst/>
          </a:prstGeom>
          <a:ln w="38100" cap="flat" cmpd="sng">
            <a:solidFill>
              <a:schemeClr val="bg1"/>
            </a:solidFill>
            <a:prstDash val="solid"/>
            <a:round/>
            <a:headEnd type="none" w="med" len="med"/>
            <a:tailEnd type="triangl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32788" name="箭头 468"/>
          <p:cNvSpPr/>
          <p:nvPr/>
        </p:nvSpPr>
        <p:spPr>
          <a:xfrm>
            <a:off x="4073525" y="2961640"/>
            <a:ext cx="0" cy="714375"/>
          </a:xfrm>
          <a:prstGeom prst="line">
            <a:avLst/>
          </a:prstGeom>
          <a:ln w="38100" cap="flat" cmpd="sng">
            <a:solidFill>
              <a:schemeClr val="bg1"/>
            </a:solidFill>
            <a:prstDash val="solid"/>
            <a:round/>
            <a:headEnd type="none" w="med" len="med"/>
            <a:tailEnd type="triangl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32789" name="直接连接符 32789"/>
          <p:cNvSpPr/>
          <p:nvPr/>
        </p:nvSpPr>
        <p:spPr>
          <a:xfrm>
            <a:off x="2947988" y="4187190"/>
            <a:ext cx="363537" cy="1588"/>
          </a:xfrm>
          <a:prstGeom prst="line">
            <a:avLst/>
          </a:prstGeom>
          <a:ln w="38100" cap="flat" cmpd="sng">
            <a:solidFill>
              <a:schemeClr val="bg1"/>
            </a:solidFill>
            <a:prstDash val="solid"/>
            <a:round/>
            <a:headEnd type="none" w="med" len="med"/>
            <a:tailEnd type="non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32790" name="直接连接符 32790"/>
          <p:cNvSpPr/>
          <p:nvPr/>
        </p:nvSpPr>
        <p:spPr>
          <a:xfrm>
            <a:off x="2947988" y="1886903"/>
            <a:ext cx="1587" cy="2301875"/>
          </a:xfrm>
          <a:prstGeom prst="line">
            <a:avLst/>
          </a:prstGeom>
          <a:ln w="38100" cap="flat" cmpd="sng">
            <a:solidFill>
              <a:schemeClr val="bg1"/>
            </a:solidFill>
            <a:prstDash val="solid"/>
            <a:round/>
            <a:headEnd type="none" w="med" len="med"/>
            <a:tailEnd type="non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32791" name="箭头 490"/>
          <p:cNvSpPr/>
          <p:nvPr/>
        </p:nvSpPr>
        <p:spPr>
          <a:xfrm flipV="1">
            <a:off x="2948305" y="1888490"/>
            <a:ext cx="1141730" cy="9525"/>
          </a:xfrm>
          <a:prstGeom prst="line">
            <a:avLst/>
          </a:prstGeom>
          <a:ln w="38100" cap="flat" cmpd="sng">
            <a:solidFill>
              <a:schemeClr val="bg1"/>
            </a:solidFill>
            <a:prstDash val="solid"/>
            <a:round/>
            <a:headEnd type="none" w="med" len="med"/>
            <a:tailEnd type="triangl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32792" name="文本框 32792"/>
          <p:cNvSpPr txBox="1"/>
          <p:nvPr/>
        </p:nvSpPr>
        <p:spPr>
          <a:xfrm>
            <a:off x="2949575" y="5625465"/>
            <a:ext cx="2216150" cy="476250"/>
          </a:xfrm>
          <a:prstGeom prst="rect">
            <a:avLst/>
          </a:prstGeom>
          <a:noFill/>
          <a:ln w="38100">
            <a:solidFill>
              <a:schemeClr val="bg1"/>
            </a:solidFill>
            <a:miter/>
          </a:ln>
        </p:spPr>
        <p:txBody>
          <a:bodyPr wrap="square" lIns="97880" tIns="48939" rIns="97880" bIns="48939" anchor="t">
            <a:spAutoFit/>
          </a:bodyPr>
          <a:p>
            <a:pPr lvl="0"/>
            <a:r>
              <a:rPr lang="zh-CN" altLang="en-US" sz="2400" b="1" dirty="0">
                <a:solidFill>
                  <a:schemeClr val="bg1"/>
                </a:solidFill>
                <a:latin typeface="微软雅黑" panose="020B0503020204020204" charset="-122"/>
                <a:ea typeface="微软雅黑" panose="020B0503020204020204" charset="-122"/>
              </a:rPr>
              <a:t>do-while循环</a:t>
            </a:r>
            <a:endParaRPr lang="zh-CN" altLang="en-US" sz="2400" b="1" dirty="0">
              <a:solidFill>
                <a:schemeClr val="bg1"/>
              </a:solidFill>
              <a:latin typeface="微软雅黑" panose="020B0503020204020204" charset="-122"/>
              <a:ea typeface="微软雅黑" panose="020B0503020204020204" charset="-122"/>
            </a:endParaRPr>
          </a:p>
        </p:txBody>
      </p:sp>
      <p:sp>
        <p:nvSpPr>
          <p:cNvPr id="3" name="箭头 468"/>
          <p:cNvSpPr/>
          <p:nvPr/>
        </p:nvSpPr>
        <p:spPr>
          <a:xfrm>
            <a:off x="4090035" y="4688840"/>
            <a:ext cx="0" cy="714375"/>
          </a:xfrm>
          <a:prstGeom prst="line">
            <a:avLst/>
          </a:prstGeom>
          <a:ln w="38100" cap="flat" cmpd="sng">
            <a:solidFill>
              <a:schemeClr val="bg1"/>
            </a:solidFill>
            <a:prstDash val="solid"/>
            <a:round/>
            <a:headEnd type="none" w="med" len="med"/>
            <a:tailEnd type="triangl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en-US" altLang="zh-CN">
                <a:solidFill>
                  <a:schemeClr val="bg1"/>
                </a:solidFill>
                <a:sym typeface="+mn-ea"/>
              </a:rPr>
              <a:t>do-while</a:t>
            </a:r>
            <a:r>
              <a:rPr lang="zh-CN" altLang="en-US">
                <a:solidFill>
                  <a:schemeClr val="bg1"/>
                </a:solidFill>
                <a:sym typeface="+mn-ea"/>
              </a:rPr>
              <a:t>处理执行逻辑</a:t>
            </a:r>
            <a:endParaRPr lang="zh-CN" altLang="en-US">
              <a:solidFill>
                <a:schemeClr val="bg1"/>
              </a:solidFill>
              <a:sym typeface="+mn-ea"/>
            </a:endParaRPr>
          </a:p>
        </p:txBody>
      </p:sp>
      <p:sp>
        <p:nvSpPr>
          <p:cNvPr id="3" name="文本占位符 2"/>
          <p:cNvSpPr>
            <a:spLocks noGrp="1"/>
          </p:cNvSpPr>
          <p:nvPr>
            <p:ph type="body" idx="13"/>
          </p:nvPr>
        </p:nvSpPr>
        <p:spPr/>
        <p:txBody>
          <a:bodyPr>
            <a:normAutofit/>
          </a:bodyPr>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代码如下：</a:t>
            </a: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int pwd;</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do{</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System.out.println( " </a:t>
            </a:r>
            <a:r>
              <a:rPr lang="zh-CN" altLang="en-US" sz="2600" dirty="0">
                <a:solidFill>
                  <a:schemeClr val="bg1"/>
                </a:solidFill>
                <a:effectLst/>
                <a:latin typeface="微软雅黑" panose="020B0503020204020204" charset="-122"/>
                <a:ea typeface="微软雅黑" panose="020B0503020204020204" charset="-122"/>
                <a:sym typeface="+mn-ea"/>
              </a:rPr>
              <a:t>请输入密码：</a:t>
            </a:r>
            <a:r>
              <a:rPr lang="en-US" altLang="zh-CN" sz="2600" dirty="0">
                <a:solidFill>
                  <a:schemeClr val="bg1"/>
                </a:solidFill>
                <a:effectLst/>
                <a:latin typeface="微软雅黑" panose="020B0503020204020204" charset="-122"/>
                <a:ea typeface="微软雅黑" panose="020B0503020204020204" charset="-122"/>
                <a:sym typeface="+mn-ea"/>
              </a:rPr>
              <a:t>" );</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pwd = scanner.nextInt();</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}while( </a:t>
            </a:r>
            <a:r>
              <a:rPr lang="en-US" sz="2600" dirty="0">
                <a:solidFill>
                  <a:schemeClr val="bg1"/>
                </a:solidFill>
                <a:effectLst/>
                <a:latin typeface="微软雅黑" panose="020B0503020204020204" charset="-122"/>
                <a:ea typeface="微软雅黑" panose="020B0503020204020204" charset="-122"/>
                <a:sym typeface="+mn-ea"/>
              </a:rPr>
              <a:t>123 !</a:t>
            </a:r>
            <a:r>
              <a:rPr lang="en-US" altLang="zh-CN" sz="2600" dirty="0">
                <a:solidFill>
                  <a:schemeClr val="bg1"/>
                </a:solidFill>
                <a:effectLst/>
                <a:latin typeface="微软雅黑" panose="020B0503020204020204" charset="-122"/>
                <a:ea typeface="微软雅黑" panose="020B0503020204020204" charset="-122"/>
                <a:sym typeface="+mn-ea"/>
              </a:rPr>
              <a:t>= pwd</a:t>
            </a:r>
            <a:r>
              <a:rPr lang="zh-CN" altLang="en-US" sz="2600" dirty="0">
                <a:solidFill>
                  <a:schemeClr val="bg1"/>
                </a:solidFill>
                <a:effectLst/>
                <a:latin typeface="微软雅黑" panose="020B0503020204020204" charset="-122"/>
                <a:ea typeface="微软雅黑" panose="020B0503020204020204" charset="-122"/>
                <a:sym typeface="+mn-ea"/>
              </a:rPr>
              <a:t> </a:t>
            </a:r>
            <a:r>
              <a:rPr lang="en-US" altLang="zh-CN" sz="2600" dirty="0">
                <a:solidFill>
                  <a:schemeClr val="bg1"/>
                </a:solidFill>
                <a:effectLst/>
                <a:latin typeface="微软雅黑" panose="020B0503020204020204" charset="-122"/>
                <a:ea typeface="微软雅黑" panose="020B0503020204020204" charset="-122"/>
                <a:sym typeface="+mn-ea"/>
              </a:rPr>
              <a:t>);</a:t>
            </a:r>
            <a:endParaRPr lang="en-US" altLang="zh-CN" sz="2600" dirty="0">
              <a:solidFill>
                <a:schemeClr val="bg1"/>
              </a:solidFill>
              <a:effectLst/>
              <a:latin typeface="微软雅黑" panose="020B0503020204020204" charset="-122"/>
              <a:ea typeface="微软雅黑" panose="020B0503020204020204" charset="-122"/>
              <a:sym typeface="+mn-ea"/>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en-US" altLang="zh-CN">
                <a:solidFill>
                  <a:schemeClr val="bg1"/>
                </a:solidFill>
                <a:sym typeface="+mn-ea"/>
              </a:rPr>
              <a:t>while</a:t>
            </a:r>
            <a:r>
              <a:rPr lang="zh-CN" altLang="en-US">
                <a:solidFill>
                  <a:schemeClr val="bg1"/>
                </a:solidFill>
                <a:sym typeface="+mn-ea"/>
              </a:rPr>
              <a:t>和</a:t>
            </a:r>
            <a:r>
              <a:rPr lang="en-US" altLang="zh-CN">
                <a:solidFill>
                  <a:schemeClr val="bg1"/>
                </a:solidFill>
                <a:sym typeface="+mn-ea"/>
              </a:rPr>
              <a:t>do-while</a:t>
            </a:r>
            <a:r>
              <a:rPr lang="zh-CN" altLang="en-US">
                <a:solidFill>
                  <a:schemeClr val="bg1"/>
                </a:solidFill>
                <a:sym typeface="+mn-ea"/>
              </a:rPr>
              <a:t>的区别</a:t>
            </a:r>
            <a:endParaRPr lang="zh-CN" altLang="en-US">
              <a:solidFill>
                <a:schemeClr val="bg1"/>
              </a:solidFill>
              <a:sym typeface="+mn-ea"/>
            </a:endParaRPr>
          </a:p>
        </p:txBody>
      </p:sp>
      <p:sp>
        <p:nvSpPr>
          <p:cNvPr id="3" name="文本占位符 2"/>
          <p:cNvSpPr>
            <a:spLocks noGrp="1"/>
          </p:cNvSpPr>
          <p:nvPr>
            <p:ph type="body" idx="13"/>
          </p:nvPr>
        </p:nvSpPr>
        <p:spPr/>
        <p:txBody>
          <a:bodyPr>
            <a:normAutofit/>
          </a:bodyPr>
          <a:p>
            <a:pPr marL="457200" lvl="1" indent="-457200">
              <a:lnSpc>
                <a:spcPct val="110000"/>
              </a:lnSpc>
              <a:buSzPct val="100000"/>
            </a:pPr>
            <a:r>
              <a:rPr lang="en-US" altLang="zh-CN" sz="3200" dirty="0">
                <a:solidFill>
                  <a:schemeClr val="bg1"/>
                </a:solidFill>
                <a:effectLst/>
                <a:latin typeface="微软雅黑" panose="020B0503020204020204" charset="-122"/>
                <a:ea typeface="微软雅黑" panose="020B0503020204020204" charset="-122"/>
                <a:sym typeface="+mn-ea"/>
              </a:rPr>
              <a:t>while</a:t>
            </a:r>
            <a:r>
              <a:rPr lang="zh-CN" altLang="en-US" sz="3200" dirty="0">
                <a:solidFill>
                  <a:schemeClr val="bg1"/>
                </a:solidFill>
                <a:effectLst/>
                <a:latin typeface="微软雅黑" panose="020B0503020204020204" charset="-122"/>
                <a:ea typeface="微软雅黑" panose="020B0503020204020204" charset="-122"/>
                <a:sym typeface="+mn-ea"/>
              </a:rPr>
              <a:t>和</a:t>
            </a:r>
            <a:r>
              <a:rPr lang="en-US" altLang="zh-CN" sz="3200" dirty="0">
                <a:solidFill>
                  <a:schemeClr val="bg1"/>
                </a:solidFill>
                <a:effectLst/>
                <a:latin typeface="微软雅黑" panose="020B0503020204020204" charset="-122"/>
                <a:ea typeface="微软雅黑" panose="020B0503020204020204" charset="-122"/>
                <a:sym typeface="+mn-ea"/>
              </a:rPr>
              <a:t>do-while</a:t>
            </a:r>
            <a:r>
              <a:rPr lang="zh-CN" altLang="en-US" sz="3200" dirty="0">
                <a:solidFill>
                  <a:schemeClr val="bg1"/>
                </a:solidFill>
                <a:effectLst/>
                <a:latin typeface="微软雅黑" panose="020B0503020204020204" charset="-122"/>
                <a:ea typeface="微软雅黑" panose="020B0503020204020204" charset="-122"/>
                <a:sym typeface="+mn-ea"/>
              </a:rPr>
              <a:t>语句的区别：</a:t>
            </a: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while</a:t>
            </a:r>
            <a:r>
              <a:rPr lang="zh-CN" altLang="en-US" sz="2600" dirty="0">
                <a:solidFill>
                  <a:schemeClr val="bg1"/>
                </a:solidFill>
                <a:effectLst/>
                <a:latin typeface="微软雅黑" panose="020B0503020204020204" charset="-122"/>
                <a:ea typeface="微软雅黑" panose="020B0503020204020204" charset="-122"/>
                <a:sym typeface="+mn-ea"/>
              </a:rPr>
              <a:t>循环先判断再执行；</a:t>
            </a:r>
            <a:endParaRPr lang="zh-CN" altLang="en-US"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do-while</a:t>
            </a:r>
            <a:r>
              <a:rPr lang="zh-CN" altLang="en-US" sz="2600" dirty="0">
                <a:solidFill>
                  <a:schemeClr val="bg1"/>
                </a:solidFill>
                <a:effectLst/>
                <a:latin typeface="微软雅黑" panose="020B0503020204020204" charset="-122"/>
                <a:ea typeface="微软雅黑" panose="020B0503020204020204" charset="-122"/>
                <a:sym typeface="+mn-ea"/>
              </a:rPr>
              <a:t>循环先执行一次，再判断；</a:t>
            </a:r>
            <a:endParaRPr lang="zh-CN" altLang="en-US" sz="26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当初始情况不满足条件时，</a:t>
            </a:r>
            <a:r>
              <a:rPr lang="en-US" altLang="zh-CN" sz="3200" dirty="0">
                <a:solidFill>
                  <a:schemeClr val="bg1"/>
                </a:solidFill>
                <a:effectLst/>
                <a:latin typeface="微软雅黑" panose="020B0503020204020204" charset="-122"/>
                <a:ea typeface="微软雅黑" panose="020B0503020204020204" charset="-122"/>
                <a:sym typeface="+mn-ea"/>
              </a:rPr>
              <a:t>while</a:t>
            </a:r>
            <a:r>
              <a:rPr lang="zh-CN" altLang="en-US" sz="3200" dirty="0">
                <a:solidFill>
                  <a:schemeClr val="bg1"/>
                </a:solidFill>
                <a:effectLst/>
                <a:latin typeface="微软雅黑" panose="020B0503020204020204" charset="-122"/>
                <a:ea typeface="微软雅黑" panose="020B0503020204020204" charset="-122"/>
                <a:sym typeface="+mn-ea"/>
              </a:rPr>
              <a:t>循环一次都不会执行；</a:t>
            </a:r>
            <a:r>
              <a:rPr lang="en-US" altLang="zh-CN" sz="3200" dirty="0">
                <a:solidFill>
                  <a:schemeClr val="bg1"/>
                </a:solidFill>
                <a:effectLst/>
                <a:latin typeface="微软雅黑" panose="020B0503020204020204" charset="-122"/>
                <a:ea typeface="微软雅黑" panose="020B0503020204020204" charset="-122"/>
                <a:sym typeface="+mn-ea"/>
              </a:rPr>
              <a:t>do-while</a:t>
            </a:r>
            <a:r>
              <a:rPr lang="zh-CN" altLang="en-US" sz="3200" dirty="0">
                <a:solidFill>
                  <a:schemeClr val="bg1"/>
                </a:solidFill>
                <a:effectLst/>
                <a:latin typeface="微软雅黑" panose="020B0503020204020204" charset="-122"/>
                <a:ea typeface="微软雅黑" panose="020B0503020204020204" charset="-122"/>
                <a:sym typeface="+mn-ea"/>
              </a:rPr>
              <a:t>不管任何条件都至少执行一次。</a:t>
            </a:r>
            <a:endParaRPr lang="en-US" altLang="zh-CN" sz="2600" dirty="0">
              <a:solidFill>
                <a:schemeClr val="bg1"/>
              </a:solidFill>
              <a:effectLst/>
              <a:latin typeface="微软雅黑" panose="020B0503020204020204" charset="-122"/>
              <a:ea typeface="微软雅黑" panose="020B0503020204020204" charset="-122"/>
              <a:sym typeface="+mn-ea"/>
            </a:endParaRPr>
          </a:p>
        </p:txBody>
      </p:sp>
      <p:sp>
        <p:nvSpPr>
          <p:cNvPr id="5" name="矩形 4"/>
          <p:cNvSpPr/>
          <p:nvPr/>
        </p:nvSpPr>
        <p:spPr>
          <a:xfrm>
            <a:off x="987425" y="5067935"/>
            <a:ext cx="7760970" cy="886460"/>
          </a:xfrm>
          <a:prstGeom prst="rect">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600">
                <a:latin typeface="微软雅黑" panose="020B0503020204020204" charset="-122"/>
                <a:ea typeface="微软雅黑" panose="020B0503020204020204" charset="-122"/>
              </a:rPr>
              <a:t>while</a:t>
            </a:r>
            <a:r>
              <a:rPr lang="zh-CN" altLang="en-US" sz="2600">
                <a:latin typeface="微软雅黑" panose="020B0503020204020204" charset="-122"/>
                <a:ea typeface="微软雅黑" panose="020B0503020204020204" charset="-122"/>
              </a:rPr>
              <a:t>和</a:t>
            </a:r>
            <a:r>
              <a:rPr lang="en-US" altLang="zh-CN" sz="2600">
                <a:latin typeface="微软雅黑" panose="020B0503020204020204" charset="-122"/>
                <a:ea typeface="微软雅黑" panose="020B0503020204020204" charset="-122"/>
              </a:rPr>
              <a:t>do-while</a:t>
            </a:r>
            <a:r>
              <a:rPr lang="zh-CN" altLang="en-US" sz="2600">
                <a:latin typeface="微软雅黑" panose="020B0503020204020204" charset="-122"/>
                <a:ea typeface="微软雅黑" panose="020B0503020204020204" charset="-122"/>
              </a:rPr>
              <a:t>语句的不同仅仅会体现在第一次；如果不是这样的情况，</a:t>
            </a:r>
            <a:r>
              <a:rPr lang="en-US" altLang="zh-CN" sz="2600">
                <a:latin typeface="微软雅黑" panose="020B0503020204020204" charset="-122"/>
                <a:ea typeface="微软雅黑" panose="020B0503020204020204" charset="-122"/>
              </a:rPr>
              <a:t>while</a:t>
            </a:r>
            <a:r>
              <a:rPr lang="zh-CN" altLang="en-US" sz="2600">
                <a:latin typeface="微软雅黑" panose="020B0503020204020204" charset="-122"/>
                <a:ea typeface="微软雅黑" panose="020B0503020204020204" charset="-122"/>
              </a:rPr>
              <a:t>和</a:t>
            </a:r>
            <a:r>
              <a:rPr lang="en-US" altLang="zh-CN" sz="2600">
                <a:latin typeface="微软雅黑" panose="020B0503020204020204" charset="-122"/>
                <a:ea typeface="微软雅黑" panose="020B0503020204020204" charset="-122"/>
              </a:rPr>
              <a:t>do-while</a:t>
            </a:r>
            <a:r>
              <a:rPr lang="zh-CN" altLang="en-US" sz="2600">
                <a:latin typeface="微软雅黑" panose="020B0503020204020204" charset="-122"/>
                <a:ea typeface="微软雅黑" panose="020B0503020204020204" charset="-122"/>
              </a:rPr>
              <a:t>可以互换。</a:t>
            </a:r>
            <a:endParaRPr lang="zh-CN" altLang="en-US" sz="2600">
              <a:latin typeface="微软雅黑" panose="020B0503020204020204" charset="-122"/>
              <a:ea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r>
              <a:rPr lang="en-US" altLang="x-none" dirty="0">
                <a:solidFill>
                  <a:schemeClr val="bg1"/>
                </a:solidFill>
                <a:sym typeface="+mn-ea"/>
              </a:rPr>
              <a:t>JDK</a:t>
            </a:r>
            <a:r>
              <a:rPr lang="zh-CN" altLang="en-US" dirty="0">
                <a:solidFill>
                  <a:schemeClr val="bg1"/>
                </a:solidFill>
                <a:sym typeface="+mn-ea"/>
              </a:rPr>
              <a:t>、</a:t>
            </a:r>
            <a:r>
              <a:rPr lang="en-US" altLang="x-none" dirty="0">
                <a:solidFill>
                  <a:schemeClr val="bg1"/>
                </a:solidFill>
                <a:sym typeface="+mn-ea"/>
              </a:rPr>
              <a:t>JRE</a:t>
            </a:r>
            <a:r>
              <a:rPr lang="zh-CN" altLang="en-US" dirty="0">
                <a:solidFill>
                  <a:schemeClr val="bg1"/>
                </a:solidFill>
                <a:sym typeface="+mn-ea"/>
              </a:rPr>
              <a:t>、</a:t>
            </a:r>
            <a:r>
              <a:rPr lang="en-US" altLang="x-none" dirty="0">
                <a:solidFill>
                  <a:schemeClr val="bg1"/>
                </a:solidFill>
                <a:sym typeface="+mn-ea"/>
              </a:rPr>
              <a:t>JVM</a:t>
            </a:r>
            <a:r>
              <a:rPr lang="zh-CN" altLang="en-US" dirty="0">
                <a:solidFill>
                  <a:schemeClr val="bg1"/>
                </a:solidFill>
                <a:sym typeface="+mn-ea"/>
              </a:rPr>
              <a:t>的区别</a:t>
            </a:r>
            <a:endParaRPr lang="zh-CN" altLang="en-US" dirty="0">
              <a:solidFill>
                <a:schemeClr val="bg1"/>
              </a:solidFill>
              <a:sym typeface="+mn-ea"/>
            </a:endParaRPr>
          </a:p>
        </p:txBody>
      </p:sp>
      <p:sp>
        <p:nvSpPr>
          <p:cNvPr id="4" name="文本占位符 3"/>
          <p:cNvSpPr>
            <a:spLocks noGrp="1"/>
          </p:cNvSpPr>
          <p:nvPr>
            <p:ph type="body" idx="13"/>
          </p:nvPr>
        </p:nvSpPr>
        <p:spPr/>
        <p:txBody>
          <a:bodyPr>
            <a:noAutofit/>
          </a:bodyPr>
          <a:p>
            <a:pPr marL="457200" lvl="1" indent="-457200">
              <a:lnSpc>
                <a:spcPct val="110000"/>
              </a:lnSpc>
            </a:pPr>
            <a:r>
              <a:rPr lang="en-US" altLang="x-none" sz="3200" b="1" dirty="0">
                <a:solidFill>
                  <a:schemeClr val="bg1"/>
                </a:solidFill>
                <a:latin typeface="微软雅黑" panose="020B0503020204020204" charset="-122"/>
                <a:ea typeface="微软雅黑" panose="020B0503020204020204" charset="-122"/>
                <a:sym typeface="+mn-ea"/>
              </a:rPr>
              <a:t>JDK - Java Development Kit</a:t>
            </a:r>
            <a:endParaRPr lang="en-US" altLang="x-none" sz="3200" b="1" dirty="0">
              <a:solidFill>
                <a:schemeClr val="bg1"/>
              </a:solidFill>
              <a:latin typeface="微软雅黑" panose="020B0503020204020204" charset="-122"/>
              <a:ea typeface="微软雅黑" panose="020B0503020204020204" charset="-122"/>
              <a:sym typeface="+mn-ea"/>
            </a:endParaRPr>
          </a:p>
          <a:p>
            <a:pPr marL="457200" lvl="1" indent="-457200">
              <a:lnSpc>
                <a:spcPct val="110000"/>
              </a:lnSpc>
            </a:pPr>
            <a:r>
              <a:rPr lang="en-US" altLang="x-none" sz="3200" b="1" dirty="0">
                <a:solidFill>
                  <a:schemeClr val="bg1"/>
                </a:solidFill>
                <a:latin typeface="微软雅黑" panose="020B0503020204020204" charset="-122"/>
                <a:ea typeface="微软雅黑" panose="020B0503020204020204" charset="-122"/>
                <a:sym typeface="+mn-ea"/>
              </a:rPr>
              <a:t>JRE - Java Runtime Environment</a:t>
            </a:r>
            <a:endParaRPr lang="en-US" altLang="x-none" sz="3200" b="1" dirty="0">
              <a:solidFill>
                <a:schemeClr val="bg1"/>
              </a:solidFill>
              <a:latin typeface="微软雅黑" panose="020B0503020204020204" charset="-122"/>
              <a:ea typeface="微软雅黑" panose="020B0503020204020204" charset="-122"/>
              <a:sym typeface="+mn-ea"/>
            </a:endParaRPr>
          </a:p>
          <a:p>
            <a:pPr marL="457200" lvl="1" indent="-457200">
              <a:lnSpc>
                <a:spcPct val="110000"/>
              </a:lnSpc>
            </a:pPr>
            <a:r>
              <a:rPr lang="en-US" altLang="x-none" sz="3200" b="1" dirty="0">
                <a:solidFill>
                  <a:schemeClr val="bg1"/>
                </a:solidFill>
                <a:latin typeface="微软雅黑" panose="020B0503020204020204" charset="-122"/>
                <a:ea typeface="微软雅黑" panose="020B0503020204020204" charset="-122"/>
                <a:sym typeface="+mn-ea"/>
              </a:rPr>
              <a:t>JVM - Java Virtual Machine</a:t>
            </a:r>
            <a:endParaRPr lang="zh-CN" altLang="en-US" sz="3200" b="1" dirty="0">
              <a:solidFill>
                <a:schemeClr val="bg1"/>
              </a:solidFill>
              <a:latin typeface="微软雅黑" panose="020B0503020204020204" charset="-122"/>
              <a:ea typeface="微软雅黑" panose="020B0503020204020204" charset="-122"/>
              <a:sym typeface="+mn-ea"/>
            </a:endParaRPr>
          </a:p>
        </p:txBody>
      </p:sp>
      <p:sp>
        <p:nvSpPr>
          <p:cNvPr id="5" name="矩形 4"/>
          <p:cNvSpPr/>
          <p:nvPr/>
        </p:nvSpPr>
        <p:spPr>
          <a:xfrm>
            <a:off x="563245" y="3656330"/>
            <a:ext cx="5147310" cy="162877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3200" b="1" dirty="0">
                <a:latin typeface="微软雅黑" panose="020B0503020204020204" charset="-122"/>
                <a:ea typeface="微软雅黑" panose="020B0503020204020204" charset="-122"/>
                <a:sym typeface="+mn-ea"/>
              </a:rPr>
              <a:t>运行一个Java程序所需要的最小单元是JRE，开发一个程序最小的单元是JDK。</a:t>
            </a:r>
            <a:endParaRPr lang="zh-CN" altLang="en-US" sz="32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lgn="l"/>
            <a:r>
              <a:rPr lang="zh-CN" altLang="zh-CN">
                <a:solidFill>
                  <a:schemeClr val="bg1"/>
                </a:solidFill>
                <a:sym typeface="+mn-ea"/>
              </a:rPr>
              <a:t>案例演示</a:t>
            </a:r>
            <a:endParaRPr lang="zh-CN" altLang="zh-CN">
              <a:solidFill>
                <a:schemeClr val="bg1"/>
              </a:solidFill>
              <a:sym typeface="+mn-ea"/>
            </a:endParaRPr>
          </a:p>
        </p:txBody>
      </p:sp>
      <p:sp>
        <p:nvSpPr>
          <p:cNvPr id="3" name="文本占位符 2"/>
          <p:cNvSpPr>
            <a:spLocks noGrp="1"/>
          </p:cNvSpPr>
          <p:nvPr>
            <p:ph type="body" idx="13"/>
          </p:nvPr>
        </p:nvSpPr>
        <p:spPr/>
        <p:txBody>
          <a:bodyPr/>
          <a:p>
            <a:pPr marL="0" lvl="1" indent="0">
              <a:buSzPct val="100000"/>
              <a:buNone/>
            </a:pPr>
            <a:r>
              <a:rPr lang="zh-CN" altLang="en-US" sz="3200" b="1" dirty="0">
                <a:solidFill>
                  <a:schemeClr val="bg1"/>
                </a:solidFill>
                <a:latin typeface="微软雅黑" panose="020B0503020204020204" charset="-122"/>
                <a:ea typeface="微软雅黑" panose="020B0503020204020204" charset="-122"/>
                <a:sym typeface="+mn-ea"/>
              </a:rPr>
              <a:t>【参见：</a:t>
            </a:r>
            <a:r>
              <a:rPr lang="en-US" altLang="zh-CN" sz="3200" b="1" dirty="0">
                <a:solidFill>
                  <a:schemeClr val="bg1"/>
                </a:solidFill>
                <a:latin typeface="微软雅黑" panose="020B0503020204020204" charset="-122"/>
                <a:ea typeface="微软雅黑" panose="020B0503020204020204" charset="-122"/>
                <a:sym typeface="+mn-ea"/>
              </a:rPr>
              <a:t>COOKBOOK</a:t>
            </a:r>
            <a:r>
              <a:rPr lang="zh-CN" altLang="en-US" sz="3200" b="1" dirty="0">
                <a:solidFill>
                  <a:schemeClr val="bg1"/>
                </a:solidFill>
                <a:latin typeface="微软雅黑" panose="020B0503020204020204" charset="-122"/>
                <a:ea typeface="微软雅黑" panose="020B0503020204020204" charset="-122"/>
                <a:sym typeface="+mn-ea"/>
              </a:rPr>
              <a:t>】</a:t>
            </a:r>
            <a:endParaRPr lang="zh-CN" altLang="en-US" sz="3200" b="1" dirty="0">
              <a:solidFill>
                <a:schemeClr val="bg1"/>
              </a:solidFill>
              <a:latin typeface="微软雅黑" panose="020B0503020204020204" charset="-122"/>
              <a:ea typeface="微软雅黑" panose="020B0503020204020204" charset="-122"/>
              <a:sym typeface="+mn-ea"/>
            </a:endParaRPr>
          </a:p>
          <a:p>
            <a:pPr marL="0" lvl="1" indent="0">
              <a:buSzPct val="100000"/>
              <a:buNone/>
            </a:pPr>
            <a:endParaRPr lang="zh-CN" altLang="en-US" sz="3200" b="1" dirty="0">
              <a:solidFill>
                <a:schemeClr val="bg1"/>
              </a:solidFill>
              <a:latin typeface="微软雅黑" panose="020B0503020204020204" charset="-122"/>
              <a:ea typeface="微软雅黑" panose="020B0503020204020204" charset="-122"/>
              <a:sym typeface="+mn-ea"/>
            </a:endParaRPr>
          </a:p>
          <a:p>
            <a:pPr marL="457200" lvl="1" indent="-457200">
              <a:buSzPct val="100000"/>
            </a:pPr>
            <a:r>
              <a:rPr lang="zh-CN" altLang="en-US" sz="3200" b="1" dirty="0">
                <a:solidFill>
                  <a:schemeClr val="bg1"/>
                </a:solidFill>
                <a:latin typeface="微软雅黑" panose="020B0503020204020204" charset="-122"/>
                <a:ea typeface="微软雅黑" panose="020B0503020204020204" charset="-122"/>
                <a:sym typeface="+mn-ea"/>
              </a:rPr>
              <a:t>计算整数位数：</a:t>
            </a:r>
            <a:endParaRPr lang="zh-CN" altLang="en-US" sz="3200" b="1" dirty="0">
              <a:solidFill>
                <a:schemeClr val="bg1"/>
              </a:solidFill>
              <a:latin typeface="微软雅黑" panose="020B0503020204020204" charset="-122"/>
              <a:ea typeface="微软雅黑" panose="020B0503020204020204" charset="-122"/>
              <a:sym typeface="+mn-ea"/>
            </a:endParaRPr>
          </a:p>
          <a:p>
            <a:pPr marL="914400" lvl="2" indent="-457200">
              <a:buSzPct val="100000"/>
              <a:buNone/>
            </a:pP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用户输入一个整数</a:t>
            </a:r>
            <a:endParaRPr lang="zh-CN" altLang="en-US" sz="2600" dirty="0">
              <a:solidFill>
                <a:schemeClr val="bg1"/>
              </a:solidFill>
              <a:latin typeface="微软雅黑" panose="020B0503020204020204" charset="-122"/>
              <a:ea typeface="微软雅黑" panose="020B0503020204020204" charset="-122"/>
              <a:sym typeface="+mn-ea"/>
            </a:endParaRPr>
          </a:p>
          <a:p>
            <a:pPr marL="914400" lvl="2" indent="-457200">
              <a:buSzPct val="100000"/>
              <a:buNone/>
            </a:pP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利用</a:t>
            </a:r>
            <a:r>
              <a:rPr lang="en-US" altLang="zh-CN" sz="2600" dirty="0">
                <a:solidFill>
                  <a:schemeClr val="bg1"/>
                </a:solidFill>
                <a:latin typeface="微软雅黑" panose="020B0503020204020204" charset="-122"/>
                <a:ea typeface="微软雅黑" panose="020B0503020204020204" charset="-122"/>
                <a:sym typeface="+mn-ea"/>
              </a:rPr>
              <a:t>do-while</a:t>
            </a:r>
            <a:r>
              <a:rPr lang="zh-CN" altLang="en-US" sz="2600" dirty="0">
                <a:solidFill>
                  <a:schemeClr val="bg1"/>
                </a:solidFill>
                <a:latin typeface="微软雅黑" panose="020B0503020204020204" charset="-122"/>
                <a:ea typeface="微软雅黑" panose="020B0503020204020204" charset="-122"/>
                <a:sym typeface="+mn-ea"/>
              </a:rPr>
              <a:t>循环计算整数的位数</a:t>
            </a:r>
            <a:endParaRPr lang="zh-CN" altLang="en-US" sz="2600" dirty="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52805" y="2426970"/>
            <a:ext cx="2839720" cy="1070610"/>
          </a:xfrm>
          <a:prstGeom prst="rect">
            <a:avLst/>
          </a:prstGeom>
          <a:noFill/>
        </p:spPr>
        <p:txBody>
          <a:bodyPr wrap="none" rtlCol="0" anchor="t">
            <a:spAutoFit/>
          </a:bodyPr>
          <a:p>
            <a:pPr algn="l"/>
            <a:r>
              <a:rPr lang="en-US" altLang="zh-CN" sz="6000" b="1">
                <a:solidFill>
                  <a:schemeClr val="bg1"/>
                </a:solidFill>
                <a:latin typeface="微软雅黑" panose="020B0503020204020204" charset="-122"/>
                <a:ea typeface="微软雅黑" panose="020B0503020204020204" charset="-122"/>
              </a:rPr>
              <a:t>for</a:t>
            </a:r>
            <a:r>
              <a:rPr lang="zh-CN" altLang="en-US" sz="6000" b="1">
                <a:solidFill>
                  <a:schemeClr val="bg1"/>
                </a:solidFill>
                <a:latin typeface="微软雅黑" panose="020B0503020204020204" charset="-122"/>
                <a:ea typeface="微软雅黑" panose="020B0503020204020204" charset="-122"/>
              </a:rPr>
              <a:t>语句</a:t>
            </a:r>
            <a:endParaRPr lang="zh-CN" altLang="en-US" sz="6000" b="1">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en-US" altLang="zh-CN">
                <a:solidFill>
                  <a:schemeClr val="bg1"/>
                </a:solidFill>
                <a:sym typeface="+mn-ea"/>
              </a:rPr>
              <a:t>for</a:t>
            </a:r>
            <a:r>
              <a:rPr lang="zh-CN" altLang="en-US">
                <a:solidFill>
                  <a:schemeClr val="bg1"/>
                </a:solidFill>
                <a:sym typeface="+mn-ea"/>
              </a:rPr>
              <a:t>语句执行逻辑</a:t>
            </a:r>
            <a:endParaRPr lang="zh-CN" altLang="en-US">
              <a:solidFill>
                <a:schemeClr val="bg1"/>
              </a:solidFill>
              <a:sym typeface="+mn-ea"/>
            </a:endParaRPr>
          </a:p>
        </p:txBody>
      </p:sp>
      <p:sp>
        <p:nvSpPr>
          <p:cNvPr id="5" name="文本占位符 4"/>
          <p:cNvSpPr>
            <a:spLocks noGrp="1"/>
          </p:cNvSpPr>
          <p:nvPr>
            <p:ph type="body" idx="13"/>
          </p:nvPr>
        </p:nvSpPr>
        <p:spPr/>
        <p:txBody>
          <a:bodyPr>
            <a:normAutofit lnSpcReduction="20000"/>
          </a:bodyPr>
          <a:p>
            <a:pPr marL="457200" lvl="1" indent="-457200">
              <a:lnSpc>
                <a:spcPct val="12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语法特点：</a:t>
            </a: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for(</a:t>
            </a:r>
            <a:r>
              <a:rPr lang="zh-CN" altLang="en-US" sz="2400" dirty="0">
                <a:solidFill>
                  <a:schemeClr val="bg1"/>
                </a:solidFill>
                <a:effectLst/>
                <a:latin typeface="微软雅黑" panose="020B0503020204020204" charset="-122"/>
                <a:ea typeface="微软雅黑" panose="020B0503020204020204" charset="-122"/>
                <a:sym typeface="+mn-ea"/>
              </a:rPr>
              <a:t>表达式</a:t>
            </a:r>
            <a:r>
              <a:rPr lang="en-US" altLang="zh-CN" sz="2400" dirty="0">
                <a:solidFill>
                  <a:schemeClr val="bg1"/>
                </a:solidFill>
                <a:effectLst/>
                <a:latin typeface="微软雅黑" panose="020B0503020204020204" charset="-122"/>
                <a:ea typeface="微软雅黑" panose="020B0503020204020204" charset="-122"/>
                <a:sym typeface="+mn-ea"/>
              </a:rPr>
              <a:t>1; </a:t>
            </a:r>
            <a:r>
              <a:rPr lang="zh-CN" altLang="en-US" sz="2400" dirty="0">
                <a:solidFill>
                  <a:schemeClr val="bg1"/>
                </a:solidFill>
                <a:effectLst/>
                <a:latin typeface="微软雅黑" panose="020B0503020204020204" charset="-122"/>
                <a:ea typeface="微软雅黑" panose="020B0503020204020204" charset="-122"/>
                <a:sym typeface="+mn-ea"/>
              </a:rPr>
              <a:t>表达式</a:t>
            </a:r>
            <a:r>
              <a:rPr lang="en-US" altLang="zh-CN" sz="2400" dirty="0">
                <a:solidFill>
                  <a:schemeClr val="bg1"/>
                </a:solidFill>
                <a:effectLst/>
                <a:latin typeface="微软雅黑" panose="020B0503020204020204" charset="-122"/>
                <a:ea typeface="微软雅黑" panose="020B0503020204020204" charset="-122"/>
                <a:sym typeface="+mn-ea"/>
              </a:rPr>
              <a:t>2; </a:t>
            </a:r>
            <a:r>
              <a:rPr lang="zh-CN" altLang="en-US" sz="2400" dirty="0">
                <a:solidFill>
                  <a:schemeClr val="bg1"/>
                </a:solidFill>
                <a:effectLst/>
                <a:latin typeface="微软雅黑" panose="020B0503020204020204" charset="-122"/>
                <a:ea typeface="微软雅黑" panose="020B0503020204020204" charset="-122"/>
                <a:sym typeface="+mn-ea"/>
              </a:rPr>
              <a:t>表达式</a:t>
            </a:r>
            <a:r>
              <a:rPr lang="en-US" altLang="zh-CN" sz="2400" dirty="0">
                <a:solidFill>
                  <a:schemeClr val="bg1"/>
                </a:solidFill>
                <a:effectLst/>
                <a:latin typeface="微软雅黑" panose="020B0503020204020204" charset="-122"/>
                <a:ea typeface="微软雅黑" panose="020B0503020204020204" charset="-122"/>
                <a:sym typeface="+mn-ea"/>
              </a:rPr>
              <a:t>3){</a:t>
            </a:r>
            <a:endParaRPr lang="en-US" altLang="zh-CN" sz="24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	</a:t>
            </a:r>
            <a:r>
              <a:rPr lang="zh-CN" altLang="en-US" sz="2400" dirty="0">
                <a:solidFill>
                  <a:schemeClr val="bg1"/>
                </a:solidFill>
                <a:effectLst/>
                <a:latin typeface="微软雅黑" panose="020B0503020204020204" charset="-122"/>
                <a:ea typeface="微软雅黑" panose="020B0503020204020204" charset="-122"/>
                <a:sym typeface="+mn-ea"/>
              </a:rPr>
              <a:t>语句块 </a:t>
            </a:r>
            <a:r>
              <a:rPr lang="en-US" altLang="zh-CN" sz="2400" dirty="0">
                <a:solidFill>
                  <a:schemeClr val="bg1"/>
                </a:solidFill>
                <a:effectLst/>
                <a:latin typeface="微软雅黑" panose="020B0503020204020204" charset="-122"/>
                <a:ea typeface="微软雅黑" panose="020B0503020204020204" charset="-122"/>
                <a:sym typeface="+mn-ea"/>
              </a:rPr>
              <a:t>(</a:t>
            </a:r>
            <a:r>
              <a:rPr lang="zh-CN" altLang="en-US" sz="2400" dirty="0">
                <a:solidFill>
                  <a:schemeClr val="bg1"/>
                </a:solidFill>
                <a:effectLst/>
                <a:latin typeface="微软雅黑" panose="020B0503020204020204" charset="-122"/>
                <a:ea typeface="微软雅黑" panose="020B0503020204020204" charset="-122"/>
                <a:sym typeface="+mn-ea"/>
              </a:rPr>
              <a:t>循环体</a:t>
            </a:r>
            <a:r>
              <a:rPr lang="en-US" altLang="zh-CN" sz="2400" dirty="0">
                <a:solidFill>
                  <a:schemeClr val="bg1"/>
                </a:solidFill>
                <a:effectLst/>
                <a:latin typeface="微软雅黑" panose="020B0503020204020204" charset="-122"/>
                <a:ea typeface="微软雅黑" panose="020B0503020204020204" charset="-122"/>
                <a:sym typeface="+mn-ea"/>
              </a:rPr>
              <a:t>);</a:t>
            </a:r>
            <a:endParaRPr lang="en-US" altLang="zh-CN" sz="24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a:t>
            </a:r>
            <a:endParaRPr lang="en-US" altLang="zh-CN" sz="2400" dirty="0">
              <a:solidFill>
                <a:schemeClr val="bg1"/>
              </a:solidFill>
              <a:effectLst/>
              <a:latin typeface="微软雅黑" panose="020B0503020204020204" charset="-122"/>
              <a:ea typeface="微软雅黑" panose="020B0503020204020204" charset="-122"/>
              <a:sym typeface="+mn-ea"/>
            </a:endParaRPr>
          </a:p>
          <a:p>
            <a:pPr marL="457200" lvl="1" indent="-457200">
              <a:lnSpc>
                <a:spcPct val="12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执行流程：</a:t>
            </a: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 	</a:t>
            </a:r>
            <a:r>
              <a:rPr lang="zh-CN" altLang="en-US" sz="2400" dirty="0">
                <a:solidFill>
                  <a:schemeClr val="bg1"/>
                </a:solidFill>
                <a:effectLst/>
                <a:latin typeface="微软雅黑" panose="020B0503020204020204" charset="-122"/>
                <a:ea typeface="微软雅黑" panose="020B0503020204020204" charset="-122"/>
                <a:sym typeface="+mn-ea"/>
              </a:rPr>
              <a:t>计算表达式</a:t>
            </a:r>
            <a:r>
              <a:rPr lang="en-US" altLang="zh-CN" sz="2400" dirty="0">
                <a:solidFill>
                  <a:schemeClr val="bg1"/>
                </a:solidFill>
                <a:effectLst/>
                <a:latin typeface="微软雅黑" panose="020B0503020204020204" charset="-122"/>
                <a:ea typeface="微软雅黑" panose="020B0503020204020204" charset="-122"/>
                <a:sym typeface="+mn-ea"/>
              </a:rPr>
              <a:t>1</a:t>
            </a:r>
            <a:r>
              <a:rPr lang="zh-CN" altLang="en-US" sz="2400" dirty="0">
                <a:solidFill>
                  <a:schemeClr val="bg1"/>
                </a:solidFill>
                <a:effectLst/>
                <a:latin typeface="微软雅黑" panose="020B0503020204020204" charset="-122"/>
                <a:ea typeface="微软雅黑" panose="020B0503020204020204" charset="-122"/>
                <a:sym typeface="+mn-ea"/>
              </a:rPr>
              <a:t>的值；</a:t>
            </a:r>
            <a:endParaRPr lang="zh-CN" altLang="en-US" sz="24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 	</a:t>
            </a:r>
            <a:r>
              <a:rPr lang="zh-CN" altLang="en-US" sz="2400" dirty="0">
                <a:solidFill>
                  <a:schemeClr val="bg1"/>
                </a:solidFill>
                <a:effectLst/>
                <a:latin typeface="微软雅黑" panose="020B0503020204020204" charset="-122"/>
                <a:ea typeface="微软雅黑" panose="020B0503020204020204" charset="-122"/>
                <a:sym typeface="+mn-ea"/>
              </a:rPr>
              <a:t>计算表达式</a:t>
            </a:r>
            <a:r>
              <a:rPr lang="en-US" altLang="zh-CN" sz="2400" dirty="0">
                <a:solidFill>
                  <a:schemeClr val="bg1"/>
                </a:solidFill>
                <a:effectLst/>
                <a:latin typeface="微软雅黑" panose="020B0503020204020204" charset="-122"/>
                <a:ea typeface="微软雅黑" panose="020B0503020204020204" charset="-122"/>
                <a:sym typeface="+mn-ea"/>
              </a:rPr>
              <a:t>2</a:t>
            </a:r>
            <a:r>
              <a:rPr lang="zh-CN" altLang="en-US" sz="2400" dirty="0">
                <a:solidFill>
                  <a:schemeClr val="bg1"/>
                </a:solidFill>
                <a:effectLst/>
                <a:latin typeface="微软雅黑" panose="020B0503020204020204" charset="-122"/>
                <a:ea typeface="微软雅黑" panose="020B0503020204020204" charset="-122"/>
                <a:sym typeface="+mn-ea"/>
              </a:rPr>
              <a:t>的值，如果为</a:t>
            </a:r>
            <a:r>
              <a:rPr lang="en-US" altLang="zh-CN" sz="2400" dirty="0">
                <a:solidFill>
                  <a:schemeClr val="bg1"/>
                </a:solidFill>
                <a:effectLst/>
                <a:latin typeface="微软雅黑" panose="020B0503020204020204" charset="-122"/>
                <a:ea typeface="微软雅黑" panose="020B0503020204020204" charset="-122"/>
                <a:sym typeface="+mn-ea"/>
              </a:rPr>
              <a:t>true</a:t>
            </a:r>
            <a:r>
              <a:rPr lang="zh-CN" altLang="en-US" sz="2400" dirty="0">
                <a:solidFill>
                  <a:schemeClr val="bg1"/>
                </a:solidFill>
                <a:effectLst/>
                <a:latin typeface="微软雅黑" panose="020B0503020204020204" charset="-122"/>
                <a:ea typeface="微软雅黑" panose="020B0503020204020204" charset="-122"/>
                <a:sym typeface="+mn-ea"/>
              </a:rPr>
              <a:t>则执行循环体，否则退出循环；</a:t>
            </a:r>
            <a:endParaRPr lang="zh-CN" altLang="en-US" sz="24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	</a:t>
            </a:r>
            <a:r>
              <a:rPr lang="zh-CN" altLang="en-US" sz="2400" dirty="0">
                <a:solidFill>
                  <a:schemeClr val="bg1"/>
                </a:solidFill>
                <a:effectLst/>
                <a:latin typeface="微软雅黑" panose="020B0503020204020204" charset="-122"/>
                <a:ea typeface="微软雅黑" panose="020B0503020204020204" charset="-122"/>
                <a:sym typeface="+mn-ea"/>
              </a:rPr>
              <a:t>执行循环体；</a:t>
            </a:r>
            <a:endParaRPr lang="zh-CN" altLang="en-US" sz="24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	</a:t>
            </a:r>
            <a:r>
              <a:rPr lang="zh-CN" altLang="en-US" sz="2400" dirty="0">
                <a:solidFill>
                  <a:schemeClr val="bg1"/>
                </a:solidFill>
                <a:effectLst/>
                <a:latin typeface="微软雅黑" panose="020B0503020204020204" charset="-122"/>
                <a:ea typeface="微软雅黑" panose="020B0503020204020204" charset="-122"/>
                <a:sym typeface="+mn-ea"/>
              </a:rPr>
              <a:t>执行表达式</a:t>
            </a:r>
            <a:r>
              <a:rPr lang="en-US" altLang="zh-CN" sz="2400" dirty="0">
                <a:solidFill>
                  <a:schemeClr val="bg1"/>
                </a:solidFill>
                <a:effectLst/>
                <a:latin typeface="微软雅黑" panose="020B0503020204020204" charset="-122"/>
                <a:ea typeface="微软雅黑" panose="020B0503020204020204" charset="-122"/>
                <a:sym typeface="+mn-ea"/>
              </a:rPr>
              <a:t>3</a:t>
            </a:r>
            <a:r>
              <a:rPr lang="zh-CN" altLang="en-US" sz="2400" dirty="0">
                <a:solidFill>
                  <a:schemeClr val="bg1"/>
                </a:solidFill>
                <a:effectLst/>
                <a:latin typeface="微软雅黑" panose="020B0503020204020204" charset="-122"/>
                <a:ea typeface="微软雅黑" panose="020B0503020204020204" charset="-122"/>
                <a:sym typeface="+mn-ea"/>
              </a:rPr>
              <a:t>；</a:t>
            </a:r>
            <a:endParaRPr lang="zh-CN" altLang="en-US" sz="24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	</a:t>
            </a:r>
            <a:r>
              <a:rPr lang="zh-CN" altLang="en-US" sz="2400" dirty="0">
                <a:solidFill>
                  <a:schemeClr val="bg1"/>
                </a:solidFill>
                <a:effectLst/>
                <a:latin typeface="微软雅黑" panose="020B0503020204020204" charset="-122"/>
                <a:ea typeface="微软雅黑" panose="020B0503020204020204" charset="-122"/>
                <a:sym typeface="+mn-ea"/>
              </a:rPr>
              <a:t>往复循环；</a:t>
            </a:r>
            <a:endParaRPr lang="zh-CN" altLang="en-US" sz="2400" dirty="0">
              <a:solidFill>
                <a:schemeClr val="bg1"/>
              </a:solidFill>
              <a:effectLst/>
              <a:latin typeface="微软雅黑" panose="020B0503020204020204" charset="-122"/>
              <a:ea typeface="微软雅黑" panose="020B0503020204020204" charset="-122"/>
              <a:sym typeface="+mn-ea"/>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en-US" altLang="zh-CN">
                <a:solidFill>
                  <a:schemeClr val="bg1"/>
                </a:solidFill>
                <a:sym typeface="+mn-ea"/>
              </a:rPr>
              <a:t>for</a:t>
            </a:r>
            <a:r>
              <a:rPr lang="zh-CN" altLang="en-US">
                <a:solidFill>
                  <a:schemeClr val="bg1"/>
                </a:solidFill>
                <a:sym typeface="+mn-ea"/>
              </a:rPr>
              <a:t>循环流程图</a:t>
            </a:r>
            <a:endParaRPr lang="zh-CN" altLang="en-US">
              <a:solidFill>
                <a:schemeClr val="bg1"/>
              </a:solidFill>
              <a:sym typeface="+mn-ea"/>
            </a:endParaRPr>
          </a:p>
        </p:txBody>
      </p:sp>
      <p:sp>
        <p:nvSpPr>
          <p:cNvPr id="32793" name="流程图: 过程 32793"/>
          <p:cNvSpPr/>
          <p:nvPr/>
        </p:nvSpPr>
        <p:spPr>
          <a:xfrm>
            <a:off x="3241675" y="1704975"/>
            <a:ext cx="1851025" cy="427038"/>
          </a:xfrm>
          <a:prstGeom prst="flowChartProcess">
            <a:avLst/>
          </a:prstGeom>
          <a:noFill/>
          <a:ln w="38100" cap="flat" cmpd="sng">
            <a:solidFill>
              <a:schemeClr val="bg1"/>
            </a:solidFill>
            <a:prstDash val="solid"/>
            <a:miter/>
            <a:headEnd type="none" w="med" len="med"/>
            <a:tailEnd type="none" w="med" len="med"/>
          </a:ln>
        </p:spPr>
        <p:txBody>
          <a:bodyPr wrap="none" lIns="96519" tIns="50299" rIns="96519" bIns="50299" anchor="ctr"/>
          <a:p>
            <a:pPr lvl="0" algn="ctr"/>
            <a:r>
              <a:rPr lang="zh-CN" altLang="en-US" sz="2400" b="1" dirty="0">
                <a:solidFill>
                  <a:schemeClr val="bg1"/>
                </a:solidFill>
                <a:latin typeface="微软雅黑" panose="020B0503020204020204" charset="-122"/>
                <a:ea typeface="微软雅黑" panose="020B0503020204020204" charset="-122"/>
              </a:rPr>
              <a:t>计算表达式1</a:t>
            </a:r>
            <a:endParaRPr lang="zh-CN" altLang="en-US" sz="2400" b="1" dirty="0">
              <a:solidFill>
                <a:schemeClr val="bg1"/>
              </a:solidFill>
              <a:latin typeface="微软雅黑" panose="020B0503020204020204" charset="-122"/>
              <a:ea typeface="微软雅黑" panose="020B0503020204020204" charset="-122"/>
            </a:endParaRPr>
          </a:p>
        </p:txBody>
      </p:sp>
      <p:sp>
        <p:nvSpPr>
          <p:cNvPr id="32794" name="流程图: 决策 32794"/>
          <p:cNvSpPr/>
          <p:nvPr/>
        </p:nvSpPr>
        <p:spPr>
          <a:xfrm>
            <a:off x="3221038" y="2430463"/>
            <a:ext cx="2024062" cy="1036637"/>
          </a:xfrm>
          <a:prstGeom prst="flowChartDecision">
            <a:avLst/>
          </a:prstGeom>
          <a:solidFill>
            <a:srgbClr val="F60000"/>
          </a:solidFill>
          <a:ln w="38100" cap="flat" cmpd="sng">
            <a:solidFill>
              <a:schemeClr val="bg1"/>
            </a:solidFill>
            <a:prstDash val="solid"/>
            <a:miter/>
            <a:headEnd type="none" w="med" len="med"/>
            <a:tailEnd type="none" w="med" len="med"/>
          </a:ln>
        </p:spPr>
        <p:txBody>
          <a:bodyPr wrap="none" lIns="96519" tIns="50299" rIns="96519" bIns="50299" anchor="ctr"/>
          <a:p>
            <a:pPr lvl="0" algn="ctr"/>
            <a:r>
              <a:rPr lang="zh-CN" altLang="en-US" sz="2400" b="1" dirty="0">
                <a:solidFill>
                  <a:schemeClr val="bg1"/>
                </a:solidFill>
                <a:latin typeface="微软雅黑" panose="020B0503020204020204" charset="-122"/>
                <a:ea typeface="微软雅黑" panose="020B0503020204020204" charset="-122"/>
              </a:rPr>
              <a:t>计算表达式2</a:t>
            </a:r>
            <a:endParaRPr lang="zh-CN" altLang="en-US" sz="2400" b="1" dirty="0">
              <a:solidFill>
                <a:schemeClr val="bg1"/>
              </a:solidFill>
              <a:latin typeface="微软雅黑" panose="020B0503020204020204" charset="-122"/>
              <a:ea typeface="微软雅黑" panose="020B0503020204020204" charset="-122"/>
            </a:endParaRPr>
          </a:p>
        </p:txBody>
      </p:sp>
      <p:sp>
        <p:nvSpPr>
          <p:cNvPr id="32795" name="流程图: 过程 32795"/>
          <p:cNvSpPr/>
          <p:nvPr/>
        </p:nvSpPr>
        <p:spPr>
          <a:xfrm>
            <a:off x="3301683" y="3749675"/>
            <a:ext cx="1847850" cy="427038"/>
          </a:xfrm>
          <a:prstGeom prst="flowChartProcess">
            <a:avLst/>
          </a:prstGeom>
          <a:solidFill>
            <a:schemeClr val="accent1"/>
          </a:solidFill>
          <a:ln w="38100" cap="flat" cmpd="sng">
            <a:solidFill>
              <a:schemeClr val="bg1"/>
            </a:solidFill>
            <a:prstDash val="solid"/>
            <a:miter/>
            <a:headEnd type="none" w="med" len="med"/>
            <a:tailEnd type="none" w="med" len="med"/>
          </a:ln>
        </p:spPr>
        <p:txBody>
          <a:bodyPr wrap="none" lIns="96519" tIns="50299" rIns="96519" bIns="50299" anchor="ctr"/>
          <a:p>
            <a:pPr lvl="0" algn="ctr"/>
            <a:r>
              <a:rPr lang="zh-CN" altLang="en-US" sz="1800" dirty="0">
                <a:solidFill>
                  <a:schemeClr val="bg1"/>
                </a:solidFill>
                <a:latin typeface="微软雅黑" panose="020B0503020204020204" charset="-122"/>
                <a:ea typeface="微软雅黑" panose="020B0503020204020204" charset="-122"/>
              </a:rPr>
              <a:t>运行语句块</a:t>
            </a:r>
            <a:endParaRPr lang="zh-CN" altLang="en-US" sz="1800" dirty="0">
              <a:solidFill>
                <a:schemeClr val="bg1"/>
              </a:solidFill>
              <a:latin typeface="微软雅黑" panose="020B0503020204020204" charset="-122"/>
              <a:ea typeface="微软雅黑" panose="020B0503020204020204" charset="-122"/>
            </a:endParaRPr>
          </a:p>
        </p:txBody>
      </p:sp>
      <p:sp>
        <p:nvSpPr>
          <p:cNvPr id="32796" name="流程图: 过程 32796"/>
          <p:cNvSpPr/>
          <p:nvPr/>
        </p:nvSpPr>
        <p:spPr>
          <a:xfrm>
            <a:off x="3282950" y="4506913"/>
            <a:ext cx="1851025" cy="428625"/>
          </a:xfrm>
          <a:prstGeom prst="flowChartProcess">
            <a:avLst/>
          </a:prstGeom>
          <a:noFill/>
          <a:ln w="38100" cap="flat" cmpd="sng">
            <a:solidFill>
              <a:schemeClr val="bg1"/>
            </a:solidFill>
            <a:prstDash val="solid"/>
            <a:miter/>
            <a:headEnd type="none" w="med" len="med"/>
            <a:tailEnd type="none" w="med" len="med"/>
          </a:ln>
        </p:spPr>
        <p:txBody>
          <a:bodyPr wrap="none" lIns="96519" tIns="50299" rIns="96519" bIns="50299" anchor="ctr"/>
          <a:p>
            <a:pPr lvl="0" algn="ctr"/>
            <a:r>
              <a:rPr lang="zh-CN" altLang="en-US" sz="2400" b="1" dirty="0">
                <a:solidFill>
                  <a:schemeClr val="bg1"/>
                </a:solidFill>
                <a:latin typeface="微软雅黑" panose="020B0503020204020204" charset="-122"/>
                <a:ea typeface="微软雅黑" panose="020B0503020204020204" charset="-122"/>
              </a:rPr>
              <a:t>计算表达式3</a:t>
            </a:r>
            <a:endParaRPr lang="zh-CN" altLang="en-US" sz="2400" b="1" dirty="0">
              <a:solidFill>
                <a:schemeClr val="bg1"/>
              </a:solidFill>
              <a:latin typeface="微软雅黑" panose="020B0503020204020204" charset="-122"/>
              <a:ea typeface="微软雅黑" panose="020B0503020204020204" charset="-122"/>
            </a:endParaRPr>
          </a:p>
        </p:txBody>
      </p:sp>
      <p:sp>
        <p:nvSpPr>
          <p:cNvPr id="32797" name="文本框 32797"/>
          <p:cNvSpPr txBox="1"/>
          <p:nvPr/>
        </p:nvSpPr>
        <p:spPr>
          <a:xfrm>
            <a:off x="3446145" y="5907405"/>
            <a:ext cx="1887538" cy="476250"/>
          </a:xfrm>
          <a:prstGeom prst="rect">
            <a:avLst/>
          </a:prstGeom>
          <a:noFill/>
          <a:ln w="38100">
            <a:solidFill>
              <a:schemeClr val="bg1"/>
            </a:solidFill>
            <a:miter/>
          </a:ln>
        </p:spPr>
        <p:txBody>
          <a:bodyPr wrap="square" lIns="97880" tIns="48939" rIns="97880" bIns="48939" anchor="t">
            <a:spAutoFit/>
          </a:bodyPr>
          <a:p>
            <a:pPr lvl="0"/>
            <a:r>
              <a:rPr lang="zh-CN" altLang="en-US" sz="2400" b="1" dirty="0">
                <a:solidFill>
                  <a:schemeClr val="bg1"/>
                </a:solidFill>
                <a:latin typeface="微软雅黑" panose="020B0503020204020204" charset="-122"/>
                <a:ea typeface="微软雅黑" panose="020B0503020204020204" charset="-122"/>
              </a:rPr>
              <a:t>for循环</a:t>
            </a:r>
            <a:endParaRPr lang="zh-CN" altLang="en-US" sz="2400" b="1" dirty="0">
              <a:solidFill>
                <a:schemeClr val="bg1"/>
              </a:solidFill>
              <a:latin typeface="微软雅黑" panose="020B0503020204020204" charset="-122"/>
              <a:ea typeface="微软雅黑" panose="020B0503020204020204" charset="-122"/>
            </a:endParaRPr>
          </a:p>
        </p:txBody>
      </p:sp>
      <p:sp>
        <p:nvSpPr>
          <p:cNvPr id="32798" name="箭头 497"/>
          <p:cNvSpPr/>
          <p:nvPr/>
        </p:nvSpPr>
        <p:spPr>
          <a:xfrm>
            <a:off x="4206875" y="1420813"/>
            <a:ext cx="0" cy="288925"/>
          </a:xfrm>
          <a:prstGeom prst="line">
            <a:avLst/>
          </a:prstGeom>
          <a:ln w="38100" cap="flat" cmpd="sng">
            <a:solidFill>
              <a:schemeClr val="bg1"/>
            </a:solidFill>
            <a:prstDash val="solid"/>
            <a:round/>
            <a:headEnd type="none" w="med" len="med"/>
            <a:tailEnd type="triangl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32799" name="箭头 497"/>
          <p:cNvSpPr/>
          <p:nvPr/>
        </p:nvSpPr>
        <p:spPr>
          <a:xfrm>
            <a:off x="4235450" y="2146300"/>
            <a:ext cx="3175" cy="287338"/>
          </a:xfrm>
          <a:prstGeom prst="line">
            <a:avLst/>
          </a:prstGeom>
          <a:ln w="38100" cap="flat" cmpd="sng">
            <a:solidFill>
              <a:schemeClr val="bg1"/>
            </a:solidFill>
            <a:prstDash val="solid"/>
            <a:round/>
            <a:headEnd type="none" w="med" len="med"/>
            <a:tailEnd type="triangl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32800" name="箭头 499"/>
          <p:cNvSpPr/>
          <p:nvPr/>
        </p:nvSpPr>
        <p:spPr>
          <a:xfrm>
            <a:off x="4235450" y="3467100"/>
            <a:ext cx="3175" cy="282575"/>
          </a:xfrm>
          <a:prstGeom prst="line">
            <a:avLst/>
          </a:prstGeom>
          <a:ln w="38100" cap="flat" cmpd="sng">
            <a:solidFill>
              <a:schemeClr val="bg1"/>
            </a:solidFill>
            <a:prstDash val="solid"/>
            <a:round/>
            <a:headEnd type="none" w="med" len="med"/>
            <a:tailEnd type="triangl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32801" name="直接连接符 32801"/>
          <p:cNvSpPr/>
          <p:nvPr/>
        </p:nvSpPr>
        <p:spPr>
          <a:xfrm flipH="1">
            <a:off x="2906713" y="2933700"/>
            <a:ext cx="314325" cy="0"/>
          </a:xfrm>
          <a:prstGeom prst="line">
            <a:avLst/>
          </a:prstGeom>
          <a:ln w="38100" cap="flat" cmpd="sng">
            <a:solidFill>
              <a:schemeClr val="bg1"/>
            </a:solidFill>
            <a:prstDash val="solid"/>
            <a:round/>
            <a:headEnd type="none" w="med" len="med"/>
            <a:tailEnd type="non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32802" name="直接连接符 32802"/>
          <p:cNvSpPr/>
          <p:nvPr/>
        </p:nvSpPr>
        <p:spPr>
          <a:xfrm>
            <a:off x="2906713" y="2933700"/>
            <a:ext cx="0" cy="2486025"/>
          </a:xfrm>
          <a:prstGeom prst="line">
            <a:avLst/>
          </a:prstGeom>
          <a:ln w="38100" cap="flat" cmpd="sng">
            <a:solidFill>
              <a:schemeClr val="bg1"/>
            </a:solidFill>
            <a:prstDash val="solid"/>
            <a:round/>
            <a:headEnd type="none" w="med" len="med"/>
            <a:tailEnd type="non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32803" name="直接连接符 32803"/>
          <p:cNvSpPr/>
          <p:nvPr/>
        </p:nvSpPr>
        <p:spPr>
          <a:xfrm>
            <a:off x="2906713" y="5419725"/>
            <a:ext cx="1300162" cy="0"/>
          </a:xfrm>
          <a:prstGeom prst="line">
            <a:avLst/>
          </a:prstGeom>
          <a:ln w="38100" cap="flat" cmpd="sng">
            <a:solidFill>
              <a:schemeClr val="bg1"/>
            </a:solidFill>
            <a:prstDash val="solid"/>
            <a:round/>
            <a:headEnd type="none" w="med" len="med"/>
            <a:tailEnd type="non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32804" name="箭头 499"/>
          <p:cNvSpPr/>
          <p:nvPr/>
        </p:nvSpPr>
        <p:spPr>
          <a:xfrm>
            <a:off x="4224338" y="4222750"/>
            <a:ext cx="1587" cy="284163"/>
          </a:xfrm>
          <a:prstGeom prst="line">
            <a:avLst/>
          </a:prstGeom>
          <a:ln w="38100" cap="flat" cmpd="sng">
            <a:solidFill>
              <a:schemeClr val="bg1"/>
            </a:solidFill>
            <a:prstDash val="solid"/>
            <a:round/>
            <a:headEnd type="none" w="med" len="med"/>
            <a:tailEnd type="triangl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32805" name="箭头 506"/>
          <p:cNvSpPr/>
          <p:nvPr/>
        </p:nvSpPr>
        <p:spPr>
          <a:xfrm>
            <a:off x="4208463" y="5419725"/>
            <a:ext cx="0" cy="330200"/>
          </a:xfrm>
          <a:prstGeom prst="line">
            <a:avLst/>
          </a:prstGeom>
          <a:ln w="38100" cap="flat" cmpd="sng">
            <a:solidFill>
              <a:schemeClr val="bg1"/>
            </a:solidFill>
            <a:prstDash val="solid"/>
            <a:round/>
            <a:headEnd type="none" w="med" len="med"/>
            <a:tailEnd type="triangl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32806" name="直接连接符 32806"/>
          <p:cNvSpPr/>
          <p:nvPr/>
        </p:nvSpPr>
        <p:spPr>
          <a:xfrm>
            <a:off x="4235450" y="4935538"/>
            <a:ext cx="3175" cy="261937"/>
          </a:xfrm>
          <a:prstGeom prst="line">
            <a:avLst/>
          </a:prstGeom>
          <a:ln w="38100" cap="flat" cmpd="sng">
            <a:solidFill>
              <a:schemeClr val="bg1"/>
            </a:solidFill>
            <a:prstDash val="solid"/>
            <a:round/>
            <a:headEnd type="none" w="med" len="med"/>
            <a:tailEnd type="non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32807" name="直接连接符 32807"/>
          <p:cNvSpPr/>
          <p:nvPr/>
        </p:nvSpPr>
        <p:spPr>
          <a:xfrm>
            <a:off x="4235450" y="5197475"/>
            <a:ext cx="1511300" cy="0"/>
          </a:xfrm>
          <a:prstGeom prst="line">
            <a:avLst/>
          </a:prstGeom>
          <a:ln w="38100" cap="flat" cmpd="sng">
            <a:solidFill>
              <a:schemeClr val="bg1"/>
            </a:solidFill>
            <a:prstDash val="solid"/>
            <a:round/>
            <a:headEnd type="none" w="med" len="med"/>
            <a:tailEnd type="non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32808" name="直接连接符 32808"/>
          <p:cNvSpPr/>
          <p:nvPr/>
        </p:nvSpPr>
        <p:spPr>
          <a:xfrm flipV="1">
            <a:off x="5746750" y="2290763"/>
            <a:ext cx="0" cy="2906712"/>
          </a:xfrm>
          <a:prstGeom prst="line">
            <a:avLst/>
          </a:prstGeom>
          <a:ln w="38100" cap="flat" cmpd="sng">
            <a:solidFill>
              <a:schemeClr val="bg1"/>
            </a:solidFill>
            <a:prstDash val="solid"/>
            <a:round/>
            <a:headEnd type="none" w="med" len="med"/>
            <a:tailEnd type="non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32809" name="箭头 510"/>
          <p:cNvSpPr/>
          <p:nvPr/>
        </p:nvSpPr>
        <p:spPr>
          <a:xfrm flipH="1">
            <a:off x="4238625" y="2290763"/>
            <a:ext cx="1508125" cy="0"/>
          </a:xfrm>
          <a:prstGeom prst="line">
            <a:avLst/>
          </a:prstGeom>
          <a:ln w="38100" cap="flat" cmpd="sng">
            <a:solidFill>
              <a:schemeClr val="bg1"/>
            </a:solidFill>
            <a:prstDash val="solid"/>
            <a:round/>
            <a:headEnd type="none" w="med" len="med"/>
            <a:tailEnd type="triangl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en-US" altLang="zh-CN">
                <a:solidFill>
                  <a:schemeClr val="bg1"/>
                </a:solidFill>
                <a:sym typeface="+mn-ea"/>
              </a:rPr>
              <a:t>for</a:t>
            </a:r>
            <a:r>
              <a:rPr lang="zh-CN" altLang="en-US">
                <a:solidFill>
                  <a:schemeClr val="bg1"/>
                </a:solidFill>
                <a:sym typeface="+mn-ea"/>
              </a:rPr>
              <a:t>语句的特殊点</a:t>
            </a:r>
            <a:endParaRPr lang="zh-CN" altLang="en-US">
              <a:solidFill>
                <a:schemeClr val="bg1"/>
              </a:solidFill>
              <a:sym typeface="+mn-ea"/>
            </a:endParaRPr>
          </a:p>
        </p:txBody>
      </p:sp>
      <p:sp>
        <p:nvSpPr>
          <p:cNvPr id="5" name="文本占位符 4"/>
          <p:cNvSpPr>
            <a:spLocks noGrp="1"/>
          </p:cNvSpPr>
          <p:nvPr>
            <p:ph type="body" idx="13"/>
          </p:nvPr>
        </p:nvSpPr>
        <p:spPr/>
        <p:txBody>
          <a:bodyPr>
            <a:normAutofit lnSpcReduction="10000"/>
          </a:bodyPr>
          <a:p>
            <a:pPr marL="457200" lvl="1" indent="-457200">
              <a:lnSpc>
                <a:spcPct val="12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表达式</a:t>
            </a:r>
            <a:r>
              <a:rPr lang="en-US" altLang="zh-CN" sz="3200" dirty="0">
                <a:solidFill>
                  <a:schemeClr val="bg1"/>
                </a:solidFill>
                <a:effectLst/>
                <a:latin typeface="微软雅黑" panose="020B0503020204020204" charset="-122"/>
                <a:ea typeface="微软雅黑" panose="020B0503020204020204" charset="-122"/>
                <a:sym typeface="+mn-ea"/>
              </a:rPr>
              <a:t>1</a:t>
            </a:r>
            <a:r>
              <a:rPr lang="zh-CN" altLang="en-US" sz="3200" dirty="0">
                <a:solidFill>
                  <a:schemeClr val="bg1"/>
                </a:solidFill>
                <a:effectLst/>
                <a:latin typeface="微软雅黑" panose="020B0503020204020204" charset="-122"/>
                <a:ea typeface="微软雅黑" panose="020B0503020204020204" charset="-122"/>
                <a:sym typeface="+mn-ea"/>
              </a:rPr>
              <a:t>位置内容为空时：</a:t>
            </a: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int sum = 0;</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int i = 1;</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for( ; i &lt;= 10; </a:t>
            </a:r>
            <a:r>
              <a:rPr lang="en-US" sz="2600" dirty="0">
                <a:solidFill>
                  <a:schemeClr val="bg1"/>
                </a:solidFill>
                <a:effectLst/>
                <a:latin typeface="微软雅黑" panose="020B0503020204020204" charset="-122"/>
                <a:ea typeface="微软雅黑" panose="020B0503020204020204" charset="-122"/>
                <a:sym typeface="+mn-ea"/>
              </a:rPr>
              <a:t>i++</a:t>
            </a:r>
            <a:r>
              <a:rPr lang="en-US" altLang="zh-CN" sz="2600" dirty="0">
                <a:solidFill>
                  <a:schemeClr val="bg1"/>
                </a:solidFill>
                <a:effectLst/>
                <a:latin typeface="微软雅黑" panose="020B0503020204020204" charset="-122"/>
                <a:ea typeface="微软雅黑" panose="020B0503020204020204" charset="-122"/>
                <a:sym typeface="+mn-ea"/>
              </a:rPr>
              <a:t>){</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sum += i;</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endParaRPr lang="zh-CN" altLang="en-US"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System.out.println("1</a:t>
            </a:r>
            <a:r>
              <a:rPr lang="zh-CN" altLang="en-US" sz="2600" dirty="0">
                <a:solidFill>
                  <a:schemeClr val="bg1"/>
                </a:solidFill>
                <a:effectLst/>
                <a:latin typeface="微软雅黑" panose="020B0503020204020204" charset="-122"/>
                <a:ea typeface="微软雅黑" panose="020B0503020204020204" charset="-122"/>
                <a:sym typeface="+mn-ea"/>
              </a:rPr>
              <a:t>到</a:t>
            </a:r>
            <a:r>
              <a:rPr lang="en-US" altLang="zh-CN" sz="2600" dirty="0">
                <a:solidFill>
                  <a:schemeClr val="bg1"/>
                </a:solidFill>
                <a:effectLst/>
                <a:latin typeface="微软雅黑" panose="020B0503020204020204" charset="-122"/>
                <a:ea typeface="微软雅黑" panose="020B0503020204020204" charset="-122"/>
                <a:sym typeface="+mn-ea"/>
              </a:rPr>
              <a:t>10</a:t>
            </a:r>
            <a:r>
              <a:rPr lang="zh-CN" altLang="en-US" sz="2600" dirty="0">
                <a:solidFill>
                  <a:schemeClr val="bg1"/>
                </a:solidFill>
                <a:effectLst/>
                <a:latin typeface="微软雅黑" panose="020B0503020204020204" charset="-122"/>
                <a:ea typeface="微软雅黑" panose="020B0503020204020204" charset="-122"/>
                <a:sym typeface="+mn-ea"/>
              </a:rPr>
              <a:t>的和为：</a:t>
            </a:r>
            <a:r>
              <a:rPr lang="en-US" altLang="zh-CN" sz="2600" dirty="0">
                <a:solidFill>
                  <a:schemeClr val="bg1"/>
                </a:solidFill>
                <a:effectLst/>
                <a:latin typeface="微软雅黑" panose="020B0503020204020204" charset="-122"/>
                <a:ea typeface="微软雅黑" panose="020B0503020204020204" charset="-122"/>
                <a:sym typeface="+mn-ea"/>
              </a:rPr>
              <a:t>"+sum);</a:t>
            </a:r>
            <a:endParaRPr lang="en-US" altLang="zh-CN" sz="2600" dirty="0">
              <a:solidFill>
                <a:schemeClr val="bg1"/>
              </a:solidFill>
              <a:effectLst/>
              <a:latin typeface="微软雅黑" panose="020B0503020204020204" charset="-122"/>
              <a:ea typeface="微软雅黑" panose="020B0503020204020204" charset="-122"/>
              <a:sym typeface="+mn-ea"/>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en-US" altLang="zh-CN">
                <a:solidFill>
                  <a:schemeClr val="bg1"/>
                </a:solidFill>
                <a:sym typeface="+mn-ea"/>
              </a:rPr>
              <a:t>for</a:t>
            </a:r>
            <a:r>
              <a:rPr lang="zh-CN" altLang="en-US">
                <a:solidFill>
                  <a:schemeClr val="bg1"/>
                </a:solidFill>
                <a:sym typeface="+mn-ea"/>
              </a:rPr>
              <a:t>语句的特殊点</a:t>
            </a:r>
            <a:r>
              <a:rPr lang="en-US" altLang="zh-CN">
                <a:solidFill>
                  <a:schemeClr val="bg1"/>
                </a:solidFill>
                <a:sym typeface="+mn-ea"/>
              </a:rPr>
              <a:t>(</a:t>
            </a:r>
            <a:r>
              <a:rPr lang="zh-CN" altLang="en-US">
                <a:solidFill>
                  <a:schemeClr val="bg1"/>
                </a:solidFill>
                <a:sym typeface="+mn-ea"/>
              </a:rPr>
              <a:t>续</a:t>
            </a:r>
            <a:r>
              <a:rPr lang="en-US" altLang="zh-CN">
                <a:solidFill>
                  <a:schemeClr val="bg1"/>
                </a:solidFill>
                <a:sym typeface="+mn-ea"/>
              </a:rPr>
              <a:t>)</a:t>
            </a:r>
            <a:endParaRPr lang="en-US" altLang="zh-CN">
              <a:solidFill>
                <a:schemeClr val="bg1"/>
              </a:solidFill>
              <a:sym typeface="+mn-ea"/>
            </a:endParaRPr>
          </a:p>
        </p:txBody>
      </p:sp>
      <p:sp>
        <p:nvSpPr>
          <p:cNvPr id="5" name="文本占位符 4"/>
          <p:cNvSpPr>
            <a:spLocks noGrp="1"/>
          </p:cNvSpPr>
          <p:nvPr>
            <p:ph type="body" idx="13"/>
          </p:nvPr>
        </p:nvSpPr>
        <p:spPr/>
        <p:txBody>
          <a:bodyPr>
            <a:normAutofit lnSpcReduction="10000"/>
          </a:bodyPr>
          <a:p>
            <a:pPr marL="457200" lvl="1" indent="-457200">
              <a:lnSpc>
                <a:spcPct val="12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表达式</a:t>
            </a:r>
            <a:r>
              <a:rPr lang="en-US" altLang="zh-CN" sz="3200" dirty="0">
                <a:solidFill>
                  <a:schemeClr val="bg1"/>
                </a:solidFill>
                <a:effectLst/>
                <a:latin typeface="微软雅黑" panose="020B0503020204020204" charset="-122"/>
                <a:ea typeface="微软雅黑" panose="020B0503020204020204" charset="-122"/>
                <a:sym typeface="+mn-ea"/>
              </a:rPr>
              <a:t>3</a:t>
            </a:r>
            <a:r>
              <a:rPr lang="zh-CN" altLang="en-US" sz="3200" dirty="0">
                <a:solidFill>
                  <a:schemeClr val="bg1"/>
                </a:solidFill>
                <a:effectLst/>
                <a:latin typeface="微软雅黑" panose="020B0503020204020204" charset="-122"/>
                <a:ea typeface="微软雅黑" panose="020B0503020204020204" charset="-122"/>
                <a:sym typeface="+mn-ea"/>
              </a:rPr>
              <a:t>位置内容为空时：</a:t>
            </a: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int sum = 0;</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for(int i = 0; i &lt;= 10; ){</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sum += i;</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i++;</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a:t>
            </a:r>
            <a:endParaRPr lang="zh-CN" altLang="en-US"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System.out.println("1</a:t>
            </a:r>
            <a:r>
              <a:rPr lang="zh-CN" altLang="en-US" sz="2600" dirty="0">
                <a:solidFill>
                  <a:schemeClr val="bg1"/>
                </a:solidFill>
                <a:effectLst/>
                <a:latin typeface="微软雅黑" panose="020B0503020204020204" charset="-122"/>
                <a:ea typeface="微软雅黑" panose="020B0503020204020204" charset="-122"/>
                <a:sym typeface="+mn-ea"/>
              </a:rPr>
              <a:t>到</a:t>
            </a:r>
            <a:r>
              <a:rPr lang="en-US" altLang="zh-CN" sz="2600" dirty="0">
                <a:solidFill>
                  <a:schemeClr val="bg1"/>
                </a:solidFill>
                <a:effectLst/>
                <a:latin typeface="微软雅黑" panose="020B0503020204020204" charset="-122"/>
                <a:ea typeface="微软雅黑" panose="020B0503020204020204" charset="-122"/>
                <a:sym typeface="+mn-ea"/>
              </a:rPr>
              <a:t>10</a:t>
            </a:r>
            <a:r>
              <a:rPr lang="zh-CN" altLang="en-US" sz="2600" dirty="0">
                <a:solidFill>
                  <a:schemeClr val="bg1"/>
                </a:solidFill>
                <a:effectLst/>
                <a:latin typeface="微软雅黑" panose="020B0503020204020204" charset="-122"/>
                <a:ea typeface="微软雅黑" panose="020B0503020204020204" charset="-122"/>
                <a:sym typeface="+mn-ea"/>
              </a:rPr>
              <a:t>的和为：</a:t>
            </a:r>
            <a:r>
              <a:rPr lang="en-US" altLang="zh-CN" sz="2600" dirty="0">
                <a:solidFill>
                  <a:schemeClr val="bg1"/>
                </a:solidFill>
                <a:effectLst/>
                <a:latin typeface="微软雅黑" panose="020B0503020204020204" charset="-122"/>
                <a:ea typeface="微软雅黑" panose="020B0503020204020204" charset="-122"/>
                <a:sym typeface="+mn-ea"/>
              </a:rPr>
              <a:t>"+sum);</a:t>
            </a:r>
            <a:endParaRPr lang="en-US" altLang="zh-CN" sz="2600" dirty="0">
              <a:solidFill>
                <a:schemeClr val="bg1"/>
              </a:solidFill>
              <a:effectLst/>
              <a:latin typeface="微软雅黑" panose="020B0503020204020204" charset="-122"/>
              <a:ea typeface="微软雅黑" panose="020B0503020204020204" charset="-122"/>
              <a:sym typeface="+mn-ea"/>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en-US" altLang="zh-CN">
                <a:solidFill>
                  <a:schemeClr val="bg1"/>
                </a:solidFill>
                <a:sym typeface="+mn-ea"/>
              </a:rPr>
              <a:t>for</a:t>
            </a:r>
            <a:r>
              <a:rPr lang="zh-CN" altLang="en-US">
                <a:solidFill>
                  <a:schemeClr val="bg1"/>
                </a:solidFill>
                <a:sym typeface="+mn-ea"/>
              </a:rPr>
              <a:t>语句的特殊点</a:t>
            </a:r>
            <a:r>
              <a:rPr lang="en-US" altLang="zh-CN">
                <a:solidFill>
                  <a:schemeClr val="bg1"/>
                </a:solidFill>
                <a:sym typeface="+mn-ea"/>
              </a:rPr>
              <a:t>(</a:t>
            </a:r>
            <a:r>
              <a:rPr lang="zh-CN" altLang="en-US">
                <a:solidFill>
                  <a:schemeClr val="bg1"/>
                </a:solidFill>
                <a:sym typeface="+mn-ea"/>
              </a:rPr>
              <a:t>续</a:t>
            </a:r>
            <a:r>
              <a:rPr lang="en-US" altLang="zh-CN">
                <a:solidFill>
                  <a:schemeClr val="bg1"/>
                </a:solidFill>
                <a:sym typeface="+mn-ea"/>
              </a:rPr>
              <a:t>)</a:t>
            </a:r>
            <a:endParaRPr lang="en-US" altLang="zh-CN">
              <a:solidFill>
                <a:schemeClr val="bg1"/>
              </a:solidFill>
              <a:sym typeface="+mn-ea"/>
            </a:endParaRPr>
          </a:p>
        </p:txBody>
      </p:sp>
      <p:sp>
        <p:nvSpPr>
          <p:cNvPr id="5" name="文本占位符 4"/>
          <p:cNvSpPr>
            <a:spLocks noGrp="1"/>
          </p:cNvSpPr>
          <p:nvPr>
            <p:ph type="body" idx="13"/>
          </p:nvPr>
        </p:nvSpPr>
        <p:spPr/>
        <p:txBody>
          <a:bodyPr>
            <a:normAutofit lnSpcReduction="10000"/>
          </a:bodyPr>
          <a:p>
            <a:pPr marL="457200" lvl="1" indent="-457200">
              <a:lnSpc>
                <a:spcPct val="12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表达式</a:t>
            </a:r>
            <a:r>
              <a:rPr lang="en-US" altLang="zh-CN" sz="3200" dirty="0">
                <a:solidFill>
                  <a:schemeClr val="bg1"/>
                </a:solidFill>
                <a:effectLst/>
                <a:latin typeface="微软雅黑" panose="020B0503020204020204" charset="-122"/>
                <a:ea typeface="微软雅黑" panose="020B0503020204020204" charset="-122"/>
                <a:sym typeface="+mn-ea"/>
              </a:rPr>
              <a:t>1</a:t>
            </a:r>
            <a:r>
              <a:rPr lang="zh-CN" altLang="en-US" sz="3200" dirty="0">
                <a:solidFill>
                  <a:schemeClr val="bg1"/>
                </a:solidFill>
                <a:effectLst/>
                <a:latin typeface="微软雅黑" panose="020B0503020204020204" charset="-122"/>
                <a:ea typeface="微软雅黑" panose="020B0503020204020204" charset="-122"/>
                <a:sym typeface="+mn-ea"/>
              </a:rPr>
              <a:t>、</a:t>
            </a:r>
            <a:r>
              <a:rPr lang="en-US" altLang="zh-CN" sz="3200" dirty="0">
                <a:solidFill>
                  <a:schemeClr val="bg1"/>
                </a:solidFill>
                <a:effectLst/>
                <a:latin typeface="微软雅黑" panose="020B0503020204020204" charset="-122"/>
                <a:ea typeface="微软雅黑" panose="020B0503020204020204" charset="-122"/>
                <a:sym typeface="+mn-ea"/>
              </a:rPr>
              <a:t>2</a:t>
            </a:r>
            <a:r>
              <a:rPr lang="zh-CN" altLang="en-US" sz="3200" dirty="0">
                <a:solidFill>
                  <a:schemeClr val="bg1"/>
                </a:solidFill>
                <a:effectLst/>
                <a:latin typeface="微软雅黑" panose="020B0503020204020204" charset="-122"/>
                <a:ea typeface="微软雅黑" panose="020B0503020204020204" charset="-122"/>
                <a:sym typeface="+mn-ea"/>
              </a:rPr>
              <a:t>、</a:t>
            </a:r>
            <a:r>
              <a:rPr lang="en-US" altLang="zh-CN" sz="3200" dirty="0">
                <a:solidFill>
                  <a:schemeClr val="bg1"/>
                </a:solidFill>
                <a:effectLst/>
                <a:latin typeface="微软雅黑" panose="020B0503020204020204" charset="-122"/>
                <a:ea typeface="微软雅黑" panose="020B0503020204020204" charset="-122"/>
                <a:sym typeface="+mn-ea"/>
              </a:rPr>
              <a:t>3</a:t>
            </a:r>
            <a:r>
              <a:rPr lang="zh-CN" altLang="en-US" sz="3200" dirty="0">
                <a:solidFill>
                  <a:schemeClr val="bg1"/>
                </a:solidFill>
                <a:effectLst/>
                <a:latin typeface="微软雅黑" panose="020B0503020204020204" charset="-122"/>
                <a:ea typeface="微软雅黑" panose="020B0503020204020204" charset="-122"/>
                <a:sym typeface="+mn-ea"/>
              </a:rPr>
              <a:t>位置内容为空时：</a:t>
            </a: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for( ; ; ){</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System.out.println("</a:t>
            </a:r>
            <a:r>
              <a:rPr lang="zh-CN" altLang="en-US" sz="2600" dirty="0">
                <a:solidFill>
                  <a:schemeClr val="bg1"/>
                </a:solidFill>
                <a:effectLst/>
                <a:latin typeface="微软雅黑" panose="020B0503020204020204" charset="-122"/>
                <a:ea typeface="微软雅黑" panose="020B0503020204020204" charset="-122"/>
                <a:sym typeface="+mn-ea"/>
              </a:rPr>
              <a:t>我要学习</a:t>
            </a:r>
            <a:r>
              <a:rPr lang="en-US" altLang="zh-CN" sz="2600" dirty="0">
                <a:solidFill>
                  <a:schemeClr val="bg1"/>
                </a:solidFill>
                <a:effectLst/>
                <a:latin typeface="微软雅黑" panose="020B0503020204020204" charset="-122"/>
                <a:ea typeface="微软雅黑" panose="020B0503020204020204" charset="-122"/>
                <a:sym typeface="+mn-ea"/>
              </a:rPr>
              <a:t>... ...");</a:t>
            </a:r>
            <a:endParaRPr lang="zh-CN" altLang="en-US"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endParaRPr lang="en-US" altLang="zh-CN" sz="2600" dirty="0">
              <a:solidFill>
                <a:schemeClr val="bg1"/>
              </a:solidFill>
              <a:effectLst/>
              <a:latin typeface="微软雅黑" panose="020B0503020204020204" charset="-122"/>
              <a:ea typeface="微软雅黑" panose="020B0503020204020204" charset="-122"/>
              <a:sym typeface="+mn-ea"/>
            </a:endParaRPr>
          </a:p>
        </p:txBody>
      </p:sp>
      <p:sp>
        <p:nvSpPr>
          <p:cNvPr id="3" name="矩形 2"/>
          <p:cNvSpPr/>
          <p:nvPr/>
        </p:nvSpPr>
        <p:spPr>
          <a:xfrm>
            <a:off x="949325" y="4551680"/>
            <a:ext cx="1550035" cy="49085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600">
                <a:latin typeface="微软雅黑" panose="020B0503020204020204" charset="-122"/>
                <a:ea typeface="微软雅黑" panose="020B0503020204020204" charset="-122"/>
              </a:rPr>
              <a:t>死循环</a:t>
            </a:r>
            <a:endParaRPr lang="zh-CN" altLang="en-US" sz="2600">
              <a:latin typeface="微软雅黑" panose="020B0503020204020204" charset="-122"/>
              <a:ea typeface="微软雅黑" panose="020B0503020204020204"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en-US" altLang="zh-CN">
                <a:solidFill>
                  <a:schemeClr val="bg1"/>
                </a:solidFill>
                <a:sym typeface="+mn-ea"/>
              </a:rPr>
              <a:t>for</a:t>
            </a:r>
            <a:r>
              <a:rPr lang="zh-CN" altLang="en-US">
                <a:solidFill>
                  <a:schemeClr val="bg1"/>
                </a:solidFill>
                <a:sym typeface="+mn-ea"/>
              </a:rPr>
              <a:t>语句的特殊点</a:t>
            </a:r>
            <a:r>
              <a:rPr lang="en-US" altLang="zh-CN">
                <a:solidFill>
                  <a:schemeClr val="bg1"/>
                </a:solidFill>
                <a:sym typeface="+mn-ea"/>
              </a:rPr>
              <a:t>(</a:t>
            </a:r>
            <a:r>
              <a:rPr lang="zh-CN" altLang="en-US">
                <a:solidFill>
                  <a:schemeClr val="bg1"/>
                </a:solidFill>
                <a:sym typeface="+mn-ea"/>
              </a:rPr>
              <a:t>续</a:t>
            </a:r>
            <a:r>
              <a:rPr lang="en-US" altLang="zh-CN">
                <a:solidFill>
                  <a:schemeClr val="bg1"/>
                </a:solidFill>
                <a:sym typeface="+mn-ea"/>
              </a:rPr>
              <a:t>)</a:t>
            </a:r>
            <a:endParaRPr lang="en-US" altLang="zh-CN">
              <a:solidFill>
                <a:schemeClr val="bg1"/>
              </a:solidFill>
              <a:sym typeface="+mn-ea"/>
            </a:endParaRPr>
          </a:p>
        </p:txBody>
      </p:sp>
      <p:sp>
        <p:nvSpPr>
          <p:cNvPr id="5" name="文本占位符 4"/>
          <p:cNvSpPr>
            <a:spLocks noGrp="1"/>
          </p:cNvSpPr>
          <p:nvPr>
            <p:ph type="body" idx="13"/>
          </p:nvPr>
        </p:nvSpPr>
        <p:spPr/>
        <p:txBody>
          <a:bodyPr>
            <a:normAutofit lnSpcReduction="10000"/>
          </a:bodyPr>
          <a:p>
            <a:pPr marL="457200" lvl="1" indent="-457200">
              <a:lnSpc>
                <a:spcPct val="12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表达式</a:t>
            </a:r>
            <a:r>
              <a:rPr lang="en-US" altLang="zh-CN" sz="3200" dirty="0">
                <a:solidFill>
                  <a:schemeClr val="bg1"/>
                </a:solidFill>
                <a:effectLst/>
                <a:latin typeface="微软雅黑" panose="020B0503020204020204" charset="-122"/>
                <a:ea typeface="微软雅黑" panose="020B0503020204020204" charset="-122"/>
                <a:sym typeface="+mn-ea"/>
              </a:rPr>
              <a:t>1</a:t>
            </a:r>
            <a:r>
              <a:rPr lang="zh-CN" altLang="en-US" sz="3200" dirty="0">
                <a:solidFill>
                  <a:schemeClr val="bg1"/>
                </a:solidFill>
                <a:effectLst/>
                <a:latin typeface="微软雅黑" panose="020B0503020204020204" charset="-122"/>
                <a:ea typeface="微软雅黑" panose="020B0503020204020204" charset="-122"/>
                <a:sym typeface="+mn-ea"/>
              </a:rPr>
              <a:t>和</a:t>
            </a:r>
            <a:r>
              <a:rPr lang="en-US" altLang="zh-CN" sz="3200" dirty="0">
                <a:solidFill>
                  <a:schemeClr val="bg1"/>
                </a:solidFill>
                <a:effectLst/>
                <a:latin typeface="微软雅黑" panose="020B0503020204020204" charset="-122"/>
                <a:ea typeface="微软雅黑" panose="020B0503020204020204" charset="-122"/>
                <a:sym typeface="+mn-ea"/>
              </a:rPr>
              <a:t>3</a:t>
            </a:r>
            <a:r>
              <a:rPr lang="zh-CN" altLang="en-US" sz="3200" dirty="0">
                <a:solidFill>
                  <a:schemeClr val="bg1"/>
                </a:solidFill>
                <a:effectLst/>
                <a:latin typeface="微软雅黑" panose="020B0503020204020204" charset="-122"/>
                <a:ea typeface="微软雅黑" panose="020B0503020204020204" charset="-122"/>
                <a:sym typeface="+mn-ea"/>
              </a:rPr>
              <a:t>位置内容的多样化：</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for(int i = 0, j = 6; i &lt;= 6; i+=2,j-=2){</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System.out.println("i,j="+i+","+j);</a:t>
            </a:r>
            <a:endParaRPr lang="zh-CN" altLang="en-US"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buSzPct val="100000"/>
            </a:pPr>
            <a:endParaRPr lang="en-US" altLang="zh-CN" sz="2600" dirty="0">
              <a:solidFill>
                <a:schemeClr val="bg1"/>
              </a:solidFill>
              <a:effectLst/>
              <a:latin typeface="微软雅黑" panose="020B0503020204020204" charset="-122"/>
              <a:ea typeface="微软雅黑" panose="020B0503020204020204" charset="-122"/>
              <a:sym typeface="+mn-ea"/>
            </a:endParaRPr>
          </a:p>
        </p:txBody>
      </p:sp>
      <p:sp>
        <p:nvSpPr>
          <p:cNvPr id="3" name="矩形 2"/>
          <p:cNvSpPr/>
          <p:nvPr/>
        </p:nvSpPr>
        <p:spPr>
          <a:xfrm>
            <a:off x="972820" y="5299710"/>
            <a:ext cx="5723890" cy="106108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600">
                <a:latin typeface="微软雅黑" panose="020B0503020204020204" charset="-122"/>
                <a:ea typeface="微软雅黑" panose="020B0503020204020204" charset="-122"/>
              </a:rPr>
              <a:t>for</a:t>
            </a:r>
            <a:r>
              <a:rPr lang="zh-CN" altLang="en-US" sz="2600">
                <a:latin typeface="微软雅黑" panose="020B0503020204020204" charset="-122"/>
                <a:ea typeface="微软雅黑" panose="020B0503020204020204" charset="-122"/>
              </a:rPr>
              <a:t>语句中的三个表达式中的</a:t>
            </a:r>
            <a:r>
              <a:rPr lang="en-US" altLang="zh-CN" sz="2600">
                <a:latin typeface="微软雅黑" panose="020B0503020204020204" charset="-122"/>
                <a:ea typeface="微软雅黑" panose="020B0503020204020204" charset="-122"/>
              </a:rPr>
              <a:t>1</a:t>
            </a:r>
            <a:r>
              <a:rPr lang="zh-CN" altLang="en-US" sz="2600">
                <a:latin typeface="微软雅黑" panose="020B0503020204020204" charset="-122"/>
                <a:ea typeface="微软雅黑" panose="020B0503020204020204" charset="-122"/>
              </a:rPr>
              <a:t>和</a:t>
            </a:r>
            <a:r>
              <a:rPr lang="en-US" altLang="zh-CN" sz="2600">
                <a:latin typeface="微软雅黑" panose="020B0503020204020204" charset="-122"/>
                <a:ea typeface="微软雅黑" panose="020B0503020204020204" charset="-122"/>
              </a:rPr>
              <a:t>3</a:t>
            </a:r>
            <a:r>
              <a:rPr lang="zh-CN" altLang="en-US" sz="2600">
                <a:latin typeface="微软雅黑" panose="020B0503020204020204" charset="-122"/>
                <a:ea typeface="微软雅黑" panose="020B0503020204020204" charset="-122"/>
              </a:rPr>
              <a:t>可以使用逗号隔开，从左向右计算。</a:t>
            </a:r>
            <a:endParaRPr lang="zh-CN" altLang="en-US" sz="2600">
              <a:latin typeface="微软雅黑" panose="020B0503020204020204" charset="-122"/>
              <a:ea typeface="微软雅黑" panose="020B0503020204020204" charset="-122"/>
            </a:endParaRPr>
          </a:p>
        </p:txBody>
      </p:sp>
      <p:sp>
        <p:nvSpPr>
          <p:cNvPr id="4" name="矩形 3"/>
          <p:cNvSpPr/>
          <p:nvPr/>
        </p:nvSpPr>
        <p:spPr>
          <a:xfrm>
            <a:off x="972820" y="3611245"/>
            <a:ext cx="5709920" cy="1610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600">
                <a:latin typeface="微软雅黑" panose="020B0503020204020204" charset="-122"/>
                <a:ea typeface="微软雅黑" panose="020B0503020204020204" charset="-122"/>
              </a:rPr>
              <a:t>输出结果是：</a:t>
            </a:r>
            <a:endParaRPr lang="zh-CN" altLang="en-US" sz="2600">
              <a:latin typeface="微软雅黑" panose="020B0503020204020204" charset="-122"/>
              <a:ea typeface="微软雅黑" panose="020B0503020204020204" charset="-122"/>
            </a:endParaRPr>
          </a:p>
          <a:p>
            <a:pPr algn="l"/>
            <a:r>
              <a:rPr lang="en-US" altLang="zh-CN" sz="2600">
                <a:latin typeface="微软雅黑" panose="020B0503020204020204" charset="-122"/>
                <a:ea typeface="微软雅黑" panose="020B0503020204020204" charset="-122"/>
              </a:rPr>
              <a:t>i,j=1,6</a:t>
            </a:r>
            <a:endParaRPr lang="en-US" altLang="zh-CN" sz="2600">
              <a:latin typeface="微软雅黑" panose="020B0503020204020204" charset="-122"/>
              <a:ea typeface="微软雅黑" panose="020B0503020204020204" charset="-122"/>
            </a:endParaRPr>
          </a:p>
          <a:p>
            <a:pPr algn="l"/>
            <a:r>
              <a:rPr lang="en-US" altLang="zh-CN" sz="2600">
                <a:latin typeface="微软雅黑" panose="020B0503020204020204" charset="-122"/>
                <a:ea typeface="微软雅黑" panose="020B0503020204020204" charset="-122"/>
              </a:rPr>
              <a:t>i,j=3,4</a:t>
            </a:r>
            <a:endParaRPr lang="en-US" altLang="zh-CN" sz="2600">
              <a:latin typeface="微软雅黑" panose="020B0503020204020204" charset="-122"/>
              <a:ea typeface="微软雅黑" panose="020B0503020204020204" charset="-122"/>
            </a:endParaRPr>
          </a:p>
          <a:p>
            <a:pPr algn="l"/>
            <a:r>
              <a:rPr lang="en-US" altLang="zh-CN" sz="2600">
                <a:latin typeface="微软雅黑" panose="020B0503020204020204" charset="-122"/>
                <a:ea typeface="微软雅黑" panose="020B0503020204020204" charset="-122"/>
              </a:rPr>
              <a:t>i,j=5,2</a:t>
            </a:r>
            <a:endParaRPr lang="en-US" altLang="zh-CN" sz="2600">
              <a:latin typeface="微软雅黑" panose="020B0503020204020204" charset="-122"/>
              <a:ea typeface="微软雅黑" panose="020B0503020204020204"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en-US" altLang="zh-CN">
                <a:solidFill>
                  <a:schemeClr val="bg1"/>
                </a:solidFill>
                <a:sym typeface="+mn-ea"/>
              </a:rPr>
              <a:t>for</a:t>
            </a:r>
            <a:r>
              <a:rPr lang="zh-CN" altLang="en-US">
                <a:solidFill>
                  <a:schemeClr val="bg1"/>
                </a:solidFill>
                <a:sym typeface="+mn-ea"/>
              </a:rPr>
              <a:t>语句中使用</a:t>
            </a:r>
            <a:r>
              <a:rPr lang="en-US" altLang="zh-CN">
                <a:solidFill>
                  <a:schemeClr val="bg1"/>
                </a:solidFill>
                <a:sym typeface="+mn-ea"/>
              </a:rPr>
              <a:t>break</a:t>
            </a:r>
            <a:endParaRPr lang="en-US" altLang="zh-CN">
              <a:solidFill>
                <a:schemeClr val="bg1"/>
              </a:solidFill>
              <a:sym typeface="+mn-ea"/>
            </a:endParaRPr>
          </a:p>
        </p:txBody>
      </p:sp>
      <p:sp>
        <p:nvSpPr>
          <p:cNvPr id="5" name="文本占位符 4"/>
          <p:cNvSpPr>
            <a:spLocks noGrp="1"/>
          </p:cNvSpPr>
          <p:nvPr>
            <p:ph type="body" idx="13"/>
          </p:nvPr>
        </p:nvSpPr>
        <p:spPr/>
        <p:txBody>
          <a:bodyPr>
            <a:normAutofit fontScale="90000"/>
          </a:bodyPr>
          <a:p>
            <a:pPr marL="457200" lvl="1" indent="-457200">
              <a:lnSpc>
                <a:spcPct val="110000"/>
              </a:lnSpc>
              <a:buSzPct val="100000"/>
            </a:pPr>
            <a:r>
              <a:rPr lang="en-US" altLang="zh-CN" sz="3200" dirty="0">
                <a:solidFill>
                  <a:schemeClr val="bg1"/>
                </a:solidFill>
                <a:effectLst/>
                <a:latin typeface="微软雅黑" panose="020B0503020204020204" charset="-122"/>
                <a:ea typeface="微软雅黑" panose="020B0503020204020204" charset="-122"/>
                <a:sym typeface="+mn-ea"/>
              </a:rPr>
              <a:t>break</a:t>
            </a:r>
            <a:r>
              <a:rPr lang="zh-CN" altLang="en-US" sz="3200" dirty="0">
                <a:solidFill>
                  <a:schemeClr val="bg1"/>
                </a:solidFill>
                <a:effectLst/>
                <a:latin typeface="微软雅黑" panose="020B0503020204020204" charset="-122"/>
                <a:ea typeface="微软雅黑" panose="020B0503020204020204" charset="-122"/>
                <a:sym typeface="+mn-ea"/>
              </a:rPr>
              <a:t>可以用于循环语句或</a:t>
            </a:r>
            <a:r>
              <a:rPr lang="en-US" altLang="zh-CN" sz="3200" dirty="0">
                <a:solidFill>
                  <a:schemeClr val="bg1"/>
                </a:solidFill>
                <a:effectLst/>
                <a:latin typeface="微软雅黑" panose="020B0503020204020204" charset="-122"/>
                <a:ea typeface="微软雅黑" panose="020B0503020204020204" charset="-122"/>
                <a:sym typeface="+mn-ea"/>
              </a:rPr>
              <a:t>switch</a:t>
            </a:r>
            <a:r>
              <a:rPr lang="zh-CN" altLang="en-US" sz="3200" dirty="0">
                <a:solidFill>
                  <a:schemeClr val="bg1"/>
                </a:solidFill>
                <a:effectLst/>
                <a:latin typeface="微软雅黑" panose="020B0503020204020204" charset="-122"/>
                <a:ea typeface="微软雅黑" panose="020B0503020204020204" charset="-122"/>
                <a:sym typeface="+mn-ea"/>
              </a:rPr>
              <a:t>中；</a:t>
            </a: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en-US" altLang="zh-CN" sz="3200" dirty="0">
                <a:solidFill>
                  <a:schemeClr val="bg1"/>
                </a:solidFill>
                <a:effectLst/>
                <a:latin typeface="微软雅黑" panose="020B0503020204020204" charset="-122"/>
                <a:ea typeface="微软雅黑" panose="020B0503020204020204" charset="-122"/>
                <a:sym typeface="+mn-ea"/>
              </a:rPr>
              <a:t>break</a:t>
            </a:r>
            <a:r>
              <a:rPr lang="zh-CN" altLang="en-US" sz="3200" dirty="0">
                <a:solidFill>
                  <a:schemeClr val="bg1"/>
                </a:solidFill>
                <a:effectLst/>
                <a:latin typeface="微软雅黑" panose="020B0503020204020204" charset="-122"/>
                <a:ea typeface="微软雅黑" panose="020B0503020204020204" charset="-122"/>
                <a:sym typeface="+mn-ea"/>
              </a:rPr>
              <a:t>用于循环，可使程序终止循环而执行循环后面的语句，常常与条件语句一起使用。</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int sum = 0;</a:t>
            </a:r>
            <a:endParaRPr lang="en-US" altLang="zh-CN" sz="24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for(int i = 0; i &lt;= 100; i++){</a:t>
            </a:r>
            <a:endParaRPr lang="en-US" altLang="zh-CN" sz="24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	if(sum &gt;= 4000){</a:t>
            </a:r>
            <a:endParaRPr lang="en-US" altLang="zh-CN" sz="24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	    break;</a:t>
            </a:r>
            <a:endParaRPr lang="en-US" altLang="zh-CN" sz="24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	}</a:t>
            </a:r>
            <a:endParaRPr lang="en-US" altLang="zh-CN" sz="24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	sum+=i;</a:t>
            </a:r>
            <a:endParaRPr lang="en-US" altLang="zh-CN" sz="24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a:t>
            </a:r>
            <a:endParaRPr lang="en-US" altLang="zh-CN" sz="2400" dirty="0">
              <a:solidFill>
                <a:schemeClr val="bg1"/>
              </a:solidFill>
              <a:effectLst/>
              <a:latin typeface="微软雅黑" panose="020B0503020204020204" charset="-122"/>
              <a:ea typeface="微软雅黑" panose="020B0503020204020204" charset="-122"/>
              <a:sym typeface="+mn-ea"/>
            </a:endParaRPr>
          </a:p>
        </p:txBody>
      </p:sp>
      <p:sp>
        <p:nvSpPr>
          <p:cNvPr id="3" name="矩形 2"/>
          <p:cNvSpPr/>
          <p:nvPr/>
        </p:nvSpPr>
        <p:spPr>
          <a:xfrm>
            <a:off x="3789045" y="5714365"/>
            <a:ext cx="4939030" cy="64579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600">
                <a:latin typeface="微软雅黑" panose="020B0503020204020204" charset="-122"/>
                <a:ea typeface="微软雅黑" panose="020B0503020204020204" charset="-122"/>
              </a:rPr>
              <a:t>当总和大于等于</a:t>
            </a:r>
            <a:r>
              <a:rPr lang="en-US" altLang="zh-CN" sz="2600">
                <a:latin typeface="微软雅黑" panose="020B0503020204020204" charset="-122"/>
                <a:ea typeface="微软雅黑" panose="020B0503020204020204" charset="-122"/>
              </a:rPr>
              <a:t>4000</a:t>
            </a:r>
            <a:r>
              <a:rPr lang="zh-CN" altLang="en-US" sz="2600">
                <a:latin typeface="微软雅黑" panose="020B0503020204020204" charset="-122"/>
                <a:ea typeface="微软雅黑" panose="020B0503020204020204" charset="-122"/>
              </a:rPr>
              <a:t>时终止循环</a:t>
            </a:r>
            <a:endParaRPr lang="zh-CN" altLang="en-US" sz="2600">
              <a:latin typeface="微软雅黑" panose="020B0503020204020204" charset="-122"/>
              <a:ea typeface="微软雅黑" panose="020B0503020204020204"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en-US" altLang="zh-CN">
                <a:solidFill>
                  <a:schemeClr val="bg1"/>
                </a:solidFill>
                <a:sym typeface="+mn-ea"/>
              </a:rPr>
              <a:t>for</a:t>
            </a:r>
            <a:r>
              <a:rPr lang="zh-CN" altLang="en-US">
                <a:solidFill>
                  <a:schemeClr val="bg1"/>
                </a:solidFill>
                <a:sym typeface="+mn-ea"/>
              </a:rPr>
              <a:t>语句中使用</a:t>
            </a:r>
            <a:r>
              <a:rPr lang="en-US" altLang="zh-CN">
                <a:solidFill>
                  <a:schemeClr val="bg1"/>
                </a:solidFill>
                <a:sym typeface="+mn-ea"/>
              </a:rPr>
              <a:t>continue</a:t>
            </a:r>
            <a:endParaRPr lang="en-US" altLang="zh-CN">
              <a:solidFill>
                <a:schemeClr val="bg1"/>
              </a:solidFill>
              <a:sym typeface="+mn-ea"/>
            </a:endParaRPr>
          </a:p>
        </p:txBody>
      </p:sp>
      <p:sp>
        <p:nvSpPr>
          <p:cNvPr id="5" name="文本占位符 4"/>
          <p:cNvSpPr>
            <a:spLocks noGrp="1"/>
          </p:cNvSpPr>
          <p:nvPr>
            <p:ph type="body" idx="13"/>
          </p:nvPr>
        </p:nvSpPr>
        <p:spPr/>
        <p:txBody>
          <a:bodyPr>
            <a:normAutofit/>
          </a:bodyPr>
          <a:p>
            <a:pPr marL="457200" lvl="1" indent="-457200">
              <a:lnSpc>
                <a:spcPct val="110000"/>
              </a:lnSpc>
              <a:buSzPct val="100000"/>
            </a:pPr>
            <a:r>
              <a:rPr lang="en-US" altLang="zh-CN" sz="3200" dirty="0">
                <a:solidFill>
                  <a:schemeClr val="bg1"/>
                </a:solidFill>
                <a:effectLst/>
                <a:latin typeface="微软雅黑" panose="020B0503020204020204" charset="-122"/>
                <a:ea typeface="微软雅黑" panose="020B0503020204020204" charset="-122"/>
                <a:sym typeface="+mn-ea"/>
              </a:rPr>
              <a:t>continue</a:t>
            </a:r>
            <a:r>
              <a:rPr lang="zh-CN" altLang="en-US" sz="3200" dirty="0">
                <a:solidFill>
                  <a:schemeClr val="bg1"/>
                </a:solidFill>
                <a:effectLst/>
                <a:latin typeface="微软雅黑" panose="020B0503020204020204" charset="-122"/>
                <a:ea typeface="微软雅黑" panose="020B0503020204020204" charset="-122"/>
                <a:sym typeface="+mn-ea"/>
              </a:rPr>
              <a:t>只用于循环语句中；</a:t>
            </a: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其作用为跳过循环体中剩余语句而执行下一次循环。</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int sum = 0;</a:t>
            </a:r>
            <a:endParaRPr lang="en-US" altLang="zh-CN" sz="24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for(int i = 0; i &lt;= 100; i++){</a:t>
            </a:r>
            <a:endParaRPr lang="en-US" altLang="zh-CN" sz="24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	if(i % 10 == 3){</a:t>
            </a:r>
            <a:endParaRPr lang="en-US" altLang="zh-CN" sz="24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	    continue;</a:t>
            </a:r>
            <a:endParaRPr lang="en-US" altLang="zh-CN" sz="24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	}</a:t>
            </a:r>
            <a:endParaRPr lang="en-US" altLang="zh-CN" sz="24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	sum+=i;</a:t>
            </a:r>
            <a:endParaRPr lang="en-US" altLang="zh-CN" sz="24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a:t>
            </a:r>
            <a:endParaRPr lang="en-US" altLang="zh-CN" sz="2400" dirty="0">
              <a:solidFill>
                <a:schemeClr val="bg1"/>
              </a:solidFill>
              <a:effectLst/>
              <a:latin typeface="微软雅黑" panose="020B0503020204020204" charset="-122"/>
              <a:ea typeface="微软雅黑" panose="020B0503020204020204" charset="-122"/>
              <a:sym typeface="+mn-ea"/>
            </a:endParaRPr>
          </a:p>
        </p:txBody>
      </p:sp>
      <p:sp>
        <p:nvSpPr>
          <p:cNvPr id="3" name="矩形 2"/>
          <p:cNvSpPr/>
          <p:nvPr/>
        </p:nvSpPr>
        <p:spPr>
          <a:xfrm>
            <a:off x="3711575" y="5715000"/>
            <a:ext cx="5016500" cy="64579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600">
                <a:latin typeface="微软雅黑" panose="020B0503020204020204" charset="-122"/>
                <a:ea typeface="微软雅黑" panose="020B0503020204020204" charset="-122"/>
              </a:rPr>
              <a:t>统计总和时，跳过所有个位为</a:t>
            </a:r>
            <a:r>
              <a:rPr lang="en-US" altLang="zh-CN" sz="2600">
                <a:latin typeface="微软雅黑" panose="020B0503020204020204" charset="-122"/>
                <a:ea typeface="微软雅黑" panose="020B0503020204020204" charset="-122"/>
              </a:rPr>
              <a:t>3</a:t>
            </a:r>
            <a:r>
              <a:rPr lang="zh-CN" altLang="en-US" sz="2600">
                <a:latin typeface="微软雅黑" panose="020B0503020204020204" charset="-122"/>
                <a:ea typeface="微软雅黑" panose="020B0503020204020204" charset="-122"/>
              </a:rPr>
              <a:t>的</a:t>
            </a:r>
            <a:endParaRPr lang="zh-CN" altLang="en-US" sz="2600">
              <a:latin typeface="微软雅黑" panose="020B0503020204020204" charset="-122"/>
              <a:ea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852805" y="3244215"/>
            <a:ext cx="7051040" cy="841375"/>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846455" y="2164715"/>
            <a:ext cx="7009765" cy="1070610"/>
          </a:xfrm>
          <a:prstGeom prst="rect">
            <a:avLst/>
          </a:prstGeom>
          <a:noFill/>
        </p:spPr>
        <p:txBody>
          <a:bodyPr wrap="square" rtlCol="0">
            <a:spAutoFit/>
          </a:bodyPr>
          <a:p>
            <a:r>
              <a:rPr lang="en-US" altLang="zh-CN" sz="6000" b="1" dirty="0">
                <a:solidFill>
                  <a:schemeClr val="bg1"/>
                </a:solidFill>
                <a:latin typeface="微软雅黑" panose="020B0503020204020204" charset="-122"/>
                <a:ea typeface="微软雅黑" panose="020B0503020204020204" charset="-122"/>
                <a:sym typeface="+mn-ea"/>
              </a:rPr>
              <a:t>ECLIPSE</a:t>
            </a:r>
            <a:r>
              <a:rPr lang="zh-CN" altLang="en-US" sz="6000" b="1" dirty="0">
                <a:solidFill>
                  <a:schemeClr val="bg1"/>
                </a:solidFill>
                <a:latin typeface="微软雅黑" panose="020B0503020204020204" charset="-122"/>
                <a:ea typeface="微软雅黑" panose="020B0503020204020204" charset="-122"/>
                <a:sym typeface="+mn-ea"/>
              </a:rPr>
              <a:t>开发工具</a:t>
            </a:r>
            <a:endParaRPr lang="en-US" altLang="zh-CN" sz="6000" b="1" dirty="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lgn="l"/>
            <a:r>
              <a:rPr lang="zh-CN" altLang="zh-CN">
                <a:solidFill>
                  <a:schemeClr val="bg1"/>
                </a:solidFill>
                <a:sym typeface="+mn-ea"/>
              </a:rPr>
              <a:t>案例演示</a:t>
            </a:r>
            <a:endParaRPr lang="zh-CN" altLang="zh-CN">
              <a:solidFill>
                <a:schemeClr val="bg1"/>
              </a:solidFill>
              <a:sym typeface="+mn-ea"/>
            </a:endParaRPr>
          </a:p>
        </p:txBody>
      </p:sp>
      <p:sp>
        <p:nvSpPr>
          <p:cNvPr id="3" name="文本占位符 2"/>
          <p:cNvSpPr>
            <a:spLocks noGrp="1"/>
          </p:cNvSpPr>
          <p:nvPr>
            <p:ph type="body" idx="13"/>
          </p:nvPr>
        </p:nvSpPr>
        <p:spPr/>
        <p:txBody>
          <a:bodyPr/>
          <a:p>
            <a:pPr marL="0" lvl="1" indent="0">
              <a:buSzPct val="100000"/>
              <a:buNone/>
            </a:pPr>
            <a:r>
              <a:rPr lang="zh-CN" altLang="en-US" sz="3200" b="1" dirty="0">
                <a:solidFill>
                  <a:schemeClr val="bg1"/>
                </a:solidFill>
                <a:latin typeface="微软雅黑" panose="020B0503020204020204" charset="-122"/>
                <a:ea typeface="微软雅黑" panose="020B0503020204020204" charset="-122"/>
                <a:sym typeface="+mn-ea"/>
              </a:rPr>
              <a:t>【参见：</a:t>
            </a:r>
            <a:r>
              <a:rPr lang="en-US" altLang="zh-CN" sz="3200" b="1" dirty="0">
                <a:solidFill>
                  <a:schemeClr val="bg1"/>
                </a:solidFill>
                <a:latin typeface="微软雅黑" panose="020B0503020204020204" charset="-122"/>
                <a:ea typeface="微软雅黑" panose="020B0503020204020204" charset="-122"/>
                <a:sym typeface="+mn-ea"/>
              </a:rPr>
              <a:t>COOKBOOK</a:t>
            </a:r>
            <a:r>
              <a:rPr lang="zh-CN" altLang="en-US" sz="3200" b="1" dirty="0">
                <a:solidFill>
                  <a:schemeClr val="bg1"/>
                </a:solidFill>
                <a:latin typeface="微软雅黑" panose="020B0503020204020204" charset="-122"/>
                <a:ea typeface="微软雅黑" panose="020B0503020204020204" charset="-122"/>
                <a:sym typeface="+mn-ea"/>
              </a:rPr>
              <a:t>】</a:t>
            </a:r>
            <a:endParaRPr lang="zh-CN" altLang="en-US" sz="3200" b="1" dirty="0">
              <a:solidFill>
                <a:schemeClr val="bg1"/>
              </a:solidFill>
              <a:latin typeface="微软雅黑" panose="020B0503020204020204" charset="-122"/>
              <a:ea typeface="微软雅黑" panose="020B0503020204020204" charset="-122"/>
              <a:sym typeface="+mn-ea"/>
            </a:endParaRPr>
          </a:p>
          <a:p>
            <a:pPr marL="0" lvl="1" indent="0">
              <a:buSzPct val="100000"/>
              <a:buNone/>
            </a:pPr>
            <a:endParaRPr lang="zh-CN" altLang="en-US" sz="3200" b="1" dirty="0">
              <a:solidFill>
                <a:schemeClr val="bg1"/>
              </a:solidFill>
              <a:latin typeface="微软雅黑" panose="020B0503020204020204" charset="-122"/>
              <a:ea typeface="微软雅黑" panose="020B0503020204020204" charset="-122"/>
              <a:sym typeface="+mn-ea"/>
            </a:endParaRPr>
          </a:p>
          <a:p>
            <a:pPr marL="457200" lvl="1" indent="-457200">
              <a:buSzPct val="100000"/>
            </a:pPr>
            <a:r>
              <a:rPr lang="zh-CN" altLang="en-US" sz="3200" b="1" dirty="0">
                <a:solidFill>
                  <a:schemeClr val="bg1"/>
                </a:solidFill>
                <a:latin typeface="微软雅黑" panose="020B0503020204020204" charset="-122"/>
                <a:ea typeface="微软雅黑" panose="020B0503020204020204" charset="-122"/>
                <a:sym typeface="+mn-ea"/>
              </a:rPr>
              <a:t>加法运算器：</a:t>
            </a:r>
            <a:endParaRPr lang="zh-CN" altLang="en-US" sz="3200" b="1" dirty="0">
              <a:solidFill>
                <a:schemeClr val="bg1"/>
              </a:solidFill>
              <a:latin typeface="微软雅黑" panose="020B0503020204020204" charset="-122"/>
              <a:ea typeface="微软雅黑" panose="020B0503020204020204" charset="-122"/>
              <a:sym typeface="+mn-ea"/>
            </a:endParaRPr>
          </a:p>
          <a:p>
            <a:pPr marL="914400" lvl="2" indent="-457200">
              <a:buSzPct val="100000"/>
              <a:buNone/>
            </a:pP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程序依次出</a:t>
            </a:r>
            <a:r>
              <a:rPr lang="en-US" altLang="zh-CN" sz="2600" dirty="0">
                <a:solidFill>
                  <a:schemeClr val="bg1"/>
                </a:solidFill>
                <a:latin typeface="微软雅黑" panose="020B0503020204020204" charset="-122"/>
                <a:ea typeface="微软雅黑" panose="020B0503020204020204" charset="-122"/>
                <a:sym typeface="+mn-ea"/>
              </a:rPr>
              <a:t>10</a:t>
            </a:r>
            <a:r>
              <a:rPr lang="zh-CN" altLang="en-US" sz="2600" dirty="0">
                <a:solidFill>
                  <a:schemeClr val="bg1"/>
                </a:solidFill>
                <a:latin typeface="微软雅黑" panose="020B0503020204020204" charset="-122"/>
                <a:ea typeface="微软雅黑" panose="020B0503020204020204" charset="-122"/>
                <a:sym typeface="+mn-ea"/>
              </a:rPr>
              <a:t>道题，由用户输入题目的答案；</a:t>
            </a:r>
            <a:endParaRPr lang="zh-CN" altLang="en-US" sz="2600" dirty="0">
              <a:solidFill>
                <a:schemeClr val="bg1"/>
              </a:solidFill>
              <a:latin typeface="微软雅黑" panose="020B0503020204020204" charset="-122"/>
              <a:ea typeface="微软雅黑" panose="020B0503020204020204" charset="-122"/>
              <a:sym typeface="+mn-ea"/>
            </a:endParaRPr>
          </a:p>
          <a:p>
            <a:pPr marL="914400" lvl="2" indent="-457200">
              <a:buSzPct val="100000"/>
              <a:buNone/>
            </a:pP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用户每答完一道题，程序判断对错并提示；</a:t>
            </a:r>
            <a:endParaRPr lang="zh-CN" altLang="en-US" sz="2600" dirty="0">
              <a:solidFill>
                <a:schemeClr val="bg1"/>
              </a:solidFill>
              <a:latin typeface="微软雅黑" panose="020B0503020204020204" charset="-122"/>
              <a:ea typeface="微软雅黑" panose="020B0503020204020204" charset="-122"/>
              <a:sym typeface="+mn-ea"/>
            </a:endParaRPr>
          </a:p>
          <a:p>
            <a:pPr marL="914400" lvl="2" indent="-457200">
              <a:buSzPct val="100000"/>
              <a:buNone/>
            </a:pPr>
            <a:r>
              <a:rPr lang="en-US" altLang="zh-CN" sz="2600" dirty="0">
                <a:solidFill>
                  <a:schemeClr val="bg1"/>
                </a:solidFill>
                <a:latin typeface="微软雅黑" panose="020B0503020204020204" charset="-122"/>
                <a:ea typeface="微软雅黑" panose="020B0503020204020204" charset="-122"/>
                <a:sym typeface="+mn-ea"/>
              </a:rPr>
              <a:t>- 10</a:t>
            </a:r>
            <a:r>
              <a:rPr lang="zh-CN" altLang="en-US" sz="2600" dirty="0">
                <a:solidFill>
                  <a:schemeClr val="bg1"/>
                </a:solidFill>
                <a:latin typeface="微软雅黑" panose="020B0503020204020204" charset="-122"/>
                <a:ea typeface="微软雅黑" panose="020B0503020204020204" charset="-122"/>
                <a:sym typeface="+mn-ea"/>
              </a:rPr>
              <a:t>道题全答完后，系统计算得分并输出；</a:t>
            </a:r>
            <a:endParaRPr lang="en-US" altLang="zh-CN" sz="2600" dirty="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52805" y="2426970"/>
            <a:ext cx="3230880" cy="1070610"/>
          </a:xfrm>
          <a:prstGeom prst="rect">
            <a:avLst/>
          </a:prstGeom>
          <a:noFill/>
        </p:spPr>
        <p:txBody>
          <a:bodyPr wrap="none" rtlCol="0" anchor="t">
            <a:spAutoFit/>
          </a:bodyPr>
          <a:p>
            <a:pPr algn="l"/>
            <a:r>
              <a:rPr lang="zh-CN" altLang="en-US" sz="6000" b="1">
                <a:solidFill>
                  <a:schemeClr val="bg1"/>
                </a:solidFill>
                <a:latin typeface="微软雅黑" panose="020B0503020204020204" charset="-122"/>
                <a:ea typeface="微软雅黑" panose="020B0503020204020204" charset="-122"/>
              </a:rPr>
              <a:t>循环问题</a:t>
            </a:r>
            <a:endParaRPr lang="zh-CN" altLang="en-US" sz="6000" b="1">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zh-CN" altLang="en-US">
                <a:solidFill>
                  <a:schemeClr val="bg1"/>
                </a:solidFill>
                <a:sym typeface="+mn-ea"/>
              </a:rPr>
              <a:t>循环问题</a:t>
            </a:r>
            <a:r>
              <a:rPr lang="en-US" altLang="zh-CN">
                <a:solidFill>
                  <a:schemeClr val="bg1"/>
                </a:solidFill>
                <a:sym typeface="+mn-ea"/>
              </a:rPr>
              <a:t>-“</a:t>
            </a:r>
            <a:r>
              <a:rPr lang="zh-CN" altLang="en-US">
                <a:solidFill>
                  <a:schemeClr val="bg1"/>
                </a:solidFill>
                <a:sym typeface="+mn-ea"/>
              </a:rPr>
              <a:t>当</a:t>
            </a:r>
            <a:r>
              <a:rPr lang="en-US" altLang="zh-CN">
                <a:solidFill>
                  <a:schemeClr val="bg1"/>
                </a:solidFill>
                <a:sym typeface="+mn-ea"/>
              </a:rPr>
              <a:t>”</a:t>
            </a:r>
            <a:r>
              <a:rPr lang="zh-CN" altLang="en-US">
                <a:solidFill>
                  <a:schemeClr val="bg1"/>
                </a:solidFill>
                <a:sym typeface="+mn-ea"/>
              </a:rPr>
              <a:t>循环</a:t>
            </a:r>
            <a:endParaRPr lang="zh-CN" altLang="en-US">
              <a:solidFill>
                <a:schemeClr val="bg1"/>
              </a:solidFill>
              <a:sym typeface="+mn-ea"/>
            </a:endParaRPr>
          </a:p>
        </p:txBody>
      </p:sp>
      <p:sp>
        <p:nvSpPr>
          <p:cNvPr id="5" name="文本占位符 4"/>
          <p:cNvSpPr>
            <a:spLocks noGrp="1"/>
          </p:cNvSpPr>
          <p:nvPr>
            <p:ph type="body" idx="13"/>
          </p:nvPr>
        </p:nvSpPr>
        <p:spPr>
          <a:xfrm>
            <a:off x="408305" y="1281430"/>
            <a:ext cx="8327390" cy="5340350"/>
          </a:xfrm>
        </p:spPr>
        <p:txBody>
          <a:bodyPr anchor="t" anchorCtr="0">
            <a:normAutofit fontScale="90000"/>
          </a:bodyPr>
          <a:p>
            <a:pPr marL="457200" lvl="1" indent="-457200">
              <a:lnSpc>
                <a:spcPct val="110000"/>
              </a:lnSpc>
              <a:buSzPct val="100000"/>
            </a:pPr>
            <a:r>
              <a:rPr lang="zh-CN" altLang="en-US" sz="3600" dirty="0">
                <a:solidFill>
                  <a:schemeClr val="bg1"/>
                </a:solidFill>
                <a:effectLst/>
                <a:latin typeface="微软雅黑" panose="020B0503020204020204" charset="-122"/>
                <a:ea typeface="微软雅黑" panose="020B0503020204020204" charset="-122"/>
                <a:sym typeface="+mn-ea"/>
              </a:rPr>
              <a:t>循环语句的选择；</a:t>
            </a:r>
            <a:endParaRPr lang="zh-CN" altLang="en-US" sz="3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800" dirty="0">
                <a:solidFill>
                  <a:schemeClr val="bg1"/>
                </a:solidFill>
                <a:effectLst/>
                <a:latin typeface="微软雅黑" panose="020B0503020204020204" charset="-122"/>
                <a:ea typeface="微软雅黑" panose="020B0503020204020204" charset="-122"/>
                <a:sym typeface="+mn-ea"/>
              </a:rPr>
              <a:t>- 	</a:t>
            </a:r>
            <a:r>
              <a:rPr lang="zh-CN" altLang="en-US" sz="2800" dirty="0">
                <a:solidFill>
                  <a:schemeClr val="bg1"/>
                </a:solidFill>
                <a:effectLst/>
                <a:latin typeface="微软雅黑" panose="020B0503020204020204" charset="-122"/>
                <a:ea typeface="微软雅黑" panose="020B0503020204020204" charset="-122"/>
                <a:sym typeface="+mn-ea"/>
              </a:rPr>
              <a:t>如果业务可以转为</a:t>
            </a:r>
            <a:r>
              <a:rPr lang="en-US" altLang="zh-CN" sz="2800" dirty="0">
                <a:solidFill>
                  <a:schemeClr val="bg1"/>
                </a:solidFill>
                <a:effectLst/>
                <a:latin typeface="微软雅黑" panose="020B0503020204020204" charset="-122"/>
                <a:ea typeface="微软雅黑" panose="020B0503020204020204" charset="-122"/>
                <a:sym typeface="+mn-ea"/>
              </a:rPr>
              <a:t>“</a:t>
            </a:r>
            <a:r>
              <a:rPr lang="zh-CN" altLang="en-US" sz="2800" dirty="0">
                <a:solidFill>
                  <a:schemeClr val="bg1"/>
                </a:solidFill>
                <a:effectLst/>
                <a:latin typeface="微软雅黑" panose="020B0503020204020204" charset="-122"/>
                <a:ea typeface="微软雅黑" panose="020B0503020204020204" charset="-122"/>
                <a:sym typeface="+mn-ea"/>
              </a:rPr>
              <a:t>当</a:t>
            </a:r>
            <a:r>
              <a:rPr lang="en-US" altLang="zh-CN" sz="2800" dirty="0">
                <a:solidFill>
                  <a:schemeClr val="bg1"/>
                </a:solidFill>
                <a:effectLst/>
                <a:latin typeface="微软雅黑" panose="020B0503020204020204" charset="-122"/>
                <a:ea typeface="微软雅黑" panose="020B0503020204020204" charset="-122"/>
                <a:sym typeface="+mn-ea"/>
              </a:rPr>
              <a:t>...”</a:t>
            </a:r>
            <a:r>
              <a:rPr lang="zh-CN" altLang="en-US" sz="2800" dirty="0">
                <a:solidFill>
                  <a:schemeClr val="bg1"/>
                </a:solidFill>
                <a:effectLst/>
                <a:latin typeface="微软雅黑" panose="020B0503020204020204" charset="-122"/>
                <a:ea typeface="微软雅黑" panose="020B0503020204020204" charset="-122"/>
                <a:sym typeface="+mn-ea"/>
              </a:rPr>
              <a:t>这样的句式时，优先选择</a:t>
            </a:r>
            <a:r>
              <a:rPr lang="en-US" altLang="zh-CN" sz="2800" dirty="0">
                <a:solidFill>
                  <a:schemeClr val="bg1"/>
                </a:solidFill>
                <a:effectLst/>
                <a:latin typeface="微软雅黑" panose="020B0503020204020204" charset="-122"/>
                <a:ea typeface="微软雅黑" panose="020B0503020204020204" charset="-122"/>
                <a:sym typeface="+mn-ea"/>
              </a:rPr>
              <a:t>while</a:t>
            </a:r>
            <a:r>
              <a:rPr lang="zh-CN" altLang="en-US" sz="2800" dirty="0">
                <a:solidFill>
                  <a:schemeClr val="bg1"/>
                </a:solidFill>
                <a:effectLst/>
                <a:latin typeface="微软雅黑" panose="020B0503020204020204" charset="-122"/>
                <a:ea typeface="微软雅黑" panose="020B0503020204020204" charset="-122"/>
                <a:sym typeface="+mn-ea"/>
              </a:rPr>
              <a:t>循环来实现</a:t>
            </a:r>
            <a:endParaRPr lang="zh-CN" altLang="en-US" sz="28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600" dirty="0">
                <a:solidFill>
                  <a:schemeClr val="bg1"/>
                </a:solidFill>
                <a:effectLst/>
                <a:latin typeface="微软雅黑" panose="020B0503020204020204" charset="-122"/>
                <a:ea typeface="微软雅黑" panose="020B0503020204020204" charset="-122"/>
                <a:sym typeface="+mn-ea"/>
              </a:rPr>
              <a:t>实例：</a:t>
            </a:r>
            <a:endParaRPr lang="zh-CN" altLang="en-US" sz="3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800" dirty="0">
                <a:solidFill>
                  <a:schemeClr val="bg1"/>
                </a:solidFill>
                <a:effectLst/>
                <a:latin typeface="微软雅黑" panose="020B0503020204020204" charset="-122"/>
                <a:ea typeface="微软雅黑" panose="020B0503020204020204" charset="-122"/>
                <a:sym typeface="+mn-ea"/>
              </a:rPr>
              <a:t>- 	</a:t>
            </a:r>
            <a:r>
              <a:rPr lang="zh-CN" altLang="en-US" sz="2800" dirty="0">
                <a:solidFill>
                  <a:schemeClr val="bg1"/>
                </a:solidFill>
                <a:effectLst/>
                <a:latin typeface="微软雅黑" panose="020B0503020204020204" charset="-122"/>
                <a:ea typeface="微软雅黑" panose="020B0503020204020204" charset="-122"/>
                <a:sym typeface="+mn-ea"/>
              </a:rPr>
              <a:t>年存款利率为</a:t>
            </a:r>
            <a:r>
              <a:rPr lang="en-US" altLang="zh-CN" sz="2800" dirty="0">
                <a:solidFill>
                  <a:schemeClr val="bg1"/>
                </a:solidFill>
                <a:effectLst/>
                <a:latin typeface="微软雅黑" panose="020B0503020204020204" charset="-122"/>
                <a:ea typeface="微软雅黑" panose="020B0503020204020204" charset="-122"/>
                <a:sym typeface="+mn-ea"/>
              </a:rPr>
              <a:t>3%</a:t>
            </a:r>
            <a:r>
              <a:rPr lang="zh-CN" altLang="en-US" sz="2800" dirty="0">
                <a:solidFill>
                  <a:schemeClr val="bg1"/>
                </a:solidFill>
                <a:effectLst/>
                <a:latin typeface="微软雅黑" panose="020B0503020204020204" charset="-122"/>
                <a:ea typeface="微软雅黑" panose="020B0503020204020204" charset="-122"/>
                <a:sym typeface="+mn-ea"/>
              </a:rPr>
              <a:t>时，本金为</a:t>
            </a:r>
            <a:r>
              <a:rPr lang="en-US" altLang="zh-CN" sz="2800" dirty="0">
                <a:solidFill>
                  <a:schemeClr val="bg1"/>
                </a:solidFill>
                <a:effectLst/>
                <a:latin typeface="微软雅黑" panose="020B0503020204020204" charset="-122"/>
                <a:ea typeface="微软雅黑" panose="020B0503020204020204" charset="-122"/>
                <a:sym typeface="+mn-ea"/>
              </a:rPr>
              <a:t>10000</a:t>
            </a:r>
            <a:r>
              <a:rPr lang="zh-CN" altLang="en-US" sz="2800" dirty="0">
                <a:solidFill>
                  <a:schemeClr val="bg1"/>
                </a:solidFill>
                <a:effectLst/>
                <a:latin typeface="微软雅黑" panose="020B0503020204020204" charset="-122"/>
                <a:ea typeface="微软雅黑" panose="020B0503020204020204" charset="-122"/>
                <a:sym typeface="+mn-ea"/>
              </a:rPr>
              <a:t>，存款总额超过</a:t>
            </a:r>
            <a:r>
              <a:rPr lang="en-US" altLang="zh-CN" sz="2800" dirty="0">
                <a:solidFill>
                  <a:schemeClr val="bg1"/>
                </a:solidFill>
                <a:effectLst/>
                <a:latin typeface="微软雅黑" panose="020B0503020204020204" charset="-122"/>
                <a:ea typeface="微软雅黑" panose="020B0503020204020204" charset="-122"/>
                <a:sym typeface="+mn-ea"/>
              </a:rPr>
              <a:t>12000</a:t>
            </a:r>
            <a:r>
              <a:rPr lang="zh-CN" altLang="en-US" sz="2800" dirty="0">
                <a:solidFill>
                  <a:schemeClr val="bg1"/>
                </a:solidFill>
                <a:effectLst/>
                <a:latin typeface="微软雅黑" panose="020B0503020204020204" charset="-122"/>
                <a:ea typeface="微软雅黑" panose="020B0503020204020204" charset="-122"/>
                <a:sym typeface="+mn-ea"/>
              </a:rPr>
              <a:t>时，收益具体是多少？</a:t>
            </a:r>
            <a:endParaRPr lang="zh-CN" altLang="en-US" sz="2800" dirty="0">
              <a:solidFill>
                <a:schemeClr val="bg1"/>
              </a:solidFill>
              <a:effectLst/>
              <a:latin typeface="微软雅黑" panose="020B0503020204020204" charset="-122"/>
              <a:ea typeface="微软雅黑" panose="020B0503020204020204" charset="-122"/>
              <a:sym typeface="+mn-ea"/>
            </a:endParaRPr>
          </a:p>
          <a:p>
            <a:pPr marL="467995" lvl="2" indent="-457200">
              <a:lnSpc>
                <a:spcPct val="110000"/>
              </a:lnSpc>
              <a:buSzPct val="100000"/>
              <a:buFont typeface="Arial" panose="020B0604020202020204" pitchFamily="34" charset="0"/>
              <a:buChar char="•"/>
            </a:pPr>
            <a:r>
              <a:rPr lang="zh-CN" altLang="en-US" sz="3600" dirty="0">
                <a:solidFill>
                  <a:schemeClr val="bg1"/>
                </a:solidFill>
                <a:latin typeface="微软雅黑" panose="020B0503020204020204" charset="-122"/>
                <a:ea typeface="微软雅黑" panose="020B0503020204020204" charset="-122"/>
                <a:sym typeface="+mn-ea"/>
              </a:rPr>
              <a:t>分析：</a:t>
            </a:r>
            <a:endParaRPr lang="zh-CN" altLang="en-US" sz="3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800" dirty="0">
                <a:solidFill>
                  <a:schemeClr val="bg1"/>
                </a:solidFill>
                <a:effectLst/>
                <a:latin typeface="微软雅黑" panose="020B0503020204020204" charset="-122"/>
                <a:ea typeface="微软雅黑" panose="020B0503020204020204" charset="-122"/>
                <a:sym typeface="+mn-ea"/>
              </a:rPr>
              <a:t>- 	</a:t>
            </a:r>
            <a:r>
              <a:rPr lang="zh-CN" altLang="en-US" sz="2800" dirty="0">
                <a:solidFill>
                  <a:schemeClr val="bg1"/>
                </a:solidFill>
                <a:effectLst/>
                <a:latin typeface="微软雅黑" panose="020B0503020204020204" charset="-122"/>
                <a:ea typeface="微软雅黑" panose="020B0503020204020204" charset="-122"/>
                <a:sym typeface="+mn-ea"/>
              </a:rPr>
              <a:t>模板：</a:t>
            </a:r>
            <a:r>
              <a:rPr lang="en-US" altLang="zh-CN" sz="2800" dirty="0">
                <a:solidFill>
                  <a:schemeClr val="bg1"/>
                </a:solidFill>
                <a:effectLst/>
                <a:latin typeface="微软雅黑" panose="020B0503020204020204" charset="-122"/>
                <a:ea typeface="微软雅黑" panose="020B0503020204020204" charset="-122"/>
                <a:sym typeface="+mn-ea"/>
              </a:rPr>
              <a:t>“</a:t>
            </a:r>
            <a:r>
              <a:rPr lang="zh-CN" altLang="en-US" sz="2800" dirty="0">
                <a:solidFill>
                  <a:schemeClr val="bg1"/>
                </a:solidFill>
                <a:effectLst/>
                <a:latin typeface="微软雅黑" panose="020B0503020204020204" charset="-122"/>
                <a:ea typeface="微软雅黑" panose="020B0503020204020204" charset="-122"/>
                <a:sym typeface="+mn-ea"/>
              </a:rPr>
              <a:t>当</a:t>
            </a:r>
            <a:r>
              <a:rPr lang="en-US" altLang="zh-CN" sz="2800" dirty="0">
                <a:solidFill>
                  <a:schemeClr val="bg1"/>
                </a:solidFill>
                <a:effectLst/>
                <a:latin typeface="微软雅黑" panose="020B0503020204020204" charset="-122"/>
                <a:ea typeface="微软雅黑" panose="020B0503020204020204" charset="-122"/>
                <a:sym typeface="+mn-ea"/>
              </a:rPr>
              <a:t>”</a:t>
            </a:r>
            <a:r>
              <a:rPr lang="zh-CN" altLang="en-US" sz="2800" dirty="0">
                <a:solidFill>
                  <a:schemeClr val="bg1"/>
                </a:solidFill>
                <a:effectLst/>
                <a:latin typeface="微软雅黑" panose="020B0503020204020204" charset="-122"/>
                <a:ea typeface="微软雅黑" panose="020B0503020204020204" charset="-122"/>
                <a:sym typeface="+mn-ea"/>
              </a:rPr>
              <a:t>存款总额小于</a:t>
            </a:r>
            <a:r>
              <a:rPr lang="en-US" altLang="zh-CN" sz="2800" dirty="0">
                <a:solidFill>
                  <a:schemeClr val="bg1"/>
                </a:solidFill>
                <a:effectLst/>
                <a:latin typeface="微软雅黑" panose="020B0503020204020204" charset="-122"/>
                <a:ea typeface="微软雅黑" panose="020B0503020204020204" charset="-122"/>
                <a:sym typeface="+mn-ea"/>
              </a:rPr>
              <a:t>12000</a:t>
            </a:r>
            <a:r>
              <a:rPr lang="zh-CN" altLang="en-US" sz="2800" dirty="0">
                <a:solidFill>
                  <a:schemeClr val="bg1"/>
                </a:solidFill>
                <a:effectLst/>
                <a:latin typeface="微软雅黑" panose="020B0503020204020204" charset="-122"/>
                <a:ea typeface="微软雅黑" panose="020B0503020204020204" charset="-122"/>
                <a:sym typeface="+mn-ea"/>
              </a:rPr>
              <a:t>，以</a:t>
            </a:r>
            <a:r>
              <a:rPr lang="en-US" altLang="zh-CN" sz="2800" dirty="0">
                <a:solidFill>
                  <a:schemeClr val="bg1"/>
                </a:solidFill>
                <a:effectLst/>
                <a:latin typeface="微软雅黑" panose="020B0503020204020204" charset="-122"/>
                <a:ea typeface="微软雅黑" panose="020B0503020204020204" charset="-122"/>
                <a:sym typeface="+mn-ea"/>
              </a:rPr>
              <a:t>3%</a:t>
            </a:r>
            <a:r>
              <a:rPr lang="zh-CN" altLang="en-US" sz="2800" dirty="0">
                <a:solidFill>
                  <a:schemeClr val="bg1"/>
                </a:solidFill>
                <a:effectLst/>
                <a:latin typeface="微软雅黑" panose="020B0503020204020204" charset="-122"/>
                <a:ea typeface="微软雅黑" panose="020B0503020204020204" charset="-122"/>
                <a:sym typeface="+mn-ea"/>
              </a:rPr>
              <a:t>利率增长</a:t>
            </a:r>
            <a:endParaRPr lang="zh-CN" altLang="en-US" sz="28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800" dirty="0">
                <a:solidFill>
                  <a:schemeClr val="bg1"/>
                </a:solidFill>
                <a:effectLst/>
                <a:latin typeface="微软雅黑" panose="020B0503020204020204" charset="-122"/>
                <a:ea typeface="微软雅黑" panose="020B0503020204020204" charset="-122"/>
                <a:sym typeface="+mn-ea"/>
              </a:rPr>
              <a:t>- 	</a:t>
            </a:r>
            <a:r>
              <a:rPr lang="zh-CN" altLang="en-US" sz="2800" dirty="0">
                <a:solidFill>
                  <a:schemeClr val="bg1"/>
                </a:solidFill>
                <a:effectLst/>
                <a:latin typeface="微软雅黑" panose="020B0503020204020204" charset="-122"/>
                <a:ea typeface="微软雅黑" panose="020B0503020204020204" charset="-122"/>
                <a:sym typeface="+mn-ea"/>
              </a:rPr>
              <a:t>条件：</a:t>
            </a:r>
            <a:r>
              <a:rPr lang="en-US" altLang="zh-CN" sz="2800" dirty="0">
                <a:solidFill>
                  <a:schemeClr val="bg1"/>
                </a:solidFill>
                <a:effectLst/>
                <a:latin typeface="微软雅黑" panose="020B0503020204020204" charset="-122"/>
                <a:ea typeface="微软雅黑" panose="020B0503020204020204" charset="-122"/>
                <a:sym typeface="+mn-ea"/>
              </a:rPr>
              <a:t>total &lt; 12000</a:t>
            </a:r>
            <a:endParaRPr lang="en-US" altLang="zh-CN" sz="28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800" dirty="0">
                <a:solidFill>
                  <a:schemeClr val="bg1"/>
                </a:solidFill>
                <a:effectLst/>
                <a:latin typeface="微软雅黑" panose="020B0503020204020204" charset="-122"/>
                <a:ea typeface="微软雅黑" panose="020B0503020204020204" charset="-122"/>
                <a:sym typeface="+mn-ea"/>
              </a:rPr>
              <a:t>- 	</a:t>
            </a:r>
            <a:r>
              <a:rPr lang="zh-CN" altLang="en-US" sz="2800" dirty="0">
                <a:solidFill>
                  <a:schemeClr val="bg1"/>
                </a:solidFill>
                <a:effectLst/>
                <a:latin typeface="微软雅黑" panose="020B0503020204020204" charset="-122"/>
                <a:ea typeface="微软雅黑" panose="020B0503020204020204" charset="-122"/>
                <a:sym typeface="+mn-ea"/>
              </a:rPr>
              <a:t>写出代码：</a:t>
            </a:r>
            <a:r>
              <a:rPr lang="en-US" altLang="zh-CN" sz="2800" dirty="0">
                <a:solidFill>
                  <a:schemeClr val="bg1"/>
                </a:solidFill>
                <a:effectLst/>
                <a:latin typeface="微软雅黑" panose="020B0503020204020204" charset="-122"/>
                <a:ea typeface="微软雅黑" panose="020B0503020204020204" charset="-122"/>
                <a:sym typeface="+mn-ea"/>
              </a:rPr>
              <a:t>while(</a:t>
            </a:r>
            <a:r>
              <a:rPr lang="zh-CN" altLang="en-US" sz="2800" dirty="0">
                <a:solidFill>
                  <a:schemeClr val="bg1"/>
                </a:solidFill>
                <a:effectLst/>
                <a:latin typeface="微软雅黑" panose="020B0503020204020204" charset="-122"/>
                <a:ea typeface="微软雅黑" panose="020B0503020204020204" charset="-122"/>
                <a:sym typeface="+mn-ea"/>
              </a:rPr>
              <a:t>条件</a:t>
            </a:r>
            <a:r>
              <a:rPr lang="en-US" altLang="zh-CN" sz="2800" dirty="0">
                <a:solidFill>
                  <a:schemeClr val="bg1"/>
                </a:solidFill>
                <a:effectLst/>
                <a:latin typeface="微软雅黑" panose="020B0503020204020204" charset="-122"/>
                <a:ea typeface="微软雅黑" panose="020B0503020204020204" charset="-122"/>
                <a:sym typeface="+mn-ea"/>
              </a:rPr>
              <a:t>){total += (total * 0.3);}</a:t>
            </a:r>
            <a:endParaRPr lang="en-US" altLang="zh-CN" sz="2800" dirty="0">
              <a:solidFill>
                <a:schemeClr val="bg1"/>
              </a:solidFill>
              <a:effectLst/>
              <a:latin typeface="微软雅黑" panose="020B0503020204020204" charset="-122"/>
              <a:ea typeface="微软雅黑" panose="020B0503020204020204" charset="-122"/>
              <a:sym typeface="+mn-ea"/>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zh-CN" altLang="en-US">
                <a:solidFill>
                  <a:schemeClr val="bg1"/>
                </a:solidFill>
                <a:sym typeface="+mn-ea"/>
              </a:rPr>
              <a:t>循环问题</a:t>
            </a:r>
            <a:r>
              <a:rPr lang="en-US" altLang="zh-CN">
                <a:solidFill>
                  <a:schemeClr val="bg1"/>
                </a:solidFill>
                <a:sym typeface="+mn-ea"/>
              </a:rPr>
              <a:t>-“</a:t>
            </a:r>
            <a:r>
              <a:rPr lang="zh-CN" altLang="en-US">
                <a:solidFill>
                  <a:schemeClr val="bg1"/>
                </a:solidFill>
                <a:sym typeface="+mn-ea"/>
              </a:rPr>
              <a:t>直到</a:t>
            </a:r>
            <a:r>
              <a:rPr lang="en-US" altLang="zh-CN">
                <a:solidFill>
                  <a:schemeClr val="bg1"/>
                </a:solidFill>
                <a:sym typeface="+mn-ea"/>
              </a:rPr>
              <a:t>”</a:t>
            </a:r>
            <a:r>
              <a:rPr lang="zh-CN" altLang="en-US">
                <a:solidFill>
                  <a:schemeClr val="bg1"/>
                </a:solidFill>
                <a:sym typeface="+mn-ea"/>
              </a:rPr>
              <a:t>循环</a:t>
            </a:r>
            <a:endParaRPr lang="zh-CN" altLang="en-US">
              <a:solidFill>
                <a:schemeClr val="bg1"/>
              </a:solidFill>
              <a:sym typeface="+mn-ea"/>
            </a:endParaRPr>
          </a:p>
        </p:txBody>
      </p:sp>
      <p:sp>
        <p:nvSpPr>
          <p:cNvPr id="5" name="文本占位符 4"/>
          <p:cNvSpPr>
            <a:spLocks noGrp="1"/>
          </p:cNvSpPr>
          <p:nvPr>
            <p:ph type="body" idx="13"/>
          </p:nvPr>
        </p:nvSpPr>
        <p:spPr/>
        <p:txBody>
          <a:bodyPr>
            <a:normAutofit/>
          </a:bodyPr>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循环语句的选择；</a:t>
            </a: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如果业务可以转为</a:t>
            </a:r>
            <a:r>
              <a:rPr lang="en-US" altLang="zh-CN" sz="2600" dirty="0">
                <a:solidFill>
                  <a:schemeClr val="bg1"/>
                </a:solidFill>
                <a:effectLst/>
                <a:latin typeface="微软雅黑" panose="020B0503020204020204" charset="-122"/>
                <a:ea typeface="微软雅黑" panose="020B0503020204020204" charset="-122"/>
                <a:sym typeface="+mn-ea"/>
              </a:rPr>
              <a:t>“</a:t>
            </a:r>
            <a:r>
              <a:rPr lang="zh-CN" altLang="en-US" sz="2600" dirty="0">
                <a:solidFill>
                  <a:schemeClr val="bg1"/>
                </a:solidFill>
                <a:effectLst/>
                <a:latin typeface="微软雅黑" panose="020B0503020204020204" charset="-122"/>
                <a:ea typeface="微软雅黑" panose="020B0503020204020204" charset="-122"/>
                <a:sym typeface="+mn-ea"/>
              </a:rPr>
              <a:t>直到</a:t>
            </a:r>
            <a:r>
              <a:rPr lang="en-US" altLang="zh-CN" sz="2600" dirty="0">
                <a:solidFill>
                  <a:schemeClr val="bg1"/>
                </a:solidFill>
                <a:effectLst/>
                <a:latin typeface="微软雅黑" panose="020B0503020204020204" charset="-122"/>
                <a:ea typeface="微软雅黑" panose="020B0503020204020204" charset="-122"/>
                <a:sym typeface="+mn-ea"/>
              </a:rPr>
              <a:t>...”</a:t>
            </a:r>
            <a:r>
              <a:rPr lang="zh-CN" altLang="en-US" sz="2600" dirty="0">
                <a:solidFill>
                  <a:schemeClr val="bg1"/>
                </a:solidFill>
                <a:effectLst/>
                <a:latin typeface="微软雅黑" panose="020B0503020204020204" charset="-122"/>
                <a:ea typeface="微软雅黑" panose="020B0503020204020204" charset="-122"/>
                <a:sym typeface="+mn-ea"/>
              </a:rPr>
              <a:t>这样的句式时，优先选择</a:t>
            </a:r>
            <a:r>
              <a:rPr lang="en-US" altLang="zh-CN" sz="2600" dirty="0">
                <a:solidFill>
                  <a:schemeClr val="bg1"/>
                </a:solidFill>
                <a:effectLst/>
                <a:latin typeface="微软雅黑" panose="020B0503020204020204" charset="-122"/>
                <a:ea typeface="微软雅黑" panose="020B0503020204020204" charset="-122"/>
                <a:sym typeface="+mn-ea"/>
              </a:rPr>
              <a:t>do-while</a:t>
            </a:r>
            <a:r>
              <a:rPr lang="zh-CN" altLang="en-US" sz="2600" dirty="0">
                <a:solidFill>
                  <a:schemeClr val="bg1"/>
                </a:solidFill>
                <a:effectLst/>
                <a:latin typeface="微软雅黑" panose="020B0503020204020204" charset="-122"/>
                <a:ea typeface="微软雅黑" panose="020B0503020204020204" charset="-122"/>
                <a:sym typeface="+mn-ea"/>
              </a:rPr>
              <a:t>循环来实现</a:t>
            </a:r>
            <a:endParaRPr lang="zh-CN" altLang="en-US" sz="26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实例：</a:t>
            </a: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验证身份证时必须提供密码并核对</a:t>
            </a:r>
            <a:endParaRPr lang="zh-CN" altLang="en-US" sz="2600" dirty="0">
              <a:solidFill>
                <a:schemeClr val="bg1"/>
              </a:solidFill>
              <a:effectLst/>
              <a:latin typeface="微软雅黑" panose="020B0503020204020204" charset="-122"/>
              <a:ea typeface="微软雅黑" panose="020B0503020204020204" charset="-122"/>
              <a:sym typeface="+mn-ea"/>
            </a:endParaRPr>
          </a:p>
          <a:p>
            <a:pPr marL="467995" lvl="2" indent="-457200">
              <a:lnSpc>
                <a:spcPct val="110000"/>
              </a:lnSpc>
              <a:buSzPct val="100000"/>
              <a:buFont typeface="Arial" panose="020B0604020202020204" pitchFamily="34" charset="0"/>
              <a:buChar char="•"/>
            </a:pPr>
            <a:r>
              <a:rPr lang="zh-CN" altLang="en-US" sz="3200" dirty="0">
                <a:solidFill>
                  <a:schemeClr val="bg1"/>
                </a:solidFill>
                <a:latin typeface="微软雅黑" panose="020B0503020204020204" charset="-122"/>
                <a:ea typeface="微软雅黑" panose="020B0503020204020204" charset="-122"/>
                <a:sym typeface="+mn-ea"/>
              </a:rPr>
              <a:t>分析：</a:t>
            </a: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模板：获取密码，</a:t>
            </a:r>
            <a:r>
              <a:rPr lang="en-US" altLang="zh-CN" sz="2600" dirty="0">
                <a:solidFill>
                  <a:schemeClr val="bg1"/>
                </a:solidFill>
                <a:effectLst/>
                <a:latin typeface="微软雅黑" panose="020B0503020204020204" charset="-122"/>
                <a:ea typeface="微软雅黑" panose="020B0503020204020204" charset="-122"/>
                <a:sym typeface="+mn-ea"/>
              </a:rPr>
              <a:t>“</a:t>
            </a:r>
            <a:r>
              <a:rPr lang="zh-CN" altLang="en-US" sz="2600" dirty="0">
                <a:solidFill>
                  <a:schemeClr val="bg1"/>
                </a:solidFill>
                <a:effectLst/>
                <a:latin typeface="微软雅黑" panose="020B0503020204020204" charset="-122"/>
                <a:ea typeface="微软雅黑" panose="020B0503020204020204" charset="-122"/>
                <a:sym typeface="+mn-ea"/>
              </a:rPr>
              <a:t>直到</a:t>
            </a:r>
            <a:r>
              <a:rPr lang="en-US" altLang="zh-CN" sz="2600" dirty="0">
                <a:solidFill>
                  <a:schemeClr val="bg1"/>
                </a:solidFill>
                <a:effectLst/>
                <a:latin typeface="微软雅黑" panose="020B0503020204020204" charset="-122"/>
                <a:ea typeface="微软雅黑" panose="020B0503020204020204" charset="-122"/>
                <a:sym typeface="+mn-ea"/>
              </a:rPr>
              <a:t>”</a:t>
            </a:r>
            <a:r>
              <a:rPr lang="zh-CN" altLang="en-US" sz="2600" dirty="0">
                <a:solidFill>
                  <a:schemeClr val="bg1"/>
                </a:solidFill>
                <a:effectLst/>
                <a:latin typeface="微软雅黑" panose="020B0503020204020204" charset="-122"/>
                <a:ea typeface="微软雅黑" panose="020B0503020204020204" charset="-122"/>
                <a:sym typeface="+mn-ea"/>
              </a:rPr>
              <a:t>输入的值是</a:t>
            </a:r>
            <a:r>
              <a:rPr lang="en-US" altLang="zh-CN" sz="2600" dirty="0">
                <a:solidFill>
                  <a:schemeClr val="bg1"/>
                </a:solidFill>
                <a:effectLst/>
                <a:latin typeface="微软雅黑" panose="020B0503020204020204" charset="-122"/>
                <a:ea typeface="微软雅黑" panose="020B0503020204020204" charset="-122"/>
                <a:sym typeface="+mn-ea"/>
              </a:rPr>
              <a:t>1234</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条件：</a:t>
            </a:r>
            <a:r>
              <a:rPr lang="en-US" altLang="zh-CN" sz="2600" dirty="0">
                <a:solidFill>
                  <a:schemeClr val="bg1"/>
                </a:solidFill>
                <a:effectLst/>
                <a:latin typeface="微软雅黑" panose="020B0503020204020204" charset="-122"/>
                <a:ea typeface="微软雅黑" panose="020B0503020204020204" charset="-122"/>
                <a:sym typeface="+mn-ea"/>
              </a:rPr>
              <a:t>inputPwd != 1234</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写出代码：</a:t>
            </a:r>
            <a:r>
              <a:rPr lang="en-US" altLang="zh-CN" sz="2600" dirty="0">
                <a:solidFill>
                  <a:schemeClr val="bg1"/>
                </a:solidFill>
                <a:effectLst/>
                <a:latin typeface="微软雅黑" panose="020B0503020204020204" charset="-122"/>
                <a:ea typeface="微软雅黑" panose="020B0503020204020204" charset="-122"/>
                <a:sym typeface="+mn-ea"/>
              </a:rPr>
              <a:t>do{ ... ... }while( </a:t>
            </a:r>
            <a:r>
              <a:rPr lang="zh-CN" altLang="en-US" sz="2600" dirty="0">
                <a:solidFill>
                  <a:schemeClr val="bg1"/>
                </a:solidFill>
                <a:effectLst/>
                <a:latin typeface="微软雅黑" panose="020B0503020204020204" charset="-122"/>
                <a:ea typeface="微软雅黑" panose="020B0503020204020204" charset="-122"/>
                <a:sym typeface="+mn-ea"/>
              </a:rPr>
              <a:t>条件 </a:t>
            </a:r>
            <a:r>
              <a:rPr lang="en-US" altLang="zh-CN" sz="2600" dirty="0">
                <a:solidFill>
                  <a:schemeClr val="bg1"/>
                </a:solidFill>
                <a:effectLst/>
                <a:latin typeface="微软雅黑" panose="020B0503020204020204" charset="-122"/>
                <a:ea typeface="微软雅黑" panose="020B0503020204020204" charset="-122"/>
                <a:sym typeface="+mn-ea"/>
              </a:rPr>
              <a:t>);</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buSzPct val="100000"/>
            </a:pPr>
            <a:endParaRPr lang="en-US" altLang="zh-CN" sz="2600" dirty="0">
              <a:solidFill>
                <a:schemeClr val="bg1"/>
              </a:solidFill>
              <a:effectLst/>
              <a:latin typeface="微软雅黑" panose="020B0503020204020204" charset="-122"/>
              <a:ea typeface="微软雅黑" panose="020B0503020204020204" charset="-122"/>
              <a:sym typeface="+mn-ea"/>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zh-CN" altLang="en-US">
                <a:solidFill>
                  <a:schemeClr val="bg1"/>
                </a:solidFill>
                <a:sym typeface="+mn-ea"/>
              </a:rPr>
              <a:t>循环问题</a:t>
            </a:r>
            <a:r>
              <a:rPr lang="en-US" altLang="zh-CN">
                <a:solidFill>
                  <a:schemeClr val="bg1"/>
                </a:solidFill>
                <a:sym typeface="+mn-ea"/>
              </a:rPr>
              <a:t>-</a:t>
            </a:r>
            <a:r>
              <a:rPr lang="zh-CN" altLang="en-US">
                <a:solidFill>
                  <a:schemeClr val="bg1"/>
                </a:solidFill>
                <a:sym typeface="+mn-ea"/>
              </a:rPr>
              <a:t>固定次数循环</a:t>
            </a:r>
            <a:endParaRPr lang="zh-CN" altLang="en-US">
              <a:solidFill>
                <a:schemeClr val="bg1"/>
              </a:solidFill>
              <a:sym typeface="+mn-ea"/>
            </a:endParaRPr>
          </a:p>
        </p:txBody>
      </p:sp>
      <p:sp>
        <p:nvSpPr>
          <p:cNvPr id="5" name="文本占位符 4"/>
          <p:cNvSpPr>
            <a:spLocks noGrp="1"/>
          </p:cNvSpPr>
          <p:nvPr>
            <p:ph type="body" idx="13"/>
          </p:nvPr>
        </p:nvSpPr>
        <p:spPr/>
        <p:txBody>
          <a:bodyPr>
            <a:normAutofit/>
          </a:bodyPr>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循环语句的选择；</a:t>
            </a: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如果业务可以获取到一个确切的循环次数考虑</a:t>
            </a:r>
            <a:r>
              <a:rPr lang="en-US" altLang="zh-CN" sz="2600" dirty="0">
                <a:solidFill>
                  <a:schemeClr val="bg1"/>
                </a:solidFill>
                <a:effectLst/>
                <a:latin typeface="微软雅黑" panose="020B0503020204020204" charset="-122"/>
                <a:ea typeface="微软雅黑" panose="020B0503020204020204" charset="-122"/>
                <a:sym typeface="+mn-ea"/>
              </a:rPr>
              <a:t>for</a:t>
            </a:r>
            <a:endParaRPr lang="en-US" altLang="zh-CN" sz="26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实例：</a:t>
            </a: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求</a:t>
            </a:r>
            <a:r>
              <a:rPr lang="en-US" altLang="zh-CN" sz="2600" dirty="0">
                <a:solidFill>
                  <a:schemeClr val="bg1"/>
                </a:solidFill>
                <a:effectLst/>
                <a:latin typeface="微软雅黑" panose="020B0503020204020204" charset="-122"/>
                <a:ea typeface="微软雅黑" panose="020B0503020204020204" charset="-122"/>
                <a:sym typeface="+mn-ea"/>
              </a:rPr>
              <a:t>1-100</a:t>
            </a:r>
            <a:r>
              <a:rPr lang="zh-CN" altLang="en-US" sz="2600" dirty="0">
                <a:solidFill>
                  <a:schemeClr val="bg1"/>
                </a:solidFill>
                <a:effectLst/>
                <a:latin typeface="微软雅黑" panose="020B0503020204020204" charset="-122"/>
                <a:ea typeface="微软雅黑" panose="020B0503020204020204" charset="-122"/>
                <a:sym typeface="+mn-ea"/>
              </a:rPr>
              <a:t>的和</a:t>
            </a:r>
            <a:endParaRPr lang="zh-CN" altLang="en-US"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累加十次输入的数字和</a:t>
            </a:r>
            <a:endParaRPr lang="zh-CN" altLang="en-US"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录入三名学员的信息</a:t>
            </a:r>
            <a:endParaRPr lang="zh-CN" altLang="en-US"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存储</a:t>
            </a:r>
            <a:r>
              <a:rPr lang="en-US" altLang="zh-CN" sz="2600" dirty="0">
                <a:solidFill>
                  <a:schemeClr val="bg1"/>
                </a:solidFill>
                <a:effectLst/>
                <a:latin typeface="微软雅黑" panose="020B0503020204020204" charset="-122"/>
                <a:ea typeface="微软雅黑" panose="020B0503020204020204" charset="-122"/>
                <a:sym typeface="+mn-ea"/>
              </a:rPr>
              <a:t>5</a:t>
            </a:r>
            <a:r>
              <a:rPr lang="zh-CN" altLang="en-US" sz="2600" dirty="0">
                <a:solidFill>
                  <a:schemeClr val="bg1"/>
                </a:solidFill>
                <a:effectLst/>
                <a:latin typeface="微软雅黑" panose="020B0503020204020204" charset="-122"/>
                <a:ea typeface="微软雅黑" panose="020B0503020204020204" charset="-122"/>
                <a:sym typeface="+mn-ea"/>
              </a:rPr>
              <a:t>门课的成绩</a:t>
            </a:r>
            <a:endParaRPr lang="zh-CN" altLang="en-US"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 ...</a:t>
            </a:r>
            <a:endParaRPr lang="zh-CN" altLang="en-US" sz="2600" dirty="0">
              <a:solidFill>
                <a:schemeClr val="bg1"/>
              </a:solidFill>
              <a:effectLst/>
              <a:latin typeface="微软雅黑" panose="020B0503020204020204" charset="-122"/>
              <a:ea typeface="微软雅黑" panose="020B0503020204020204" charset="-122"/>
              <a:sym typeface="+mn-ea"/>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lgn="l"/>
            <a:r>
              <a:rPr lang="zh-CN" altLang="zh-CN">
                <a:solidFill>
                  <a:schemeClr val="bg1"/>
                </a:solidFill>
                <a:sym typeface="+mn-ea"/>
              </a:rPr>
              <a:t>案例演示</a:t>
            </a:r>
            <a:endParaRPr lang="zh-CN" altLang="zh-CN">
              <a:solidFill>
                <a:schemeClr val="bg1"/>
              </a:solidFill>
              <a:sym typeface="+mn-ea"/>
            </a:endParaRPr>
          </a:p>
        </p:txBody>
      </p:sp>
      <p:sp>
        <p:nvSpPr>
          <p:cNvPr id="3" name="文本占位符 2"/>
          <p:cNvSpPr>
            <a:spLocks noGrp="1"/>
          </p:cNvSpPr>
          <p:nvPr>
            <p:ph type="body" idx="13"/>
          </p:nvPr>
        </p:nvSpPr>
        <p:spPr/>
        <p:txBody>
          <a:bodyPr/>
          <a:p>
            <a:pPr marL="0" lvl="1" indent="0">
              <a:buSzPct val="100000"/>
              <a:buNone/>
            </a:pPr>
            <a:r>
              <a:rPr lang="zh-CN" altLang="en-US" sz="3200" b="1" dirty="0">
                <a:solidFill>
                  <a:schemeClr val="bg1"/>
                </a:solidFill>
                <a:latin typeface="微软雅黑" panose="020B0503020204020204" charset="-122"/>
                <a:ea typeface="微软雅黑" panose="020B0503020204020204" charset="-122"/>
                <a:sym typeface="+mn-ea"/>
              </a:rPr>
              <a:t>【参见：</a:t>
            </a:r>
            <a:r>
              <a:rPr lang="en-US" altLang="zh-CN" sz="3200" b="1" dirty="0">
                <a:solidFill>
                  <a:schemeClr val="bg1"/>
                </a:solidFill>
                <a:latin typeface="微软雅黑" panose="020B0503020204020204" charset="-122"/>
                <a:ea typeface="微软雅黑" panose="020B0503020204020204" charset="-122"/>
                <a:sym typeface="+mn-ea"/>
              </a:rPr>
              <a:t>COOKBOOK</a:t>
            </a:r>
            <a:r>
              <a:rPr lang="zh-CN" altLang="en-US" sz="3200" b="1" dirty="0">
                <a:solidFill>
                  <a:schemeClr val="bg1"/>
                </a:solidFill>
                <a:latin typeface="微软雅黑" panose="020B0503020204020204" charset="-122"/>
                <a:ea typeface="微软雅黑" panose="020B0503020204020204" charset="-122"/>
                <a:sym typeface="+mn-ea"/>
              </a:rPr>
              <a:t>】</a:t>
            </a:r>
            <a:endParaRPr lang="zh-CN" altLang="en-US" sz="3200" b="1" dirty="0">
              <a:solidFill>
                <a:schemeClr val="bg1"/>
              </a:solidFill>
              <a:latin typeface="微软雅黑" panose="020B0503020204020204" charset="-122"/>
              <a:ea typeface="微软雅黑" panose="020B0503020204020204" charset="-122"/>
              <a:sym typeface="+mn-ea"/>
            </a:endParaRPr>
          </a:p>
          <a:p>
            <a:pPr marL="0" lvl="1" indent="0">
              <a:buSzPct val="100000"/>
              <a:buNone/>
            </a:pPr>
            <a:endParaRPr lang="zh-CN" altLang="en-US" sz="3200" b="1" dirty="0">
              <a:solidFill>
                <a:schemeClr val="bg1"/>
              </a:solidFill>
              <a:latin typeface="微软雅黑" panose="020B0503020204020204" charset="-122"/>
              <a:ea typeface="微软雅黑" panose="020B0503020204020204" charset="-122"/>
              <a:sym typeface="+mn-ea"/>
            </a:endParaRPr>
          </a:p>
          <a:p>
            <a:pPr marL="457200" lvl="1" indent="-457200">
              <a:buSzPct val="100000"/>
            </a:pPr>
            <a:r>
              <a:rPr lang="zh-CN" altLang="en-US" sz="3200" b="1" dirty="0">
                <a:solidFill>
                  <a:schemeClr val="bg1"/>
                </a:solidFill>
                <a:latin typeface="微软雅黑" panose="020B0503020204020204" charset="-122"/>
                <a:ea typeface="微软雅黑" panose="020B0503020204020204" charset="-122"/>
                <a:sym typeface="+mn-ea"/>
              </a:rPr>
              <a:t>打印九九乘法口诀表。</a:t>
            </a:r>
            <a:endParaRPr lang="en-US" altLang="zh-CN" sz="2600" dirty="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52805" y="2426970"/>
            <a:ext cx="3992880" cy="1070610"/>
          </a:xfrm>
          <a:prstGeom prst="rect">
            <a:avLst/>
          </a:prstGeom>
          <a:noFill/>
        </p:spPr>
        <p:txBody>
          <a:bodyPr wrap="none" rtlCol="0" anchor="t">
            <a:spAutoFit/>
          </a:bodyPr>
          <a:p>
            <a:pPr algn="l"/>
            <a:r>
              <a:rPr lang="zh-CN" altLang="en-US" sz="6000" b="1">
                <a:solidFill>
                  <a:schemeClr val="bg1"/>
                </a:solidFill>
                <a:latin typeface="微软雅黑" panose="020B0503020204020204" charset="-122"/>
                <a:ea typeface="微软雅黑" panose="020B0503020204020204" charset="-122"/>
              </a:rPr>
              <a:t>总结和答疑</a:t>
            </a:r>
            <a:endParaRPr lang="zh-CN" altLang="en-US" sz="6000" b="1">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nvSpPr>
        <p:spPr>
          <a:xfrm>
            <a:off x="4532630" y="5080"/>
            <a:ext cx="4611370" cy="684085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ctrTitle"/>
          </p:nvPr>
        </p:nvSpPr>
        <p:spPr/>
        <p:txBody>
          <a:bodyPr>
            <a:normAutofit/>
          </a:bodyPr>
          <a:p>
            <a:pPr lvl="0" algn="l"/>
            <a:r>
              <a:rPr lang="zh-CN" altLang="en-US"/>
              <a:t>数组</a:t>
            </a:r>
            <a:endParaRPr lang="zh-CN" altLang="en-US"/>
          </a:p>
        </p:txBody>
      </p:sp>
      <p:sp>
        <p:nvSpPr>
          <p:cNvPr id="4" name="流程图: 可选过程 6146"/>
          <p:cNvSpPr/>
          <p:nvPr/>
        </p:nvSpPr>
        <p:spPr>
          <a:xfrm>
            <a:off x="511810" y="2852420"/>
            <a:ext cx="1466850" cy="711200"/>
          </a:xfrm>
          <a:prstGeom prst="flowChartAlternateProcess">
            <a:avLst/>
          </a:prstGeom>
          <a:solidFill>
            <a:srgbClr val="F60000"/>
          </a:solidFill>
          <a:ln w="38100" cap="flat" cmpd="sng">
            <a:solidFill>
              <a:schemeClr val="bg1"/>
            </a:solidFill>
            <a:prstDash val="solid"/>
            <a:miter/>
            <a:headEnd type="none" w="med" len="med"/>
            <a:tailEnd type="none" w="med" len="med"/>
          </a:ln>
        </p:spPr>
        <p:txBody>
          <a:bodyPr wrap="none" lIns="96519" tIns="50299" rIns="96519" bIns="50299" anchor="ctr"/>
          <a:p>
            <a:pPr lvl="0" algn="ctr"/>
            <a:r>
              <a:rPr lang="zh-CN" altLang="en-US" sz="2400" b="1" dirty="0">
                <a:solidFill>
                  <a:schemeClr val="bg1"/>
                </a:solidFill>
                <a:latin typeface="微软雅黑" panose="020B0503020204020204" charset="-122"/>
                <a:ea typeface="微软雅黑" panose="020B0503020204020204" charset="-122"/>
                <a:sym typeface="+mn-ea"/>
              </a:rPr>
              <a:t>数组</a:t>
            </a:r>
            <a:endParaRPr lang="zh-CN" altLang="en-US" sz="2400" b="1" dirty="0">
              <a:solidFill>
                <a:schemeClr val="bg1"/>
              </a:solidFill>
              <a:latin typeface="微软雅黑" panose="020B0503020204020204" charset="-122"/>
              <a:ea typeface="微软雅黑" panose="020B0503020204020204" charset="-122"/>
              <a:sym typeface="+mn-ea"/>
            </a:endParaRPr>
          </a:p>
        </p:txBody>
      </p:sp>
      <p:sp>
        <p:nvSpPr>
          <p:cNvPr id="15" name="矩形 14"/>
          <p:cNvSpPr/>
          <p:nvPr/>
        </p:nvSpPr>
        <p:spPr>
          <a:xfrm>
            <a:off x="487045" y="1200150"/>
            <a:ext cx="3007995" cy="15176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2" name="直接箭头连接符 21"/>
          <p:cNvCxnSpPr/>
          <p:nvPr/>
        </p:nvCxnSpPr>
        <p:spPr>
          <a:xfrm flipV="1">
            <a:off x="1978660" y="1897380"/>
            <a:ext cx="982345" cy="144399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4" idx="3"/>
            <a:endCxn id="18437" idx="1"/>
          </p:cNvCxnSpPr>
          <p:nvPr/>
        </p:nvCxnSpPr>
        <p:spPr>
          <a:xfrm flipV="1">
            <a:off x="1978660" y="2495550"/>
            <a:ext cx="949325" cy="71247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4" idx="3"/>
            <a:endCxn id="18438" idx="1"/>
          </p:cNvCxnSpPr>
          <p:nvPr/>
        </p:nvCxnSpPr>
        <p:spPr>
          <a:xfrm>
            <a:off x="1978660" y="3208020"/>
            <a:ext cx="948055" cy="7620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18439" idx="1"/>
          </p:cNvCxnSpPr>
          <p:nvPr/>
        </p:nvCxnSpPr>
        <p:spPr>
          <a:xfrm>
            <a:off x="1978660" y="3239135"/>
            <a:ext cx="948055" cy="874395"/>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436" name="流程图: 可选过程 20484"/>
          <p:cNvSpPr/>
          <p:nvPr/>
        </p:nvSpPr>
        <p:spPr>
          <a:xfrm>
            <a:off x="2929255" y="1462088"/>
            <a:ext cx="2041525" cy="557212"/>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zh-CN" altLang="en-US" sz="2400" b="1" dirty="0">
                <a:solidFill>
                  <a:schemeClr val="bg1"/>
                </a:solidFill>
                <a:latin typeface="微软雅黑" panose="020B0503020204020204" charset="-122"/>
                <a:ea typeface="微软雅黑" panose="020B0503020204020204" charset="-122"/>
              </a:rPr>
              <a:t>数组的定义</a:t>
            </a:r>
            <a:endParaRPr lang="zh-CN" altLang="en-US" sz="2400" b="1" dirty="0">
              <a:solidFill>
                <a:schemeClr val="bg1"/>
              </a:solidFill>
              <a:latin typeface="微软雅黑" panose="020B0503020204020204" charset="-122"/>
              <a:ea typeface="微软雅黑" panose="020B0503020204020204" charset="-122"/>
            </a:endParaRPr>
          </a:p>
        </p:txBody>
      </p:sp>
      <p:sp>
        <p:nvSpPr>
          <p:cNvPr id="18437" name="流程图: 可选过程 20485"/>
          <p:cNvSpPr/>
          <p:nvPr/>
        </p:nvSpPr>
        <p:spPr>
          <a:xfrm>
            <a:off x="2927985" y="2217420"/>
            <a:ext cx="2039938" cy="555625"/>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zh-CN" altLang="en-US" sz="2400" b="1" dirty="0">
                <a:solidFill>
                  <a:schemeClr val="bg1"/>
                </a:solidFill>
                <a:latin typeface="微软雅黑" panose="020B0503020204020204" charset="-122"/>
                <a:ea typeface="微软雅黑" panose="020B0503020204020204" charset="-122"/>
              </a:rPr>
              <a:t>数组的初始化</a:t>
            </a:r>
            <a:endParaRPr lang="zh-CN" altLang="en-US" sz="2400" b="1" dirty="0">
              <a:solidFill>
                <a:schemeClr val="bg1"/>
              </a:solidFill>
              <a:latin typeface="微软雅黑" panose="020B0503020204020204" charset="-122"/>
              <a:ea typeface="微软雅黑" panose="020B0503020204020204" charset="-122"/>
            </a:endParaRPr>
          </a:p>
        </p:txBody>
      </p:sp>
      <p:sp>
        <p:nvSpPr>
          <p:cNvPr id="18438" name="流程图: 可选过程 20486"/>
          <p:cNvSpPr/>
          <p:nvPr/>
        </p:nvSpPr>
        <p:spPr>
          <a:xfrm>
            <a:off x="2926715" y="3004820"/>
            <a:ext cx="2041525" cy="558800"/>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zh-CN" altLang="en-US" sz="2400" b="1" dirty="0">
                <a:solidFill>
                  <a:schemeClr val="bg1"/>
                </a:solidFill>
                <a:latin typeface="微软雅黑" panose="020B0503020204020204" charset="-122"/>
                <a:ea typeface="微软雅黑" panose="020B0503020204020204" charset="-122"/>
              </a:rPr>
              <a:t>数组的访问</a:t>
            </a:r>
            <a:endParaRPr lang="zh-CN" altLang="en-US" sz="2400" b="1" dirty="0">
              <a:solidFill>
                <a:schemeClr val="bg1"/>
              </a:solidFill>
              <a:latin typeface="微软雅黑" panose="020B0503020204020204" charset="-122"/>
              <a:ea typeface="微软雅黑" panose="020B0503020204020204" charset="-122"/>
            </a:endParaRPr>
          </a:p>
        </p:txBody>
      </p:sp>
      <p:sp>
        <p:nvSpPr>
          <p:cNvPr id="18439" name="流程图: 可选过程 20487"/>
          <p:cNvSpPr/>
          <p:nvPr/>
        </p:nvSpPr>
        <p:spPr>
          <a:xfrm>
            <a:off x="2926715" y="3835400"/>
            <a:ext cx="2041525" cy="555625"/>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zh-CN" altLang="en-US" sz="2400" b="1" dirty="0">
                <a:solidFill>
                  <a:schemeClr val="bg1"/>
                </a:solidFill>
                <a:latin typeface="微软雅黑" panose="020B0503020204020204" charset="-122"/>
                <a:ea typeface="微软雅黑" panose="020B0503020204020204" charset="-122"/>
              </a:rPr>
              <a:t>数组的复制</a:t>
            </a:r>
            <a:endParaRPr lang="zh-CN" altLang="en-US" sz="2400" b="1" dirty="0">
              <a:solidFill>
                <a:schemeClr val="bg1"/>
              </a:solidFill>
              <a:latin typeface="微软雅黑" panose="020B0503020204020204" charset="-122"/>
              <a:ea typeface="微软雅黑" panose="020B0503020204020204" charset="-122"/>
            </a:endParaRPr>
          </a:p>
        </p:txBody>
      </p:sp>
      <p:sp>
        <p:nvSpPr>
          <p:cNvPr id="18443" name="流程图: 可选过程 20491"/>
          <p:cNvSpPr/>
          <p:nvPr/>
        </p:nvSpPr>
        <p:spPr>
          <a:xfrm>
            <a:off x="5205730" y="1994535"/>
            <a:ext cx="3430270" cy="32702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zh-CN" altLang="en-US" sz="2400" b="1" dirty="0">
                <a:solidFill>
                  <a:schemeClr val="bg1"/>
                </a:solidFill>
                <a:latin typeface="微软雅黑" panose="020B0503020204020204" charset="-122"/>
                <a:ea typeface="微软雅黑" panose="020B0503020204020204" charset="-122"/>
              </a:rPr>
              <a:t>初始化数组</a:t>
            </a:r>
            <a:endParaRPr lang="zh-CN" altLang="en-US" sz="2400" b="1" dirty="0">
              <a:solidFill>
                <a:schemeClr val="bg1"/>
              </a:solidFill>
              <a:latin typeface="微软雅黑" panose="020B0503020204020204" charset="-122"/>
              <a:ea typeface="微软雅黑" panose="020B0503020204020204" charset="-122"/>
            </a:endParaRPr>
          </a:p>
        </p:txBody>
      </p:sp>
      <p:sp>
        <p:nvSpPr>
          <p:cNvPr id="18444" name="流程图: 可选过程 20492"/>
          <p:cNvSpPr/>
          <p:nvPr/>
        </p:nvSpPr>
        <p:spPr>
          <a:xfrm>
            <a:off x="5205730" y="2448560"/>
            <a:ext cx="3430270" cy="33972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zh-CN" altLang="en-US" sz="2400" b="1" dirty="0">
                <a:solidFill>
                  <a:schemeClr val="bg1"/>
                </a:solidFill>
                <a:latin typeface="微软雅黑" panose="020B0503020204020204" charset="-122"/>
                <a:ea typeface="微软雅黑" panose="020B0503020204020204" charset="-122"/>
              </a:rPr>
              <a:t>获取数组长度</a:t>
            </a:r>
            <a:endParaRPr lang="zh-CN" altLang="en-US" sz="2400" b="1" dirty="0">
              <a:solidFill>
                <a:schemeClr val="bg1"/>
              </a:solidFill>
              <a:latin typeface="微软雅黑" panose="020B0503020204020204" charset="-122"/>
              <a:ea typeface="微软雅黑" panose="020B0503020204020204" charset="-122"/>
            </a:endParaRPr>
          </a:p>
        </p:txBody>
      </p:sp>
      <p:sp>
        <p:nvSpPr>
          <p:cNvPr id="18445" name="流程图: 可选过程 20493"/>
          <p:cNvSpPr/>
          <p:nvPr/>
        </p:nvSpPr>
        <p:spPr>
          <a:xfrm>
            <a:off x="5205730" y="2929890"/>
            <a:ext cx="3430270" cy="35369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zh-CN" altLang="en-US" sz="2400" b="1" dirty="0">
                <a:solidFill>
                  <a:schemeClr val="bg1"/>
                </a:solidFill>
                <a:latin typeface="微软雅黑" panose="020B0503020204020204" charset="-122"/>
                <a:ea typeface="微软雅黑" panose="020B0503020204020204" charset="-122"/>
              </a:rPr>
              <a:t>通过下标访问数组元素</a:t>
            </a:r>
            <a:endParaRPr lang="zh-CN" altLang="en-US" sz="2400" b="1" dirty="0">
              <a:solidFill>
                <a:schemeClr val="bg1"/>
              </a:solidFill>
              <a:latin typeface="微软雅黑" panose="020B0503020204020204" charset="-122"/>
              <a:ea typeface="微软雅黑" panose="020B0503020204020204" charset="-122"/>
            </a:endParaRPr>
          </a:p>
        </p:txBody>
      </p:sp>
      <p:sp>
        <p:nvSpPr>
          <p:cNvPr id="18446" name="流程图: 可选过程 20494"/>
          <p:cNvSpPr/>
          <p:nvPr/>
        </p:nvSpPr>
        <p:spPr>
          <a:xfrm>
            <a:off x="5205730" y="3435985"/>
            <a:ext cx="3430270" cy="37020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zh-CN" altLang="en-US" sz="2400" b="1" dirty="0">
                <a:solidFill>
                  <a:schemeClr val="bg1"/>
                </a:solidFill>
                <a:latin typeface="微软雅黑" panose="020B0503020204020204" charset="-122"/>
                <a:ea typeface="微软雅黑" panose="020B0503020204020204" charset="-122"/>
              </a:rPr>
              <a:t>遍历数组元素</a:t>
            </a:r>
            <a:endParaRPr lang="zh-CN" altLang="en-US" sz="2400" b="1" dirty="0">
              <a:solidFill>
                <a:schemeClr val="bg1"/>
              </a:solidFill>
              <a:latin typeface="微软雅黑" panose="020B0503020204020204" charset="-122"/>
              <a:ea typeface="微软雅黑" panose="020B0503020204020204" charset="-122"/>
            </a:endParaRPr>
          </a:p>
        </p:txBody>
      </p:sp>
      <p:sp>
        <p:nvSpPr>
          <p:cNvPr id="18447" name="流程图: 可选过程 20495"/>
          <p:cNvSpPr/>
          <p:nvPr/>
        </p:nvSpPr>
        <p:spPr>
          <a:xfrm>
            <a:off x="5205730" y="4841875"/>
            <a:ext cx="3430270" cy="387350"/>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zh-CN" altLang="en-US" sz="2400" b="1" dirty="0">
                <a:solidFill>
                  <a:schemeClr val="bg1"/>
                </a:solidFill>
                <a:latin typeface="微软雅黑" panose="020B0503020204020204" charset="-122"/>
                <a:ea typeface="微软雅黑" panose="020B0503020204020204" charset="-122"/>
              </a:rPr>
              <a:t>数组的扩容</a:t>
            </a:r>
            <a:endParaRPr lang="zh-CN" altLang="en-US" sz="2400" b="1" dirty="0">
              <a:solidFill>
                <a:schemeClr val="bg1"/>
              </a:solidFill>
              <a:latin typeface="微软雅黑" panose="020B0503020204020204" charset="-122"/>
              <a:ea typeface="微软雅黑" panose="020B0503020204020204" charset="-122"/>
            </a:endParaRPr>
          </a:p>
        </p:txBody>
      </p:sp>
      <p:sp>
        <p:nvSpPr>
          <p:cNvPr id="18448" name="流程图: 可选过程 20496"/>
          <p:cNvSpPr/>
          <p:nvPr/>
        </p:nvSpPr>
        <p:spPr>
          <a:xfrm>
            <a:off x="5205730" y="5388610"/>
            <a:ext cx="3430270" cy="38925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zh-CN" altLang="en-US" sz="2400" b="1" dirty="0">
                <a:solidFill>
                  <a:schemeClr val="bg1"/>
                </a:solidFill>
                <a:latin typeface="微软雅黑" panose="020B0503020204020204" charset="-122"/>
                <a:ea typeface="微软雅黑" panose="020B0503020204020204" charset="-122"/>
              </a:rPr>
              <a:t>冒泡排序算法</a:t>
            </a:r>
            <a:endParaRPr lang="zh-CN" altLang="en-US" sz="2400" b="1" dirty="0">
              <a:solidFill>
                <a:schemeClr val="bg1"/>
              </a:solidFill>
              <a:latin typeface="微软雅黑" panose="020B0503020204020204" charset="-122"/>
              <a:ea typeface="微软雅黑" panose="020B0503020204020204" charset="-122"/>
            </a:endParaRPr>
          </a:p>
        </p:txBody>
      </p:sp>
      <p:sp>
        <p:nvSpPr>
          <p:cNvPr id="18449" name="流程图: 可选过程 20497"/>
          <p:cNvSpPr/>
          <p:nvPr/>
        </p:nvSpPr>
        <p:spPr>
          <a:xfrm>
            <a:off x="5205730" y="5928360"/>
            <a:ext cx="3430270" cy="39052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en-US" altLang="zh-CN" sz="2400" b="1" dirty="0">
                <a:solidFill>
                  <a:schemeClr val="bg1"/>
                </a:solidFill>
                <a:latin typeface="微软雅黑" panose="020B0503020204020204" charset="-122"/>
                <a:ea typeface="微软雅黑" panose="020B0503020204020204" charset="-122"/>
              </a:rPr>
              <a:t>Arrays.sort</a:t>
            </a:r>
            <a:r>
              <a:rPr lang="zh-CN" altLang="en-US" sz="2400" b="1" dirty="0">
                <a:solidFill>
                  <a:schemeClr val="bg1"/>
                </a:solidFill>
                <a:latin typeface="微软雅黑" panose="020B0503020204020204" charset="-122"/>
                <a:ea typeface="微软雅黑" panose="020B0503020204020204" charset="-122"/>
              </a:rPr>
              <a:t>排序</a:t>
            </a:r>
            <a:endParaRPr lang="zh-CN" altLang="en-US" sz="2400" b="1" dirty="0">
              <a:solidFill>
                <a:schemeClr val="bg1"/>
              </a:solidFill>
              <a:latin typeface="微软雅黑" panose="020B0503020204020204" charset="-122"/>
              <a:ea typeface="微软雅黑" panose="020B0503020204020204" charset="-122"/>
            </a:endParaRPr>
          </a:p>
        </p:txBody>
      </p:sp>
      <p:sp>
        <p:nvSpPr>
          <p:cNvPr id="6" name="流程图: 可选过程 12293"/>
          <p:cNvSpPr/>
          <p:nvPr/>
        </p:nvSpPr>
        <p:spPr>
          <a:xfrm>
            <a:off x="5205730" y="1462088"/>
            <a:ext cx="3405188" cy="425450"/>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6519" tIns="50299" rIns="96519" bIns="50299" anchor="ctr"/>
          <a:p>
            <a:pPr lvl="0" algn="ctr"/>
            <a:r>
              <a:rPr lang="zh-CN" altLang="en-US" sz="2400" b="1" dirty="0">
                <a:solidFill>
                  <a:schemeClr val="bg1"/>
                </a:solidFill>
                <a:latin typeface="微软雅黑" panose="020B0503020204020204" charset="-122"/>
                <a:ea typeface="微软雅黑" panose="020B0503020204020204" charset="-122"/>
              </a:rPr>
              <a:t>定义基本类型数组</a:t>
            </a:r>
            <a:endParaRPr lang="zh-CN" altLang="en-US" sz="2400" b="1" dirty="0">
              <a:solidFill>
                <a:schemeClr val="bg1"/>
              </a:solidFill>
              <a:latin typeface="微软雅黑" panose="020B0503020204020204" charset="-122"/>
              <a:ea typeface="微软雅黑" panose="020B0503020204020204" charset="-122"/>
            </a:endParaRPr>
          </a:p>
        </p:txBody>
      </p:sp>
      <p:sp>
        <p:nvSpPr>
          <p:cNvPr id="5" name="流程图: 可选过程 20491"/>
          <p:cNvSpPr/>
          <p:nvPr/>
        </p:nvSpPr>
        <p:spPr>
          <a:xfrm>
            <a:off x="5205730" y="3924300"/>
            <a:ext cx="3430270" cy="32702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en-US" altLang="zh-CN" sz="2400" b="1" dirty="0">
                <a:solidFill>
                  <a:schemeClr val="bg1"/>
                </a:solidFill>
                <a:latin typeface="微软雅黑" panose="020B0503020204020204" charset="-122"/>
                <a:ea typeface="微软雅黑" panose="020B0503020204020204" charset="-122"/>
              </a:rPr>
              <a:t>System.arrayCopy</a:t>
            </a:r>
            <a:endParaRPr lang="zh-CN" altLang="en-US" sz="2400" b="1" dirty="0">
              <a:solidFill>
                <a:schemeClr val="bg1"/>
              </a:solidFill>
              <a:latin typeface="微软雅黑" panose="020B0503020204020204" charset="-122"/>
              <a:ea typeface="微软雅黑" panose="020B0503020204020204" charset="-122"/>
            </a:endParaRPr>
          </a:p>
        </p:txBody>
      </p:sp>
      <p:sp>
        <p:nvSpPr>
          <p:cNvPr id="7" name="流程图: 可选过程 20492"/>
          <p:cNvSpPr/>
          <p:nvPr/>
        </p:nvSpPr>
        <p:spPr>
          <a:xfrm>
            <a:off x="5205730" y="4378325"/>
            <a:ext cx="3430270" cy="33972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en-US" sz="2400" b="1" dirty="0">
                <a:solidFill>
                  <a:schemeClr val="bg1"/>
                </a:solidFill>
                <a:latin typeface="微软雅黑" panose="020B0503020204020204" charset="-122"/>
                <a:ea typeface="微软雅黑" panose="020B0503020204020204" charset="-122"/>
              </a:rPr>
              <a:t>Arrays.copyOf</a:t>
            </a:r>
            <a:endParaRPr lang="en-US" sz="2400" b="1" dirty="0">
              <a:solidFill>
                <a:schemeClr val="bg1"/>
              </a:solidFill>
              <a:latin typeface="微软雅黑" panose="020B0503020204020204" charset="-122"/>
              <a:ea typeface="微软雅黑" panose="020B0503020204020204" charset="-122"/>
            </a:endParaRPr>
          </a:p>
        </p:txBody>
      </p:sp>
      <p:sp>
        <p:nvSpPr>
          <p:cNvPr id="8" name="流程图: 可选过程 20487"/>
          <p:cNvSpPr/>
          <p:nvPr/>
        </p:nvSpPr>
        <p:spPr>
          <a:xfrm>
            <a:off x="2926715" y="5255260"/>
            <a:ext cx="2041525" cy="555625"/>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p>
            <a:pPr lvl="0" algn="ctr"/>
            <a:r>
              <a:rPr lang="zh-CN" altLang="en-US" sz="2400" b="1" dirty="0">
                <a:solidFill>
                  <a:schemeClr val="bg1"/>
                </a:solidFill>
                <a:latin typeface="微软雅黑" panose="020B0503020204020204" charset="-122"/>
                <a:ea typeface="微软雅黑" panose="020B0503020204020204" charset="-122"/>
              </a:rPr>
              <a:t>数组排序</a:t>
            </a:r>
            <a:endParaRPr lang="zh-CN" altLang="en-US" sz="2400" b="1" dirty="0">
              <a:solidFill>
                <a:schemeClr val="bg1"/>
              </a:solidFill>
              <a:latin typeface="微软雅黑" panose="020B0503020204020204" charset="-122"/>
              <a:ea typeface="微软雅黑" panose="020B0503020204020204" charset="-122"/>
            </a:endParaRPr>
          </a:p>
        </p:txBody>
      </p:sp>
      <p:cxnSp>
        <p:nvCxnSpPr>
          <p:cNvPr id="10" name="直接箭头连接符 9"/>
          <p:cNvCxnSpPr>
            <a:endCxn id="8" idx="1"/>
          </p:cNvCxnSpPr>
          <p:nvPr/>
        </p:nvCxnSpPr>
        <p:spPr>
          <a:xfrm>
            <a:off x="2022475" y="3246120"/>
            <a:ext cx="904240" cy="228727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zh-CN" altLang="en-US">
                <a:solidFill>
                  <a:schemeClr val="bg1"/>
                </a:solidFill>
                <a:sym typeface="+mn-ea"/>
              </a:rPr>
              <a:t>什么是数组</a:t>
            </a:r>
            <a:endParaRPr lang="zh-CN" altLang="en-US">
              <a:solidFill>
                <a:schemeClr val="bg1"/>
              </a:solidFill>
              <a:sym typeface="+mn-ea"/>
            </a:endParaRPr>
          </a:p>
        </p:txBody>
      </p:sp>
      <p:sp>
        <p:nvSpPr>
          <p:cNvPr id="5" name="文本占位符 4"/>
          <p:cNvSpPr>
            <a:spLocks noGrp="1"/>
          </p:cNvSpPr>
          <p:nvPr>
            <p:ph type="body" idx="13"/>
          </p:nvPr>
        </p:nvSpPr>
        <p:spPr/>
        <p:txBody>
          <a:bodyPr>
            <a:normAutofit/>
          </a:bodyPr>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程序 </a:t>
            </a:r>
            <a:r>
              <a:rPr lang="en-US" altLang="zh-CN" sz="3200" dirty="0">
                <a:solidFill>
                  <a:schemeClr val="bg1"/>
                </a:solidFill>
                <a:effectLst/>
                <a:latin typeface="微软雅黑" panose="020B0503020204020204" charset="-122"/>
                <a:ea typeface="微软雅黑" panose="020B0503020204020204" charset="-122"/>
                <a:sym typeface="+mn-ea"/>
              </a:rPr>
              <a:t>= </a:t>
            </a:r>
            <a:r>
              <a:rPr lang="zh-CN" altLang="en-US" sz="3200" dirty="0">
                <a:solidFill>
                  <a:schemeClr val="bg1"/>
                </a:solidFill>
                <a:effectLst/>
                <a:latin typeface="微软雅黑" panose="020B0503020204020204" charset="-122"/>
                <a:ea typeface="微软雅黑" panose="020B0503020204020204" charset="-122"/>
                <a:sym typeface="+mn-ea"/>
              </a:rPr>
              <a:t>算法 </a:t>
            </a:r>
            <a:r>
              <a:rPr lang="en-US" altLang="zh-CN" sz="3200" dirty="0">
                <a:solidFill>
                  <a:schemeClr val="bg1"/>
                </a:solidFill>
                <a:effectLst/>
                <a:latin typeface="微软雅黑" panose="020B0503020204020204" charset="-122"/>
                <a:ea typeface="微软雅黑" panose="020B0503020204020204" charset="-122"/>
                <a:sym typeface="+mn-ea"/>
              </a:rPr>
              <a:t>+ </a:t>
            </a:r>
            <a:r>
              <a:rPr lang="zh-CN" altLang="en-US" sz="3200" dirty="0">
                <a:solidFill>
                  <a:schemeClr val="bg1"/>
                </a:solidFill>
                <a:effectLst/>
                <a:latin typeface="微软雅黑" panose="020B0503020204020204" charset="-122"/>
                <a:ea typeface="微软雅黑" panose="020B0503020204020204" charset="-122"/>
                <a:sym typeface="+mn-ea"/>
              </a:rPr>
              <a:t>数据结构</a:t>
            </a:r>
            <a:r>
              <a:rPr lang="en-US" altLang="zh-CN" sz="3200" dirty="0">
                <a:solidFill>
                  <a:schemeClr val="bg1"/>
                </a:solidFill>
                <a:effectLst/>
                <a:latin typeface="微软雅黑" panose="020B0503020204020204" charset="-122"/>
                <a:ea typeface="微软雅黑" panose="020B0503020204020204" charset="-122"/>
                <a:sym typeface="+mn-ea"/>
              </a:rPr>
              <a:t>;</a:t>
            </a:r>
            <a:endParaRPr lang="en-US" altLang="zh-CN"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前面学习的</a:t>
            </a:r>
            <a:r>
              <a:rPr lang="en-US" altLang="zh-CN" sz="3200" dirty="0">
                <a:solidFill>
                  <a:schemeClr val="bg1"/>
                </a:solidFill>
                <a:effectLst/>
                <a:latin typeface="微软雅黑" panose="020B0503020204020204" charset="-122"/>
                <a:ea typeface="微软雅黑" panose="020B0503020204020204" charset="-122"/>
                <a:sym typeface="+mn-ea"/>
              </a:rPr>
              <a:t>if</a:t>
            </a:r>
            <a:r>
              <a:rPr lang="zh-CN" altLang="en-US" sz="3200" dirty="0">
                <a:solidFill>
                  <a:schemeClr val="bg1"/>
                </a:solidFill>
                <a:effectLst/>
                <a:latin typeface="微软雅黑" panose="020B0503020204020204" charset="-122"/>
                <a:ea typeface="微软雅黑" panose="020B0503020204020204" charset="-122"/>
                <a:sym typeface="+mn-ea"/>
              </a:rPr>
              <a:t>、</a:t>
            </a:r>
            <a:r>
              <a:rPr lang="en-US" altLang="zh-CN" sz="3200" dirty="0">
                <a:solidFill>
                  <a:schemeClr val="bg1"/>
                </a:solidFill>
                <a:effectLst/>
                <a:latin typeface="微软雅黑" panose="020B0503020204020204" charset="-122"/>
                <a:ea typeface="微软雅黑" panose="020B0503020204020204" charset="-122"/>
                <a:sym typeface="+mn-ea"/>
              </a:rPr>
              <a:t>if-else</a:t>
            </a:r>
            <a:r>
              <a:rPr lang="zh-CN" altLang="en-US" sz="3200" dirty="0">
                <a:solidFill>
                  <a:schemeClr val="bg1"/>
                </a:solidFill>
                <a:effectLst/>
                <a:latin typeface="微软雅黑" panose="020B0503020204020204" charset="-122"/>
                <a:ea typeface="微软雅黑" panose="020B0503020204020204" charset="-122"/>
                <a:sym typeface="+mn-ea"/>
              </a:rPr>
              <a:t>、</a:t>
            </a:r>
            <a:r>
              <a:rPr lang="en-US" altLang="zh-CN" sz="3200" dirty="0">
                <a:solidFill>
                  <a:schemeClr val="bg1"/>
                </a:solidFill>
                <a:effectLst/>
                <a:latin typeface="微软雅黑" panose="020B0503020204020204" charset="-122"/>
                <a:ea typeface="微软雅黑" panose="020B0503020204020204" charset="-122"/>
                <a:sym typeface="+mn-ea"/>
              </a:rPr>
              <a:t>switch</a:t>
            </a:r>
            <a:r>
              <a:rPr lang="zh-CN" altLang="en-US" sz="3200" dirty="0">
                <a:solidFill>
                  <a:schemeClr val="bg1"/>
                </a:solidFill>
                <a:effectLst/>
                <a:latin typeface="微软雅黑" panose="020B0503020204020204" charset="-122"/>
                <a:ea typeface="微软雅黑" panose="020B0503020204020204" charset="-122"/>
                <a:sym typeface="+mn-ea"/>
              </a:rPr>
              <a:t>、循环解决的都是流程问题，即算法问题。</a:t>
            </a: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所谓数据结构，简单说就是把数据按照特定的某种结构来保存，设计合理的数据结构是解决问题的前提。</a:t>
            </a: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数组就是最基本的一种数据结构。</a:t>
            </a:r>
            <a:endParaRPr lang="zh-CN" altLang="en-US" sz="3200" dirty="0">
              <a:solidFill>
                <a:schemeClr val="bg1"/>
              </a:solidFill>
              <a:effectLst/>
              <a:latin typeface="微软雅黑" panose="020B0503020204020204" charset="-122"/>
              <a:ea typeface="微软雅黑" panose="020B0503020204020204" charset="-122"/>
              <a:sym typeface="+mn-ea"/>
            </a:endParaRPr>
          </a:p>
        </p:txBody>
      </p:sp>
      <p:sp>
        <p:nvSpPr>
          <p:cNvPr id="3" name="椭圆形标注 2"/>
          <p:cNvSpPr/>
          <p:nvPr/>
        </p:nvSpPr>
        <p:spPr>
          <a:xfrm>
            <a:off x="7268845" y="4279900"/>
            <a:ext cx="1459230" cy="903605"/>
          </a:xfrm>
          <a:prstGeom prst="wedgeEllipseCallout">
            <a:avLst>
              <a:gd name="adj1" fmla="val -20844"/>
              <a:gd name="adj2" fmla="val 7979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latin typeface="微软雅黑" panose="020B0503020204020204" charset="-122"/>
                <a:ea typeface="微软雅黑" panose="020B0503020204020204" charset="-122"/>
              </a:rPr>
              <a:t>20</a:t>
            </a:r>
            <a:r>
              <a:rPr lang="zh-CN" altLang="en-US" sz="2000">
                <a:latin typeface="微软雅黑" panose="020B0503020204020204" charset="-122"/>
                <a:ea typeface="微软雅黑" panose="020B0503020204020204" charset="-122"/>
              </a:rPr>
              <a:t>个考试成绩</a:t>
            </a:r>
            <a:endParaRPr lang="zh-CN" altLang="en-US" sz="2000">
              <a:latin typeface="微软雅黑" panose="020B0503020204020204" charset="-122"/>
              <a:ea typeface="微软雅黑" panose="020B0503020204020204" charset="-122"/>
            </a:endParaRPr>
          </a:p>
        </p:txBody>
      </p:sp>
      <p:sp>
        <p:nvSpPr>
          <p:cNvPr id="4" name="矩形 3"/>
          <p:cNvSpPr/>
          <p:nvPr/>
        </p:nvSpPr>
        <p:spPr>
          <a:xfrm>
            <a:off x="6777990" y="5497195"/>
            <a:ext cx="1337310" cy="697865"/>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latin typeface="微软雅黑" panose="020B0503020204020204" charset="-122"/>
                <a:ea typeface="微软雅黑" panose="020B0503020204020204" charset="-122"/>
              </a:rPr>
              <a:t>DATA</a:t>
            </a:r>
            <a:endParaRPr lang="en-US" altLang="zh-CN" sz="3200">
              <a:latin typeface="微软雅黑" panose="020B0503020204020204" charset="-122"/>
              <a:ea typeface="微软雅黑" panose="020B0503020204020204" charset="-122"/>
            </a:endParaRPr>
          </a:p>
        </p:txBody>
      </p:sp>
      <p:sp>
        <p:nvSpPr>
          <p:cNvPr id="6" name="椭圆形标注 5"/>
          <p:cNvSpPr/>
          <p:nvPr/>
        </p:nvSpPr>
        <p:spPr>
          <a:xfrm>
            <a:off x="5067300" y="5497195"/>
            <a:ext cx="1459230" cy="903605"/>
          </a:xfrm>
          <a:prstGeom prst="wedgeEllipseCallout">
            <a:avLst>
              <a:gd name="adj1" fmla="val 64012"/>
              <a:gd name="adj2" fmla="val -2118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a:latin typeface="微软雅黑" panose="020B0503020204020204" charset="-122"/>
                <a:ea typeface="微软雅黑" panose="020B0503020204020204" charset="-122"/>
              </a:rPr>
              <a:t>1W</a:t>
            </a:r>
            <a:r>
              <a:rPr lang="zh-CN" altLang="en-US" sz="2000">
                <a:latin typeface="微软雅黑" panose="020B0503020204020204" charset="-122"/>
                <a:ea typeface="微软雅黑" panose="020B0503020204020204" charset="-122"/>
              </a:rPr>
              <a:t>个账号</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lvl="0"/>
            <a:r>
              <a:rPr lang="zh-CN" altLang="en-US">
                <a:solidFill>
                  <a:schemeClr val="bg1"/>
                </a:solidFill>
                <a:sym typeface="+mn-ea"/>
              </a:rPr>
              <a:t>什么是数组</a:t>
            </a:r>
            <a:endParaRPr lang="zh-CN" altLang="en-US">
              <a:solidFill>
                <a:schemeClr val="bg1"/>
              </a:solidFill>
              <a:sym typeface="+mn-ea"/>
            </a:endParaRPr>
          </a:p>
        </p:txBody>
      </p:sp>
      <p:sp>
        <p:nvSpPr>
          <p:cNvPr id="5" name="文本占位符 4"/>
          <p:cNvSpPr>
            <a:spLocks noGrp="1"/>
          </p:cNvSpPr>
          <p:nvPr>
            <p:ph type="body" idx="13"/>
          </p:nvPr>
        </p:nvSpPr>
        <p:spPr/>
        <p:txBody>
          <a:bodyPr>
            <a:normAutofit/>
          </a:bodyPr>
          <a:p>
            <a:pPr marL="457200" lvl="1" indent="-457200">
              <a:lnSpc>
                <a:spcPct val="110000"/>
              </a:lnSpc>
              <a:buSzPct val="100000"/>
            </a:pPr>
            <a:r>
              <a:rPr lang="zh-CN" altLang="en-US" sz="3200" dirty="0">
                <a:solidFill>
                  <a:schemeClr val="bg1"/>
                </a:solidFill>
                <a:latin typeface="微软雅黑" panose="020B0503020204020204" charset="-122"/>
                <a:ea typeface="微软雅黑" panose="020B0503020204020204" charset="-122"/>
                <a:sym typeface="+mn-ea"/>
              </a:rPr>
              <a:t>相同数据类型的元素组成的集合</a:t>
            </a: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latin typeface="微软雅黑" panose="020B0503020204020204" charset="-122"/>
                <a:ea typeface="微软雅黑" panose="020B0503020204020204" charset="-122"/>
                <a:sym typeface="+mn-ea"/>
              </a:rPr>
              <a:t>元素按线性顺序排列，所谓线性顺序就是除第一个元素外，每一个元素都有唯一的前驱元素和后继元素(一个跟一个)</a:t>
            </a:r>
            <a:r>
              <a:rPr lang="zh-CN" altLang="en-US" sz="3200" dirty="0">
                <a:solidFill>
                  <a:schemeClr val="bg1"/>
                </a:solidFill>
                <a:effectLst/>
                <a:latin typeface="微软雅黑" panose="020B0503020204020204" charset="-122"/>
                <a:ea typeface="微软雅黑" panose="020B0503020204020204" charset="-122"/>
                <a:sym typeface="+mn-ea"/>
              </a:rPr>
              <a:t>。</a:t>
            </a: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latin typeface="微软雅黑" panose="020B0503020204020204" charset="-122"/>
                <a:ea typeface="微软雅黑" panose="020B0503020204020204" charset="-122"/>
                <a:sym typeface="+mn-ea"/>
              </a:rPr>
              <a:t>可以通过元素所在下标 位置的顺序(下标)做标识来访问每一个元素(下标从0开始，到最后一个元素所在位置-1)</a:t>
            </a:r>
            <a:r>
              <a:rPr lang="zh-CN" altLang="en-US" sz="3200" dirty="0">
                <a:solidFill>
                  <a:schemeClr val="bg1"/>
                </a:solidFill>
                <a:effectLst/>
                <a:latin typeface="微软雅黑" panose="020B0503020204020204" charset="-122"/>
                <a:ea typeface="微软雅黑" panose="020B0503020204020204" charset="-122"/>
                <a:sym typeface="+mn-ea"/>
              </a:rPr>
              <a:t>。</a:t>
            </a:r>
            <a:endParaRPr lang="zh-CN" altLang="en-US" sz="3200" dirty="0">
              <a:solidFill>
                <a:schemeClr val="bg1"/>
              </a:solidFill>
              <a:effectLst/>
              <a:latin typeface="微软雅黑" panose="020B0503020204020204" charset="-122"/>
              <a:ea typeface="微软雅黑" panose="020B0503020204020204" charset="-122"/>
              <a:sym typeface="+mn-ea"/>
            </a:endParaRPr>
          </a:p>
        </p:txBody>
      </p:sp>
      <p:sp>
        <p:nvSpPr>
          <p:cNvPr id="34820" name="流程图: 过程 34820"/>
          <p:cNvSpPr/>
          <p:nvPr/>
        </p:nvSpPr>
        <p:spPr>
          <a:xfrm>
            <a:off x="971550" y="5454015"/>
            <a:ext cx="6954520" cy="920750"/>
          </a:xfrm>
          <a:prstGeom prst="flowChartProcess">
            <a:avLst/>
          </a:prstGeom>
          <a:noFill/>
          <a:ln w="38100" cap="flat" cmpd="sng">
            <a:solidFill>
              <a:schemeClr val="bg1"/>
            </a:solidFill>
            <a:prstDash val="solid"/>
            <a:miter/>
            <a:headEnd type="none" w="med" len="med"/>
            <a:tailEnd type="none" w="med" len="med"/>
          </a:ln>
        </p:spPr>
        <p:txBody>
          <a:bodyPr wrap="none" lIns="97880" tIns="48939" rIns="97880" bIns="48939" anchor="ctr"/>
          <a:p>
            <a:pPr lvl="0" algn="ctr"/>
            <a:endParaRPr sz="1800">
              <a:latin typeface="微软雅黑" panose="020B0503020204020204" charset="-122"/>
              <a:ea typeface="微软雅黑" panose="020B0503020204020204" charset="-122"/>
            </a:endParaRPr>
          </a:p>
        </p:txBody>
      </p:sp>
      <p:sp>
        <p:nvSpPr>
          <p:cNvPr id="34821" name="直接连接符 34821"/>
          <p:cNvSpPr/>
          <p:nvPr/>
        </p:nvSpPr>
        <p:spPr>
          <a:xfrm>
            <a:off x="1972310" y="5454015"/>
            <a:ext cx="635" cy="909320"/>
          </a:xfrm>
          <a:prstGeom prst="line">
            <a:avLst/>
          </a:prstGeom>
          <a:ln w="38100" cap="flat" cmpd="sng">
            <a:solidFill>
              <a:schemeClr val="bg1"/>
            </a:solidFill>
            <a:prstDash val="solid"/>
            <a:round/>
            <a:headEnd type="none" w="med" len="med"/>
            <a:tailEnd type="non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34822" name="直接连接符 34822"/>
          <p:cNvSpPr/>
          <p:nvPr/>
        </p:nvSpPr>
        <p:spPr>
          <a:xfrm>
            <a:off x="2938780" y="5454015"/>
            <a:ext cx="635" cy="909320"/>
          </a:xfrm>
          <a:prstGeom prst="line">
            <a:avLst/>
          </a:prstGeom>
          <a:ln w="38100" cap="flat" cmpd="sng">
            <a:solidFill>
              <a:schemeClr val="bg1"/>
            </a:solidFill>
            <a:prstDash val="solid"/>
            <a:round/>
            <a:headEnd type="none" w="med" len="med"/>
            <a:tailEnd type="non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34825" name="直接连接符 34825"/>
          <p:cNvSpPr/>
          <p:nvPr/>
        </p:nvSpPr>
        <p:spPr>
          <a:xfrm>
            <a:off x="6888480" y="5454650"/>
            <a:ext cx="635" cy="907415"/>
          </a:xfrm>
          <a:prstGeom prst="line">
            <a:avLst/>
          </a:prstGeom>
          <a:ln w="38100" cap="flat" cmpd="sng">
            <a:solidFill>
              <a:schemeClr val="bg1"/>
            </a:solidFill>
            <a:prstDash val="solid"/>
            <a:round/>
            <a:headEnd type="none" w="med" len="med"/>
            <a:tailEnd type="non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
        <p:nvSpPr>
          <p:cNvPr id="34826" name="文本框 34826"/>
          <p:cNvSpPr txBox="1"/>
          <p:nvPr/>
        </p:nvSpPr>
        <p:spPr>
          <a:xfrm>
            <a:off x="1179195" y="5692140"/>
            <a:ext cx="854710" cy="521970"/>
          </a:xfrm>
          <a:prstGeom prst="rect">
            <a:avLst/>
          </a:prstGeom>
          <a:noFill/>
          <a:ln w="38100">
            <a:noFill/>
            <a:miter/>
          </a:ln>
        </p:spPr>
        <p:txBody>
          <a:bodyPr wrap="square" lIns="97880" tIns="48939" rIns="97880" bIns="48939" anchor="t">
            <a:spAutoFit/>
          </a:bodyPr>
          <a:p>
            <a:pPr lvl="0"/>
            <a:r>
              <a:rPr lang="zh-CN" altLang="en-US" sz="2600" dirty="0">
                <a:solidFill>
                  <a:schemeClr val="bg1"/>
                </a:solidFill>
                <a:latin typeface="微软雅黑" panose="020B0503020204020204" charset="-122"/>
                <a:ea typeface="微软雅黑" panose="020B0503020204020204" charset="-122"/>
              </a:rPr>
              <a:t>10</a:t>
            </a:r>
            <a:endParaRPr lang="zh-CN" altLang="en-US" sz="2600" dirty="0">
              <a:solidFill>
                <a:schemeClr val="bg1"/>
              </a:solidFill>
              <a:latin typeface="微软雅黑" panose="020B0503020204020204" charset="-122"/>
              <a:ea typeface="微软雅黑" panose="020B0503020204020204" charset="-122"/>
            </a:endParaRPr>
          </a:p>
        </p:txBody>
      </p:sp>
      <p:sp>
        <p:nvSpPr>
          <p:cNvPr id="34827" name="文本框 34827"/>
          <p:cNvSpPr txBox="1"/>
          <p:nvPr/>
        </p:nvSpPr>
        <p:spPr>
          <a:xfrm>
            <a:off x="2192655" y="5695315"/>
            <a:ext cx="716915" cy="521970"/>
          </a:xfrm>
          <a:prstGeom prst="rect">
            <a:avLst/>
          </a:prstGeom>
          <a:noFill/>
          <a:ln w="38100">
            <a:noFill/>
            <a:miter/>
          </a:ln>
        </p:spPr>
        <p:txBody>
          <a:bodyPr wrap="square" lIns="97880" tIns="48939" rIns="97880" bIns="48939" anchor="t">
            <a:spAutoFit/>
          </a:bodyPr>
          <a:p>
            <a:pPr lvl="0"/>
            <a:r>
              <a:rPr lang="zh-CN" altLang="en-US" sz="2600" dirty="0">
                <a:solidFill>
                  <a:schemeClr val="bg1"/>
                </a:solidFill>
                <a:latin typeface="微软雅黑" panose="020B0503020204020204" charset="-122"/>
                <a:ea typeface="微软雅黑" panose="020B0503020204020204" charset="-122"/>
              </a:rPr>
              <a:t>30</a:t>
            </a:r>
            <a:endParaRPr lang="zh-CN" altLang="en-US" sz="2600" dirty="0">
              <a:solidFill>
                <a:schemeClr val="bg1"/>
              </a:solidFill>
              <a:latin typeface="微软雅黑" panose="020B0503020204020204" charset="-122"/>
              <a:ea typeface="微软雅黑" panose="020B0503020204020204" charset="-122"/>
            </a:endParaRPr>
          </a:p>
        </p:txBody>
      </p:sp>
      <p:sp>
        <p:nvSpPr>
          <p:cNvPr id="34828" name="文本框 34828"/>
          <p:cNvSpPr txBox="1"/>
          <p:nvPr/>
        </p:nvSpPr>
        <p:spPr>
          <a:xfrm>
            <a:off x="3176905" y="5695315"/>
            <a:ext cx="762635" cy="521970"/>
          </a:xfrm>
          <a:prstGeom prst="rect">
            <a:avLst/>
          </a:prstGeom>
          <a:noFill/>
          <a:ln w="38100">
            <a:noFill/>
            <a:miter/>
          </a:ln>
        </p:spPr>
        <p:txBody>
          <a:bodyPr wrap="square" lIns="97880" tIns="48939" rIns="97880" bIns="48939" anchor="t">
            <a:spAutoFit/>
          </a:bodyPr>
          <a:p>
            <a:pPr lvl="0"/>
            <a:r>
              <a:rPr lang="zh-CN" altLang="en-US" sz="2600" dirty="0">
                <a:solidFill>
                  <a:schemeClr val="bg1"/>
                </a:solidFill>
                <a:latin typeface="微软雅黑" panose="020B0503020204020204" charset="-122"/>
                <a:ea typeface="微软雅黑" panose="020B0503020204020204" charset="-122"/>
              </a:rPr>
              <a:t>56</a:t>
            </a:r>
            <a:endParaRPr lang="zh-CN" altLang="en-US" sz="2600" dirty="0">
              <a:solidFill>
                <a:schemeClr val="bg1"/>
              </a:solidFill>
              <a:latin typeface="微软雅黑" panose="020B0503020204020204" charset="-122"/>
              <a:ea typeface="微软雅黑" panose="020B0503020204020204" charset="-122"/>
            </a:endParaRPr>
          </a:p>
        </p:txBody>
      </p:sp>
      <p:sp>
        <p:nvSpPr>
          <p:cNvPr id="7" name="直接连接符 34822"/>
          <p:cNvSpPr/>
          <p:nvPr/>
        </p:nvSpPr>
        <p:spPr>
          <a:xfrm>
            <a:off x="3939540" y="5450840"/>
            <a:ext cx="635" cy="909320"/>
          </a:xfrm>
          <a:prstGeom prst="line">
            <a:avLst/>
          </a:prstGeom>
          <a:ln w="38100" cap="flat" cmpd="sng">
            <a:solidFill>
              <a:schemeClr val="bg1"/>
            </a:solidFill>
            <a:prstDash val="solid"/>
            <a:round/>
            <a:headEnd type="none" w="med" len="med"/>
            <a:tailEnd type="none" w="med" len="med"/>
          </a:ln>
        </p:spPr>
        <p:txBody>
          <a:bodyPr lIns="113888" tIns="56944" rIns="113888" bIns="56944" anchor="t"/>
          <a:p>
            <a:pPr lvl="0"/>
            <a:endParaRPr lang="zh-CN" altLang="en-US" sz="1800" dirty="0">
              <a:latin typeface="微软雅黑" panose="020B0503020204020204" charset="-122"/>
              <a:ea typeface="微软雅黑" panose="020B050302020402020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11953</Words>
  <Application>WPS 演示</Application>
  <PresentationFormat>宽屏</PresentationFormat>
  <Paragraphs>1452</Paragraphs>
  <Slides>135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135</vt:i4>
      </vt:variant>
    </vt:vector>
  </HeadingPairs>
  <TitlesOfParts>
    <vt:vector size="144" baseType="lpstr">
      <vt:lpstr>Arial</vt:lpstr>
      <vt:lpstr>宋体</vt:lpstr>
      <vt:lpstr>Wingdings</vt:lpstr>
      <vt:lpstr>微软雅黑</vt:lpstr>
      <vt:lpstr>Calibri</vt:lpstr>
      <vt:lpstr>Wingdings</vt:lpstr>
      <vt:lpstr>Webdings</vt:lpstr>
      <vt:lpstr>幼圆</vt:lpstr>
      <vt:lpstr>Office 主题</vt:lpstr>
      <vt:lpstr>PowerPoint 演示文稿</vt:lpstr>
      <vt:lpstr>PowerPoint 演示文稿</vt:lpstr>
      <vt:lpstr>JAVA核心语法</vt:lpstr>
      <vt:lpstr>目录</vt:lpstr>
      <vt:lpstr>PowerPoint 演示文稿</vt:lpstr>
      <vt:lpstr>开发环境</vt:lpstr>
      <vt:lpstr>PowerPoint 演示文稿</vt:lpstr>
      <vt:lpstr>JDK、JRE、JVM的区别</vt:lpstr>
      <vt:lpstr>PowerPoint 演示文稿</vt:lpstr>
      <vt:lpstr>开发工具</vt:lpstr>
      <vt:lpstr>PowerPoint 演示文稿</vt:lpstr>
      <vt:lpstr>Java开发工具简介</vt:lpstr>
      <vt:lpstr>PowerPoint 演示文稿</vt:lpstr>
      <vt:lpstr>语言基础</vt:lpstr>
      <vt:lpstr>PowerPoint 演示文稿</vt:lpstr>
      <vt:lpstr>变量的基本使用方法</vt:lpstr>
      <vt:lpstr>变量的基本使用方法(续)</vt:lpstr>
      <vt:lpstr>PowerPoint 演示文稿</vt:lpstr>
      <vt:lpstr>Java中基本数据类型</vt:lpstr>
      <vt:lpstr>Java中基本数据类型(续)</vt:lpstr>
      <vt:lpstr>PowerPoint 演示文稿</vt:lpstr>
      <vt:lpstr>基本类型间转换</vt:lpstr>
      <vt:lpstr>案例演示</vt:lpstr>
      <vt:lpstr>PowerPoint 演示文稿</vt:lpstr>
      <vt:lpstr>运算符和表达式</vt:lpstr>
      <vt:lpstr>PowerPoint 演示文稿</vt:lpstr>
      <vt:lpstr>使用%运算符</vt:lpstr>
      <vt:lpstr>使用++和--运算符</vt:lpstr>
      <vt:lpstr>PowerPoint 演示文稿</vt:lpstr>
      <vt:lpstr>使用关系运算符</vt:lpstr>
      <vt:lpstr>PowerPoint 演示文稿</vt:lpstr>
      <vt:lpstr>使用逻辑运算符</vt:lpstr>
      <vt:lpstr>PowerPoint 演示文稿</vt:lpstr>
      <vt:lpstr>使用扩展赋值表达式</vt:lpstr>
      <vt:lpstr>PowerPoint 演示文稿</vt:lpstr>
      <vt:lpstr>使用+进行字符串连接</vt:lpstr>
      <vt:lpstr>PowerPoint 演示文稿</vt:lpstr>
      <vt:lpstr>使用条件(三目)运算符</vt:lpstr>
      <vt:lpstr>案例演示</vt:lpstr>
      <vt:lpstr>PowerPoint 演示文稿</vt:lpstr>
      <vt:lpstr>分支结构</vt:lpstr>
      <vt:lpstr>柜台收银程序V1.0</vt:lpstr>
      <vt:lpstr>柜台收银程序V1.0</vt:lpstr>
      <vt:lpstr>柜台收银程序V2.0</vt:lpstr>
      <vt:lpstr>什么是分支结构</vt:lpstr>
      <vt:lpstr>什么是分支结构</vt:lpstr>
      <vt:lpstr>PowerPoint 演示文稿</vt:lpstr>
      <vt:lpstr>if语句执行逻辑</vt:lpstr>
      <vt:lpstr>if语句流程图</vt:lpstr>
      <vt:lpstr>if语句用于处理分支流程</vt:lpstr>
      <vt:lpstr>if语句用于处理分支流程</vt:lpstr>
      <vt:lpstr>PowerPoint 演示文稿</vt:lpstr>
      <vt:lpstr>柜台收银程序V3.0</vt:lpstr>
      <vt:lpstr>V3.0程序流程图</vt:lpstr>
      <vt:lpstr>if-else语句执行逻辑</vt:lpstr>
      <vt:lpstr>if-else语句处理分支逻辑</vt:lpstr>
      <vt:lpstr>PowerPoint 演示文稿</vt:lpstr>
      <vt:lpstr>else-if语句执行逻辑</vt:lpstr>
      <vt:lpstr>else-if语句执行逻辑(续)</vt:lpstr>
      <vt:lpstr>案例演示</vt:lpstr>
      <vt:lpstr>PowerPoint 演示文稿</vt:lpstr>
      <vt:lpstr>switch-case执行逻辑</vt:lpstr>
      <vt:lpstr>switch-case和break</vt:lpstr>
      <vt:lpstr>案例演示</vt:lpstr>
      <vt:lpstr>PowerPoint 演示文稿</vt:lpstr>
      <vt:lpstr>循环结构</vt:lpstr>
      <vt:lpstr>PowerPoint 演示文稿</vt:lpstr>
      <vt:lpstr>什么是循环结构</vt:lpstr>
      <vt:lpstr>PowerPoint 演示文稿</vt:lpstr>
      <vt:lpstr>while语句执行逻辑</vt:lpstr>
      <vt:lpstr>while语句的流程图</vt:lpstr>
      <vt:lpstr>while语句处理执行逻辑</vt:lpstr>
      <vt:lpstr>使用break跳出循环</vt:lpstr>
      <vt:lpstr>案例演示</vt:lpstr>
      <vt:lpstr>PowerPoint 演示文稿</vt:lpstr>
      <vt:lpstr>do-while语句执行逻辑</vt:lpstr>
      <vt:lpstr>do-while语句的流程图</vt:lpstr>
      <vt:lpstr>do-while处理执行逻辑</vt:lpstr>
      <vt:lpstr>while和do-while的区别</vt:lpstr>
      <vt:lpstr>案例演示</vt:lpstr>
      <vt:lpstr>PowerPoint 演示文稿</vt:lpstr>
      <vt:lpstr>for语句执行逻辑</vt:lpstr>
      <vt:lpstr>for循环流程图</vt:lpstr>
      <vt:lpstr>for语句的特殊点</vt:lpstr>
      <vt:lpstr>for语句的特殊点(续)</vt:lpstr>
      <vt:lpstr>for语句的特殊点(续)</vt:lpstr>
      <vt:lpstr>for语句的特殊点(续)</vt:lpstr>
      <vt:lpstr>for语句中使用break</vt:lpstr>
      <vt:lpstr>for语句中使用continue</vt:lpstr>
      <vt:lpstr>案例演示</vt:lpstr>
      <vt:lpstr>PowerPoint 演示文稿</vt:lpstr>
      <vt:lpstr>循环问题-“当”循环</vt:lpstr>
      <vt:lpstr>循环问题-“直到”循环</vt:lpstr>
      <vt:lpstr>循环问题-固定次数循环</vt:lpstr>
      <vt:lpstr>案例演示</vt:lpstr>
      <vt:lpstr>PowerPoint 演示文稿</vt:lpstr>
      <vt:lpstr>数组</vt:lpstr>
      <vt:lpstr>什么是数组</vt:lpstr>
      <vt:lpstr>什么是数组</vt:lpstr>
      <vt:lpstr>PowerPoint 演示文稿</vt:lpstr>
      <vt:lpstr>定义基本类型数组</vt:lpstr>
      <vt:lpstr>定义基本类型数组(续)</vt:lpstr>
      <vt:lpstr>PowerPoint 演示文稿</vt:lpstr>
      <vt:lpstr>初始化数组</vt:lpstr>
      <vt:lpstr>初始化数组(续)</vt:lpstr>
      <vt:lpstr>PowerPoint 演示文稿</vt:lpstr>
      <vt:lpstr>获取数组的长度</vt:lpstr>
      <vt:lpstr>通过下标访问数组元素</vt:lpstr>
      <vt:lpstr>遍历数组元素</vt:lpstr>
      <vt:lpstr>案例演示</vt:lpstr>
      <vt:lpstr>PowerPoint 演示文稿</vt:lpstr>
      <vt:lpstr>System.arraycopy</vt:lpstr>
      <vt:lpstr>System.arraycopy(续)</vt:lpstr>
      <vt:lpstr>Arrays.copyOf</vt:lpstr>
      <vt:lpstr>数组的扩容</vt:lpstr>
      <vt:lpstr>案例演示</vt:lpstr>
      <vt:lpstr>PowerPoint 演示文稿</vt:lpstr>
      <vt:lpstr>数组的排序</vt:lpstr>
      <vt:lpstr>数组冒泡排序算法</vt:lpstr>
      <vt:lpstr>数组冒泡排序算法(续)</vt:lpstr>
      <vt:lpstr>案例演示</vt:lpstr>
      <vt:lpstr>Arrays.sort方法排序</vt:lpstr>
      <vt:lpstr>PowerPoint 演示文稿</vt:lpstr>
      <vt:lpstr>方法</vt:lpstr>
      <vt:lpstr>PowerPoint 演示文稿</vt:lpstr>
      <vt:lpstr>方法的概述</vt:lpstr>
      <vt:lpstr>PowerPoint 演示文稿</vt:lpstr>
      <vt:lpstr>定义方法</vt:lpstr>
      <vt:lpstr>定义参数和返回值</vt:lpstr>
      <vt:lpstr>PowerPoint 演示文稿</vt:lpstr>
      <vt:lpstr>return语句</vt:lpstr>
      <vt:lpstr>调用方法时的参数传递</vt:lpstr>
      <vt:lpstr>调用方法时的参数传递(续)</vt:lpstr>
      <vt:lpstr>案例演示</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uid</dc:creator>
  <cp:lastModifiedBy>HIAPAD</cp:lastModifiedBy>
  <cp:revision>4027</cp:revision>
  <dcterms:created xsi:type="dcterms:W3CDTF">2015-12-22T01:38:00Z</dcterms:created>
  <dcterms:modified xsi:type="dcterms:W3CDTF">2017-02-12T09:54:24Z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