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665" r:id="rId2"/>
    <p:sldId id="666" r:id="rId3"/>
    <p:sldId id="667" r:id="rId4"/>
    <p:sldId id="668" r:id="rId5"/>
    <p:sldId id="669" r:id="rId6"/>
    <p:sldId id="670" r:id="rId7"/>
    <p:sldId id="671" r:id="rId8"/>
    <p:sldId id="672" r:id="rId9"/>
    <p:sldId id="673" r:id="rId10"/>
    <p:sldId id="674" r:id="rId11"/>
    <p:sldId id="812" r:id="rId12"/>
    <p:sldId id="675" r:id="rId13"/>
    <p:sldId id="676" r:id="rId14"/>
    <p:sldId id="677" r:id="rId15"/>
    <p:sldId id="678" r:id="rId16"/>
    <p:sldId id="813" r:id="rId17"/>
    <p:sldId id="814" r:id="rId18"/>
    <p:sldId id="815" r:id="rId19"/>
    <p:sldId id="816" r:id="rId20"/>
    <p:sldId id="817" r:id="rId21"/>
    <p:sldId id="818" r:id="rId22"/>
    <p:sldId id="820" r:id="rId23"/>
    <p:sldId id="819" r:id="rId24"/>
    <p:sldId id="821" r:id="rId25"/>
    <p:sldId id="822" r:id="rId26"/>
    <p:sldId id="823" r:id="rId27"/>
    <p:sldId id="824" r:id="rId28"/>
    <p:sldId id="825" r:id="rId29"/>
    <p:sldId id="826" r:id="rId30"/>
    <p:sldId id="831" r:id="rId31"/>
    <p:sldId id="832" r:id="rId32"/>
    <p:sldId id="852" r:id="rId33"/>
    <p:sldId id="846" r:id="rId34"/>
    <p:sldId id="833" r:id="rId35"/>
    <p:sldId id="834" r:id="rId36"/>
    <p:sldId id="835" r:id="rId37"/>
    <p:sldId id="836" r:id="rId38"/>
    <p:sldId id="837" r:id="rId39"/>
    <p:sldId id="838" r:id="rId40"/>
    <p:sldId id="842" r:id="rId41"/>
    <p:sldId id="839" r:id="rId42"/>
    <p:sldId id="843" r:id="rId43"/>
    <p:sldId id="844" r:id="rId44"/>
    <p:sldId id="849" r:id="rId45"/>
    <p:sldId id="845" r:id="rId46"/>
    <p:sldId id="847" r:id="rId47"/>
    <p:sldId id="848" r:id="rId48"/>
    <p:sldId id="851" r:id="rId49"/>
    <p:sldId id="850" r:id="rId50"/>
    <p:sldId id="853" r:id="rId51"/>
    <p:sldId id="855" r:id="rId52"/>
    <p:sldId id="854" r:id="rId53"/>
    <p:sldId id="856" r:id="rId54"/>
    <p:sldId id="857" r:id="rId55"/>
    <p:sldId id="858" r:id="rId56"/>
    <p:sldId id="859" r:id="rId57"/>
    <p:sldId id="860" r:id="rId58"/>
    <p:sldId id="861" r:id="rId59"/>
    <p:sldId id="862" r:id="rId60"/>
    <p:sldId id="864" r:id="rId61"/>
    <p:sldId id="865" r:id="rId62"/>
    <p:sldId id="863" r:id="rId63"/>
    <p:sldId id="866" r:id="rId64"/>
    <p:sldId id="867" r:id="rId65"/>
    <p:sldId id="868" r:id="rId66"/>
    <p:sldId id="869" r:id="rId67"/>
    <p:sldId id="871" r:id="rId68"/>
    <p:sldId id="870" r:id="rId69"/>
    <p:sldId id="872" r:id="rId70"/>
    <p:sldId id="874" r:id="rId71"/>
    <p:sldId id="875" r:id="rId72"/>
    <p:sldId id="876" r:id="rId73"/>
    <p:sldId id="877" r:id="rId74"/>
    <p:sldId id="879" r:id="rId75"/>
    <p:sldId id="873" r:id="rId76"/>
    <p:sldId id="878" r:id="rId77"/>
    <p:sldId id="880" r:id="rId78"/>
    <p:sldId id="881" r:id="rId79"/>
    <p:sldId id="882" r:id="rId80"/>
    <p:sldId id="883" r:id="rId81"/>
    <p:sldId id="884" r:id="rId82"/>
    <p:sldId id="885" r:id="rId83"/>
    <p:sldId id="886" r:id="rId84"/>
    <p:sldId id="887" r:id="rId85"/>
    <p:sldId id="888" r:id="rId86"/>
    <p:sldId id="889" r:id="rId87"/>
    <p:sldId id="890" r:id="rId88"/>
    <p:sldId id="891" r:id="rId89"/>
    <p:sldId id="892" r:id="rId90"/>
    <p:sldId id="893" r:id="rId91"/>
    <p:sldId id="894" r:id="rId92"/>
    <p:sldId id="895" r:id="rId93"/>
    <p:sldId id="896" r:id="rId94"/>
    <p:sldId id="897" r:id="rId95"/>
    <p:sldId id="898" r:id="rId96"/>
    <p:sldId id="899" r:id="rId97"/>
    <p:sldId id="900" r:id="rId98"/>
    <p:sldId id="901" r:id="rId99"/>
    <p:sldId id="902" r:id="rId100"/>
    <p:sldId id="903" r:id="rId10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70C0"/>
    <a:srgbClr val="1C1C1C"/>
    <a:srgbClr val="5B9BD5"/>
    <a:srgbClr val="24242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Objects="1" showGuides="1">
      <p:cViewPr varScale="1">
        <p:scale>
          <a:sx n="115" d="100"/>
          <a:sy n="115" d="100"/>
        </p:scale>
        <p:origin x="-1500" y="-108"/>
      </p:cViewPr>
      <p:guideLst>
        <p:guide orient="horz" pos="199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15925" y="214630"/>
            <a:ext cx="8312150" cy="951230"/>
          </a:xfrm>
        </p:spPr>
        <p:txBody>
          <a:bodyPr anchor="ctr" anchorCtr="0"/>
          <a:lstStyle>
            <a:lvl1pPr algn="l">
              <a:defRPr sz="4400"/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3"/>
          </p:nvPr>
        </p:nvSpPr>
        <p:spPr>
          <a:xfrm>
            <a:off x="408305" y="1281430"/>
            <a:ext cx="8327390" cy="507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3705" y="368935"/>
            <a:ext cx="8276590" cy="7556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3705" y="1281430"/>
            <a:ext cx="8276590" cy="507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marL="0" indent="0" algn="l" defTabSz="914400" rtl="0" eaLnBrk="1" fontAlgn="ctr" latinLnBrk="0" hangingPunct="1">
        <a:spcBef>
          <a:spcPct val="0"/>
        </a:spcBef>
        <a:buFont typeface="+mj-lt"/>
        <a:buNone/>
        <a:defRPr sz="4400" b="1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52805" y="3244215"/>
            <a:ext cx="7051040" cy="8413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 </a:t>
            </a:r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OOP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52805" y="2173605"/>
            <a:ext cx="7009765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JAVA面向对象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什么是类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什么是对象？</a:t>
            </a:r>
          </a:p>
          <a:p>
            <a:pPr marL="457200" indent="-457200"/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什么是类？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5060" name="流程图: 可选过程 45060"/>
          <p:cNvSpPr/>
          <p:nvPr/>
        </p:nvSpPr>
        <p:spPr>
          <a:xfrm>
            <a:off x="3716973" y="2123758"/>
            <a:ext cx="2627312" cy="984250"/>
          </a:xfrm>
          <a:prstGeom prst="flowChartAlternateProcess">
            <a:avLst/>
          </a:prstGeom>
          <a:solidFill>
            <a:srgbClr val="F60000"/>
          </a:solidFill>
          <a:ln w="9525" cap="flat" cmpd="sng">
            <a:solidFill>
              <a:srgbClr val="F6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 = 东西</a:t>
            </a:r>
          </a:p>
        </p:txBody>
      </p:sp>
      <p:pic>
        <p:nvPicPr>
          <p:cNvPr id="45061" name="图片 45061" descr="u=3868620627,2694438302&amp;fm=5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141413" y="3990023"/>
            <a:ext cx="820737" cy="87471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5062" name="图片 45062" descr="u=2247692397,1189743173&amp;fm=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500313" y="3990023"/>
            <a:ext cx="835025" cy="88741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5063" name="图片 45063" descr="u=2346568548,1503929545&amp;fm=116&amp;gp=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141413" y="5271135"/>
            <a:ext cx="820737" cy="89217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5064" name="图片 45064" descr="u=1175807736,1232763948&amp;fm=116&amp;gp=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500313" y="5271135"/>
            <a:ext cx="835025" cy="892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5065" name="流程图: 可选过程 45065"/>
          <p:cNvSpPr/>
          <p:nvPr/>
        </p:nvSpPr>
        <p:spPr>
          <a:xfrm>
            <a:off x="767080" y="3743325"/>
            <a:ext cx="2994660" cy="2667635"/>
          </a:xfrm>
          <a:prstGeom prst="flowChartAlternate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066" name="流程图: 可选过程 45066"/>
          <p:cNvSpPr/>
          <p:nvPr/>
        </p:nvSpPr>
        <p:spPr>
          <a:xfrm>
            <a:off x="4813935" y="3693795"/>
            <a:ext cx="3058795" cy="2706370"/>
          </a:xfrm>
          <a:prstGeom prst="flowChartAlternate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5067" name="图片 45067" descr="u=734942947,3372021348&amp;fm=21&amp;gp=0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5253038" y="3961448"/>
            <a:ext cx="788987" cy="903287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5068" name="图片 45068" descr="u=1977079161,3089807486&amp;fm=58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6589713" y="3961448"/>
            <a:ext cx="862012" cy="903287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5069" name="图片 45069" descr="u=1024373099,1111848538&amp;fm=21&amp;gp=0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5253038" y="5271135"/>
            <a:ext cx="862012" cy="89217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5070" name="图片 45070" descr="u=1489251212,2647098110&amp;fm=116&amp;gp=0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>
          <a:xfrm>
            <a:off x="6591300" y="5275898"/>
            <a:ext cx="860425" cy="88741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什么是类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类定义了一种抽象数据类型；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类不但定义了抽象数据类型的组成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成员变量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，同时还定义了对数据类型的操作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Emp{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name;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age;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char sex;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  <p:sp>
        <p:nvSpPr>
          <p:cNvPr id="17" name="矩形 16"/>
          <p:cNvSpPr/>
          <p:nvPr/>
        </p:nvSpPr>
        <p:spPr>
          <a:xfrm>
            <a:off x="4032250" y="3984625"/>
            <a:ext cx="4572635" cy="197104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此案例定义了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Emp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雇员类：</a:t>
            </a:r>
          </a:p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还定义了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成员存放姓名，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age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成员存放年龄，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sex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成员存放性别。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定义一个类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定义类的成员和方法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类的定义包括“成员变量”的定义和“方法”的定义；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其中“成员变量”用于描述该类型对象共同的数据结构。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Java语言中，类的成员变量的定义可以使用如下语法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类名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成员变量类型  变量名字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类的成员变量的默认值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对象创建后，其成员变量可以按照默认的方式初始化；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初始化对象成员变量时，其默认值按如下规则所示。</a:t>
            </a:r>
          </a:p>
        </p:txBody>
      </p:sp>
      <p:graphicFrame>
        <p:nvGraphicFramePr>
          <p:cNvPr id="47109" name="表格占位符 47108"/>
          <p:cNvGraphicFramePr>
            <a:graphicFrameLocks noGrp="1"/>
          </p:cNvGraphicFramePr>
          <p:nvPr>
            <p:ph type="tbl"/>
          </p:nvPr>
        </p:nvGraphicFramePr>
        <p:xfrm>
          <a:off x="994093" y="3497580"/>
          <a:ext cx="7522210" cy="2997176"/>
        </p:xfrm>
        <a:graphic>
          <a:graphicData uri="http://schemas.openxmlformats.org/drawingml/2006/table">
            <a:tbl>
              <a:tblPr/>
              <a:tblGrid>
                <a:gridCol w="5311775"/>
                <a:gridCol w="2210435"/>
              </a:tblGrid>
              <a:tr h="574040"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成员变量的类型</a:t>
                      </a:r>
                    </a:p>
                  </a:txBody>
                  <a:tcPr marL="68231" marR="68231" marT="35557" marB="3555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默认初始值</a:t>
                      </a:r>
                    </a:p>
                  </a:txBody>
                  <a:tcPr marL="68231" marR="68231" marT="35557" marB="3555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445"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数值类型</a:t>
                      </a: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(byte short int long </a:t>
                      </a:r>
                    </a:p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float double)</a:t>
                      </a:r>
                    </a:p>
                  </a:txBody>
                  <a:tcPr marL="68231" marR="68231" marT="35557" marB="3555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</a:p>
                  </a:txBody>
                  <a:tcPr marL="68231" marR="68231" marT="35557" marB="3555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810"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boolean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类型</a:t>
                      </a:r>
                    </a:p>
                  </a:txBody>
                  <a:tcPr marL="68231" marR="68231" marT="35557" marB="3555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false</a:t>
                      </a:r>
                    </a:p>
                  </a:txBody>
                  <a:tcPr marL="68231" marR="68231" marT="35557" marB="3555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160"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char 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类型</a:t>
                      </a:r>
                    </a:p>
                  </a:txBody>
                  <a:tcPr marL="68231" marR="68231" marT="35557" marB="3555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/u0000</a:t>
                      </a:r>
                    </a:p>
                  </a:txBody>
                  <a:tcPr marL="68231" marR="68231" marT="35557" marB="3555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引用类型</a:t>
                      </a:r>
                    </a:p>
                  </a:txBody>
                  <a:tcPr marL="68231" marR="68231" marT="35557" marB="3555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null</a:t>
                      </a:r>
                    </a:p>
                  </a:txBody>
                  <a:tcPr marL="68231" marR="68231" marT="35557" marB="3555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定义类的成员和方法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类中除了定义成员变量，还可以定义方法，用于描述对象的行为，封装对象的功能；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ava语言中，可以按照如下方式定义类的方法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</a:p>
          <a:p>
            <a:pPr marL="457200" indent="-457200">
              <a:lnSpc>
                <a:spcPct val="110000"/>
              </a:lnSpc>
            </a:pP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类名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方法返回值 方法名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【参数列表】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方法体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... ...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Fish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类，添加成员变量和方法。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5516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创建并使用对象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创建并使用对象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在Java中，可以使用 new 关键字创建对象，创建对象的过程通常称为类的实例化；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new运算的语法为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例如：new  JFrame()  可以创建一个窗体</a:t>
            </a:r>
          </a:p>
        </p:txBody>
      </p:sp>
      <p:pic>
        <p:nvPicPr>
          <p:cNvPr id="53252" name="图片 5325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46873" y="3829685"/>
            <a:ext cx="2373312" cy="2530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3253" name="流程图: 卡片 53253"/>
          <p:cNvSpPr/>
          <p:nvPr/>
        </p:nvSpPr>
        <p:spPr>
          <a:xfrm>
            <a:off x="4766310" y="3829685"/>
            <a:ext cx="3254375" cy="2530475"/>
          </a:xfrm>
          <a:prstGeom prst="flowChartPunchedCard">
            <a:avLst/>
          </a:prstGeom>
          <a:solidFill>
            <a:srgbClr val="F60000"/>
          </a:solidFill>
          <a:ln w="9525" cap="flat" cmpd="sng">
            <a:solidFill>
              <a:srgbClr val="F6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javax.swing.JFrame</a:t>
            </a:r>
          </a:p>
          <a:p>
            <a:pPr lvl="0"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是JDK提供的一个类，</a:t>
            </a:r>
          </a:p>
          <a:p>
            <a:pPr lvl="0"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用于封装显示在桌面</a:t>
            </a:r>
          </a:p>
          <a:p>
            <a:pPr lvl="0"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上的一个窗体。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使用对象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-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引用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为了能够对实例化的对象进行访问控制，需要使用一个特殊的变量--引用变量；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引用类型变量可以存放该类对象的地址信息，通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常称为“指向该类的对象”；当一个引用类型变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量指向该类的对象时，就可以通过这个变量对对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象实施访问；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除8种基本类型外，用类、接口、数组等声明的变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量都称为引用类型变量，简称“引用”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面向对象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本章节主要介绍：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面向对象编程思想，面向对象特点和特性；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涵盖了知识剖析、案例讲解；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通过面向对象知识点讲解，使学习者熟练使用面向对象特性和技巧进行开发。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使用对象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-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引用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通过引用使用创建出来的对象：</a:t>
            </a:r>
          </a:p>
          <a:p>
            <a:pPr marL="457200" indent="-457200"/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Fish    fish    =    new    Fish();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4277" name="椭圆 54277"/>
          <p:cNvSpPr/>
          <p:nvPr/>
        </p:nvSpPr>
        <p:spPr>
          <a:xfrm>
            <a:off x="929005" y="2168525"/>
            <a:ext cx="884555" cy="72771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78" name="流程图: 可选过程 54278"/>
          <p:cNvSpPr/>
          <p:nvPr/>
        </p:nvSpPr>
        <p:spPr>
          <a:xfrm>
            <a:off x="929005" y="3791585"/>
            <a:ext cx="1414780" cy="126619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class Fish{</a:t>
            </a:r>
          </a:p>
          <a:p>
            <a:pPr lvl="0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int  x;</a:t>
            </a:r>
          </a:p>
          <a:p>
            <a:pPr lvl="0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int  y;</a:t>
            </a:r>
          </a:p>
          <a:p>
            <a:pPr lvl="0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</p:txBody>
      </p:sp>
      <p:sp>
        <p:nvSpPr>
          <p:cNvPr id="54279" name="椭圆 54279"/>
          <p:cNvSpPr/>
          <p:nvPr/>
        </p:nvSpPr>
        <p:spPr>
          <a:xfrm>
            <a:off x="3483928" y="2168208"/>
            <a:ext cx="2417762" cy="7620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80" name="矩形 54280"/>
          <p:cNvSpPr/>
          <p:nvPr/>
        </p:nvSpPr>
        <p:spPr>
          <a:xfrm>
            <a:off x="5190173" y="3629343"/>
            <a:ext cx="1033462" cy="137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</a:p>
          <a:p>
            <a:pPr lvl="0" algn="ctr"/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</a:p>
        </p:txBody>
      </p:sp>
      <p:sp>
        <p:nvSpPr>
          <p:cNvPr id="54281" name="直接连接符 54281"/>
          <p:cNvSpPr/>
          <p:nvPr/>
        </p:nvSpPr>
        <p:spPr>
          <a:xfrm>
            <a:off x="5190173" y="4331018"/>
            <a:ext cx="1033462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82" name="椭圆 54282"/>
          <p:cNvSpPr/>
          <p:nvPr/>
        </p:nvSpPr>
        <p:spPr>
          <a:xfrm>
            <a:off x="1991360" y="2300605"/>
            <a:ext cx="762000" cy="506413"/>
          </a:xfrm>
          <a:prstGeom prst="ellipse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83" name="直接连接符 54283"/>
          <p:cNvSpPr/>
          <p:nvPr/>
        </p:nvSpPr>
        <p:spPr>
          <a:xfrm>
            <a:off x="2343785" y="2807970"/>
            <a:ext cx="722630" cy="1454785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84" name="流程图: 过程 54284"/>
          <p:cNvSpPr/>
          <p:nvPr/>
        </p:nvSpPr>
        <p:spPr>
          <a:xfrm>
            <a:off x="2575560" y="4331335"/>
            <a:ext cx="1331913" cy="588963"/>
          </a:xfrm>
          <a:prstGeom prst="flowChartProcess">
            <a:avLst/>
          </a:prstGeom>
          <a:solidFill>
            <a:srgbClr val="008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引用</a:t>
            </a:r>
          </a:p>
        </p:txBody>
      </p:sp>
      <p:cxnSp>
        <p:nvCxnSpPr>
          <p:cNvPr id="54285" name="肘形连接符 54285"/>
          <p:cNvCxnSpPr>
            <a:stCxn id="54284" idx="3"/>
          </p:cNvCxnSpPr>
          <p:nvPr/>
        </p:nvCxnSpPr>
        <p:spPr>
          <a:xfrm flipV="1">
            <a:off x="3952240" y="3629660"/>
            <a:ext cx="1282700" cy="996315"/>
          </a:xfrm>
          <a:prstGeom prst="bentConnector3">
            <a:avLst>
              <a:gd name="adj1" fmla="val 50000"/>
            </a:avLst>
          </a:prstGeom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4" name="直接连接符 3"/>
          <p:cNvCxnSpPr>
            <a:stCxn id="54277" idx="4"/>
            <a:endCxn id="54278" idx="0"/>
          </p:cNvCxnSpPr>
          <p:nvPr/>
        </p:nvCxnSpPr>
        <p:spPr>
          <a:xfrm>
            <a:off x="1416050" y="2896235"/>
            <a:ext cx="264795" cy="8953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访问对象的成员、方法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可以通过引用访问对象的成员变量或调用方法。</a:t>
            </a:r>
          </a:p>
          <a:p>
            <a:pPr marL="457200" indent="-457200">
              <a:lnSpc>
                <a:spcPct val="110000"/>
              </a:lnSpc>
            </a:pP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Fish  fish  =  new  Fish();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f.x = 2;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f.y = 3;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f.move();</a:t>
            </a:r>
          </a:p>
        </p:txBody>
      </p:sp>
      <p:sp>
        <p:nvSpPr>
          <p:cNvPr id="55301" name="圆角矩形标注 53253"/>
          <p:cNvSpPr/>
          <p:nvPr/>
        </p:nvSpPr>
        <p:spPr>
          <a:xfrm>
            <a:off x="3267710" y="3744595"/>
            <a:ext cx="3646170" cy="1734185"/>
          </a:xfrm>
          <a:prstGeom prst="wedgeRoundRectCallout">
            <a:avLst>
              <a:gd name="adj1" fmla="val -67519"/>
              <a:gd name="adj2" fmla="val -3125"/>
              <a:gd name="adj3" fmla="val 16667"/>
            </a:avLst>
          </a:prstGeom>
          <a:solidFill>
            <a:srgbClr val="CC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lstStyle/>
          <a:p>
            <a:pPr lvl="0" algn="l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通过引用变量名，“点”</a:t>
            </a:r>
          </a:p>
          <a:p>
            <a:pPr lvl="0" algn="l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属性和方法，则可以</a:t>
            </a:r>
          </a:p>
          <a:p>
            <a:pPr lvl="0" algn="l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使用对象的方法和数据。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方法的重载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方法重载及其意义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假象收款窗口的设计，采用两种方式：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A.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开设三个窗口，分别用来接收现金、信用卡和支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票的交付方式，用户根据需要选择窗口，并投入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指定的物件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B.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开设一个窗口，可以接收现金、信用卡和支票不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同物件。该窗口可以按照输入的不同物件实施不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同的操作</a:t>
            </a:r>
          </a:p>
        </p:txBody>
      </p:sp>
      <p:sp>
        <p:nvSpPr>
          <p:cNvPr id="57348" name="流程图: 过程 57348"/>
          <p:cNvSpPr/>
          <p:nvPr/>
        </p:nvSpPr>
        <p:spPr>
          <a:xfrm>
            <a:off x="927735" y="4570095"/>
            <a:ext cx="1699895" cy="727075"/>
          </a:xfrm>
          <a:prstGeom prst="flowChart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收银台</a:t>
            </a:r>
          </a:p>
        </p:txBody>
      </p:sp>
      <p:sp>
        <p:nvSpPr>
          <p:cNvPr id="57349" name="流程图: 可选过程 57349"/>
          <p:cNvSpPr/>
          <p:nvPr/>
        </p:nvSpPr>
        <p:spPr>
          <a:xfrm>
            <a:off x="2928620" y="4392930"/>
            <a:ext cx="2433320" cy="904240"/>
          </a:xfrm>
          <a:prstGeom prst="flowChartAlternateProcess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现金 信用卡 支票</a:t>
            </a:r>
          </a:p>
          <a:p>
            <a:pPr lvl="0"/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350" name="任意多边形 57350"/>
          <p:cNvSpPr/>
          <p:nvPr/>
        </p:nvSpPr>
        <p:spPr>
          <a:xfrm>
            <a:off x="3075940" y="4948555"/>
            <a:ext cx="658495" cy="613410"/>
          </a:xfrm>
          <a:custGeom>
            <a:avLst/>
            <a:gdLst/>
            <a:ahLst/>
            <a:cxnLst>
              <a:cxn ang="270">
                <a:pos x="10800" y="0"/>
              </a:cxn>
              <a:cxn ang="180">
                <a:pos x="2700" y="10800"/>
              </a:cxn>
              <a:cxn ang="270">
                <a:pos x="10800" y="5400"/>
              </a:cxn>
              <a:cxn ang="0">
                <a:pos x="18900" y="10800"/>
              </a:cxn>
            </a:cxnLst>
            <a:rect l="0" t="0" r="0" b="0"/>
            <a:pathLst>
              <a:path w="21600" h="21600">
                <a:moveTo>
                  <a:pt x="5400" y="10800"/>
                </a:moveTo>
                <a:cubicBezTo>
                  <a:pt x="5400" y="7818"/>
                  <a:pt x="7818" y="5400"/>
                  <a:pt x="10800" y="5400"/>
                </a:cubicBezTo>
                <a:cubicBezTo>
                  <a:pt x="13782" y="5400"/>
                  <a:pt x="16200" y="7818"/>
                  <a:pt x="16200" y="10800"/>
                </a:cubicBezTo>
                <a:lnTo>
                  <a:pt x="21600" y="10800"/>
                </a:ln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0000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351" name="任意多边形 57351"/>
          <p:cNvSpPr/>
          <p:nvPr/>
        </p:nvSpPr>
        <p:spPr>
          <a:xfrm>
            <a:off x="3823335" y="4948555"/>
            <a:ext cx="659130" cy="613410"/>
          </a:xfrm>
          <a:custGeom>
            <a:avLst/>
            <a:gdLst/>
            <a:ahLst/>
            <a:cxnLst>
              <a:cxn ang="270">
                <a:pos x="10800" y="0"/>
              </a:cxn>
              <a:cxn ang="180">
                <a:pos x="2700" y="10800"/>
              </a:cxn>
              <a:cxn ang="270">
                <a:pos x="10800" y="5400"/>
              </a:cxn>
              <a:cxn ang="0">
                <a:pos x="18900" y="10800"/>
              </a:cxn>
            </a:cxnLst>
            <a:rect l="0" t="0" r="0" b="0"/>
            <a:pathLst>
              <a:path w="21600" h="21600">
                <a:moveTo>
                  <a:pt x="5400" y="10800"/>
                </a:moveTo>
                <a:cubicBezTo>
                  <a:pt x="5400" y="7818"/>
                  <a:pt x="7818" y="5400"/>
                  <a:pt x="10800" y="5400"/>
                </a:cubicBezTo>
                <a:cubicBezTo>
                  <a:pt x="13782" y="5400"/>
                  <a:pt x="16200" y="7818"/>
                  <a:pt x="16200" y="10800"/>
                </a:cubicBezTo>
                <a:lnTo>
                  <a:pt x="21600" y="10800"/>
                </a:ln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0000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352" name="任意多边形 57352"/>
          <p:cNvSpPr/>
          <p:nvPr/>
        </p:nvSpPr>
        <p:spPr>
          <a:xfrm>
            <a:off x="4571365" y="4948555"/>
            <a:ext cx="657225" cy="613410"/>
          </a:xfrm>
          <a:custGeom>
            <a:avLst/>
            <a:gdLst/>
            <a:ahLst/>
            <a:cxnLst>
              <a:cxn ang="270">
                <a:pos x="10800" y="0"/>
              </a:cxn>
              <a:cxn ang="180">
                <a:pos x="2700" y="10800"/>
              </a:cxn>
              <a:cxn ang="270">
                <a:pos x="10800" y="5400"/>
              </a:cxn>
              <a:cxn ang="0">
                <a:pos x="18900" y="10800"/>
              </a:cxn>
            </a:cxnLst>
            <a:rect l="0" t="0" r="0" b="0"/>
            <a:pathLst>
              <a:path w="21600" h="21600">
                <a:moveTo>
                  <a:pt x="5400" y="10800"/>
                </a:moveTo>
                <a:cubicBezTo>
                  <a:pt x="5400" y="7818"/>
                  <a:pt x="7818" y="5400"/>
                  <a:pt x="10800" y="5400"/>
                </a:cubicBezTo>
                <a:cubicBezTo>
                  <a:pt x="13782" y="5400"/>
                  <a:pt x="16200" y="7818"/>
                  <a:pt x="16200" y="10800"/>
                </a:cubicBezTo>
                <a:lnTo>
                  <a:pt x="21600" y="10800"/>
                </a:ln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0000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353" name="流程图: 可选过程 57353"/>
          <p:cNvSpPr/>
          <p:nvPr/>
        </p:nvSpPr>
        <p:spPr>
          <a:xfrm>
            <a:off x="5712460" y="4394835"/>
            <a:ext cx="2433320" cy="901700"/>
          </a:xfrm>
          <a:prstGeom prst="flowChartAlternateProcess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收款</a:t>
            </a:r>
          </a:p>
          <a:p>
            <a:pPr lvl="0" algn="ctr"/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354" name="任意多边形 57354"/>
          <p:cNvSpPr/>
          <p:nvPr/>
        </p:nvSpPr>
        <p:spPr>
          <a:xfrm>
            <a:off x="6643370" y="4947285"/>
            <a:ext cx="655955" cy="614680"/>
          </a:xfrm>
          <a:custGeom>
            <a:avLst/>
            <a:gdLst/>
            <a:ahLst/>
            <a:cxnLst>
              <a:cxn ang="270">
                <a:pos x="10800" y="0"/>
              </a:cxn>
              <a:cxn ang="180">
                <a:pos x="2700" y="10800"/>
              </a:cxn>
              <a:cxn ang="270">
                <a:pos x="10800" y="5400"/>
              </a:cxn>
              <a:cxn ang="0">
                <a:pos x="18900" y="10800"/>
              </a:cxn>
            </a:cxnLst>
            <a:rect l="0" t="0" r="0" b="0"/>
            <a:pathLst>
              <a:path w="21600" h="21600">
                <a:moveTo>
                  <a:pt x="5400" y="10800"/>
                </a:moveTo>
                <a:cubicBezTo>
                  <a:pt x="5400" y="7818"/>
                  <a:pt x="7818" y="5400"/>
                  <a:pt x="10800" y="5400"/>
                </a:cubicBezTo>
                <a:cubicBezTo>
                  <a:pt x="13782" y="5400"/>
                  <a:pt x="16200" y="7818"/>
                  <a:pt x="16200" y="10800"/>
                </a:cubicBezTo>
                <a:lnTo>
                  <a:pt x="21600" y="10800"/>
                </a:ln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0000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355" name="流程图: 过程 57355"/>
          <p:cNvSpPr/>
          <p:nvPr/>
        </p:nvSpPr>
        <p:spPr>
          <a:xfrm>
            <a:off x="929005" y="5608320"/>
            <a:ext cx="7214235" cy="654050"/>
          </a:xfrm>
          <a:prstGeom prst="flowChart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相对于A的方式，B的设计可以降低用户的负担。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方法重载及其意义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在Java中，允许多个方法的名字相同，但参数列表不同，称之为方法的重载(Overload)：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payByCash(double money){...}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payByCard(String carId,pawd){...}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payByCheck(String name,double mon){...}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重载后方法定义：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pay(double money){...}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pay(String carId, pawd){...}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pay(String name,double mon){....}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方法重载及其意义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编译器在编译时会根据参数来绑定调用不同的方法，我们可以把重载的方法看做不同方法，恰好方法名字相同：</a:t>
            </a:r>
            <a:endParaRPr lang="zh-CN" altLang="en-US" sz="222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pay(double money){...}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//1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pay(String carId,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pawd){...}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//2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pay(String name,double mon){...}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//3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pay(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880.88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				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调用方法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pay(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"123456","66666"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		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调用方法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pay(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"xmsa", 880.88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		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调用方法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定义不同窗口不同的付款方式。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230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构造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zh-CN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定义构造方法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构造方法是在类中定义的方法，不同于其他的方法，构造方法有如下两点规则：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构造方法必须和类名同名；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构造方法没有返回值，但也不能写void</a:t>
            </a:r>
          </a:p>
          <a:p>
            <a:pPr marL="460375" lvl="1" indent="0">
              <a:lnSpc>
                <a:spcPct val="110000"/>
              </a:lnSpc>
              <a:buNone/>
            </a:pP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语法：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【语法修饰符】  类名(){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... ...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构造方法初始化成员变量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7500" lnSpcReduction="10000"/>
          </a:bodyPr>
          <a:lstStyle/>
          <a:p>
            <a:pPr marL="45720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构造方法常用于实现对象成员的初始化。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 Fish{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x;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y;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//初始化鱼在窗体中的图片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Fish(int x, int y){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x = (int)(Math.random() * 800);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y = (int)(Math.random() * 500);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457200" lvl="1" indent="-457200"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对象和类</a:t>
            </a:r>
          </a:p>
          <a:p>
            <a:pPr marL="457200" lvl="1" indent="-457200"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内存管理</a:t>
            </a:r>
          </a:p>
          <a:p>
            <a:pPr marL="457200" lvl="1" indent="-457200"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三大特性</a:t>
            </a:r>
          </a:p>
          <a:p>
            <a:pPr marL="914400" lvl="2" indent="-457200" algn="l"/>
            <a:r>
              <a:rPr lang="en-US" altLang="x-none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封装</a:t>
            </a:r>
          </a:p>
          <a:p>
            <a:pPr marL="914400" lvl="2" indent="-457200" algn="l"/>
            <a:r>
              <a:rPr lang="en-US" altLang="x-none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</a:p>
          <a:p>
            <a:pPr marL="914400" lvl="2" indent="-457200" algn="l"/>
            <a:r>
              <a:rPr lang="en-US" altLang="x-none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多态</a:t>
            </a:r>
          </a:p>
          <a:p>
            <a:pPr marL="479425" lvl="2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类的特征</a:t>
            </a:r>
          </a:p>
          <a:p>
            <a:pPr marL="479425" lvl="3" indent="0" algn="l"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访问控制符</a:t>
            </a:r>
          </a:p>
          <a:p>
            <a:pPr marL="479425" lvl="3" indent="0" algn="l"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static和final</a:t>
            </a:r>
          </a:p>
          <a:p>
            <a:pPr marL="479425" lvl="3" indent="0" algn="l"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抽象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、接口和内部类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this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关键字的使用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在构造方法中，用来初始化成员变量的参数一般和成员变量取相同的名字，这样有利于代码的可读性，但此处就必须通过this关键字来区分成员变量和参数，例如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 Fish(int x, int y){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this.x = x;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this.y = y;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构造方法重载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为了使用方便，可以对一个类定义多个构造方法，这些构造方法都有相同的名称，方法的参数不同，称之为构造方法重载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在创建对象时，Java编译器会根据不同的参数调用不同的构造方法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构造方法重载可以通过this关键字调用另外一个重载的构造方法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与普通方法重载相同。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创建窗口，使用构造方法添加背景。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52805" y="3244215"/>
            <a:ext cx="7051040" cy="8413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2805" y="2173605"/>
            <a:ext cx="7009765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内存管理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en-US"/>
              <a:t>内存管理</a:t>
            </a:r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内存管理</a:t>
            </a: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897380"/>
            <a:ext cx="982345" cy="144399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9255" y="1462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内存结构</a:t>
            </a: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2404110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对象生存环境和空间</a:t>
            </a:r>
          </a:p>
        </p:txBody>
      </p:sp>
      <p:sp>
        <p:nvSpPr>
          <p:cNvPr id="18444" name="流程图: 可选过程 20492"/>
          <p:cNvSpPr/>
          <p:nvPr/>
        </p:nvSpPr>
        <p:spPr>
          <a:xfrm>
            <a:off x="5205730" y="3169285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方法区</a:t>
            </a: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3961765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堆区</a:t>
            </a: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146208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内存结构的组成</a:t>
            </a:r>
          </a:p>
        </p:txBody>
      </p:sp>
      <p:sp>
        <p:nvSpPr>
          <p:cNvPr id="3" name="流程图: 可选过程 20494"/>
          <p:cNvSpPr/>
          <p:nvPr/>
        </p:nvSpPr>
        <p:spPr>
          <a:xfrm>
            <a:off x="5205730" y="482536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局部变量的生命周期</a:t>
            </a:r>
          </a:p>
        </p:txBody>
      </p:sp>
      <p:sp>
        <p:nvSpPr>
          <p:cNvPr id="11" name="流程图: 可选过程 20484"/>
          <p:cNvSpPr/>
          <p:nvPr/>
        </p:nvSpPr>
        <p:spPr>
          <a:xfrm>
            <a:off x="2926715" y="240379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对象空间</a:t>
            </a:r>
          </a:p>
        </p:txBody>
      </p:sp>
      <p:sp>
        <p:nvSpPr>
          <p:cNvPr id="12" name="流程图: 可选过程 20484"/>
          <p:cNvSpPr/>
          <p:nvPr/>
        </p:nvSpPr>
        <p:spPr>
          <a:xfrm>
            <a:off x="2961005" y="482504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生命周期</a:t>
            </a: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2011680" y="2682875"/>
            <a:ext cx="915035" cy="586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2" idx="1"/>
          </p:cNvCxnSpPr>
          <p:nvPr/>
        </p:nvCxnSpPr>
        <p:spPr>
          <a:xfrm>
            <a:off x="1978660" y="3341370"/>
            <a:ext cx="982345" cy="17627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230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内存结构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内存结构的组成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计算机内存具有两个意义：虚拟内存和物理内存，其中虚拟内存表示的是从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开始的整数，而物理内存则表示具体的内存结构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虚拟内存和物理内存组成的映射关系，程序员直接操作的是虚拟内存，从而控制物理内存地址；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计算机内存具有六个组成部分，分为：全局区、代码区、只读常量区、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BSS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段、堆区、栈区。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230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对象空间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对象生存环境和空间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编译好的Java程序需要运行在JVM中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程序：无论是代码还是数据都要存储在内存中。JVM为Java程序提供并管理所需要的内存空间；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JVM分为“堆”，“栈”和“方法区”三个区域，分别用于存储不同数据。</a:t>
            </a:r>
          </a:p>
        </p:txBody>
      </p:sp>
      <p:sp>
        <p:nvSpPr>
          <p:cNvPr id="66563" name="流程图: 过程 66564"/>
          <p:cNvSpPr/>
          <p:nvPr/>
        </p:nvSpPr>
        <p:spPr>
          <a:xfrm>
            <a:off x="6054090" y="4804410"/>
            <a:ext cx="927100" cy="1735455"/>
          </a:xfrm>
          <a:prstGeom prst="flowChartProcess">
            <a:avLst/>
          </a:prstGeom>
          <a:solidFill>
            <a:srgbClr val="32AF01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栈</a:t>
            </a:r>
          </a:p>
        </p:txBody>
      </p:sp>
      <p:sp>
        <p:nvSpPr>
          <p:cNvPr id="66564" name="流程图: 过程 66565"/>
          <p:cNvSpPr/>
          <p:nvPr/>
        </p:nvSpPr>
        <p:spPr>
          <a:xfrm>
            <a:off x="7165975" y="4758690"/>
            <a:ext cx="1352550" cy="513715"/>
          </a:xfrm>
          <a:prstGeom prst="flowChartProcess">
            <a:avLst/>
          </a:prstGeom>
          <a:solidFill>
            <a:schemeClr val="accent1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方法区</a:t>
            </a:r>
          </a:p>
        </p:txBody>
      </p:sp>
      <p:sp>
        <p:nvSpPr>
          <p:cNvPr id="66565" name="流程图: 可选过程 66566"/>
          <p:cNvSpPr/>
          <p:nvPr/>
        </p:nvSpPr>
        <p:spPr>
          <a:xfrm>
            <a:off x="7165975" y="5448300"/>
            <a:ext cx="1383030" cy="1090295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52805" y="3244215"/>
            <a:ext cx="7051040" cy="8413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2805" y="2173605"/>
            <a:ext cx="7009765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对象和类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>
                <a:sym typeface="+mn-ea"/>
              </a:rPr>
              <a:t>栈区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JVM在其内存空间中开辟一块称为“栈”的存储空间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这部分空间用于存储程序运行时方法中声明的所有局部变量。例如：如下代码；</a:t>
            </a:r>
          </a:p>
        </p:txBody>
      </p:sp>
      <p:sp>
        <p:nvSpPr>
          <p:cNvPr id="68611" name="流程图: 过程 68612"/>
          <p:cNvSpPr/>
          <p:nvPr/>
        </p:nvSpPr>
        <p:spPr>
          <a:xfrm>
            <a:off x="2590800" y="4802505"/>
            <a:ext cx="1075055" cy="1835785"/>
          </a:xfrm>
          <a:prstGeom prst="flowChart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栈</a:t>
            </a:r>
          </a:p>
          <a:p>
            <a:pPr lvl="0" algn="ctr"/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/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612" name="流程图: 可选过程 68613"/>
          <p:cNvSpPr/>
          <p:nvPr/>
        </p:nvSpPr>
        <p:spPr>
          <a:xfrm>
            <a:off x="4796790" y="4815205"/>
            <a:ext cx="1890395" cy="1822450"/>
          </a:xfrm>
          <a:prstGeom prst="flowChartAlternate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</a:p>
        </p:txBody>
      </p:sp>
      <p:sp>
        <p:nvSpPr>
          <p:cNvPr id="68613" name="文本框 68614"/>
          <p:cNvSpPr txBox="1"/>
          <p:nvPr/>
        </p:nvSpPr>
        <p:spPr>
          <a:xfrm>
            <a:off x="2590800" y="3726180"/>
            <a:ext cx="4265295" cy="855345"/>
          </a:xfrm>
          <a:prstGeom prst="rect">
            <a:avLst/>
          </a:prstGeom>
          <a:noFill/>
          <a:ln w="38100">
            <a:solidFill>
              <a:schemeClr val="bg1"/>
            </a:solidFill>
            <a:miter/>
          </a:ln>
        </p:spPr>
        <p:txBody>
          <a:bodyPr wrap="square" lIns="97880" tIns="48939" rIns="97880" bIns="48939"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Fish  f  =   new  Fish();</a:t>
            </a:r>
          </a:p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int  num = 5；</a:t>
            </a:r>
          </a:p>
        </p:txBody>
      </p:sp>
      <p:sp>
        <p:nvSpPr>
          <p:cNvPr id="68614" name="流程图: 过程 68615"/>
          <p:cNvSpPr/>
          <p:nvPr/>
        </p:nvSpPr>
        <p:spPr>
          <a:xfrm>
            <a:off x="5439728" y="5235893"/>
            <a:ext cx="579437" cy="1133475"/>
          </a:xfrm>
          <a:prstGeom prst="flowChart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615" name="直接连接符 68616"/>
          <p:cNvSpPr/>
          <p:nvPr/>
        </p:nvSpPr>
        <p:spPr>
          <a:xfrm>
            <a:off x="5439728" y="5764530"/>
            <a:ext cx="579437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616" name="直接连接符 68617"/>
          <p:cNvSpPr/>
          <p:nvPr/>
        </p:nvSpPr>
        <p:spPr>
          <a:xfrm>
            <a:off x="2590165" y="6153468"/>
            <a:ext cx="1074738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617" name="文本框 68618"/>
          <p:cNvSpPr txBox="1"/>
          <p:nvPr/>
        </p:nvSpPr>
        <p:spPr>
          <a:xfrm>
            <a:off x="2737803" y="6209030"/>
            <a:ext cx="927100" cy="38258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7880" tIns="48939" rIns="97880" bIns="48939" anchor="t">
            <a:spAutoFit/>
          </a:bodyPr>
          <a:lstStyle/>
          <a:p>
            <a:pPr lvl="0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40DF</a:t>
            </a:r>
          </a:p>
        </p:txBody>
      </p:sp>
      <p:sp>
        <p:nvSpPr>
          <p:cNvPr id="68618" name="文本框 68619"/>
          <p:cNvSpPr txBox="1"/>
          <p:nvPr/>
        </p:nvSpPr>
        <p:spPr>
          <a:xfrm>
            <a:off x="4968240" y="5221605"/>
            <a:ext cx="471488" cy="10080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7880" tIns="48939" rIns="97880" bIns="48939" anchor="t">
            <a:spAutoFit/>
          </a:bodyPr>
          <a:lstStyle/>
          <a:p>
            <a:pPr lvl="0"/>
            <a:r>
              <a:rPr lang="zh-CN" altLang="en-US" sz="1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</a:p>
          <a:p>
            <a:pPr lvl="0"/>
            <a:endParaRPr lang="zh-CN" altLang="en-US" sz="1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sz="1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</a:p>
        </p:txBody>
      </p:sp>
      <p:sp>
        <p:nvSpPr>
          <p:cNvPr id="68619" name="文本框 68620"/>
          <p:cNvSpPr txBox="1"/>
          <p:nvPr/>
        </p:nvSpPr>
        <p:spPr>
          <a:xfrm>
            <a:off x="5598478" y="5280343"/>
            <a:ext cx="458787" cy="95091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7880" tIns="48939" rIns="97880" bIns="48939" anchor="t">
            <a:spAutoFit/>
          </a:bodyPr>
          <a:lstStyle/>
          <a:p>
            <a:pPr lvl="0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lvl="0"/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</p:txBody>
      </p:sp>
      <p:sp>
        <p:nvSpPr>
          <p:cNvPr id="68620" name="文本框 68621"/>
          <p:cNvSpPr txBox="1"/>
          <p:nvPr/>
        </p:nvSpPr>
        <p:spPr>
          <a:xfrm>
            <a:off x="5439728" y="4819968"/>
            <a:ext cx="901700" cy="3825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7880" tIns="48939" rIns="97880" bIns="48939" anchor="t">
            <a:spAutoFit/>
          </a:bodyPr>
          <a:lstStyle/>
          <a:p>
            <a:pPr lvl="0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Fish</a:t>
            </a:r>
          </a:p>
        </p:txBody>
      </p:sp>
      <p:sp>
        <p:nvSpPr>
          <p:cNvPr id="68621" name="文本框 68622"/>
          <p:cNvSpPr txBox="1"/>
          <p:nvPr/>
        </p:nvSpPr>
        <p:spPr>
          <a:xfrm>
            <a:off x="2132965" y="6094730"/>
            <a:ext cx="32385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7880" tIns="48939" rIns="97880" bIns="48939" anchor="t">
            <a:spAutoFit/>
          </a:bodyPr>
          <a:lstStyle/>
          <a:p>
            <a:pPr lvl="0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</a:t>
            </a:r>
          </a:p>
        </p:txBody>
      </p:sp>
      <p:cxnSp>
        <p:nvCxnSpPr>
          <p:cNvPr id="68622" name="曲线连接符 66574"/>
          <p:cNvCxnSpPr>
            <a:stCxn id="68617" idx="3"/>
          </p:cNvCxnSpPr>
          <p:nvPr/>
        </p:nvCxnSpPr>
        <p:spPr>
          <a:xfrm flipV="1">
            <a:off x="3665220" y="5770245"/>
            <a:ext cx="1130300" cy="675005"/>
          </a:xfrm>
          <a:prstGeom prst="curvedConnector3">
            <a:avLst>
              <a:gd name="adj1" fmla="val 50000"/>
            </a:avLst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623" name="直接连接符 68624"/>
          <p:cNvSpPr/>
          <p:nvPr/>
        </p:nvSpPr>
        <p:spPr>
          <a:xfrm>
            <a:off x="2590165" y="5732780"/>
            <a:ext cx="1074738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624" name="文本框 68625"/>
          <p:cNvSpPr txBox="1"/>
          <p:nvPr/>
        </p:nvSpPr>
        <p:spPr>
          <a:xfrm>
            <a:off x="2937828" y="5732780"/>
            <a:ext cx="35877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7880" tIns="48939" rIns="97880" bIns="48939" anchor="t">
            <a:spAutoFit/>
          </a:bodyPr>
          <a:lstStyle/>
          <a:p>
            <a:pPr lvl="0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</a:p>
        </p:txBody>
      </p:sp>
      <p:sp>
        <p:nvSpPr>
          <p:cNvPr id="68625" name="文本框 68626"/>
          <p:cNvSpPr txBox="1"/>
          <p:nvPr/>
        </p:nvSpPr>
        <p:spPr>
          <a:xfrm>
            <a:off x="1645920" y="5631815"/>
            <a:ext cx="97472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7880" tIns="48939" rIns="97880" bIns="48939" anchor="t">
            <a:spAutoFit/>
          </a:bodyPr>
          <a:lstStyle/>
          <a:p>
            <a:pPr lvl="0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num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堆区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JVM在其内存空间中开辟一块称为“堆”的存储空间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这部分空间用于存储使用new关键字所创建的对象；</a:t>
            </a:r>
          </a:p>
        </p:txBody>
      </p:sp>
      <p:sp>
        <p:nvSpPr>
          <p:cNvPr id="67587" name="流程图: 过程 67588"/>
          <p:cNvSpPr/>
          <p:nvPr/>
        </p:nvSpPr>
        <p:spPr>
          <a:xfrm>
            <a:off x="2997200" y="4012248"/>
            <a:ext cx="1074738" cy="2347912"/>
          </a:xfrm>
          <a:prstGeom prst="flowChart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栈</a:t>
            </a:r>
          </a:p>
        </p:txBody>
      </p:sp>
      <p:sp>
        <p:nvSpPr>
          <p:cNvPr id="67588" name="流程图: 可选过程 67589"/>
          <p:cNvSpPr/>
          <p:nvPr/>
        </p:nvSpPr>
        <p:spPr>
          <a:xfrm>
            <a:off x="5380038" y="4012248"/>
            <a:ext cx="2043112" cy="2347912"/>
          </a:xfrm>
          <a:prstGeom prst="flowChartAlternate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</a:p>
        </p:txBody>
      </p:sp>
      <p:sp>
        <p:nvSpPr>
          <p:cNvPr id="67589" name="文本框 67590"/>
          <p:cNvSpPr txBox="1"/>
          <p:nvPr/>
        </p:nvSpPr>
        <p:spPr>
          <a:xfrm>
            <a:off x="2997200" y="3248660"/>
            <a:ext cx="4292600" cy="554990"/>
          </a:xfrm>
          <a:prstGeom prst="rect">
            <a:avLst/>
          </a:prstGeom>
          <a:noFill/>
          <a:ln w="38100">
            <a:solidFill>
              <a:schemeClr val="bg1"/>
            </a:solidFill>
            <a:miter/>
          </a:ln>
        </p:spPr>
        <p:txBody>
          <a:bodyPr wrap="square" lIns="97880" tIns="48939" rIns="97880" bIns="48939" anchor="t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Fish  f  =   new  Fish();</a:t>
            </a:r>
          </a:p>
        </p:txBody>
      </p:sp>
      <p:sp>
        <p:nvSpPr>
          <p:cNvPr id="67590" name="流程图: 过程 67591"/>
          <p:cNvSpPr/>
          <p:nvPr/>
        </p:nvSpPr>
        <p:spPr>
          <a:xfrm>
            <a:off x="6024563" y="4958398"/>
            <a:ext cx="579437" cy="1133475"/>
          </a:xfrm>
          <a:prstGeom prst="flowChart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591" name="直接连接符 67592"/>
          <p:cNvSpPr/>
          <p:nvPr/>
        </p:nvSpPr>
        <p:spPr>
          <a:xfrm>
            <a:off x="6024563" y="5487035"/>
            <a:ext cx="579437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592" name="直接连接符 67593"/>
          <p:cNvSpPr/>
          <p:nvPr/>
        </p:nvSpPr>
        <p:spPr>
          <a:xfrm>
            <a:off x="2997200" y="5875973"/>
            <a:ext cx="1074738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593" name="文本框 67594"/>
          <p:cNvSpPr txBox="1"/>
          <p:nvPr/>
        </p:nvSpPr>
        <p:spPr>
          <a:xfrm>
            <a:off x="3144838" y="5931535"/>
            <a:ext cx="927100" cy="382588"/>
          </a:xfrm>
          <a:prstGeom prst="rect">
            <a:avLst/>
          </a:prstGeom>
          <a:noFill/>
          <a:ln w="38100">
            <a:noFill/>
            <a:miter/>
          </a:ln>
        </p:spPr>
        <p:txBody>
          <a:bodyPr lIns="97880" tIns="48939" rIns="97880" bIns="48939" anchor="t">
            <a:spAutoFit/>
          </a:bodyPr>
          <a:lstStyle/>
          <a:p>
            <a:pPr lvl="0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40DF</a:t>
            </a:r>
          </a:p>
        </p:txBody>
      </p:sp>
      <p:sp>
        <p:nvSpPr>
          <p:cNvPr id="67594" name="文本框 67595"/>
          <p:cNvSpPr txBox="1"/>
          <p:nvPr/>
        </p:nvSpPr>
        <p:spPr>
          <a:xfrm>
            <a:off x="5553075" y="4944110"/>
            <a:ext cx="471488" cy="1008063"/>
          </a:xfrm>
          <a:prstGeom prst="rect">
            <a:avLst/>
          </a:prstGeom>
          <a:noFill/>
          <a:ln w="38100">
            <a:noFill/>
            <a:miter/>
          </a:ln>
        </p:spPr>
        <p:txBody>
          <a:bodyPr lIns="97880" tIns="48939" rIns="97880" bIns="48939" anchor="t">
            <a:spAutoFit/>
          </a:bodyPr>
          <a:lstStyle/>
          <a:p>
            <a:pPr lvl="0"/>
            <a:r>
              <a:rPr lang="zh-CN" altLang="en-US" sz="1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</a:p>
          <a:p>
            <a:pPr lvl="0"/>
            <a:endParaRPr lang="zh-CN" altLang="en-US" sz="1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sz="1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</a:p>
        </p:txBody>
      </p:sp>
      <p:sp>
        <p:nvSpPr>
          <p:cNvPr id="67595" name="文本框 67596"/>
          <p:cNvSpPr txBox="1"/>
          <p:nvPr/>
        </p:nvSpPr>
        <p:spPr>
          <a:xfrm>
            <a:off x="6183313" y="5002848"/>
            <a:ext cx="458787" cy="950912"/>
          </a:xfrm>
          <a:prstGeom prst="rect">
            <a:avLst/>
          </a:prstGeom>
          <a:noFill/>
          <a:ln w="38100">
            <a:noFill/>
            <a:miter/>
          </a:ln>
        </p:spPr>
        <p:txBody>
          <a:bodyPr lIns="97880" tIns="48939" rIns="97880" bIns="48939" anchor="t">
            <a:spAutoFit/>
          </a:bodyPr>
          <a:lstStyle/>
          <a:p>
            <a:pPr lvl="0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lvl="0"/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</p:txBody>
      </p:sp>
      <p:sp>
        <p:nvSpPr>
          <p:cNvPr id="67596" name="文本框 67597"/>
          <p:cNvSpPr txBox="1"/>
          <p:nvPr/>
        </p:nvSpPr>
        <p:spPr>
          <a:xfrm>
            <a:off x="5891213" y="4453573"/>
            <a:ext cx="901700" cy="521970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lIns="97880" tIns="48939" rIns="97880" bIns="48939" anchor="t">
            <a:spAutoFit/>
          </a:bodyPr>
          <a:lstStyle/>
          <a:p>
            <a:pPr lvl="0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Fish</a:t>
            </a:r>
          </a:p>
        </p:txBody>
      </p:sp>
      <p:sp>
        <p:nvSpPr>
          <p:cNvPr id="67597" name="文本框 67598"/>
          <p:cNvSpPr txBox="1"/>
          <p:nvPr/>
        </p:nvSpPr>
        <p:spPr>
          <a:xfrm>
            <a:off x="2584450" y="5906135"/>
            <a:ext cx="323850" cy="489585"/>
          </a:xfrm>
          <a:prstGeom prst="rect">
            <a:avLst/>
          </a:prstGeom>
          <a:noFill/>
          <a:ln w="38100">
            <a:noFill/>
            <a:miter/>
          </a:ln>
        </p:spPr>
        <p:txBody>
          <a:bodyPr lIns="97880" tIns="48939" rIns="97880" bIns="48939" anchor="t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</a:t>
            </a:r>
          </a:p>
        </p:txBody>
      </p:sp>
      <p:cxnSp>
        <p:nvCxnSpPr>
          <p:cNvPr id="67598" name="曲线连接符 65550"/>
          <p:cNvCxnSpPr>
            <a:stCxn id="67593" idx="3"/>
          </p:cNvCxnSpPr>
          <p:nvPr/>
        </p:nvCxnSpPr>
        <p:spPr>
          <a:xfrm flipV="1">
            <a:off x="4072255" y="5448300"/>
            <a:ext cx="1308100" cy="675005"/>
          </a:xfrm>
          <a:prstGeom prst="curvedConnector3">
            <a:avLst>
              <a:gd name="adj1" fmla="val 50000"/>
            </a:avLst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230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生命周期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局部变量的生命周期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一个运行的Java程序从开始到结束会有多次方法调用，JVM会为每一个方法调用声明一个空间，这个空间叫该方法的栈帧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一个栈帧对应一个正在调用中的方法，栈帧中存储了该方法的参数、局部变量等数据。当某一个方法完成了调用后，其对应的栈帧将被清除，局部变量失效；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局部变量和成员变量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局部变量和成员变量的差别如下：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局部变量：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	</a:t>
            </a:r>
            <a:r>
              <a:rPr lang="zh-CN" altLang="en-US" sz="2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定义在方法中；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	</a:t>
            </a:r>
            <a:r>
              <a:rPr lang="zh-CN" altLang="en-US" sz="2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没有默认值，必须自定设定初始值；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	</a:t>
            </a:r>
            <a:r>
              <a:rPr lang="zh-CN" altLang="en-US" sz="2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方法被调用时，存在栈中，方法调用结束，从栈</a:t>
            </a:r>
            <a:r>
              <a:rPr lang="en-US" altLang="zh-CN" sz="2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中清除；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成员变量：</a:t>
            </a:r>
            <a:br>
              <a:rPr lang="zh-CN" altLang="en-US" sz="32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2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	</a:t>
            </a:r>
            <a:r>
              <a:rPr lang="zh-CN" altLang="en-US" sz="2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定义在类中，方法外；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	</a:t>
            </a:r>
            <a:r>
              <a:rPr lang="zh-CN" altLang="en-US" sz="2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有默认初始值，可以不显示初始化；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	</a:t>
            </a:r>
            <a:r>
              <a:rPr lang="zh-CN" altLang="en-US" sz="2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所在类被实例化后，存在堆中，对象被回收时，</a:t>
            </a:r>
            <a:r>
              <a:rPr lang="en-US" altLang="zh-CN" sz="2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成员变量失效。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52805" y="3244215"/>
            <a:ext cx="7051040" cy="8413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2805" y="2173605"/>
            <a:ext cx="7009765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三大特性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en-US"/>
              <a:t>三大特性</a:t>
            </a:r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三大特性</a:t>
            </a: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897380"/>
            <a:ext cx="982345" cy="144399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9255" y="1462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封装</a:t>
            </a: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2019300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构建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JavaBean</a:t>
            </a: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2448560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146208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封装的好处</a:t>
            </a:r>
          </a:p>
        </p:txBody>
      </p:sp>
      <p:sp>
        <p:nvSpPr>
          <p:cNvPr id="3" name="流程图: 可选过程 20494"/>
          <p:cNvSpPr/>
          <p:nvPr/>
        </p:nvSpPr>
        <p:spPr>
          <a:xfrm>
            <a:off x="5205730" y="292862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extends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关键字</a:t>
            </a:r>
          </a:p>
        </p:txBody>
      </p:sp>
      <p:sp>
        <p:nvSpPr>
          <p:cNvPr id="11" name="流程图: 可选过程 20484"/>
          <p:cNvSpPr/>
          <p:nvPr/>
        </p:nvSpPr>
        <p:spPr>
          <a:xfrm>
            <a:off x="2961005" y="244824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</a:p>
        </p:txBody>
      </p:sp>
      <p:sp>
        <p:nvSpPr>
          <p:cNvPr id="12" name="流程图: 可选过程 20484"/>
          <p:cNvSpPr/>
          <p:nvPr/>
        </p:nvSpPr>
        <p:spPr>
          <a:xfrm>
            <a:off x="2929255" y="489997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多态</a:t>
            </a: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2045970" y="2727325"/>
            <a:ext cx="915035" cy="586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2" idx="1"/>
          </p:cNvCxnSpPr>
          <p:nvPr/>
        </p:nvCxnSpPr>
        <p:spPr>
          <a:xfrm>
            <a:off x="2045970" y="3341370"/>
            <a:ext cx="883285" cy="18376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20494"/>
          <p:cNvSpPr/>
          <p:nvPr/>
        </p:nvSpPr>
        <p:spPr>
          <a:xfrm>
            <a:off x="5205730" y="343027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实现继承</a:t>
            </a:r>
          </a:p>
        </p:txBody>
      </p:sp>
      <p:sp>
        <p:nvSpPr>
          <p:cNvPr id="7" name="流程图: 可选过程 20494"/>
          <p:cNvSpPr/>
          <p:nvPr/>
        </p:nvSpPr>
        <p:spPr>
          <a:xfrm>
            <a:off x="5205730" y="393382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继承构造方法</a:t>
            </a:r>
          </a:p>
        </p:txBody>
      </p:sp>
      <p:sp>
        <p:nvSpPr>
          <p:cNvPr id="8" name="流程图: 可选过程 20494"/>
          <p:cNvSpPr/>
          <p:nvPr/>
        </p:nvSpPr>
        <p:spPr>
          <a:xfrm>
            <a:off x="5205730" y="490029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多态</a:t>
            </a:r>
          </a:p>
        </p:txBody>
      </p:sp>
      <p:sp>
        <p:nvSpPr>
          <p:cNvPr id="9" name="流程图: 可选过程 20494"/>
          <p:cNvSpPr/>
          <p:nvPr/>
        </p:nvSpPr>
        <p:spPr>
          <a:xfrm>
            <a:off x="5205730" y="536321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父类引用指向子类实例</a:t>
            </a:r>
          </a:p>
        </p:txBody>
      </p:sp>
      <p:sp>
        <p:nvSpPr>
          <p:cNvPr id="10" name="流程图: 可选过程 20494"/>
          <p:cNvSpPr/>
          <p:nvPr/>
        </p:nvSpPr>
        <p:spPr>
          <a:xfrm>
            <a:off x="5205730" y="442468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重写父类的方法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银行存款业务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定义银行账户类，添加余额成员变量：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cardNo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passwd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money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1017270" y="3789680"/>
            <a:ext cx="4122420" cy="838200"/>
          </a:xfrm>
          <a:prstGeom prst="flowChartAlternateProcess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如何控制存入负数金额？</a:t>
            </a:r>
          </a:p>
        </p:txBody>
      </p:sp>
      <p:pic>
        <p:nvPicPr>
          <p:cNvPr id="7" name="图片 6" descr="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471795" y="2303780"/>
            <a:ext cx="2280920" cy="374777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1706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封装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en-US"/>
              <a:t>对象和类</a:t>
            </a:r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对象和类</a:t>
            </a: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897380"/>
            <a:ext cx="982345" cy="144399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3"/>
            <a:endCxn id="18437" idx="1"/>
          </p:cNvCxnSpPr>
          <p:nvPr/>
        </p:nvCxnSpPr>
        <p:spPr>
          <a:xfrm>
            <a:off x="1978660" y="3208020"/>
            <a:ext cx="949325" cy="172847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18438" idx="1"/>
          </p:cNvCxnSpPr>
          <p:nvPr/>
        </p:nvCxnSpPr>
        <p:spPr>
          <a:xfrm>
            <a:off x="1978660" y="3208020"/>
            <a:ext cx="948055" cy="245935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9255" y="1462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面向对象设计</a:t>
            </a:r>
          </a:p>
        </p:txBody>
      </p:sp>
      <p:sp>
        <p:nvSpPr>
          <p:cNvPr id="18437" name="流程图: 可选过程 20485"/>
          <p:cNvSpPr/>
          <p:nvPr/>
        </p:nvSpPr>
        <p:spPr>
          <a:xfrm>
            <a:off x="2927985" y="4658360"/>
            <a:ext cx="2039938" cy="555625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方法的重载</a:t>
            </a:r>
          </a:p>
        </p:txBody>
      </p:sp>
      <p:sp>
        <p:nvSpPr>
          <p:cNvPr id="18438" name="流程图: 可选过程 20486"/>
          <p:cNvSpPr/>
          <p:nvPr/>
        </p:nvSpPr>
        <p:spPr>
          <a:xfrm>
            <a:off x="2926715" y="5387975"/>
            <a:ext cx="2041525" cy="558800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构造方法</a:t>
            </a: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1994535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什么是抽象数据类型</a:t>
            </a:r>
          </a:p>
        </p:txBody>
      </p:sp>
      <p:sp>
        <p:nvSpPr>
          <p:cNvPr id="18444" name="流程图: 可选过程 20492"/>
          <p:cNvSpPr/>
          <p:nvPr/>
        </p:nvSpPr>
        <p:spPr>
          <a:xfrm>
            <a:off x="5205730" y="2404110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什么是类</a:t>
            </a: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2840990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定义类的成员和方法</a:t>
            </a: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146208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面向过程的结构化设计</a:t>
            </a:r>
          </a:p>
        </p:txBody>
      </p:sp>
      <p:sp>
        <p:nvSpPr>
          <p:cNvPr id="3" name="流程图: 可选过程 20494"/>
          <p:cNvSpPr/>
          <p:nvPr/>
        </p:nvSpPr>
        <p:spPr>
          <a:xfrm>
            <a:off x="5205730" y="330454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new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创建对象</a:t>
            </a:r>
          </a:p>
        </p:txBody>
      </p:sp>
      <p:sp>
        <p:nvSpPr>
          <p:cNvPr id="5" name="流程图: 可选过程 20494"/>
          <p:cNvSpPr/>
          <p:nvPr/>
        </p:nvSpPr>
        <p:spPr>
          <a:xfrm>
            <a:off x="5205730" y="375539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使用对象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引用</a:t>
            </a:r>
          </a:p>
        </p:txBody>
      </p:sp>
      <p:sp>
        <p:nvSpPr>
          <p:cNvPr id="7" name="流程图: 可选过程 20494"/>
          <p:cNvSpPr/>
          <p:nvPr/>
        </p:nvSpPr>
        <p:spPr>
          <a:xfrm>
            <a:off x="5205730" y="420687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访问对象的成员、方法</a:t>
            </a:r>
          </a:p>
        </p:txBody>
      </p:sp>
      <p:sp>
        <p:nvSpPr>
          <p:cNvPr id="8" name="流程图: 可选过程 20494"/>
          <p:cNvSpPr/>
          <p:nvPr/>
        </p:nvSpPr>
        <p:spPr>
          <a:xfrm>
            <a:off x="5205730" y="465836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方法重载及其意义</a:t>
            </a:r>
          </a:p>
        </p:txBody>
      </p:sp>
      <p:sp>
        <p:nvSpPr>
          <p:cNvPr id="9" name="流程图: 可选过程 20494"/>
          <p:cNvSpPr/>
          <p:nvPr/>
        </p:nvSpPr>
        <p:spPr>
          <a:xfrm>
            <a:off x="5205730" y="511746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构造方法的使用</a:t>
            </a:r>
          </a:p>
        </p:txBody>
      </p:sp>
      <p:sp>
        <p:nvSpPr>
          <p:cNvPr id="10" name="流程图: 可选过程 20494"/>
          <p:cNvSpPr/>
          <p:nvPr/>
        </p:nvSpPr>
        <p:spPr>
          <a:xfrm>
            <a:off x="5205730" y="557657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this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关键字的使用</a:t>
            </a:r>
          </a:p>
        </p:txBody>
      </p:sp>
      <p:sp>
        <p:nvSpPr>
          <p:cNvPr id="11" name="流程图: 可选过程 20484"/>
          <p:cNvSpPr/>
          <p:nvPr/>
        </p:nvSpPr>
        <p:spPr>
          <a:xfrm>
            <a:off x="2926715" y="240379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定义一个类</a:t>
            </a:r>
          </a:p>
        </p:txBody>
      </p:sp>
      <p:sp>
        <p:nvSpPr>
          <p:cNvPr id="12" name="流程图: 可选过程 20484"/>
          <p:cNvSpPr/>
          <p:nvPr/>
        </p:nvSpPr>
        <p:spPr>
          <a:xfrm>
            <a:off x="2926715" y="330422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创建并使用对象</a:t>
            </a: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2011680" y="2682875"/>
            <a:ext cx="915035" cy="586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2" idx="1"/>
          </p:cNvCxnSpPr>
          <p:nvPr/>
        </p:nvCxnSpPr>
        <p:spPr>
          <a:xfrm>
            <a:off x="1978660" y="3304540"/>
            <a:ext cx="948055" cy="2787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可选过程 20494"/>
          <p:cNvSpPr/>
          <p:nvPr/>
        </p:nvSpPr>
        <p:spPr>
          <a:xfrm>
            <a:off x="5205730" y="604075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构造方法重载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构建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JavaBean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JavaBean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的特点：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数据全私有；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方法全公开；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JavaBean的优势：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提供外部访问的方法，有效控制意外情况；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单位行的解决面向对象编程思想。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JavaBean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对象，外部类访问私有数据和公开方法。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1706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继承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泛化的过程：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1683" name="流程图: 过程 71684"/>
          <p:cNvSpPr/>
          <p:nvPr/>
        </p:nvSpPr>
        <p:spPr>
          <a:xfrm>
            <a:off x="3626803" y="1763713"/>
            <a:ext cx="2416175" cy="2312987"/>
          </a:xfrm>
          <a:prstGeom prst="flowChartProcess">
            <a:avLst/>
          </a:prstGeom>
          <a:solidFill>
            <a:schemeClr val="accent1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Fish</a:t>
            </a:r>
          </a:p>
          <a:p>
            <a:pPr lvl="0" algn="ctr"/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move()</a:t>
            </a:r>
          </a:p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... ...</a:t>
            </a:r>
          </a:p>
          <a:p>
            <a:pPr lvl="0" algn="ctr"/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684" name="直接连接符 71685"/>
          <p:cNvSpPr/>
          <p:nvPr/>
        </p:nvSpPr>
        <p:spPr>
          <a:xfrm>
            <a:off x="3626803" y="2403475"/>
            <a:ext cx="2416175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685" name="流程图: 可选过程 71686"/>
          <p:cNvSpPr/>
          <p:nvPr/>
        </p:nvSpPr>
        <p:spPr>
          <a:xfrm>
            <a:off x="2226628" y="5121275"/>
            <a:ext cx="2336800" cy="1090613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鲨鱼 类</a:t>
            </a:r>
          </a:p>
        </p:txBody>
      </p:sp>
      <p:sp>
        <p:nvSpPr>
          <p:cNvPr id="71686" name="流程图: 可选过程 71687"/>
          <p:cNvSpPr/>
          <p:nvPr/>
        </p:nvSpPr>
        <p:spPr>
          <a:xfrm>
            <a:off x="5171440" y="5121275"/>
            <a:ext cx="2336800" cy="1090613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王八 类</a:t>
            </a:r>
          </a:p>
        </p:txBody>
      </p:sp>
      <p:sp>
        <p:nvSpPr>
          <p:cNvPr id="71687" name="箭头 686"/>
          <p:cNvSpPr/>
          <p:nvPr/>
        </p:nvSpPr>
        <p:spPr>
          <a:xfrm flipV="1">
            <a:off x="4850765" y="4076700"/>
            <a:ext cx="0" cy="500063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688" name="直接连接符 71689"/>
          <p:cNvSpPr/>
          <p:nvPr/>
        </p:nvSpPr>
        <p:spPr>
          <a:xfrm>
            <a:off x="3402965" y="4576763"/>
            <a:ext cx="2955925" cy="1587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689" name="直接连接符 71690"/>
          <p:cNvSpPr/>
          <p:nvPr/>
        </p:nvSpPr>
        <p:spPr>
          <a:xfrm>
            <a:off x="3402965" y="4576763"/>
            <a:ext cx="0" cy="544512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690" name="直接连接符 71691"/>
          <p:cNvSpPr/>
          <p:nvPr/>
        </p:nvSpPr>
        <p:spPr>
          <a:xfrm>
            <a:off x="6346190" y="4578350"/>
            <a:ext cx="0" cy="542925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691" name="文本框 71692"/>
          <p:cNvSpPr txBox="1"/>
          <p:nvPr/>
        </p:nvSpPr>
        <p:spPr>
          <a:xfrm>
            <a:off x="6555740" y="2403475"/>
            <a:ext cx="952500" cy="981710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lIns="97880" tIns="48939" rIns="97880" bIns="48939" anchor="t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父</a:t>
            </a:r>
          </a:p>
          <a:p>
            <a:pPr lvl="0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extends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关键字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通过extends关键字可以实现继承：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子类(Sub Class)可以继承父类(Super Class)的成员变量及方法，同时也可以定义自己的成员变量和方法；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Java语言不支持多继承，一个类只有一个父类，但一个类可以有多个子类。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实现继承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代码实现：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//定义父类 - 鱼类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Fish{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void move(){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...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实现继承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lvl="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代码实现：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//定义子类 - 鲨鱼类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Shark extends Fish{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//父类移动方法</a:t>
            </a:r>
          </a:p>
          <a:p>
            <a:pPr marL="1600200" lvl="2" indent="-457200">
              <a:lnSpc>
                <a:spcPct val="120000"/>
              </a:lnSpc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move()</a:t>
            </a:r>
            <a:r>
              <a:rPr lang="en-US" altLang="zh-CN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{ </a:t>
            </a: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... }</a:t>
            </a:r>
          </a:p>
          <a:p>
            <a:pPr marL="1600200" lvl="2" indent="-457200">
              <a:lnSpc>
                <a:spcPct val="120000"/>
              </a:lnSpc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//定义吃人方法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eatPerson(){...}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实现继承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0000" lnSpcReduction="10000"/>
          </a:bodyPr>
          <a:lstStyle/>
          <a:p>
            <a:pPr marL="457200" lvl="0" indent="-457200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代码实现：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//定义子类 - 王八类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Shark extends Fish{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//父类移动方法</a:t>
            </a:r>
          </a:p>
          <a:p>
            <a:pPr marL="1600200" lvl="2" indent="-457200">
              <a:lnSpc>
                <a:spcPct val="130000"/>
              </a:lnSpc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move(){ ... }</a:t>
            </a:r>
          </a:p>
          <a:p>
            <a:pPr marL="1600200" lvl="2" indent="-457200">
              <a:lnSpc>
                <a:spcPct val="130000"/>
              </a:lnSpc>
            </a:pPr>
            <a:r>
              <a:rPr lang="en-US" altLang="zh-CN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定义吃虾米方法</a:t>
            </a:r>
          </a:p>
          <a:p>
            <a:pPr marL="1600200" lvl="2" indent="-457200">
              <a:lnSpc>
                <a:spcPct val="13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eatShrimp(){...}</a:t>
            </a:r>
            <a:endParaRPr lang="zh-CN" altLang="en-US" sz="26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600200" lvl="2" indent="-457200">
              <a:lnSpc>
                <a:spcPct val="130000"/>
              </a:lnSpc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//定义吃人方法</a:t>
            </a:r>
            <a:r>
              <a:rPr lang="en-US" altLang="zh-CN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</a:p>
          <a:p>
            <a:pPr marL="1600200" lvl="2" indent="-457200">
              <a:lnSpc>
                <a:spcPct val="130000"/>
              </a:lnSpc>
            </a:pPr>
            <a:r>
              <a:rPr lang="zh-CN" altLang="en-US" sz="26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eatPerson(){...}  </a:t>
            </a:r>
            <a:r>
              <a:rPr lang="en-US" altLang="zh-CN" sz="26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-  </a:t>
            </a:r>
            <a:r>
              <a:rPr lang="zh-CN" altLang="en-US" sz="26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错误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继承构造方法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0000" lnSpcReduction="10000"/>
          </a:bodyPr>
          <a:lstStyle/>
          <a:p>
            <a:pPr marL="457200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子类的构造必须通过super关键字调用父类的构造，这样可以妥善初始化继承自父类的成员；</a:t>
            </a:r>
          </a:p>
          <a:p>
            <a:pPr marL="457200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若子类的构造没有调用父类的构造，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JDK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会自动加入对父类无参构造的调用(如果该父类没有无参构造，编译错误)。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Shark extends Fish{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//父类移动方法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Shark(){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super();//必须第一行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继承构造方法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0000" lnSpcReduction="20000"/>
          </a:bodyPr>
          <a:lstStyle/>
          <a:p>
            <a:pPr marL="457200" lvl="0" indent="-457200" algn="l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子类没有调用父类的构造(有默认无参super)，但父类中没有定义无参构造方法。</a:t>
            </a:r>
          </a:p>
          <a:p>
            <a:pPr marL="460375" lvl="1" indent="0"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class Goo extends Foo{</a:t>
            </a:r>
          </a:p>
          <a:p>
            <a:pPr marL="460375" lvl="1" indent="0" algn="l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a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){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</a:p>
          <a:p>
            <a:pPr marL="460375" lvl="1" indent="0" algn="l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</a:t>
            </a:r>
          </a:p>
          <a:p>
            <a:pPr marL="460375" lvl="1" indent="0"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}</a:t>
            </a:r>
          </a:p>
          <a:p>
            <a:pPr marL="457200" lvl="0" indent="-457200" algn="l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子类调用父类有参构造，正确初始化继承自父类的成员变量。</a:t>
            </a:r>
          </a:p>
          <a:p>
            <a:pPr marL="457200" lvl="1" indent="0" algn="l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Goo extends Foo{</a:t>
            </a:r>
            <a:endParaRPr lang="en-US" altLang="zh-CN" sz="20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algn="l">
              <a:lnSpc>
                <a:spcPct val="120000"/>
              </a:lnSpc>
              <a:buNone/>
            </a:pPr>
            <a:endParaRPr lang="en-US" altLang="zh-CN" sz="20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algn="l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20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algn="l">
              <a:lnSpc>
                <a:spcPct val="120000"/>
              </a:lnSpc>
              <a:buNone/>
            </a:pPr>
            <a:endParaRPr lang="en-US" altLang="zh-CN" sz="20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algn="l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0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18990" y="2484120"/>
            <a:ext cx="2249805" cy="765175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Goo(){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000"/>
          </a:p>
        </p:txBody>
      </p:sp>
      <p:sp>
        <p:nvSpPr>
          <p:cNvPr id="5" name="圆角矩形 4"/>
          <p:cNvSpPr/>
          <p:nvPr/>
        </p:nvSpPr>
        <p:spPr>
          <a:xfrm>
            <a:off x="1376045" y="4778375"/>
            <a:ext cx="4143375" cy="920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Goo(int value){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super(value);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4754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面向对象设计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重写父类的方法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lvl="0" indent="-457200" algn="l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子类可以重写(覆盖)继承自父类的方法，即方法名和参数列表与父类方法相同；但方法实现不同；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当子类对象的重写方法被调用时(无论是通过子类的引用还是通过父类的引用调用)，运行的是重写后子类的版本。</a:t>
            </a:r>
            <a:endParaRPr lang="zh-CN" altLang="en-US" sz="32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重写父类的方法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lvl="0" indent="-457200"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</a:p>
          <a:p>
            <a:pPr marL="457200" lvl="1"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Foo{</a:t>
            </a:r>
          </a:p>
          <a:p>
            <a:pPr marL="457200" lvl="1"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void fun(){</a:t>
            </a:r>
          </a:p>
          <a:p>
            <a:pPr marL="457200" lvl="1"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System.out.println("Foo.fun()");</a:t>
            </a:r>
          </a:p>
          <a:p>
            <a:pPr marL="457200" lvl="1" indent="0" algn="l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  <a:p>
            <a:pPr marL="457200" lvl="1"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  <a:p>
            <a:pPr marL="457200" lvl="1"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Goo extends Foo{</a:t>
            </a:r>
          </a:p>
          <a:p>
            <a:pPr marL="457200" lvl="1"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void fun(){</a:t>
            </a:r>
          </a:p>
          <a:p>
            <a:pPr marL="457200" lvl="1"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System.out.println("Goo.fun()");</a:t>
            </a:r>
          </a:p>
          <a:p>
            <a:pPr marL="457200" lvl="1" indent="0" algn="l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  <a:p>
            <a:pPr marL="457200" lvl="1"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Goo   obj1 = new   Goo();</a:t>
            </a:r>
          </a:p>
          <a:p>
            <a:pPr marL="457200" lvl="1"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obj1.fun();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7043" name="圆角矩形标注 87044"/>
          <p:cNvSpPr/>
          <p:nvPr/>
        </p:nvSpPr>
        <p:spPr>
          <a:xfrm>
            <a:off x="4796790" y="5252085"/>
            <a:ext cx="3514090" cy="1108075"/>
          </a:xfrm>
          <a:prstGeom prst="wedgeRoundRectCallout">
            <a:avLst>
              <a:gd name="adj1" fmla="val -61420"/>
              <a:gd name="adj2" fmla="val 12693"/>
              <a:gd name="adj3" fmla="val 16667"/>
            </a:avLst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l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子类重写父类的方法，</a:t>
            </a:r>
          </a:p>
          <a:p>
            <a:pPr lvl="0" algn="l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输出自己的结果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创建面板对象，继承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提供的面板，实现绘图功能。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1706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多态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多态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熊猫是什么？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8851" name="正圆 865"/>
          <p:cNvSpPr/>
          <p:nvPr/>
        </p:nvSpPr>
        <p:spPr>
          <a:xfrm>
            <a:off x="1196658" y="2843213"/>
            <a:ext cx="2459037" cy="2049462"/>
          </a:xfrm>
          <a:prstGeom prst="ellipse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6519" tIns="50299" rIns="96519" bIns="50299" anchor="ctr"/>
          <a:lstStyle/>
          <a:p>
            <a:pPr lvl="0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崇安寺什么样子？</a:t>
            </a:r>
          </a:p>
        </p:txBody>
      </p:sp>
      <p:sp>
        <p:nvSpPr>
          <p:cNvPr id="78852" name="任意多边形 78853"/>
          <p:cNvSpPr/>
          <p:nvPr/>
        </p:nvSpPr>
        <p:spPr>
          <a:xfrm>
            <a:off x="3720783" y="2720975"/>
            <a:ext cx="550862" cy="587375"/>
          </a:xfrm>
          <a:custGeom>
            <a:avLst/>
            <a:gdLst/>
            <a:ahLst/>
            <a:cxnLst>
              <a:cxn ang="270">
                <a:pos x="10800" y="0"/>
              </a:cxn>
              <a:cxn ang="270">
                <a:pos x="3163" y="3163"/>
              </a:cxn>
              <a:cxn ang="180">
                <a:pos x="0" y="10800"/>
              </a:cxn>
              <a:cxn ang="90">
                <a:pos x="3163" y="18437"/>
              </a:cxn>
              <a:cxn ang="90">
                <a:pos x="10800" y="21600"/>
              </a:cxn>
              <a:cxn ang="90">
                <a:pos x="18437" y="18437"/>
              </a:cxn>
              <a:cxn ang="0">
                <a:pos x="21600" y="10800"/>
              </a:cxn>
              <a:cxn ang="270">
                <a:pos x="18437" y="3163"/>
              </a:cxn>
            </a:cxnLst>
            <a:rect l="0" t="0" r="0" b="0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3" name="任意多边形 78854"/>
          <p:cNvSpPr/>
          <p:nvPr/>
        </p:nvSpPr>
        <p:spPr>
          <a:xfrm>
            <a:off x="4452620" y="2520950"/>
            <a:ext cx="225425" cy="285750"/>
          </a:xfrm>
          <a:custGeom>
            <a:avLst/>
            <a:gdLst/>
            <a:ahLst/>
            <a:cxnLst>
              <a:cxn ang="270">
                <a:pos x="10800" y="0"/>
              </a:cxn>
              <a:cxn ang="270">
                <a:pos x="3163" y="3163"/>
              </a:cxn>
              <a:cxn ang="180">
                <a:pos x="0" y="10800"/>
              </a:cxn>
              <a:cxn ang="90">
                <a:pos x="3163" y="18437"/>
              </a:cxn>
              <a:cxn ang="90">
                <a:pos x="10800" y="21600"/>
              </a:cxn>
              <a:cxn ang="90">
                <a:pos x="18437" y="18437"/>
              </a:cxn>
              <a:cxn ang="0">
                <a:pos x="21600" y="10800"/>
              </a:cxn>
              <a:cxn ang="270">
                <a:pos x="18437" y="3163"/>
              </a:cxn>
            </a:cxnLst>
            <a:rect l="0" t="0" r="0" b="0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445" y="10800"/>
                </a:moveTo>
                <a:cubicBezTo>
                  <a:pt x="4445" y="14310"/>
                  <a:pt x="7290" y="17155"/>
                  <a:pt x="10800" y="17155"/>
                </a:cubicBezTo>
                <a:cubicBezTo>
                  <a:pt x="14310" y="17155"/>
                  <a:pt x="17155" y="14310"/>
                  <a:pt x="17155" y="10800"/>
                </a:cubicBezTo>
                <a:cubicBezTo>
                  <a:pt x="17155" y="7290"/>
                  <a:pt x="14310" y="4445"/>
                  <a:pt x="10800" y="4445"/>
                </a:cubicBezTo>
                <a:cubicBezTo>
                  <a:pt x="7290" y="4445"/>
                  <a:pt x="4445" y="7290"/>
                  <a:pt x="4445" y="10800"/>
                </a:cubicBezTo>
                <a:close/>
              </a:path>
            </a:pathLst>
          </a:custGeom>
          <a:solidFill>
            <a:srgbClr val="F60000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4" name="正圆 865"/>
          <p:cNvSpPr/>
          <p:nvPr/>
        </p:nvSpPr>
        <p:spPr>
          <a:xfrm>
            <a:off x="2676208" y="3978275"/>
            <a:ext cx="2173287" cy="1827213"/>
          </a:xfrm>
          <a:prstGeom prst="ellipse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6519" tIns="50299" rIns="96519" bIns="50299" anchor="ctr"/>
          <a:lstStyle/>
          <a:p>
            <a:pPr lvl="0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南禅寺什么样子？</a:t>
            </a:r>
          </a:p>
        </p:txBody>
      </p:sp>
      <p:pic>
        <p:nvPicPr>
          <p:cNvPr id="78855" name="图片 7885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916295" y="1395413"/>
            <a:ext cx="2305050" cy="1633537"/>
          </a:xfrm>
          <a:prstGeom prst="rect">
            <a:avLst/>
          </a:prstGeom>
          <a:noFill/>
          <a:ln w="9525">
            <a:solidFill>
              <a:schemeClr val="bg1"/>
            </a:solidFill>
            <a:miter/>
          </a:ln>
        </p:spPr>
      </p:pic>
      <p:pic>
        <p:nvPicPr>
          <p:cNvPr id="78856" name="图片 7885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916295" y="3684588"/>
            <a:ext cx="2305050" cy="1839912"/>
          </a:xfrm>
          <a:prstGeom prst="rect">
            <a:avLst/>
          </a:prstGeom>
          <a:noFill/>
          <a:ln w="9525">
            <a:solidFill>
              <a:schemeClr val="bg1"/>
            </a:solidFill>
            <a:miter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父类引用指向子类实例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 Foo{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class Goo extends Foo {</a:t>
            </a: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value;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   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num;</a:t>
            </a: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Foo(int value){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    Goo(int num){</a:t>
            </a: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this.value = value;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this.num=num;</a:t>
            </a: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    }</a:t>
            </a: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}</a:t>
            </a: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Foo  obj = new  Goo(1,2);</a:t>
            </a:r>
          </a:p>
        </p:txBody>
      </p:sp>
      <p:sp>
        <p:nvSpPr>
          <p:cNvPr id="80903" name="流程图: 过程 80904"/>
          <p:cNvSpPr/>
          <p:nvPr/>
        </p:nvSpPr>
        <p:spPr>
          <a:xfrm>
            <a:off x="972820" y="5094605"/>
            <a:ext cx="4364355" cy="504825"/>
          </a:xfrm>
          <a:prstGeom prst="flowChartProcess">
            <a:avLst/>
          </a:prstGeom>
          <a:solidFill>
            <a:srgbClr val="F60000"/>
          </a:solidFill>
          <a:ln w="9525" cap="flat" cmpd="sng">
            <a:solidFill>
              <a:srgbClr val="F6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l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父类的引用指向子类对象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794250" y="1281430"/>
            <a:ext cx="0" cy="2678430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父类引用指向子类实例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父类的引用指向子类的对象，但通过父类的引用只能访问父类所定义的成员，不能访问子类扩展部分：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 Foo{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class Goo extends  Foo{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value;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num;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Foo(int value){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    	    Goo(int num){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this.value = value;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this.num=num;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    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Foo  obj = new  Goo(1,2);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obj.value = 100;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obj.num = 200;</a:t>
            </a:r>
          </a:p>
        </p:txBody>
      </p:sp>
      <p:sp>
        <p:nvSpPr>
          <p:cNvPr id="80903" name="流程图: 过程 80904"/>
          <p:cNvSpPr/>
          <p:nvPr/>
        </p:nvSpPr>
        <p:spPr>
          <a:xfrm>
            <a:off x="4363720" y="5373370"/>
            <a:ext cx="4364355" cy="986790"/>
          </a:xfrm>
          <a:prstGeom prst="wedgeRectCallout">
            <a:avLst>
              <a:gd name="adj1" fmla="val -65713"/>
              <a:gd name="adj2" fmla="val 26855"/>
            </a:avLst>
          </a:prstGeom>
          <a:solidFill>
            <a:srgbClr val="F60000"/>
          </a:solidFill>
          <a:ln w="9525" cap="flat" cmpd="sng">
            <a:solidFill>
              <a:srgbClr val="F6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l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编译错误；</a:t>
            </a:r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JDK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根据引用类型</a:t>
            </a:r>
          </a:p>
          <a:p>
            <a:pPr lvl="0" algn="l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检查，而不是对象类型。</a:t>
            </a:r>
          </a:p>
        </p:txBody>
      </p:sp>
      <p:sp>
        <p:nvSpPr>
          <p:cNvPr id="4" name="矩形 3"/>
          <p:cNvSpPr/>
          <p:nvPr/>
        </p:nvSpPr>
        <p:spPr>
          <a:xfrm>
            <a:off x="927100" y="5542280"/>
            <a:ext cx="2430145" cy="504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616450" y="2259330"/>
            <a:ext cx="0" cy="2678430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的多态访问。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52805" y="3244215"/>
            <a:ext cx="7051040" cy="8413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2805" y="2173605"/>
            <a:ext cx="7009765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类的特征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打印一个人的信息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V1.0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代码如下：</a:t>
            </a:r>
          </a:p>
          <a:p>
            <a:pPr marL="457200" indent="-457200">
              <a:lnSpc>
                <a:spcPct val="110000"/>
              </a:lnSpc>
            </a:pP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/**</a:t>
            </a: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打印员工信息方法</a:t>
            </a: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*/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static void printPersonInfo(String name, 				int age, char sex){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System.out.println("------------------------");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System.out.println("姓名:" + name);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System.out.println("年龄:" + age);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System.out.println("性别:" + sex);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访问控制符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包的概念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定义类时要指定类的名称，但如果仅仅将类名作为类的唯一标识符，则会出现命名冲突，这会给组件复用造成麻烦；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语言中，用包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(package)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的概念来解决命名冲突，包的语法为：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package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包名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package test;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Test{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... ...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020185" y="4567555"/>
            <a:ext cx="4707890" cy="1793875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package</a:t>
            </a:r>
            <a:r>
              <a:rPr lang="zh-CN" altLang="zh-CN" sz="2600">
                <a:latin typeface="微软雅黑" panose="020B0503020204020204" charset="-122"/>
                <a:ea typeface="微软雅黑" panose="020B0503020204020204" charset="-122"/>
              </a:rPr>
              <a:t>必须写在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源文件第一行，</a:t>
            </a:r>
          </a:p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例如：包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test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则在定义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Test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类之前定义。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包的概念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包名字也有层次结构，在一个包里可以包含另外一个包，例如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packet 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3...;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包命名必须有规范，例如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提供的类：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java.io.File;	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对文件的输入输出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java.net.Socket;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操作网络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27100" y="4862195"/>
            <a:ext cx="4707890" cy="110871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其中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File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Socket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是类，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java.io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java.net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为包名。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四大控制符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访问控制符修饰成员时的访问权限如下表所示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</a:p>
        </p:txBody>
      </p:sp>
      <p:graphicFrame>
        <p:nvGraphicFramePr>
          <p:cNvPr id="89092" name="表格 89091"/>
          <p:cNvGraphicFramePr/>
          <p:nvPr/>
        </p:nvGraphicFramePr>
        <p:xfrm>
          <a:off x="642910" y="1281430"/>
          <a:ext cx="7763828" cy="4836033"/>
        </p:xfrm>
        <a:graphic>
          <a:graphicData uri="http://schemas.openxmlformats.org/drawingml/2006/table">
            <a:tbl>
              <a:tblPr/>
              <a:tblGrid>
                <a:gridCol w="1377950"/>
                <a:gridCol w="1301115"/>
                <a:gridCol w="1619250"/>
                <a:gridCol w="1464310"/>
                <a:gridCol w="2001203"/>
              </a:tblGrid>
              <a:tr h="513715"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修饰符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本类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同包的类</a:t>
                      </a:r>
                    </a:p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包括</a:t>
                      </a:r>
                      <a:r>
                        <a:rPr lang="zh-CN" altLang="zh-CN" sz="24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子类</a:t>
                      </a: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跨包子类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跨包类</a:t>
                      </a:r>
                    </a:p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（不包括子类）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850900"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0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public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AF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AF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AF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AF01">
                        <a:alpha val="100000"/>
                      </a:srgbClr>
                    </a:solidFill>
                  </a:tcPr>
                </a:tc>
              </a:tr>
              <a:tr h="850900"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0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protected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AF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AF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AF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不能访问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0000">
                        <a:alpha val="100000"/>
                      </a:srgbClr>
                    </a:solidFill>
                  </a:tcPr>
                </a:tc>
              </a:tr>
              <a:tr h="850900"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默认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AF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AF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不能访问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不能访问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0000">
                        <a:alpha val="100000"/>
                      </a:srgbClr>
                    </a:solidFill>
                  </a:tcPr>
                </a:tc>
              </a:tr>
              <a:tr h="847725"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0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private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AF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不能访问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不能访问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不能访问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000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控制符修饰类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对于类的修饰可以使用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和默认方式，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修饰的类可以被任何一个类使用；默认访问控制修饰的类只能被同包的类使用。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protected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private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可以用于修饰内部类。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en-US"/>
              <a:t>类的特征</a:t>
            </a:r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类的特征</a:t>
            </a: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897380"/>
            <a:ext cx="982345" cy="144399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9255" y="1462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访问控制符</a:t>
            </a: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1895475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四大控制符</a:t>
            </a: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141763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包的概念</a:t>
            </a:r>
          </a:p>
        </p:txBody>
      </p:sp>
      <p:sp>
        <p:nvSpPr>
          <p:cNvPr id="3" name="流程图: 可选过程 20494"/>
          <p:cNvSpPr/>
          <p:nvPr/>
        </p:nvSpPr>
        <p:spPr>
          <a:xfrm>
            <a:off x="5205730" y="230441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控制符修饰类</a:t>
            </a:r>
          </a:p>
        </p:txBody>
      </p:sp>
      <p:sp>
        <p:nvSpPr>
          <p:cNvPr id="11" name="流程图: 可选过程 20484"/>
          <p:cNvSpPr/>
          <p:nvPr/>
        </p:nvSpPr>
        <p:spPr>
          <a:xfrm>
            <a:off x="2929255" y="273462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final</a:t>
            </a:r>
          </a:p>
        </p:txBody>
      </p:sp>
      <p:sp>
        <p:nvSpPr>
          <p:cNvPr id="12" name="流程图: 可选过程 20484"/>
          <p:cNvSpPr/>
          <p:nvPr/>
        </p:nvSpPr>
        <p:spPr>
          <a:xfrm>
            <a:off x="2929255" y="489172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抽象和接口</a:t>
            </a: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1978660" y="3013710"/>
            <a:ext cx="950595" cy="3194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2" idx="1"/>
          </p:cNvCxnSpPr>
          <p:nvPr/>
        </p:nvCxnSpPr>
        <p:spPr>
          <a:xfrm>
            <a:off x="2045970" y="3333115"/>
            <a:ext cx="883285" cy="18376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20494"/>
          <p:cNvSpPr/>
          <p:nvPr/>
        </p:nvSpPr>
        <p:spPr>
          <a:xfrm>
            <a:off x="5205730" y="273494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修饰成员和方法</a:t>
            </a:r>
          </a:p>
        </p:txBody>
      </p:sp>
      <p:sp>
        <p:nvSpPr>
          <p:cNvPr id="7" name="流程图: 可选过程 20494"/>
          <p:cNvSpPr/>
          <p:nvPr/>
        </p:nvSpPr>
        <p:spPr>
          <a:xfrm>
            <a:off x="5205730" y="316293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块</a:t>
            </a:r>
          </a:p>
        </p:txBody>
      </p:sp>
      <p:sp>
        <p:nvSpPr>
          <p:cNvPr id="8" name="流程图: 可选过程 20494"/>
          <p:cNvSpPr/>
          <p:nvPr/>
        </p:nvSpPr>
        <p:spPr>
          <a:xfrm>
            <a:off x="5205730" y="402717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final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修饰类</a:t>
            </a:r>
          </a:p>
        </p:txBody>
      </p:sp>
      <p:sp>
        <p:nvSpPr>
          <p:cNvPr id="9" name="流程图: 可选过程 20494"/>
          <p:cNvSpPr/>
          <p:nvPr/>
        </p:nvSpPr>
        <p:spPr>
          <a:xfrm>
            <a:off x="5205730" y="446341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常量</a:t>
            </a:r>
          </a:p>
        </p:txBody>
      </p:sp>
      <p:sp>
        <p:nvSpPr>
          <p:cNvPr id="10" name="流程图: 可选过程 20494"/>
          <p:cNvSpPr/>
          <p:nvPr/>
        </p:nvSpPr>
        <p:spPr>
          <a:xfrm>
            <a:off x="5205730" y="359600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final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修饰成员和方法</a:t>
            </a:r>
          </a:p>
        </p:txBody>
      </p:sp>
      <p:sp>
        <p:nvSpPr>
          <p:cNvPr id="16" name="流程图: 可选过程 20484"/>
          <p:cNvSpPr/>
          <p:nvPr/>
        </p:nvSpPr>
        <p:spPr>
          <a:xfrm>
            <a:off x="2929255" y="573309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内部类</a:t>
            </a:r>
          </a:p>
        </p:txBody>
      </p:sp>
      <p:sp>
        <p:nvSpPr>
          <p:cNvPr id="17" name="流程图: 可选过程 20494"/>
          <p:cNvSpPr/>
          <p:nvPr/>
        </p:nvSpPr>
        <p:spPr>
          <a:xfrm>
            <a:off x="5205730" y="489204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抽象概述</a:t>
            </a:r>
          </a:p>
        </p:txBody>
      </p:sp>
      <p:sp>
        <p:nvSpPr>
          <p:cNvPr id="18" name="流程图: 可选过程 20494"/>
          <p:cNvSpPr/>
          <p:nvPr/>
        </p:nvSpPr>
        <p:spPr>
          <a:xfrm>
            <a:off x="5205730" y="531558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抽象方法和类</a:t>
            </a:r>
          </a:p>
        </p:txBody>
      </p:sp>
      <p:sp>
        <p:nvSpPr>
          <p:cNvPr id="19" name="流程图: 可选过程 20494"/>
          <p:cNvSpPr/>
          <p:nvPr/>
        </p:nvSpPr>
        <p:spPr>
          <a:xfrm>
            <a:off x="5205730" y="574802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接口概述</a:t>
            </a:r>
          </a:p>
        </p:txBody>
      </p:sp>
      <p:sp>
        <p:nvSpPr>
          <p:cNvPr id="20" name="流程图: 可选过程 20494"/>
          <p:cNvSpPr/>
          <p:nvPr/>
        </p:nvSpPr>
        <p:spPr>
          <a:xfrm>
            <a:off x="5205730" y="618045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设计模式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038985" y="3283585"/>
            <a:ext cx="890270" cy="28346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4704715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final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static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修饰成员和方法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修饰的成员不属于对象的数据结构；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的变量是属于类的变量，通常直接用类名调用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修饰的成员；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成员变量和类信息一起存储在方法区，而不是在堆中，一个类的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变量只有一份，无论该类创建了多少个对象。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static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修饰成员和方法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代码如下：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 Cat{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private int age;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private static int 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Cat(int age){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Cat c1 = new Cat(2);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Cat c2 = new Cat(3);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088890" y="3201035"/>
            <a:ext cx="0" cy="21939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088890" y="5364480"/>
            <a:ext cx="70421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793105" y="3201035"/>
            <a:ext cx="0" cy="21939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088890" y="4825365"/>
            <a:ext cx="70421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088890" y="4328795"/>
            <a:ext cx="70421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44440" y="5499735"/>
            <a:ext cx="917575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>
                <a:solidFill>
                  <a:schemeClr val="bg1"/>
                </a:solidFill>
              </a:rPr>
              <a:t>栈区</a:t>
            </a:r>
          </a:p>
        </p:txBody>
      </p:sp>
      <p:sp>
        <p:nvSpPr>
          <p:cNvPr id="11" name="剪去单角的矩形 10"/>
          <p:cNvSpPr/>
          <p:nvPr/>
        </p:nvSpPr>
        <p:spPr>
          <a:xfrm>
            <a:off x="6237605" y="3201670"/>
            <a:ext cx="1953895" cy="2163445"/>
          </a:xfrm>
          <a:prstGeom prst="snip1Rect">
            <a:avLst>
              <a:gd name="adj" fmla="val 28764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57060" y="5499735"/>
            <a:ext cx="917575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>
                <a:solidFill>
                  <a:schemeClr val="bg1"/>
                </a:solidFill>
              </a:rPr>
              <a:t>堆区</a:t>
            </a:r>
          </a:p>
        </p:txBody>
      </p:sp>
      <p:sp>
        <p:nvSpPr>
          <p:cNvPr id="13" name="矩形 12"/>
          <p:cNvSpPr/>
          <p:nvPr/>
        </p:nvSpPr>
        <p:spPr>
          <a:xfrm>
            <a:off x="6991350" y="3968750"/>
            <a:ext cx="492760" cy="36004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14" name="矩形 13"/>
          <p:cNvSpPr/>
          <p:nvPr/>
        </p:nvSpPr>
        <p:spPr>
          <a:xfrm>
            <a:off x="6991350" y="4687570"/>
            <a:ext cx="492760" cy="36004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197475" y="4852035"/>
            <a:ext cx="5175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193665" y="4360545"/>
            <a:ext cx="5175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>
                <a:solidFill>
                  <a:schemeClr val="bg1"/>
                </a:solidFill>
              </a:rPr>
              <a:t>c2</a:t>
            </a:r>
          </a:p>
        </p:txBody>
      </p:sp>
      <p:cxnSp>
        <p:nvCxnSpPr>
          <p:cNvPr id="17" name="肘形连接符 16"/>
          <p:cNvCxnSpPr>
            <a:endCxn id="13" idx="1"/>
          </p:cNvCxnSpPr>
          <p:nvPr/>
        </p:nvCxnSpPr>
        <p:spPr>
          <a:xfrm flipV="1">
            <a:off x="5847715" y="4149090"/>
            <a:ext cx="1143635" cy="284480"/>
          </a:xfrm>
          <a:prstGeom prst="bentConnector3">
            <a:avLst>
              <a:gd name="adj1" fmla="val 50028"/>
            </a:avLst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flipV="1">
            <a:off x="5847715" y="4687570"/>
            <a:ext cx="1109345" cy="271145"/>
          </a:xfrm>
          <a:prstGeom prst="bentConnector3">
            <a:avLst>
              <a:gd name="adj1" fmla="val 50029"/>
            </a:avLst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6210300" y="2042795"/>
            <a:ext cx="1981835" cy="802005"/>
          </a:xfrm>
          <a:prstGeom prst="flowChartAlternateProcess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num</a:t>
            </a:r>
          </a:p>
          <a:p>
            <a:pPr algn="ctr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566535" y="1510665"/>
            <a:ext cx="1329690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>
                <a:solidFill>
                  <a:schemeClr val="bg1"/>
                </a:solidFill>
              </a:rPr>
              <a:t>方法区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static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修饰成员和方法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通常的方法都会涉及到对象的操作，这些方法在调用时，需要隐式传递对象的引用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person.work("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拍电影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");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static修饰的方法则不需要针对对象操作，运行仅仅与参数有关。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Math.random();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974725" y="3029585"/>
            <a:ext cx="7738745" cy="117729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在调用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work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方法时，除了传递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拍电影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这个参数，还传递了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person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对象的地址，表示调用该地址所表示对象的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work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方法。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975995" y="6074410"/>
            <a:ext cx="7738745" cy="47180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该方法调用时，没有传递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Math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对象地址。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面向过程的结构化设计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4002405" y="1809115"/>
            <a:ext cx="975360" cy="68516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main</a:t>
            </a:r>
          </a:p>
        </p:txBody>
      </p:sp>
      <p:sp>
        <p:nvSpPr>
          <p:cNvPr id="6" name="矩形 5"/>
          <p:cNvSpPr/>
          <p:nvPr/>
        </p:nvSpPr>
        <p:spPr>
          <a:xfrm>
            <a:off x="3027045" y="2843530"/>
            <a:ext cx="975360" cy="68516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f1()</a:t>
            </a:r>
          </a:p>
        </p:txBody>
      </p:sp>
      <p:sp>
        <p:nvSpPr>
          <p:cNvPr id="7" name="矩形 6"/>
          <p:cNvSpPr/>
          <p:nvPr/>
        </p:nvSpPr>
        <p:spPr>
          <a:xfrm>
            <a:off x="4977765" y="2843530"/>
            <a:ext cx="975360" cy="68516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f1()</a:t>
            </a:r>
          </a:p>
        </p:txBody>
      </p:sp>
      <p:sp>
        <p:nvSpPr>
          <p:cNvPr id="8" name="矩形 7"/>
          <p:cNvSpPr/>
          <p:nvPr/>
        </p:nvSpPr>
        <p:spPr>
          <a:xfrm>
            <a:off x="2051685" y="3879215"/>
            <a:ext cx="975360" cy="68516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f3()</a:t>
            </a:r>
          </a:p>
        </p:txBody>
      </p:sp>
      <p:sp>
        <p:nvSpPr>
          <p:cNvPr id="9" name="矩形 8"/>
          <p:cNvSpPr/>
          <p:nvPr/>
        </p:nvSpPr>
        <p:spPr>
          <a:xfrm>
            <a:off x="4002405" y="3879215"/>
            <a:ext cx="975360" cy="68516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f4()</a:t>
            </a:r>
          </a:p>
        </p:txBody>
      </p:sp>
      <p:sp>
        <p:nvSpPr>
          <p:cNvPr id="10" name="矩形 9"/>
          <p:cNvSpPr/>
          <p:nvPr/>
        </p:nvSpPr>
        <p:spPr>
          <a:xfrm>
            <a:off x="5953125" y="3879215"/>
            <a:ext cx="975360" cy="68516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f5()</a:t>
            </a:r>
          </a:p>
        </p:txBody>
      </p:sp>
      <p:cxnSp>
        <p:nvCxnSpPr>
          <p:cNvPr id="11" name="直接连接符 10"/>
          <p:cNvCxnSpPr>
            <a:stCxn id="5" idx="2"/>
            <a:endCxn id="6" idx="0"/>
          </p:cNvCxnSpPr>
          <p:nvPr/>
        </p:nvCxnSpPr>
        <p:spPr>
          <a:xfrm flipH="1">
            <a:off x="3514725" y="2494280"/>
            <a:ext cx="975360" cy="349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539365" y="3529965"/>
            <a:ext cx="975360" cy="349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7" idx="0"/>
          </p:cNvCxnSpPr>
          <p:nvPr/>
        </p:nvCxnSpPr>
        <p:spPr>
          <a:xfrm>
            <a:off x="4490085" y="2494280"/>
            <a:ext cx="975360" cy="349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465445" y="3529965"/>
            <a:ext cx="975360" cy="349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514725" y="3529965"/>
            <a:ext cx="975360" cy="349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90085" y="3528695"/>
            <a:ext cx="975360" cy="349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38200" y="5048885"/>
            <a:ext cx="5597525" cy="122809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结构化程序的弊端：</a:t>
            </a:r>
          </a:p>
          <a:p>
            <a:pPr algn="l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缺乏对数据的封装</a:t>
            </a:r>
          </a:p>
          <a:p>
            <a:pPr algn="l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数据和方法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对数据的操作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的分离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static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块属于类的代码块，在类加载期间执行的代码块，只执行一次，可以用来在软件中加载静态资源。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22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 Foo{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22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static{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22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System.out.println("static");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22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22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Foo(){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22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System.out.println("Foo");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22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22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22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Foo foo = new Foo();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946775" y="3731260"/>
            <a:ext cx="2788920" cy="26289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输出结果为：</a:t>
            </a:r>
          </a:p>
          <a:p>
            <a:pPr algn="l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static</a:t>
            </a:r>
          </a:p>
          <a:p>
            <a:pPr algn="l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Foo</a:t>
            </a:r>
          </a:p>
          <a:p>
            <a:pPr algn="l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Foo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对象加载对象运行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在构造之前。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final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修饰成员和方法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0000" lnSpcReduction="10000"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修饰的变量，意为不可改变；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修饰成员变量，有两种初始化方法：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声明同时初始化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构造器初始化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也可修饰局部变量，使用前初始化；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Emp{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private final int no = 100;//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使用前初始化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Emp(){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no = 99;//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编译错误，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不可改变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final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修饰成员和方法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修饰方法，意为不可重写；</a:t>
            </a: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使方法不可被重写的意义在于：防止子类在定义新方法时造成的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不经意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重写。</a:t>
            </a:r>
          </a:p>
          <a:p>
            <a:pPr marL="1371600" lvl="2" indent="-457200"/>
            <a:r>
              <a:rPr lang="en-US" altLang="zh-CN" sz="228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</a:p>
          <a:p>
            <a:pPr marL="1371600" lvl="2" indent="-457200"/>
            <a:r>
              <a:rPr lang="en-US" altLang="zh-CN" sz="228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动物类</a:t>
            </a:r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-&gt;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吃的方法</a:t>
            </a:r>
          </a:p>
          <a:p>
            <a:pPr marL="1371600" lvl="2" indent="-457200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猫类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必须重写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狗类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必须重写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marL="1371600" lvl="2" indent="-457200"/>
            <a:endParaRPr lang="en-US" altLang="zh-CN" sz="2600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371600" lvl="2" indent="-457200"/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马</a:t>
            </a:r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-&gt;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吃的方法</a:t>
            </a:r>
          </a:p>
          <a:p>
            <a:pPr marL="1371600" lvl="2" indent="-457200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汗血宝马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必须重写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	</a:t>
            </a:r>
            <a:r>
              <a:rPr lang="zh-CN" altLang="en-US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宝马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不能重写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marL="1371600" lvl="2" indent="-457200"/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final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修饰类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修饰的类不可继承；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 class Foo{}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Goo extends Foo{}	//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编译错误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使方法不可被重写的意义在于：可以保护类不被继承修改，可以控制滥用继承对系统的危害。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JDK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中部分常用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是定义成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的，例如：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Math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Integer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Double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等。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常量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共同修饰的变量成为常量，必须声明同时初始化；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常量名字必须大写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常量可以提高程序的执行效率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 final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常量在编译期被替换，例如：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Foo{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static final int 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100;</a:t>
            </a:r>
            <a:b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static void main(String[] args){</a:t>
            </a:r>
            <a:b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System.out.println(Foo.NUM);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504950" y="5454015"/>
            <a:ext cx="6390005" cy="906145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编译器在编译输出语句时，会将其替换成：</a:t>
            </a:r>
          </a:p>
          <a:p>
            <a:pPr algn="l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System.out.println(100);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4754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抽象类和接口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解决问题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60375" lvl="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请计算一个图形面积？</a:t>
            </a:r>
          </a:p>
          <a:p>
            <a:pPr marL="460375" lvl="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请生产一辆车？</a:t>
            </a:r>
          </a:p>
        </p:txBody>
      </p:sp>
      <p:pic>
        <p:nvPicPr>
          <p:cNvPr id="7" name="图片 6" descr="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279265" y="2471420"/>
            <a:ext cx="2280920" cy="374777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抽象概述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60375" lvl="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无法确定图形的具体类型，则无法计算出面积大小。</a:t>
            </a:r>
          </a:p>
          <a:p>
            <a:pPr marL="460375" lvl="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解决办法：</a:t>
            </a:r>
          </a:p>
          <a:p>
            <a:pPr marL="460375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Sharp{</a:t>
            </a:r>
          </a:p>
          <a:p>
            <a:pPr marL="460375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double area(){</a:t>
            </a:r>
          </a:p>
          <a:p>
            <a:pPr marL="460375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//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方法的实现省略不写</a:t>
            </a:r>
          </a:p>
          <a:p>
            <a:pPr marL="460375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60375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  <p:sp>
        <p:nvSpPr>
          <p:cNvPr id="97282" name="流程图: 过程 97283"/>
          <p:cNvSpPr/>
          <p:nvPr/>
        </p:nvSpPr>
        <p:spPr>
          <a:xfrm>
            <a:off x="6142990" y="1993583"/>
            <a:ext cx="1666875" cy="1331912"/>
          </a:xfrm>
          <a:prstGeom prst="flowChartProcess">
            <a:avLst/>
          </a:prstGeom>
          <a:solidFill>
            <a:schemeClr val="accent1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Sharp</a:t>
            </a:r>
          </a:p>
        </p:txBody>
      </p:sp>
      <p:sp>
        <p:nvSpPr>
          <p:cNvPr id="97283" name="流程图: 可选过程 97284"/>
          <p:cNvSpPr/>
          <p:nvPr/>
        </p:nvSpPr>
        <p:spPr>
          <a:xfrm>
            <a:off x="5406390" y="4598670"/>
            <a:ext cx="1476375" cy="1490663"/>
          </a:xfrm>
          <a:prstGeom prst="flowChartAlternateProcess">
            <a:avLst/>
          </a:prstGeom>
          <a:solidFill>
            <a:schemeClr val="accent1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Circle</a:t>
            </a:r>
          </a:p>
        </p:txBody>
      </p:sp>
      <p:sp>
        <p:nvSpPr>
          <p:cNvPr id="97284" name="流程图: 可选过程 97285"/>
          <p:cNvSpPr/>
          <p:nvPr/>
        </p:nvSpPr>
        <p:spPr>
          <a:xfrm>
            <a:off x="7079615" y="4598670"/>
            <a:ext cx="1477963" cy="1490663"/>
          </a:xfrm>
          <a:prstGeom prst="flowChartAlternateProcess">
            <a:avLst/>
          </a:prstGeom>
          <a:solidFill>
            <a:schemeClr val="accent1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Square</a:t>
            </a:r>
          </a:p>
        </p:txBody>
      </p:sp>
      <p:sp>
        <p:nvSpPr>
          <p:cNvPr id="97285" name="直接连接符 97286"/>
          <p:cNvSpPr/>
          <p:nvPr/>
        </p:nvSpPr>
        <p:spPr>
          <a:xfrm>
            <a:off x="6987540" y="3325495"/>
            <a:ext cx="3175" cy="60325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286" name="直接连接符 97287"/>
          <p:cNvSpPr/>
          <p:nvPr/>
        </p:nvSpPr>
        <p:spPr>
          <a:xfrm>
            <a:off x="6142990" y="3928745"/>
            <a:ext cx="1666875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287" name="箭头 732"/>
          <p:cNvSpPr/>
          <p:nvPr/>
        </p:nvSpPr>
        <p:spPr>
          <a:xfrm>
            <a:off x="6155690" y="3928745"/>
            <a:ext cx="3175" cy="669925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288" name="箭头 732"/>
          <p:cNvSpPr/>
          <p:nvPr/>
        </p:nvSpPr>
        <p:spPr>
          <a:xfrm>
            <a:off x="7797165" y="3928745"/>
            <a:ext cx="0" cy="669925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918210" y="5111750"/>
            <a:ext cx="4278630" cy="996950"/>
          </a:xfrm>
          <a:prstGeom prst="wedgeRoundRectCallout">
            <a:avLst>
              <a:gd name="adj1" fmla="val -18311"/>
              <a:gd name="adj2" fmla="val -93249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使用子类重写该方法，添加具体子类的面积计算规则。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抽象方法和类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既然父类无法确定方法实现，则定义为空方法体的方法；</a:t>
            </a:r>
          </a:p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中规定，只有方法定义而没有方法体的方法称之为抽象方法，使用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abstract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修饰；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public abstract double area();//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计算面积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抽象方法和类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语法规定：抽象方法必须存在抽象类里面，故将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Sharp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图形类定义为抽象类，同样也用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abstract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关键字修饰；</a:t>
            </a:r>
          </a:p>
          <a:p>
            <a:pPr marL="3175" lvl="0" indent="0">
              <a:lnSpc>
                <a:spcPct val="110000"/>
              </a:lnSpc>
              <a:buNone/>
            </a:pP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abstract class Sharp{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abstract double area();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什么是抽象数据类型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所谓抽象数据类型可以理解为：将不同类型的数据集合组成一个整体用来描述一个新的事物；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7108" name="笑脸 47108"/>
          <p:cNvSpPr/>
          <p:nvPr/>
        </p:nvSpPr>
        <p:spPr>
          <a:xfrm>
            <a:off x="1691640" y="3115310"/>
            <a:ext cx="1209675" cy="1193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109" name="笑脸 47109"/>
          <p:cNvSpPr/>
          <p:nvPr/>
        </p:nvSpPr>
        <p:spPr>
          <a:xfrm>
            <a:off x="4123690" y="3115310"/>
            <a:ext cx="1206500" cy="1193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110" name="笑脸 47110"/>
          <p:cNvSpPr/>
          <p:nvPr/>
        </p:nvSpPr>
        <p:spPr>
          <a:xfrm>
            <a:off x="6422390" y="3115310"/>
            <a:ext cx="1208088" cy="1193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111" name="流程图: 可选过程 47111"/>
          <p:cNvSpPr/>
          <p:nvPr/>
        </p:nvSpPr>
        <p:spPr>
          <a:xfrm>
            <a:off x="1491615" y="4309110"/>
            <a:ext cx="1684655" cy="2149475"/>
          </a:xfrm>
          <a:prstGeom prst="flowChartAlternate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总经理：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姓名；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年龄；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性别；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年薪：</a:t>
            </a:r>
          </a:p>
        </p:txBody>
      </p:sp>
      <p:sp>
        <p:nvSpPr>
          <p:cNvPr id="47112" name="流程图: 可选过程 47112"/>
          <p:cNvSpPr/>
          <p:nvPr/>
        </p:nvSpPr>
        <p:spPr>
          <a:xfrm>
            <a:off x="3876040" y="4309110"/>
            <a:ext cx="1684655" cy="2149475"/>
          </a:xfrm>
          <a:prstGeom prst="flowChartAlternate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攻城狮：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姓名；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年龄；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性别；</a:t>
            </a:r>
          </a:p>
        </p:txBody>
      </p:sp>
      <p:sp>
        <p:nvSpPr>
          <p:cNvPr id="47113" name="流程图: 可选过程 47113"/>
          <p:cNvSpPr/>
          <p:nvPr/>
        </p:nvSpPr>
        <p:spPr>
          <a:xfrm>
            <a:off x="6219190" y="4309110"/>
            <a:ext cx="1685925" cy="2149475"/>
          </a:xfrm>
          <a:prstGeom prst="flowChartAlternate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设计狮：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姓名；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年龄；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性别；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抽象方法和类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抽象类不可以实例化，例如：如果Sharp是抽象类的话，下面代码错误；</a:t>
            </a:r>
          </a:p>
          <a:p>
            <a:pPr marL="3175" lvl="0" indent="0">
              <a:lnSpc>
                <a:spcPct val="110000"/>
              </a:lnSpc>
              <a:buNone/>
            </a:pP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Sharp s = new Sharp();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编译错误</a:t>
            </a:r>
          </a:p>
          <a:p>
            <a:pPr marL="460375" lvl="1" indent="0">
              <a:lnSpc>
                <a:spcPct val="110000"/>
              </a:lnSpc>
              <a:buNone/>
            </a:pP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79425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即使一个类中没有抽象方法，也可以将其定义为抽象类，同样也不可实例化。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抽象方法和类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0000" lnSpcReduction="20000"/>
          </a:bodyPr>
          <a:lstStyle/>
          <a:p>
            <a:pPr marL="460375" lvl="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抽象类的继承和普通类一样，但是抽象类里面的抽象方法必须要被子类重写，普通方法则不用；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Foo{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void show(){}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abstract void fun();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Goo extends Foo{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void fun(){}//</a:t>
            </a:r>
            <a:r>
              <a:rPr lang="zh-CN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子类必须重写抽象方法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abstract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不能与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一起用；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接口概述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抽象类里面可以书写非抽象方法，不纯。</a:t>
            </a:r>
          </a:p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接口里面定义的全是抽象方法，不能定义非抽象方法，使用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interface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关键定义接口；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interface Sharp{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double area();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void show();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设计模式</a:t>
            </a:r>
          </a:p>
        </p:txBody>
      </p:sp>
      <p:sp>
        <p:nvSpPr>
          <p:cNvPr id="113666" name="流程图: 过程 113667"/>
          <p:cNvSpPr/>
          <p:nvPr/>
        </p:nvSpPr>
        <p:spPr>
          <a:xfrm>
            <a:off x="512763" y="2244408"/>
            <a:ext cx="1403350" cy="919162"/>
          </a:xfrm>
          <a:prstGeom prst="flowChartProcess">
            <a:avLst/>
          </a:prstGeom>
          <a:solidFill>
            <a:srgbClr val="F60000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</a:p>
        </p:txBody>
      </p:sp>
      <p:sp>
        <p:nvSpPr>
          <p:cNvPr id="113667" name="箭头 996"/>
          <p:cNvSpPr/>
          <p:nvPr/>
        </p:nvSpPr>
        <p:spPr>
          <a:xfrm>
            <a:off x="1916113" y="2701608"/>
            <a:ext cx="577850" cy="14287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668" name="圆柱形 113669"/>
          <p:cNvSpPr/>
          <p:nvPr/>
        </p:nvSpPr>
        <p:spPr>
          <a:xfrm>
            <a:off x="7280275" y="2115820"/>
            <a:ext cx="815975" cy="1203325"/>
          </a:xfrm>
          <a:prstGeom prst="can">
            <a:avLst>
              <a:gd name="adj" fmla="val 36852"/>
            </a:avLst>
          </a:prstGeom>
          <a:gradFill rotWithShape="0">
            <a:gsLst>
              <a:gs pos="0">
                <a:schemeClr val="tx1"/>
              </a:gs>
              <a:gs pos="100000">
                <a:srgbClr val="FFCC00">
                  <a:alpha val="95999"/>
                </a:srgbClr>
              </a:gs>
            </a:gsLst>
            <a:lin ang="5400000" scaled="1"/>
            <a:tileRect/>
          </a:gra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669" name="五边形 113670"/>
          <p:cNvSpPr/>
          <p:nvPr/>
        </p:nvSpPr>
        <p:spPr>
          <a:xfrm rot="10800000">
            <a:off x="3657600" y="2217420"/>
            <a:ext cx="2301875" cy="985838"/>
          </a:xfrm>
          <a:prstGeom prst="homePlate">
            <a:avLst>
              <a:gd name="adj" fmla="val 35153"/>
            </a:avLst>
          </a:prstGeom>
          <a:solidFill>
            <a:schemeClr val="accent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Oracle驱动</a:t>
            </a:r>
          </a:p>
        </p:txBody>
      </p:sp>
      <p:sp>
        <p:nvSpPr>
          <p:cNvPr id="113670" name="燕尾形 113671"/>
          <p:cNvSpPr/>
          <p:nvPr/>
        </p:nvSpPr>
        <p:spPr>
          <a:xfrm rot="10800000">
            <a:off x="2492375" y="2217420"/>
            <a:ext cx="1479550" cy="998538"/>
          </a:xfrm>
          <a:prstGeom prst="chevron">
            <a:avLst>
              <a:gd name="adj" fmla="val 36974"/>
            </a:avLst>
          </a:prstGeom>
          <a:solidFill>
            <a:schemeClr val="accent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671" name="五边形 113672"/>
          <p:cNvSpPr/>
          <p:nvPr/>
        </p:nvSpPr>
        <p:spPr>
          <a:xfrm rot="10800000">
            <a:off x="3657600" y="1131570"/>
            <a:ext cx="2301875" cy="984250"/>
          </a:xfrm>
          <a:prstGeom prst="homePlate">
            <a:avLst>
              <a:gd name="adj" fmla="val 35210"/>
            </a:avLst>
          </a:prstGeom>
          <a:solidFill>
            <a:schemeClr val="accent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 驱动</a:t>
            </a:r>
          </a:p>
        </p:txBody>
      </p:sp>
      <p:sp>
        <p:nvSpPr>
          <p:cNvPr id="113672" name="五边形 113673"/>
          <p:cNvSpPr/>
          <p:nvPr/>
        </p:nvSpPr>
        <p:spPr>
          <a:xfrm rot="10800000">
            <a:off x="3657600" y="3319145"/>
            <a:ext cx="2301875" cy="981075"/>
          </a:xfrm>
          <a:prstGeom prst="homePlate">
            <a:avLst>
              <a:gd name="adj" fmla="val 35324"/>
            </a:avLst>
          </a:prstGeom>
          <a:solidFill>
            <a:schemeClr val="accent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SQLServer驱动</a:t>
            </a:r>
          </a:p>
        </p:txBody>
      </p:sp>
      <p:sp>
        <p:nvSpPr>
          <p:cNvPr id="113673" name="箭头 1008"/>
          <p:cNvSpPr/>
          <p:nvPr/>
        </p:nvSpPr>
        <p:spPr>
          <a:xfrm>
            <a:off x="5959475" y="2715895"/>
            <a:ext cx="1320800" cy="3175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674" name="椭圆形标注 113675"/>
          <p:cNvSpPr/>
          <p:nvPr/>
        </p:nvSpPr>
        <p:spPr>
          <a:xfrm flipV="1">
            <a:off x="5516245" y="4300220"/>
            <a:ext cx="2862263" cy="1730375"/>
          </a:xfrm>
          <a:prstGeom prst="wedgeEllipseCallout">
            <a:avLst>
              <a:gd name="adj1" fmla="val -26217"/>
              <a:gd name="adj2" fmla="val 95614"/>
            </a:avLst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所有数据库驱动，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分别有数据库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厂商提供</a:t>
            </a:r>
          </a:p>
        </p:txBody>
      </p:sp>
      <p:sp>
        <p:nvSpPr>
          <p:cNvPr id="113675" name="椭圆形标注 113676"/>
          <p:cNvSpPr/>
          <p:nvPr/>
        </p:nvSpPr>
        <p:spPr>
          <a:xfrm flipV="1">
            <a:off x="1061085" y="4058603"/>
            <a:ext cx="2386013" cy="1617662"/>
          </a:xfrm>
          <a:prstGeom prst="wedgeEllipseCallout">
            <a:avLst>
              <a:gd name="adj1" fmla="val 26327"/>
              <a:gd name="adj2" fmla="val 75848"/>
            </a:avLst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lIns="96519" tIns="50299" rIns="96519" bIns="50299" anchor="ctr"/>
          <a:lstStyle/>
          <a:p>
            <a:pPr lvl="0" algn="l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访问数据库</a:t>
            </a:r>
          </a:p>
          <a:p>
            <a:pPr lvl="0" algn="l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的接口由SUN</a:t>
            </a:r>
          </a:p>
          <a:p>
            <a:pPr lvl="0" algn="l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公司开放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商场对所有银联卡都开放刷卡功能，定义银联接口，各大银行均实现刷卡接口。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2468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内部类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内部类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lstStyle/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一个类可以定义在另一个类的内部，称之为内部类，其所在的类成为外部类。</a:t>
            </a:r>
          </a:p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内部类对外部类具有不可见性，但内部类可以直接使用外部类的成员和方法，包括私有的；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Outter{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private int num;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class Inner{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public void test(){num++;}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1558290" y="5858510"/>
            <a:ext cx="3735070" cy="501650"/>
          </a:xfrm>
          <a:prstGeom prst="wedgeRoundRectCallout">
            <a:avLst>
              <a:gd name="adj1" fmla="val -28952"/>
              <a:gd name="adj2" fmla="val -102531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该类称之为成员内部类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内部类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如果在一段程序中，需要创建一个类的对象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通常这个类需要实现某个接口或者继承这个类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，而且创建对象后，这个类的价值就不存在了，这个类不必命名，称之为匿名内部类。</a:t>
            </a:r>
          </a:p>
          <a:p>
            <a:pPr marL="460375" lvl="1" indent="0">
              <a:lnSpc>
                <a:spcPct val="110000"/>
              </a:lnSpc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SuperType  obj = new SuperType(... ...){};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882650" y="5219065"/>
            <a:ext cx="2666365" cy="1052195"/>
          </a:xfrm>
          <a:prstGeom prst="wedgeRoundRectCallout">
            <a:avLst>
              <a:gd name="adj1" fmla="val -24493"/>
              <a:gd name="adj2" fmla="val -72329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匿名类所实现的接口或父类引用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4796790" y="5307965"/>
            <a:ext cx="2666365" cy="1052195"/>
          </a:xfrm>
          <a:prstGeom prst="wedgeRoundRectCallout">
            <a:avLst>
              <a:gd name="adj1" fmla="val 22088"/>
              <a:gd name="adj2" fmla="val -78847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匿名类所实现的接口或父类引用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内部类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0000" lnSpcReduction="20000"/>
          </a:bodyPr>
          <a:lstStyle/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匿名内部类代码如下：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interface Action{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void execute();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Main{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static void main(String[] args){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Action action = new Action(){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public void execute(){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};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2040890" y="4966335"/>
            <a:ext cx="5544185" cy="1075055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代码中创建了实现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Action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接口的匿名内部类对象，并调用了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execute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方法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完成捕鱼达人软件。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3494</Words>
  <Application>WPS 演示</Application>
  <PresentationFormat>全屏显示(4:3)</PresentationFormat>
  <Paragraphs>753</Paragraphs>
  <Slides>100</Slides>
  <Notes>43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1" baseType="lpstr">
      <vt:lpstr>Office 主题</vt:lpstr>
      <vt:lpstr>幻灯片 1</vt:lpstr>
      <vt:lpstr>JAVA面向对象</vt:lpstr>
      <vt:lpstr>目录</vt:lpstr>
      <vt:lpstr>幻灯片 4</vt:lpstr>
      <vt:lpstr>对象和类</vt:lpstr>
      <vt:lpstr>幻灯片 6</vt:lpstr>
      <vt:lpstr>打印一个人的信息V1.0</vt:lpstr>
      <vt:lpstr>面向过程的结构化设计</vt:lpstr>
      <vt:lpstr>什么是抽象数据类型</vt:lpstr>
      <vt:lpstr>什么是类</vt:lpstr>
      <vt:lpstr>什么是类(续)</vt:lpstr>
      <vt:lpstr>幻灯片 12</vt:lpstr>
      <vt:lpstr>定义类的成员和方法</vt:lpstr>
      <vt:lpstr>类的成员变量的默认值</vt:lpstr>
      <vt:lpstr>定义类的成员和方法</vt:lpstr>
      <vt:lpstr>案例演示</vt:lpstr>
      <vt:lpstr>幻灯片 17</vt:lpstr>
      <vt:lpstr>创建并使用对象</vt:lpstr>
      <vt:lpstr>使用对象-引用</vt:lpstr>
      <vt:lpstr>使用对象-引用(续)</vt:lpstr>
      <vt:lpstr>访问对象的成员、方法</vt:lpstr>
      <vt:lpstr>幻灯片 22</vt:lpstr>
      <vt:lpstr>方法重载及其意义</vt:lpstr>
      <vt:lpstr>方法重载及其意义(续)</vt:lpstr>
      <vt:lpstr>方法重载及其意义(续)</vt:lpstr>
      <vt:lpstr>案例演示</vt:lpstr>
      <vt:lpstr>幻灯片 27</vt:lpstr>
      <vt:lpstr>定义构造方法</vt:lpstr>
      <vt:lpstr>构造方法初始化成员变量</vt:lpstr>
      <vt:lpstr>this关键字的使用</vt:lpstr>
      <vt:lpstr>构造方法重载</vt:lpstr>
      <vt:lpstr>案例演示</vt:lpstr>
      <vt:lpstr>幻灯片 33</vt:lpstr>
      <vt:lpstr>幻灯片 34</vt:lpstr>
      <vt:lpstr>内存管理</vt:lpstr>
      <vt:lpstr>幻灯片 36</vt:lpstr>
      <vt:lpstr>内存结构的组成</vt:lpstr>
      <vt:lpstr>幻灯片 38</vt:lpstr>
      <vt:lpstr>对象生存环境和空间</vt:lpstr>
      <vt:lpstr>栈区</vt:lpstr>
      <vt:lpstr>堆区</vt:lpstr>
      <vt:lpstr>幻灯片 42</vt:lpstr>
      <vt:lpstr>局部变量的生命周期</vt:lpstr>
      <vt:lpstr>局部变量和成员变量</vt:lpstr>
      <vt:lpstr>幻灯片 45</vt:lpstr>
      <vt:lpstr>幻灯片 46</vt:lpstr>
      <vt:lpstr>三大特性</vt:lpstr>
      <vt:lpstr>银行存款业务</vt:lpstr>
      <vt:lpstr>幻灯片 49</vt:lpstr>
      <vt:lpstr>构建JavaBean</vt:lpstr>
      <vt:lpstr>案例演示</vt:lpstr>
      <vt:lpstr>幻灯片 52</vt:lpstr>
      <vt:lpstr>继承</vt:lpstr>
      <vt:lpstr>extends关键字</vt:lpstr>
      <vt:lpstr>实现继承</vt:lpstr>
      <vt:lpstr>实现继承(续)</vt:lpstr>
      <vt:lpstr>实现继承(续)</vt:lpstr>
      <vt:lpstr>继承构造方法</vt:lpstr>
      <vt:lpstr>继承构造方法(续)</vt:lpstr>
      <vt:lpstr>重写父类的方法</vt:lpstr>
      <vt:lpstr>重写父类的方法(续)</vt:lpstr>
      <vt:lpstr>案例演示</vt:lpstr>
      <vt:lpstr>幻灯片 63</vt:lpstr>
      <vt:lpstr>多态</vt:lpstr>
      <vt:lpstr>父类引用指向子类实例</vt:lpstr>
      <vt:lpstr>父类引用指向子类实例(续)</vt:lpstr>
      <vt:lpstr>案例演示</vt:lpstr>
      <vt:lpstr>幻灯片 68</vt:lpstr>
      <vt:lpstr>幻灯片 69</vt:lpstr>
      <vt:lpstr>幻灯片 70</vt:lpstr>
      <vt:lpstr>包的概念</vt:lpstr>
      <vt:lpstr>包的概念(续)</vt:lpstr>
      <vt:lpstr>四大控制符</vt:lpstr>
      <vt:lpstr>控制符修饰类</vt:lpstr>
      <vt:lpstr>类的特征</vt:lpstr>
      <vt:lpstr>幻灯片 76</vt:lpstr>
      <vt:lpstr>static修饰成员和方法</vt:lpstr>
      <vt:lpstr>static修饰成员和方法(续)</vt:lpstr>
      <vt:lpstr>static修饰成员和方法(续)</vt:lpstr>
      <vt:lpstr>static块</vt:lpstr>
      <vt:lpstr>final修饰成员和方法</vt:lpstr>
      <vt:lpstr>final修饰成员和方法(续)</vt:lpstr>
      <vt:lpstr>final修饰类</vt:lpstr>
      <vt:lpstr>常量</vt:lpstr>
      <vt:lpstr>幻灯片 85</vt:lpstr>
      <vt:lpstr>解决问题</vt:lpstr>
      <vt:lpstr>抽象概述</vt:lpstr>
      <vt:lpstr>抽象方法和类</vt:lpstr>
      <vt:lpstr>抽象方法和类(续)</vt:lpstr>
      <vt:lpstr>抽象方法和类(续)</vt:lpstr>
      <vt:lpstr>抽象方法和类(续)</vt:lpstr>
      <vt:lpstr>接口概述</vt:lpstr>
      <vt:lpstr>设计模式</vt:lpstr>
      <vt:lpstr>案例演示</vt:lpstr>
      <vt:lpstr>幻灯片 95</vt:lpstr>
      <vt:lpstr>内部类</vt:lpstr>
      <vt:lpstr>内部类(续)</vt:lpstr>
      <vt:lpstr>内部类(续)</vt:lpstr>
      <vt:lpstr>案例演示</vt:lpstr>
      <vt:lpstr>幻灯片 100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uid</dc:creator>
  <cp:lastModifiedBy>tty</cp:lastModifiedBy>
  <cp:revision>4024</cp:revision>
  <dcterms:created xsi:type="dcterms:W3CDTF">2015-12-22T01:38:00Z</dcterms:created>
  <dcterms:modified xsi:type="dcterms:W3CDTF">2019-07-02T05:15:52Z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