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9"/>
  </p:notesMasterIdLst>
  <p:sldIdLst>
    <p:sldId id="256" r:id="rId5"/>
    <p:sldId id="259" r:id="rId6"/>
    <p:sldId id="263" r:id="rId7"/>
    <p:sldId id="268" r:id="rId8"/>
    <p:sldId id="297" r:id="rId9"/>
    <p:sldId id="260" r:id="rId10"/>
    <p:sldId id="261" r:id="rId11"/>
    <p:sldId id="262" r:id="rId12"/>
    <p:sldId id="264" r:id="rId13"/>
    <p:sldId id="278" r:id="rId14"/>
    <p:sldId id="304" r:id="rId15"/>
    <p:sldId id="279" r:id="rId16"/>
    <p:sldId id="273" r:id="rId17"/>
    <p:sldId id="271" r:id="rId18"/>
    <p:sldId id="300" r:id="rId19"/>
    <p:sldId id="298" r:id="rId20"/>
    <p:sldId id="299" r:id="rId21"/>
    <p:sldId id="301" r:id="rId22"/>
    <p:sldId id="302" r:id="rId23"/>
    <p:sldId id="314" r:id="rId24"/>
    <p:sldId id="272" r:id="rId25"/>
    <p:sldId id="306" r:id="rId26"/>
    <p:sldId id="307" r:id="rId27"/>
    <p:sldId id="308" r:id="rId28"/>
    <p:sldId id="311" r:id="rId29"/>
    <p:sldId id="312" r:id="rId30"/>
    <p:sldId id="270" r:id="rId31"/>
    <p:sldId id="286" r:id="rId32"/>
    <p:sldId id="287" r:id="rId33"/>
    <p:sldId id="288" r:id="rId34"/>
    <p:sldId id="289" r:id="rId35"/>
    <p:sldId id="294" r:id="rId36"/>
    <p:sldId id="295" r:id="rId37"/>
    <p:sldId id="29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0874B0B9-30DB-4504-AAEA-373ABF2A8B60}">
          <p14:sldIdLst>
            <p14:sldId id="256"/>
            <p14:sldId id="259"/>
            <p14:sldId id="263"/>
            <p14:sldId id="268"/>
            <p14:sldId id="297"/>
            <p14:sldId id="260"/>
            <p14:sldId id="261"/>
            <p14:sldId id="262"/>
            <p14:sldId id="264"/>
            <p14:sldId id="278"/>
            <p14:sldId id="304"/>
            <p14:sldId id="279"/>
            <p14:sldId id="273"/>
            <p14:sldId id="271"/>
            <p14:sldId id="300"/>
            <p14:sldId id="298"/>
            <p14:sldId id="299"/>
            <p14:sldId id="301"/>
            <p14:sldId id="302"/>
            <p14:sldId id="314"/>
            <p14:sldId id="272"/>
            <p14:sldId id="306"/>
            <p14:sldId id="307"/>
            <p14:sldId id="308"/>
            <p14:sldId id="311"/>
            <p14:sldId id="312"/>
            <p14:sldId id="270"/>
            <p14:sldId id="286"/>
            <p14:sldId id="287"/>
            <p14:sldId id="288"/>
            <p14:sldId id="289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lletier Maxime" initials="PM" lastIdx="1" clrIdx="0">
    <p:extLst>
      <p:ext uri="{19B8F6BF-5375-455C-9EA6-DF929625EA0E}">
        <p15:presenceInfo xmlns:p15="http://schemas.microsoft.com/office/powerpoint/2012/main" userId="Pelletier Maxi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85D1"/>
    <a:srgbClr val="FA4098"/>
    <a:srgbClr val="9073D1"/>
    <a:srgbClr val="73B3D1"/>
    <a:srgbClr val="FFFFFF"/>
    <a:srgbClr val="739CD1"/>
    <a:srgbClr val="B177BF"/>
    <a:srgbClr val="000000"/>
    <a:srgbClr val="BF779D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712" autoAdjust="0"/>
    <p:restoredTop sz="96713" autoAdjust="0"/>
  </p:normalViewPr>
  <p:slideViewPr>
    <p:cSldViewPr snapToGrid="0">
      <p:cViewPr varScale="1">
        <p:scale>
          <a:sx n="112" d="100"/>
          <a:sy n="112" d="100"/>
        </p:scale>
        <p:origin x="114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4042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27A19-1FB3-4187-B342-4A3D8909E89D}" type="datetimeFigureOut">
              <a:rPr lang="fr-CA" smtClean="0"/>
              <a:t>2025-04-24</a:t>
            </a:fld>
            <a:endParaRPr lang="fr-C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3923B-C55C-432A-91C7-8D0033992EC9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69989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C3923B-C55C-432A-91C7-8D0033992EC9}" type="slidenum">
              <a:rPr lang="fr-CA" smtClean="0"/>
              <a:t>2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108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610097" y="4119689"/>
            <a:ext cx="31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Prog. Web </a:t>
            </a:r>
            <a:r>
              <a:rPr lang="fr-CA" sz="1400" b="1">
                <a:solidFill>
                  <a:srgbClr val="73B3D1"/>
                </a:solidFill>
              </a:rPr>
              <a:t>orientée services</a:t>
            </a:r>
            <a:endParaRPr lang="fr-CA" sz="1400" b="1" dirty="0">
              <a:solidFill>
                <a:srgbClr val="73B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67BF9C4-08FF-48BA-ACF1-CA268AE92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745"/>
            <a:ext cx="12192000" cy="9525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31C0DA-CDEB-46FB-8048-815015FFBA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BF5F89A-8ACE-4A83-8A33-69645F7DCE0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C7367DB-54B0-4E4B-9E49-482FCD217C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550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148ABC2-9844-4986-9697-EF543188247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732488C-42DD-45B2-BC5F-796AED45A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2922F56-F440-42E3-AA30-4D16C008B9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806CBB-B0BC-460C-8CB1-5648902E3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3363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12B729B-B9CC-4AB0-8B71-146BCB4598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177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177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177BF"/>
                </a:solidFill>
              </a:defRPr>
            </a:lvl3pPr>
            <a:lvl4pPr>
              <a:defRPr>
                <a:solidFill>
                  <a:srgbClr val="B177BF"/>
                </a:solidFill>
              </a:defRPr>
            </a:lvl4pPr>
            <a:lvl5pPr>
              <a:defRPr>
                <a:solidFill>
                  <a:srgbClr val="B177BF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1F50723-364E-4E6E-BF7D-4DBDB67451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555"/>
            <a:ext cx="12192000" cy="952500"/>
          </a:xfrm>
          <a:prstGeom prst="rect">
            <a:avLst/>
          </a:prstGeom>
        </p:spPr>
      </p:pic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03970E7C-C550-44E4-B9CD-AB1516EE27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0783" y="1150572"/>
            <a:ext cx="11118135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F779D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F779D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F779D"/>
                </a:solidFill>
              </a:defRPr>
            </a:lvl3pPr>
            <a:lvl4pPr>
              <a:defRPr>
                <a:solidFill>
                  <a:srgbClr val="BF779D"/>
                </a:solidFill>
              </a:defRPr>
            </a:lvl4pPr>
            <a:lvl5pPr>
              <a:defRPr>
                <a:solidFill>
                  <a:srgbClr val="BF779D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2025-04-24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3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8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13.sv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3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/>
              <a:t>Semaine 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/>
          </a:bodyPr>
          <a:lstStyle/>
          <a:p>
            <a:r>
              <a:rPr lang="fr-FR" sz="2000" noProof="0" dirty="0"/>
              <a:t>Git à deux 👥💗</a:t>
            </a:r>
            <a:endParaRPr lang="fr-FR" sz="2000" i="1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DCC185-253A-44B9-B769-D22A5C10E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99" y="4492752"/>
            <a:ext cx="1216634" cy="121663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C3130F9-3CE6-4243-B04A-6BC8A6B4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872" y="4306783"/>
            <a:ext cx="1534427" cy="15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Réaliser un </a:t>
            </a:r>
            <a:r>
              <a:rPr lang="fr-CA" dirty="0">
                <a:solidFill>
                  <a:srgbClr val="FA4098"/>
                </a:solidFill>
              </a:rPr>
              <a:t>merge</a:t>
            </a:r>
            <a:r>
              <a:rPr lang="fr-CA" dirty="0"/>
              <a:t> (Une fois une fonctionnalité / étape terminée)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merge </a:t>
            </a:r>
            <a:r>
              <a:rPr lang="fr-CA" dirty="0">
                <a:solidFill>
                  <a:srgbClr val="FA4098"/>
                </a:solidFill>
              </a:rPr>
              <a:t>dev</a:t>
            </a:r>
            <a:r>
              <a:rPr lang="fr-CA" dirty="0"/>
              <a:t> dans votre </a:t>
            </a:r>
            <a:r>
              <a:rPr lang="fr-CA" dirty="0">
                <a:solidFill>
                  <a:srgbClr val="FA4098"/>
                </a:solidFill>
              </a:rPr>
              <a:t>sous-branche</a:t>
            </a:r>
            <a:r>
              <a:rPr lang="fr-CA" dirty="0"/>
              <a:t> pour résoudre les éventuels </a:t>
            </a:r>
            <a:r>
              <a:rPr lang="fr-CA" b="1" dirty="0"/>
              <a:t>conflits</a:t>
            </a:r>
            <a:r>
              <a:rPr lang="fr-CA" dirty="0"/>
              <a:t> et tester le code.</a:t>
            </a:r>
          </a:p>
          <a:p>
            <a:pPr lvl="2"/>
            <a:r>
              <a:rPr lang="fr-CA" dirty="0"/>
              <a:t> Sélectionnez (activez / </a:t>
            </a:r>
            <a:r>
              <a:rPr lang="fr-CA" dirty="0" err="1"/>
              <a:t>checkout</a:t>
            </a:r>
            <a:r>
              <a:rPr lang="fr-CA" dirty="0"/>
              <a:t>) la </a:t>
            </a:r>
            <a:r>
              <a:rPr lang="fr-CA" dirty="0">
                <a:solidFill>
                  <a:srgbClr val="FA4098"/>
                </a:solidFill>
              </a:rPr>
              <a:t>sous-branche</a:t>
            </a:r>
            <a:r>
              <a:rPr lang="fr-CA" dirty="0"/>
              <a:t>. (Ici, </a:t>
            </a:r>
            <a:r>
              <a:rPr lang="fr-CA" dirty="0">
                <a:solidFill>
                  <a:srgbClr val="FA4098"/>
                </a:solidFill>
              </a:rPr>
              <a:t>Etape-10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Clic-droit sur </a:t>
            </a:r>
            <a:r>
              <a:rPr lang="fr-CA" dirty="0">
                <a:solidFill>
                  <a:srgbClr val="FA4098"/>
                </a:solidFill>
              </a:rPr>
              <a:t>dev</a:t>
            </a:r>
            <a:r>
              <a:rPr lang="fr-CA" dirty="0"/>
              <a:t> -&gt; merge dans </a:t>
            </a:r>
            <a:r>
              <a:rPr lang="fr-CA" dirty="0">
                <a:solidFill>
                  <a:srgbClr val="FA4098"/>
                </a:solidFill>
              </a:rPr>
              <a:t>Etape-10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8B9B7137-DB42-3927-31FD-9F36E06C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7782" y="907485"/>
            <a:ext cx="916811" cy="8023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D97CAC7-B371-355F-BF11-C712585A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19" y="3495142"/>
            <a:ext cx="3219899" cy="1086002"/>
          </a:xfrm>
          <a:prstGeom prst="rect">
            <a:avLst/>
          </a:prstGeom>
          <a:ln w="28575"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AE326B6-A0FC-909E-704A-C16116A0F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453" y="3337958"/>
            <a:ext cx="3362794" cy="1400370"/>
          </a:xfrm>
          <a:prstGeom prst="rect">
            <a:avLst/>
          </a:prstGeom>
          <a:ln w="28575"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B8483F2-7FB5-C520-2374-3963BFFFD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8545" y="3057473"/>
            <a:ext cx="3210373" cy="1771897"/>
          </a:xfrm>
          <a:prstGeom prst="rect">
            <a:avLst/>
          </a:prstGeom>
          <a:ln w="28575">
            <a:noFill/>
          </a:ln>
        </p:spPr>
      </p:pic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BF25408-8366-FCA1-859D-100218B8ADF6}"/>
              </a:ext>
            </a:extLst>
          </p:cNvPr>
          <p:cNvCxnSpPr>
            <a:cxnSpLocks/>
          </p:cNvCxnSpPr>
          <p:nvPr/>
        </p:nvCxnSpPr>
        <p:spPr>
          <a:xfrm>
            <a:off x="305922" y="4148621"/>
            <a:ext cx="429722" cy="23332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06F147D-7F14-00E3-1208-071FD60D2473}"/>
              </a:ext>
            </a:extLst>
          </p:cNvPr>
          <p:cNvCxnSpPr>
            <a:cxnSpLocks/>
          </p:cNvCxnSpPr>
          <p:nvPr/>
        </p:nvCxnSpPr>
        <p:spPr>
          <a:xfrm flipH="1">
            <a:off x="4728846" y="3204387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E76FE94-6D8C-6BFA-080C-C664AC7EF465}"/>
              </a:ext>
            </a:extLst>
          </p:cNvPr>
          <p:cNvCxnSpPr>
            <a:cxnSpLocks/>
          </p:cNvCxnSpPr>
          <p:nvPr/>
        </p:nvCxnSpPr>
        <p:spPr>
          <a:xfrm flipH="1">
            <a:off x="7710272" y="430471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2507FB5-B8E9-5827-FDED-AFD156DAD246}"/>
              </a:ext>
            </a:extLst>
          </p:cNvPr>
          <p:cNvCxnSpPr>
            <a:cxnSpLocks/>
          </p:cNvCxnSpPr>
          <p:nvPr/>
        </p:nvCxnSpPr>
        <p:spPr>
          <a:xfrm flipH="1">
            <a:off x="10769982" y="2940150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22056BBD-53B0-EDAD-AB8A-DD33FF9E9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858" y="5023150"/>
            <a:ext cx="5268060" cy="743054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65208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CA" dirty="0"/>
              <a:t>Réaliser un </a:t>
            </a:r>
            <a:r>
              <a:rPr lang="fr-CA" dirty="0">
                <a:solidFill>
                  <a:srgbClr val="FA4098"/>
                </a:solidFill>
              </a:rPr>
              <a:t>merge </a:t>
            </a:r>
            <a:r>
              <a:rPr lang="fr-CA" dirty="0"/>
              <a:t>avec conflits</a:t>
            </a:r>
            <a:endParaRPr lang="fr-FR" dirty="0">
              <a:solidFill>
                <a:srgbClr val="FA4098"/>
              </a:solidFill>
            </a:endParaRPr>
          </a:p>
          <a:p>
            <a:pPr lvl="1"/>
            <a:r>
              <a:rPr lang="fr-FR" dirty="0"/>
              <a:t> Dans cet exemple, un fichier aura des conflits. Trois états du fichier sont importants à considérer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4B413A-4A25-A3ED-1715-93FD6F2CB9F7}"/>
              </a:ext>
            </a:extLst>
          </p:cNvPr>
          <p:cNvSpPr txBox="1"/>
          <p:nvPr/>
        </p:nvSpPr>
        <p:spPr>
          <a:xfrm>
            <a:off x="375122" y="2392274"/>
            <a:ext cx="329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Fichier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</a:t>
            </a:r>
            <a:r>
              <a:rPr lang="fr-FR" sz="1200" b="1" u="sng">
                <a:solidFill>
                  <a:srgbClr val="7385D1"/>
                </a:solidFill>
              </a:rPr>
              <a:t>avant</a:t>
            </a:r>
            <a:r>
              <a:rPr lang="fr-FR" sz="1200">
                <a:solidFill>
                  <a:srgbClr val="7385D1"/>
                </a:solidFill>
              </a:rPr>
              <a:t> la création de ma branche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720C8FF-5D32-FB57-AFB1-A40279D3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701097"/>
            <a:ext cx="2768044" cy="102635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FE6E8E3-398B-3E28-AE05-3F0DE92C7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843" y="2571000"/>
            <a:ext cx="3773679" cy="171599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A59AA63-4724-FFD0-6E24-4B3D67125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55" y="4696969"/>
            <a:ext cx="3295650" cy="187890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50087C3-504B-9046-6B36-B7D538C4FF38}"/>
              </a:ext>
            </a:extLst>
          </p:cNvPr>
          <p:cNvSpPr txBox="1"/>
          <p:nvPr/>
        </p:nvSpPr>
        <p:spPr>
          <a:xfrm>
            <a:off x="78261" y="3990776"/>
            <a:ext cx="395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Fichier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au moment où je souhaite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. (Ex : mon coéquipier a modifié ce qu’il y avait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depuis que j’ai créé ma branche en faisant son propre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E2F0A0-D4AC-4F46-497D-019DC8824D39}"/>
              </a:ext>
            </a:extLst>
          </p:cNvPr>
          <p:cNvSpPr txBox="1"/>
          <p:nvPr/>
        </p:nvSpPr>
        <p:spPr>
          <a:xfrm>
            <a:off x="7620001" y="2109335"/>
            <a:ext cx="336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Le fichier sur </a:t>
            </a:r>
            <a:r>
              <a:rPr lang="fr-FR" sz="1200" b="1">
                <a:solidFill>
                  <a:srgbClr val="7385D1"/>
                </a:solidFill>
              </a:rPr>
              <a:t>ma branche </a:t>
            </a:r>
            <a:r>
              <a:rPr lang="fr-FR" sz="1200">
                <a:solidFill>
                  <a:srgbClr val="7385D1"/>
                </a:solidFill>
              </a:rPr>
              <a:t>au moment où je suis prêt à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.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86284E4-A4F9-1563-C7D9-BFF66668B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1871" y="5012865"/>
            <a:ext cx="6339374" cy="159568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F422EA0E-BA75-F50C-5569-9E9375F23EAA}"/>
              </a:ext>
            </a:extLst>
          </p:cNvPr>
          <p:cNvSpPr/>
          <p:nvPr/>
        </p:nvSpPr>
        <p:spPr>
          <a:xfrm>
            <a:off x="393729" y="3073399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12C6118-8855-8E1F-78F0-40FA594D0AB2}"/>
              </a:ext>
            </a:extLst>
          </p:cNvPr>
          <p:cNvSpPr/>
          <p:nvPr/>
        </p:nvSpPr>
        <p:spPr>
          <a:xfrm>
            <a:off x="99219" y="5509477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2F8420B-732E-EA96-42EA-1FB1EC903B9D}"/>
              </a:ext>
            </a:extLst>
          </p:cNvPr>
          <p:cNvSpPr/>
          <p:nvPr/>
        </p:nvSpPr>
        <p:spPr>
          <a:xfrm>
            <a:off x="7117112" y="3308168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EDE9555-488A-28BC-29E3-D3A3D52D4A7E}"/>
              </a:ext>
            </a:extLst>
          </p:cNvPr>
          <p:cNvSpPr txBox="1"/>
          <p:nvPr/>
        </p:nvSpPr>
        <p:spPr>
          <a:xfrm>
            <a:off x="7067401" y="6287711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F59248-FBAC-09A3-64DB-7A466C3AC2D1}"/>
              </a:ext>
            </a:extLst>
          </p:cNvPr>
          <p:cNvSpPr txBox="1"/>
          <p:nvPr/>
        </p:nvSpPr>
        <p:spPr>
          <a:xfrm>
            <a:off x="8225727" y="5157502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C368CE8-E7D0-6646-AD7D-D40E52F6B5C9}"/>
              </a:ext>
            </a:extLst>
          </p:cNvPr>
          <p:cNvSpPr txBox="1"/>
          <p:nvPr/>
        </p:nvSpPr>
        <p:spPr>
          <a:xfrm>
            <a:off x="6941680" y="5410597"/>
            <a:ext cx="285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FFFFF"/>
                </a:solidFill>
              </a:rPr>
              <a:t>3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DFF6D41-EF2E-8B6A-C2A3-77788410A6C9}"/>
              </a:ext>
            </a:extLst>
          </p:cNvPr>
          <p:cNvCxnSpPr>
            <a:cxnSpLocks/>
          </p:cNvCxnSpPr>
          <p:nvPr/>
        </p:nvCxnSpPr>
        <p:spPr>
          <a:xfrm flipV="1">
            <a:off x="7226300" y="5306783"/>
            <a:ext cx="316221" cy="202694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86548C6-CB30-36F3-649A-E9F2A5C75FE5}"/>
              </a:ext>
            </a:extLst>
          </p:cNvPr>
          <p:cNvCxnSpPr>
            <a:cxnSpLocks/>
          </p:cNvCxnSpPr>
          <p:nvPr/>
        </p:nvCxnSpPr>
        <p:spPr>
          <a:xfrm flipV="1">
            <a:off x="7323446" y="6456502"/>
            <a:ext cx="410086" cy="18767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D5C0349-441E-25A5-20A5-754F17817DC8}"/>
              </a:ext>
            </a:extLst>
          </p:cNvPr>
          <p:cNvCxnSpPr>
            <a:cxnSpLocks/>
          </p:cNvCxnSpPr>
          <p:nvPr/>
        </p:nvCxnSpPr>
        <p:spPr>
          <a:xfrm flipH="1">
            <a:off x="7920359" y="5357557"/>
            <a:ext cx="363229" cy="86655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FF0826C-61D1-02BB-2063-033F0C911735}"/>
              </a:ext>
            </a:extLst>
          </p:cNvPr>
          <p:cNvCxnSpPr/>
          <p:nvPr/>
        </p:nvCxnSpPr>
        <p:spPr>
          <a:xfrm flipH="1">
            <a:off x="3898900" y="3606800"/>
            <a:ext cx="3042780" cy="1699983"/>
          </a:xfrm>
          <a:prstGeom prst="straightConnector1">
            <a:avLst/>
          </a:prstGeom>
          <a:ln w="762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540D56A-127D-37A1-ED3A-728FBD932B60}"/>
              </a:ext>
            </a:extLst>
          </p:cNvPr>
          <p:cNvSpPr txBox="1"/>
          <p:nvPr/>
        </p:nvSpPr>
        <p:spPr>
          <a:xfrm rot="19856311">
            <a:off x="4508290" y="3868108"/>
            <a:ext cx="248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FA4098"/>
                </a:solidFill>
              </a:rPr>
              <a:t>Le but est de merge 3 dans 2.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9870DC5-7BAA-C687-7EFC-1BCEE0D60D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CA" dirty="0"/>
              <a:t>Réaliser un </a:t>
            </a:r>
            <a:r>
              <a:rPr lang="fr-CA" dirty="0">
                <a:solidFill>
                  <a:srgbClr val="FA4098"/>
                </a:solidFill>
              </a:rPr>
              <a:t>merge </a:t>
            </a:r>
            <a:r>
              <a:rPr lang="fr-CA" dirty="0"/>
              <a:t>avec conflits</a:t>
            </a:r>
            <a:endParaRPr lang="fr-FR" dirty="0">
              <a:solidFill>
                <a:srgbClr val="FA4098"/>
              </a:solidFill>
            </a:endParaRP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Étape 2</a:t>
            </a:r>
            <a:r>
              <a:rPr lang="fr-FR" dirty="0"/>
              <a:t> : Pour chaque fichier dans le menu de droite, résoudre les conflits.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6E5A3D-ED3E-054D-DC49-625D1A22C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5" y="2355738"/>
            <a:ext cx="3181453" cy="2146523"/>
          </a:xfrm>
          <a:prstGeom prst="rect">
            <a:avLst/>
          </a:prstGeom>
          <a:ln w="28575">
            <a:noFill/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09755ED-B555-D841-2A34-C59D05A445B4}"/>
              </a:ext>
            </a:extLst>
          </p:cNvPr>
          <p:cNvCxnSpPr>
            <a:cxnSpLocks/>
          </p:cNvCxnSpPr>
          <p:nvPr/>
        </p:nvCxnSpPr>
        <p:spPr>
          <a:xfrm flipH="1">
            <a:off x="1478234" y="3428999"/>
            <a:ext cx="894328" cy="193697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DBD42126-ED4E-A820-489E-87C445780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147" y="2497984"/>
            <a:ext cx="7263654" cy="4002187"/>
          </a:xfrm>
          <a:prstGeom prst="rect">
            <a:avLst/>
          </a:prstGeom>
          <a:ln w="28575"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C4EFB35-5433-8D59-170A-6FCA1EF980C5}"/>
              </a:ext>
            </a:extLst>
          </p:cNvPr>
          <p:cNvSpPr txBox="1"/>
          <p:nvPr/>
        </p:nvSpPr>
        <p:spPr>
          <a:xfrm>
            <a:off x="146050" y="4695957"/>
            <a:ext cx="40767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7385D1"/>
                </a:solidFill>
              </a:rPr>
              <a:t>• Dans l’interface à droite, vous avez les </a:t>
            </a:r>
            <a:r>
              <a:rPr lang="fr-FR" sz="1400" b="1">
                <a:solidFill>
                  <a:srgbClr val="7385D1"/>
                </a:solidFill>
              </a:rPr>
              <a:t>trois versions du fichier</a:t>
            </a:r>
            <a:r>
              <a:rPr lang="fr-FR" sz="1400">
                <a:solidFill>
                  <a:srgbClr val="7385D1"/>
                </a:solidFill>
              </a:rPr>
              <a:t> tel que mentionné il y a 2 diapos.</a:t>
            </a:r>
          </a:p>
          <a:p>
            <a:endParaRPr lang="fr-FR" sz="1400">
              <a:solidFill>
                <a:srgbClr val="7385D1"/>
              </a:solidFill>
            </a:endParaRPr>
          </a:p>
          <a:p>
            <a:r>
              <a:rPr lang="fr-FR" sz="1400">
                <a:solidFill>
                  <a:srgbClr val="7385D1"/>
                </a:solidFill>
              </a:rPr>
              <a:t>• Votre objectif est de « </a:t>
            </a:r>
            <a:r>
              <a:rPr lang="fr-FR" sz="1400">
                <a:solidFill>
                  <a:srgbClr val="FA4098"/>
                </a:solidFill>
              </a:rPr>
              <a:t>valider</a:t>
            </a:r>
            <a:r>
              <a:rPr lang="fr-FR" sz="1400">
                <a:solidFill>
                  <a:srgbClr val="7385D1"/>
                </a:solidFill>
              </a:rPr>
              <a:t> » chaque changement souhaité ET de faire des modifications manuelles au besoin, pour chaque </a:t>
            </a:r>
            <a:r>
              <a:rPr lang="fr-FR" sz="1400">
                <a:solidFill>
                  <a:srgbClr val="FA4098"/>
                </a:solidFill>
              </a:rPr>
              <a:t>conflit</a:t>
            </a:r>
            <a:r>
              <a:rPr lang="fr-FR" sz="1400">
                <a:solidFill>
                  <a:srgbClr val="7385D1"/>
                </a:solidFill>
              </a:rPr>
              <a:t>. Les prochaines diapos font un </a:t>
            </a:r>
            <a:r>
              <a:rPr lang="fr-FR" sz="1400" b="1">
                <a:solidFill>
                  <a:srgbClr val="7385D1"/>
                </a:solidFill>
              </a:rPr>
              <a:t>pas à pas</a:t>
            </a:r>
            <a:r>
              <a:rPr lang="fr-FR" sz="140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D2D836A-E6BF-9507-FF99-71D44A75172F}"/>
              </a:ext>
            </a:extLst>
          </p:cNvPr>
          <p:cNvSpPr txBox="1"/>
          <p:nvPr/>
        </p:nvSpPr>
        <p:spPr>
          <a:xfrm>
            <a:off x="6260592" y="846476"/>
            <a:ext cx="593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7385D1"/>
                </a:solidFill>
              </a:rPr>
              <a:t>⛔ </a:t>
            </a:r>
            <a:r>
              <a:rPr lang="fr-FR" sz="1600">
                <a:solidFill>
                  <a:srgbClr val="7385D1"/>
                </a:solidFill>
              </a:rPr>
              <a:t>Ordre de résolution : </a:t>
            </a:r>
            <a:r>
              <a:rPr lang="fr-FR" sz="1600">
                <a:solidFill>
                  <a:srgbClr val="FA4098"/>
                </a:solidFill>
              </a:rPr>
              <a:t>Models</a:t>
            </a:r>
            <a:r>
              <a:rPr lang="fr-FR" sz="1600">
                <a:solidFill>
                  <a:srgbClr val="7385D1"/>
                </a:solidFill>
              </a:rPr>
              <a:t> -&gt; </a:t>
            </a:r>
            <a:r>
              <a:rPr lang="fr-FR" sz="1600">
                <a:solidFill>
                  <a:srgbClr val="FA4098"/>
                </a:solidFill>
              </a:rPr>
              <a:t>Services</a:t>
            </a:r>
            <a:r>
              <a:rPr lang="fr-FR" sz="1600">
                <a:solidFill>
                  <a:srgbClr val="7385D1"/>
                </a:solidFill>
              </a:rPr>
              <a:t> -&gt; </a:t>
            </a:r>
            <a:r>
              <a:rPr lang="fr-FR" sz="1600">
                <a:solidFill>
                  <a:srgbClr val="FA4098"/>
                </a:solidFill>
              </a:rPr>
              <a:t>Contrôleurs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27C0A15-DD9E-C23B-2B34-C029ED66F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17054" y="1222294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2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Merge</a:t>
            </a:r>
            <a:r>
              <a:rPr lang="fr-FR" dirty="0"/>
              <a:t> directement dans </a:t>
            </a:r>
            <a:r>
              <a:rPr lang="fr-FR" dirty="0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Étape 3</a:t>
            </a:r>
            <a:r>
              <a:rPr lang="fr-FR" dirty="0"/>
              <a:t> : Une fois le merge terminé, </a:t>
            </a:r>
            <a:r>
              <a:rPr lang="fr-FR" b="1" dirty="0"/>
              <a:t>testez</a:t>
            </a:r>
            <a:r>
              <a:rPr lang="fr-FR" dirty="0"/>
              <a:t> votre code. (Quitte à faire un commit supplémentaire pour régler les bugs)</a:t>
            </a:r>
          </a:p>
          <a:p>
            <a:pPr lvl="2"/>
            <a:r>
              <a:rPr lang="fr-FR" dirty="0"/>
              <a:t> Puis, vous pourrez ensuite </a:t>
            </a:r>
            <a:r>
              <a:rPr lang="fr-FR" dirty="0">
                <a:solidFill>
                  <a:srgbClr val="FA4098"/>
                </a:solidFill>
              </a:rPr>
              <a:t>merge</a:t>
            </a:r>
            <a:r>
              <a:rPr lang="fr-FR" dirty="0"/>
              <a:t> votre </a:t>
            </a:r>
            <a:r>
              <a:rPr lang="fr-FR" dirty="0">
                <a:solidFill>
                  <a:srgbClr val="FA4098"/>
                </a:solidFill>
              </a:rPr>
              <a:t>branche</a:t>
            </a:r>
            <a:r>
              <a:rPr lang="fr-FR" dirty="0"/>
              <a:t> dans </a:t>
            </a:r>
            <a:r>
              <a:rPr lang="fr-FR" dirty="0">
                <a:solidFill>
                  <a:srgbClr val="FA4098"/>
                </a:solidFill>
              </a:rPr>
              <a:t>dev</a:t>
            </a:r>
            <a:r>
              <a:rPr lang="fr-FR" dirty="0"/>
              <a:t> sans conflits.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65BF8C4-07A3-8709-00FF-15AF75F8C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7438" y="907485"/>
            <a:ext cx="947156" cy="8289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49C6EE-37F0-0A38-86E2-EE0D4A082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60" y="3944184"/>
            <a:ext cx="3191320" cy="206721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6561711-5307-1E37-BA43-95D92FF4F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234" y="3944184"/>
            <a:ext cx="3172268" cy="207674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8C4611-7728-3B2F-494A-8EE27CF85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3842" y="3748894"/>
            <a:ext cx="3219899" cy="2467319"/>
          </a:xfrm>
          <a:prstGeom prst="rect">
            <a:avLst/>
          </a:prstGeom>
          <a:ln w="28575">
            <a:noFill/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9A7D5F1-5FB2-0F9C-85F1-2528BF02CB88}"/>
              </a:ext>
            </a:extLst>
          </p:cNvPr>
          <p:cNvCxnSpPr>
            <a:cxnSpLocks/>
          </p:cNvCxnSpPr>
          <p:nvPr/>
        </p:nvCxnSpPr>
        <p:spPr>
          <a:xfrm flipH="1">
            <a:off x="2653984" y="386275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24DA4DF-D973-2310-77E9-BEFFB05707D5}"/>
              </a:ext>
            </a:extLst>
          </p:cNvPr>
          <p:cNvCxnSpPr>
            <a:cxnSpLocks/>
          </p:cNvCxnSpPr>
          <p:nvPr/>
        </p:nvCxnSpPr>
        <p:spPr>
          <a:xfrm flipH="1">
            <a:off x="5293079" y="4484547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2E32994-7ACC-A645-5419-9F3DC5C473EE}"/>
              </a:ext>
            </a:extLst>
          </p:cNvPr>
          <p:cNvCxnSpPr>
            <a:cxnSpLocks/>
          </p:cNvCxnSpPr>
          <p:nvPr/>
        </p:nvCxnSpPr>
        <p:spPr>
          <a:xfrm flipH="1">
            <a:off x="10892460" y="3677043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E03BA0F-0E43-C282-69CF-BFEB34F74C02}"/>
              </a:ext>
            </a:extLst>
          </p:cNvPr>
          <p:cNvSpPr txBox="1"/>
          <p:nvPr/>
        </p:nvSpPr>
        <p:spPr>
          <a:xfrm>
            <a:off x="112820" y="352420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9073D1"/>
                </a:solidFill>
              </a:rPr>
              <a:t>Nouveau commit qui règle les bugs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D538863-AE0F-B7B3-7E55-18FA8523D493}"/>
              </a:ext>
            </a:extLst>
          </p:cNvPr>
          <p:cNvSpPr txBox="1"/>
          <p:nvPr/>
        </p:nvSpPr>
        <p:spPr>
          <a:xfrm>
            <a:off x="4178383" y="35420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On sélectionne </a:t>
            </a:r>
            <a:r>
              <a:rPr lang="fr-FR" sz="1400">
                <a:solidFill>
                  <a:srgbClr val="FA4098"/>
                </a:solidFill>
              </a:rPr>
              <a:t>dev</a:t>
            </a:r>
            <a:r>
              <a:rPr lang="fr-FR" sz="1400">
                <a:solidFill>
                  <a:srgbClr val="9073D1"/>
                </a:solidFill>
              </a:rPr>
              <a:t>, on merge </a:t>
            </a:r>
            <a:r>
              <a:rPr lang="fr-FR" sz="1400">
                <a:solidFill>
                  <a:srgbClr val="FA4098"/>
                </a:solidFill>
              </a:rPr>
              <a:t>Etape-10</a:t>
            </a:r>
            <a:r>
              <a:rPr lang="fr-FR" sz="1400">
                <a:solidFill>
                  <a:srgbClr val="9073D1"/>
                </a:solidFill>
              </a:rPr>
              <a:t> dedans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7A2CCE0-E5B1-A42A-731D-6D3CC2466F4A}"/>
              </a:ext>
            </a:extLst>
          </p:cNvPr>
          <p:cNvSpPr txBox="1"/>
          <p:nvPr/>
        </p:nvSpPr>
        <p:spPr>
          <a:xfrm>
            <a:off x="8452618" y="3355991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Voici le résultat, on est prêt à </a:t>
            </a:r>
            <a:r>
              <a:rPr lang="fr-FR" sz="1400">
                <a:solidFill>
                  <a:srgbClr val="FA4098"/>
                </a:solidFill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353494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F5E23-316C-3134-C820-B6A40FEF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056FF-FF5B-2B39-B4BA-8CBD4259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Une personne qui fait plusieurs merge d’affilée</a:t>
            </a:r>
          </a:p>
          <a:p>
            <a:pPr lvl="1"/>
            <a:r>
              <a:rPr lang="fr-FR" dirty="0"/>
              <a:t> Dans la situation où une personne fait plusieurs </a:t>
            </a:r>
            <a:r>
              <a:rPr lang="fr-FR" dirty="0">
                <a:solidFill>
                  <a:srgbClr val="FA4098"/>
                </a:solidFill>
              </a:rPr>
              <a:t>merge</a:t>
            </a:r>
            <a:r>
              <a:rPr lang="fr-FR" dirty="0"/>
              <a:t> </a:t>
            </a:r>
            <a:r>
              <a:rPr lang="fr-FR" u="sng" dirty="0"/>
              <a:t>consécutifs</a:t>
            </a:r>
            <a:r>
              <a:rPr lang="fr-FR" dirty="0"/>
              <a:t> sur </a:t>
            </a:r>
            <a:r>
              <a:rPr lang="fr-FR" dirty="0">
                <a:solidFill>
                  <a:srgbClr val="FA4098"/>
                </a:solidFill>
              </a:rPr>
              <a:t>dev</a:t>
            </a:r>
            <a:r>
              <a:rPr lang="fr-FR" dirty="0"/>
              <a:t>, elle n’aura bien entendu aucun conflit à gérer.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A7A300-BFC5-8910-719E-C4BA5BB3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435" y="2481096"/>
            <a:ext cx="5917129" cy="3118382"/>
          </a:xfrm>
          <a:prstGeom prst="rect">
            <a:avLst/>
          </a:prstGeom>
          <a:ln w="28575">
            <a:noFill/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E46310-34AC-10A2-434C-ACB4501E1FB5}"/>
              </a:ext>
            </a:extLst>
          </p:cNvPr>
          <p:cNvSpPr txBox="1"/>
          <p:nvPr/>
        </p:nvSpPr>
        <p:spPr>
          <a:xfrm>
            <a:off x="3060700" y="5658493"/>
            <a:ext cx="6178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7385D1"/>
                </a:solidFill>
              </a:rPr>
              <a:t>Ici, une personne travaille sur </a:t>
            </a:r>
            <a:r>
              <a:rPr lang="fr-FR">
                <a:solidFill>
                  <a:srgbClr val="FA4098"/>
                </a:solidFill>
              </a:rPr>
              <a:t>Etape-3</a:t>
            </a:r>
            <a:r>
              <a:rPr lang="fr-FR">
                <a:solidFill>
                  <a:srgbClr val="7385D1"/>
                </a:solidFill>
              </a:rPr>
              <a:t>, alors que l’autre a eu le temps de créer et de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>
                <a:solidFill>
                  <a:srgbClr val="7385D1"/>
                </a:solidFill>
              </a:rPr>
              <a:t> </a:t>
            </a:r>
            <a:r>
              <a:rPr lang="fr-FR">
                <a:solidFill>
                  <a:srgbClr val="FA4098"/>
                </a:solidFill>
              </a:rPr>
              <a:t>Etape-4</a:t>
            </a:r>
            <a:r>
              <a:rPr lang="fr-FR">
                <a:solidFill>
                  <a:srgbClr val="7385D1"/>
                </a:solidFill>
              </a:rPr>
              <a:t> puis </a:t>
            </a:r>
            <a:r>
              <a:rPr lang="fr-FR">
                <a:solidFill>
                  <a:srgbClr val="FA4098"/>
                </a:solidFill>
              </a:rPr>
              <a:t>Etape-5</a:t>
            </a:r>
            <a:r>
              <a:rPr lang="fr-FR">
                <a:solidFill>
                  <a:srgbClr val="7385D1"/>
                </a:solidFill>
              </a:rPr>
              <a:t>.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738379DF-4B1A-CAA8-838D-A235133F51AA}"/>
              </a:ext>
            </a:extLst>
          </p:cNvPr>
          <p:cNvCxnSpPr>
            <a:cxnSpLocks/>
          </p:cNvCxnSpPr>
          <p:nvPr/>
        </p:nvCxnSpPr>
        <p:spPr>
          <a:xfrm>
            <a:off x="4517136" y="2962656"/>
            <a:ext cx="429722" cy="23332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1817C1B-D01E-8B88-3D01-8C76E2F43052}"/>
              </a:ext>
            </a:extLst>
          </p:cNvPr>
          <p:cNvCxnSpPr>
            <a:cxnSpLocks/>
          </p:cNvCxnSpPr>
          <p:nvPr/>
        </p:nvCxnSpPr>
        <p:spPr>
          <a:xfrm>
            <a:off x="4495754" y="2424210"/>
            <a:ext cx="429722" cy="23332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que 4">
            <a:extLst>
              <a:ext uri="{FF2B5EF4-FFF2-40B4-BE49-F238E27FC236}">
                <a16:creationId xmlns:a16="http://schemas.microsoft.com/office/drawing/2014/main" id="{F82F6B09-25D7-3CA7-100C-BC1B8065C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9054" y="907485"/>
            <a:ext cx="975539" cy="8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FABAB0-363C-9092-61AD-42B183CB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A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1 : Créer le repo sur </a:t>
            </a:r>
            <a:r>
              <a:rPr lang="fr-FR" noProof="0" dirty="0" err="1"/>
              <a:t>Github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3B22CB-E592-463E-4EA6-13BF162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EDC5CC-7E55-D551-96A1-39D95E80E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77" y="2315497"/>
            <a:ext cx="3191320" cy="124794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C09CAF6-22C5-726F-16A1-B963BF62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105" y="2648918"/>
            <a:ext cx="1028844" cy="581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B310B6-9E41-3BE9-BCAE-A3222BEFF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161" y="2315497"/>
            <a:ext cx="5087060" cy="1057423"/>
          </a:xfrm>
          <a:prstGeom prst="rect">
            <a:avLst/>
          </a:prstGeom>
          <a:ln w="28575"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51F22AD-F05D-7336-69F7-2CD212408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263" y="3485081"/>
            <a:ext cx="1648055" cy="11812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9BF60B-5EBF-CF90-628D-98571D668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9198" y="3823265"/>
            <a:ext cx="1943371" cy="50489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5239FB2-883B-1636-7EA8-4244674E83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366" y="5150716"/>
            <a:ext cx="8878539" cy="1448002"/>
          </a:xfrm>
          <a:prstGeom prst="rect">
            <a:avLst/>
          </a:prstGeom>
          <a:ln w="28575">
            <a:noFill/>
          </a:ln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25E09EE-C412-3156-92FD-FFE6EC74D919}"/>
              </a:ext>
            </a:extLst>
          </p:cNvPr>
          <p:cNvCxnSpPr>
            <a:cxnSpLocks/>
          </p:cNvCxnSpPr>
          <p:nvPr/>
        </p:nvCxnSpPr>
        <p:spPr>
          <a:xfrm flipH="1">
            <a:off x="8563239" y="4812530"/>
            <a:ext cx="1651782" cy="96310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1AAE883C-15F8-99D8-3C7C-40F59ED1A90B}"/>
              </a:ext>
            </a:extLst>
          </p:cNvPr>
          <p:cNvSpPr txBox="1"/>
          <p:nvPr/>
        </p:nvSpPr>
        <p:spPr>
          <a:xfrm>
            <a:off x="8444382" y="4568915"/>
            <a:ext cx="34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A4098"/>
                </a:solidFill>
              </a:rPr>
              <a:t>URL necessaire pour la </a:t>
            </a:r>
            <a:r>
              <a:rPr lang="en-US" sz="1200" dirty="0" err="1">
                <a:solidFill>
                  <a:srgbClr val="FA4098"/>
                </a:solidFill>
              </a:rPr>
              <a:t>prochaine</a:t>
            </a:r>
            <a:r>
              <a:rPr lang="en-US" sz="1200" dirty="0">
                <a:solidFill>
                  <a:srgbClr val="FA4098"/>
                </a:solidFill>
              </a:rPr>
              <a:t> étape</a:t>
            </a:r>
            <a:endParaRPr lang="fr-CA" sz="1200" dirty="0">
              <a:solidFill>
                <a:srgbClr val="FA4098"/>
              </a:solidFill>
            </a:endParaRPr>
          </a:p>
        </p:txBody>
      </p:sp>
      <p:pic>
        <p:nvPicPr>
          <p:cNvPr id="19" name="Image 18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5D3E428D-CED9-2CBB-1247-313B9E9AED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206" y="821332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39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FABAB0-363C-9092-61AD-42B183CB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A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2 : Cloner le repo avec </a:t>
            </a:r>
            <a:r>
              <a:rPr lang="fr-FR" noProof="0" dirty="0">
                <a:solidFill>
                  <a:srgbClr val="FA4098"/>
                </a:solidFill>
              </a:rPr>
              <a:t>Fork</a:t>
            </a:r>
            <a:r>
              <a:rPr lang="fr-FR" noProof="0" dirty="0"/>
              <a:t> y glisser les fichiers de départ du / des projet(s).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3B22CB-E592-463E-4EA6-13BF162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Setup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B725D8E-E4D6-C81E-EBD7-8CE753D0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959" y="4045921"/>
            <a:ext cx="1924319" cy="60015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A5897A4-9058-F53C-878D-1C2AFE4D778C}"/>
              </a:ext>
            </a:extLst>
          </p:cNvPr>
          <p:cNvSpPr txBox="1"/>
          <p:nvPr/>
        </p:nvSpPr>
        <p:spPr>
          <a:xfrm>
            <a:off x="8643016" y="4728433"/>
            <a:ext cx="254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FA4098"/>
                </a:solidFill>
              </a:rPr>
              <a:t>Dossier mentionné dans le .gitignore pour ne pas le push.</a:t>
            </a:r>
            <a:endParaRPr lang="fr-CA" sz="1200">
              <a:solidFill>
                <a:srgbClr val="FA4098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3D6DCA1-2EA3-5F24-BC7D-BAAE23DDF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959" y="2513963"/>
            <a:ext cx="2896004" cy="117173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557F1DE-B5D0-802A-7842-3B8BCC672F8B}"/>
              </a:ext>
            </a:extLst>
          </p:cNvPr>
          <p:cNvSpPr txBox="1"/>
          <p:nvPr/>
        </p:nvSpPr>
        <p:spPr>
          <a:xfrm>
            <a:off x="8727459" y="3686569"/>
            <a:ext cx="34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A4098"/>
                </a:solidFill>
              </a:rPr>
              <a:t>.</a:t>
            </a:r>
            <a:r>
              <a:rPr lang="en-US" sz="1200" dirty="0" err="1">
                <a:solidFill>
                  <a:srgbClr val="FA4098"/>
                </a:solidFill>
              </a:rPr>
              <a:t>gitkeep</a:t>
            </a:r>
            <a:r>
              <a:rPr lang="en-US" sz="1200" dirty="0">
                <a:solidFill>
                  <a:srgbClr val="FA4098"/>
                </a:solidFill>
              </a:rPr>
              <a:t> dans un dossier vide pour le conserver.</a:t>
            </a:r>
            <a:endParaRPr lang="fr-CA" sz="1200" dirty="0">
              <a:solidFill>
                <a:srgbClr val="FA4098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4AF3E85-541D-A1B5-6537-C1C033824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14" y="2202115"/>
            <a:ext cx="3143689" cy="952633"/>
          </a:xfrm>
          <a:prstGeom prst="rect">
            <a:avLst/>
          </a:prstGeom>
          <a:ln w="28575"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26F36E7-2547-CC28-120B-4396F3F3A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189" y="4084824"/>
            <a:ext cx="5992683" cy="2402166"/>
          </a:xfrm>
          <a:prstGeom prst="rect">
            <a:avLst/>
          </a:prstGeom>
          <a:ln w="28575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7042C10-203D-D5FB-F3D4-E3AE1409D3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7574" y="2301551"/>
            <a:ext cx="2124371" cy="2114845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75253BA-FEBB-01D4-D67F-69ACB018F18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818755" y="3783840"/>
            <a:ext cx="2226204" cy="56216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558D1FD-AD53-A94C-B078-4ABAD8E7876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097252" y="3099833"/>
            <a:ext cx="1947707" cy="38392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8C06476-C32D-BE0E-6749-61D0A88B2599}"/>
              </a:ext>
            </a:extLst>
          </p:cNvPr>
          <p:cNvCxnSpPr>
            <a:cxnSpLocks/>
          </p:cNvCxnSpPr>
          <p:nvPr/>
        </p:nvCxnSpPr>
        <p:spPr>
          <a:xfrm flipH="1">
            <a:off x="1604280" y="2678431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ECDE8C9-ECD7-AAA5-7122-C8025DB43021}"/>
              </a:ext>
            </a:extLst>
          </p:cNvPr>
          <p:cNvCxnSpPr>
            <a:cxnSpLocks/>
          </p:cNvCxnSpPr>
          <p:nvPr/>
        </p:nvCxnSpPr>
        <p:spPr>
          <a:xfrm flipH="1">
            <a:off x="5348441" y="5922464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8A551422-438D-2B8A-029A-0B0679DED259}"/>
              </a:ext>
            </a:extLst>
          </p:cNvPr>
          <p:cNvCxnSpPr>
            <a:cxnSpLocks/>
          </p:cNvCxnSpPr>
          <p:nvPr/>
        </p:nvCxnSpPr>
        <p:spPr>
          <a:xfrm flipH="1">
            <a:off x="3770207" y="4585078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 30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94FDE2E5-CA37-2C96-2674-483816B7A3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909" y="821333"/>
            <a:ext cx="760720" cy="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5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FABAB0-363C-9092-61AD-42B183CB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A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3 : </a:t>
            </a:r>
            <a:r>
              <a:rPr lang="fr-FR" noProof="0" dirty="0">
                <a:solidFill>
                  <a:srgbClr val="FA4098"/>
                </a:solidFill>
              </a:rPr>
              <a:t>Commit</a:t>
            </a:r>
            <a:r>
              <a:rPr lang="fr-FR" noProof="0" dirty="0"/>
              <a:t> les fichiers de départ sur </a:t>
            </a:r>
            <a:r>
              <a:rPr lang="fr-FR" noProof="0" dirty="0">
                <a:solidFill>
                  <a:srgbClr val="FA4098"/>
                </a:solidFill>
              </a:rPr>
              <a:t>main</a:t>
            </a:r>
            <a:r>
              <a:rPr lang="fr-FR" noProof="0" dirty="0"/>
              <a:t>, créer une branche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 et puis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 </a:t>
            </a:r>
            <a:r>
              <a:rPr lang="fr-FR" u="sng" dirty="0"/>
              <a:t>l</a:t>
            </a:r>
            <a:r>
              <a:rPr lang="fr-FR" u="sng" noProof="0" dirty="0"/>
              <a:t>es deux branches</a:t>
            </a:r>
            <a:r>
              <a:rPr lang="fr-FR" noProof="0" dirty="0"/>
              <a:t>. Enfin, ajouter l’autre personne en </a:t>
            </a:r>
            <a:r>
              <a:rPr lang="fr-FR" noProof="0" dirty="0">
                <a:solidFill>
                  <a:srgbClr val="FA4098"/>
                </a:solidFill>
              </a:rPr>
              <a:t>collaborateur</a:t>
            </a:r>
            <a:r>
              <a:rPr lang="fr-FR" noProof="0" dirty="0"/>
              <a:t>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3B22CB-E592-463E-4EA6-13BF162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5CA4357-4DDF-15FD-9988-8179B4A2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5" y="2707936"/>
            <a:ext cx="4581846" cy="2482900"/>
          </a:xfrm>
          <a:prstGeom prst="rect">
            <a:avLst/>
          </a:prstGeom>
          <a:ln w="28575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146A05-9200-3D8C-6DC1-D68BBA664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30" y="5450505"/>
            <a:ext cx="1619476" cy="466790"/>
          </a:xfrm>
          <a:prstGeom prst="rect">
            <a:avLst/>
          </a:prstGeom>
          <a:ln w="28575"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A09930-BB4B-C58D-CFB7-5969A119E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65" y="2670213"/>
            <a:ext cx="857370" cy="676369"/>
          </a:xfrm>
          <a:prstGeom prst="rect">
            <a:avLst/>
          </a:prstGeom>
          <a:ln w="28575"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F48048A-CF54-10DF-0FF2-FAE8F84C1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9412" y="2670213"/>
            <a:ext cx="5349114" cy="1606966"/>
          </a:xfrm>
          <a:prstGeom prst="rect">
            <a:avLst/>
          </a:prstGeom>
          <a:ln w="28575"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C89EFD8-AB64-DE1D-6BF6-53D6C0EB85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1165" y="4464462"/>
            <a:ext cx="6300248" cy="2206867"/>
          </a:xfrm>
          <a:prstGeom prst="rect">
            <a:avLst/>
          </a:prstGeom>
          <a:ln w="28575"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ECA0DBF-2BFB-0F4B-696D-9CED51053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9697" y="5043947"/>
            <a:ext cx="476316" cy="523948"/>
          </a:xfrm>
          <a:prstGeom prst="rect">
            <a:avLst/>
          </a:prstGeom>
          <a:ln w="28575">
            <a:noFill/>
          </a:ln>
        </p:spPr>
      </p:pic>
      <p:pic>
        <p:nvPicPr>
          <p:cNvPr id="20" name="Image 19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351FF346-0173-9E6F-791D-53582481B0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206" y="821332"/>
            <a:ext cx="1057423" cy="1057423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9A19CA8-A0B9-0A0E-7A58-B613BD6235CA}"/>
              </a:ext>
            </a:extLst>
          </p:cNvPr>
          <p:cNvSpPr txBox="1"/>
          <p:nvPr/>
        </p:nvSpPr>
        <p:spPr>
          <a:xfrm>
            <a:off x="8221978" y="5786837"/>
            <a:ext cx="3524035" cy="830997"/>
          </a:xfrm>
          <a:prstGeom prst="rect">
            <a:avLst/>
          </a:prstGeom>
          <a:solidFill>
            <a:srgbClr val="FFFFFF"/>
          </a:solidFill>
          <a:ln w="28575">
            <a:solidFill>
              <a:srgbClr val="73B3D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73B3D1"/>
                </a:solidFill>
              </a:rPr>
              <a:t>Des « branches » n’apparaitront pas forcément </a:t>
            </a:r>
            <a:r>
              <a:rPr lang="fr-FR" sz="1200" dirty="0">
                <a:solidFill>
                  <a:srgbClr val="FA4098"/>
                </a:solidFill>
              </a:rPr>
              <a:t>visuellement</a:t>
            </a:r>
            <a:r>
              <a:rPr lang="fr-FR" sz="1200" dirty="0">
                <a:solidFill>
                  <a:srgbClr val="73B3D1"/>
                </a:solidFill>
              </a:rPr>
              <a:t> immédiatement. L’important est que leur nom soit présent parmi les branches indiquées à gauche.</a:t>
            </a:r>
          </a:p>
        </p:txBody>
      </p:sp>
    </p:spTree>
    <p:extLst>
      <p:ext uri="{BB962C8B-B14F-4D97-AF65-F5344CB8AC3E}">
        <p14:creationId xmlns:p14="http://schemas.microsoft.com/office/powerpoint/2010/main" val="296235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7FABAB0-363C-9092-61AD-42B183CBF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B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4 : </a:t>
            </a:r>
            <a:r>
              <a:rPr lang="fr-FR" noProof="0" dirty="0">
                <a:solidFill>
                  <a:srgbClr val="FA4098"/>
                </a:solidFill>
              </a:rPr>
              <a:t>Cloner</a:t>
            </a:r>
            <a:r>
              <a:rPr lang="fr-FR" noProof="0" dirty="0"/>
              <a:t> le repo depuis </a:t>
            </a:r>
            <a:r>
              <a:rPr lang="fr-FR" noProof="0" dirty="0" err="1"/>
              <a:t>Github</a:t>
            </a:r>
            <a:r>
              <a:rPr lang="fr-FR" noProof="0" dirty="0"/>
              <a:t>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13B22CB-E592-463E-4EA6-13BF1624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21729F5-1313-2C5F-5F15-6DDE3C571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07" y="2306424"/>
            <a:ext cx="4744112" cy="305795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F352EA3-B28B-838B-9849-987CC7B2D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50" y="2386842"/>
            <a:ext cx="3143689" cy="95263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67B5D70-2AC9-9CCD-1FD2-EB023745E5C2}"/>
              </a:ext>
            </a:extLst>
          </p:cNvPr>
          <p:cNvCxnSpPr>
            <a:cxnSpLocks/>
          </p:cNvCxnSpPr>
          <p:nvPr/>
        </p:nvCxnSpPr>
        <p:spPr>
          <a:xfrm flipH="1">
            <a:off x="2426316" y="2863158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D24D6C9F-CAE1-2F2B-EB3F-FB78BB82B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98" y="3706133"/>
            <a:ext cx="5992683" cy="240216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9AA9AE5-2756-80D1-50F9-B2A7A90F8F7B}"/>
              </a:ext>
            </a:extLst>
          </p:cNvPr>
          <p:cNvCxnSpPr>
            <a:cxnSpLocks/>
          </p:cNvCxnSpPr>
          <p:nvPr/>
        </p:nvCxnSpPr>
        <p:spPr>
          <a:xfrm flipH="1">
            <a:off x="9741128" y="4328011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796FCF-7E7A-7ACF-AB3A-C7054D7EBCF7}"/>
              </a:ext>
            </a:extLst>
          </p:cNvPr>
          <p:cNvCxnSpPr>
            <a:cxnSpLocks/>
          </p:cNvCxnSpPr>
          <p:nvPr/>
        </p:nvCxnSpPr>
        <p:spPr>
          <a:xfrm flipH="1">
            <a:off x="3797916" y="4206387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8AABEE4-D425-1F93-CC2D-CFCBC9675ED6}"/>
              </a:ext>
            </a:extLst>
          </p:cNvPr>
          <p:cNvCxnSpPr>
            <a:cxnSpLocks/>
          </p:cNvCxnSpPr>
          <p:nvPr/>
        </p:nvCxnSpPr>
        <p:spPr>
          <a:xfrm flipH="1">
            <a:off x="11126704" y="2243487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2A48745-989F-6FC5-4793-AAEDC15FCC8B}"/>
              </a:ext>
            </a:extLst>
          </p:cNvPr>
          <p:cNvCxnSpPr>
            <a:cxnSpLocks/>
          </p:cNvCxnSpPr>
          <p:nvPr/>
        </p:nvCxnSpPr>
        <p:spPr>
          <a:xfrm flipH="1">
            <a:off x="5390801" y="5564073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61B57B79-465C-7A2E-2BC7-0DA89D572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206" y="821332"/>
            <a:ext cx="105742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1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3C24D-E391-C490-E9EE-EC2DB1A1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0513C5-FDDC-D640-8500-F2744C84D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Créer une sous-branche dans la branche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 noProof="0" dirty="0"/>
              <a:t> Attention à bien faire clic-droit sur « 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 ».</a:t>
            </a:r>
          </a:p>
        </p:txBody>
      </p:sp>
      <p:pic>
        <p:nvPicPr>
          <p:cNvPr id="4" name="Image 3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3049F4E6-4940-F759-4289-45E0D376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0206" y="821332"/>
            <a:ext cx="1057423" cy="10574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D1B69B9-6A65-C149-DC2A-CC388133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89" y="2368967"/>
            <a:ext cx="5477639" cy="2286319"/>
          </a:xfrm>
          <a:prstGeom prst="rect">
            <a:avLst/>
          </a:prstGeom>
          <a:ln w="28575">
            <a:noFill/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1007291-C29E-49CC-2026-AE9FF2965A5F}"/>
              </a:ext>
            </a:extLst>
          </p:cNvPr>
          <p:cNvCxnSpPr>
            <a:cxnSpLocks/>
          </p:cNvCxnSpPr>
          <p:nvPr/>
        </p:nvCxnSpPr>
        <p:spPr>
          <a:xfrm flipH="1">
            <a:off x="3539298" y="4224860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CE57FC7C-75C5-9B09-3CF7-3F8D09F37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279" y="2417532"/>
            <a:ext cx="7386957" cy="109690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FA70E78-1108-62BC-1B15-B697132DFEB4}"/>
              </a:ext>
            </a:extLst>
          </p:cNvPr>
          <p:cNvSpPr txBox="1"/>
          <p:nvPr/>
        </p:nvSpPr>
        <p:spPr>
          <a:xfrm>
            <a:off x="6551907" y="3558988"/>
            <a:ext cx="496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39CD1"/>
                </a:solidFill>
              </a:rPr>
              <a:t>Création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d’une</a:t>
            </a:r>
            <a:r>
              <a:rPr lang="en-US" sz="1400" dirty="0">
                <a:solidFill>
                  <a:srgbClr val="739CD1"/>
                </a:solidFill>
              </a:rPr>
              <a:t> première </a:t>
            </a:r>
            <a:r>
              <a:rPr lang="en-US" sz="1400" dirty="0" err="1">
                <a:solidFill>
                  <a:srgbClr val="739CD1"/>
                </a:solidFill>
              </a:rPr>
              <a:t>branche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nommé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>
                <a:solidFill>
                  <a:srgbClr val="FA4098"/>
                </a:solidFill>
              </a:rPr>
              <a:t>etape-1</a:t>
            </a:r>
            <a:r>
              <a:rPr lang="en-US" sz="1400" dirty="0">
                <a:solidFill>
                  <a:srgbClr val="739CD1"/>
                </a:solidFill>
              </a:rPr>
              <a:t> à </a:t>
            </a:r>
            <a:r>
              <a:rPr lang="en-US" sz="1400" dirty="0" err="1">
                <a:solidFill>
                  <a:srgbClr val="739CD1"/>
                </a:solidFill>
              </a:rPr>
              <a:t>partir</a:t>
            </a:r>
            <a:r>
              <a:rPr lang="en-US" sz="1400" dirty="0">
                <a:solidFill>
                  <a:srgbClr val="739CD1"/>
                </a:solidFill>
              </a:rPr>
              <a:t> de </a:t>
            </a:r>
            <a:r>
              <a:rPr lang="en-US" sz="1400" dirty="0">
                <a:solidFill>
                  <a:srgbClr val="FA4098"/>
                </a:solidFill>
              </a:rPr>
              <a:t>dev</a:t>
            </a:r>
            <a:endParaRPr lang="fr-CA" sz="1400" dirty="0">
              <a:solidFill>
                <a:srgbClr val="FA4098"/>
              </a:solidFill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442D765-8A1D-B95D-0B15-569E59287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108" y="4655286"/>
            <a:ext cx="5487166" cy="685896"/>
          </a:xfrm>
          <a:prstGeom prst="rect">
            <a:avLst/>
          </a:prstGeom>
          <a:ln w="28575"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869C732-57D6-9093-E99E-7097239E1240}"/>
              </a:ext>
            </a:extLst>
          </p:cNvPr>
          <p:cNvSpPr txBox="1"/>
          <p:nvPr/>
        </p:nvSpPr>
        <p:spPr>
          <a:xfrm>
            <a:off x="6706853" y="5389709"/>
            <a:ext cx="496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39CD1"/>
                </a:solidFill>
              </a:rPr>
              <a:t>Création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d’une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dexuième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branche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nommé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>
                <a:solidFill>
                  <a:srgbClr val="FA4098"/>
                </a:solidFill>
              </a:rPr>
              <a:t>etape-2</a:t>
            </a:r>
            <a:r>
              <a:rPr lang="en-US" sz="1400" dirty="0">
                <a:solidFill>
                  <a:srgbClr val="739CD1"/>
                </a:solidFill>
              </a:rPr>
              <a:t> à </a:t>
            </a:r>
            <a:r>
              <a:rPr lang="en-US" sz="1400" dirty="0" err="1">
                <a:solidFill>
                  <a:srgbClr val="739CD1"/>
                </a:solidFill>
              </a:rPr>
              <a:t>partir</a:t>
            </a:r>
            <a:r>
              <a:rPr lang="en-US" sz="1400" dirty="0">
                <a:solidFill>
                  <a:srgbClr val="739CD1"/>
                </a:solidFill>
              </a:rPr>
              <a:t> de </a:t>
            </a:r>
            <a:r>
              <a:rPr lang="en-US" sz="1400" dirty="0">
                <a:solidFill>
                  <a:srgbClr val="FA4098"/>
                </a:solidFill>
              </a:rPr>
              <a:t>dev</a:t>
            </a:r>
            <a:endParaRPr lang="fr-CA" sz="1400" dirty="0">
              <a:solidFill>
                <a:srgbClr val="FA4098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60C77F5-50C2-E240-0AF9-05E79C4ACF71}"/>
              </a:ext>
            </a:extLst>
          </p:cNvPr>
          <p:cNvSpPr txBox="1"/>
          <p:nvPr/>
        </p:nvSpPr>
        <p:spPr>
          <a:xfrm>
            <a:off x="6064682" y="5903893"/>
            <a:ext cx="612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739CD1"/>
                </a:solidFill>
              </a:rPr>
              <a:t>Encore une fois, </a:t>
            </a:r>
            <a:r>
              <a:rPr lang="fr-FR" sz="1400" u="sng" dirty="0">
                <a:solidFill>
                  <a:srgbClr val="739CD1"/>
                </a:solidFill>
              </a:rPr>
              <a:t>visuellement</a:t>
            </a:r>
            <a:r>
              <a:rPr lang="fr-FR" sz="1400" dirty="0">
                <a:solidFill>
                  <a:srgbClr val="739CD1"/>
                </a:solidFill>
              </a:rPr>
              <a:t>, les </a:t>
            </a:r>
            <a:r>
              <a:rPr lang="fr-FR" sz="1400" dirty="0">
                <a:solidFill>
                  <a:srgbClr val="FA4098"/>
                </a:solidFill>
              </a:rPr>
              <a:t>branches</a:t>
            </a:r>
            <a:r>
              <a:rPr lang="fr-FR" sz="1400" dirty="0">
                <a:solidFill>
                  <a:srgbClr val="739CD1"/>
                </a:solidFill>
              </a:rPr>
              <a:t> ne sont pas forcément </a:t>
            </a:r>
            <a:r>
              <a:rPr lang="fr-FR" sz="1400" b="1" dirty="0">
                <a:solidFill>
                  <a:srgbClr val="739CD1"/>
                </a:solidFill>
              </a:rPr>
              <a:t>en retrait </a:t>
            </a:r>
            <a:r>
              <a:rPr lang="fr-FR" sz="1400" dirty="0">
                <a:solidFill>
                  <a:srgbClr val="739CD1"/>
                </a:solidFill>
              </a:rPr>
              <a:t>même s’il y a 4 « versions » de notre code. (</a:t>
            </a:r>
            <a:r>
              <a:rPr lang="fr-FR" sz="1400" dirty="0">
                <a:solidFill>
                  <a:srgbClr val="FA4098"/>
                </a:solidFill>
              </a:rPr>
              <a:t>main</a:t>
            </a:r>
            <a:r>
              <a:rPr lang="fr-FR" sz="1400" dirty="0">
                <a:solidFill>
                  <a:srgbClr val="739CD1"/>
                </a:solidFill>
              </a:rPr>
              <a:t>, </a:t>
            </a:r>
            <a:r>
              <a:rPr lang="fr-FR" sz="1400" dirty="0">
                <a:solidFill>
                  <a:srgbClr val="FA4098"/>
                </a:solidFill>
              </a:rPr>
              <a:t>dev</a:t>
            </a:r>
            <a:r>
              <a:rPr lang="fr-FR" sz="1400" dirty="0">
                <a:solidFill>
                  <a:srgbClr val="739CD1"/>
                </a:solidFill>
              </a:rPr>
              <a:t>, </a:t>
            </a:r>
            <a:r>
              <a:rPr lang="fr-FR" sz="1400" dirty="0">
                <a:solidFill>
                  <a:srgbClr val="FA4098"/>
                </a:solidFill>
              </a:rPr>
              <a:t>etape-1</a:t>
            </a:r>
            <a:r>
              <a:rPr lang="fr-FR" sz="1400" dirty="0">
                <a:solidFill>
                  <a:srgbClr val="739CD1"/>
                </a:solidFill>
              </a:rPr>
              <a:t> et </a:t>
            </a:r>
            <a:r>
              <a:rPr lang="fr-FR" sz="1400" dirty="0">
                <a:solidFill>
                  <a:srgbClr val="FA4098"/>
                </a:solidFill>
              </a:rPr>
              <a:t>etape-2</a:t>
            </a:r>
            <a:r>
              <a:rPr lang="fr-FR" sz="1400" dirty="0">
                <a:solidFill>
                  <a:srgbClr val="739CD1"/>
                </a:solidFill>
              </a:rPr>
              <a:t>) Puisque aucune branche n’a progressé / changé, </a:t>
            </a:r>
            <a:r>
              <a:rPr lang="fr-FR" sz="1400" dirty="0" err="1">
                <a:solidFill>
                  <a:srgbClr val="FA4098"/>
                </a:solidFill>
              </a:rPr>
              <a:t>GitKraken</a:t>
            </a:r>
            <a:r>
              <a:rPr lang="fr-FR" sz="1400" dirty="0">
                <a:solidFill>
                  <a:srgbClr val="739CD1"/>
                </a:solidFill>
              </a:rPr>
              <a:t> n’a pas de raison de les afficher de manière concurrente dans la hiérarchie.</a:t>
            </a:r>
          </a:p>
        </p:txBody>
      </p:sp>
    </p:spTree>
    <p:extLst>
      <p:ext uri="{BB962C8B-B14F-4D97-AF65-F5344CB8AC3E}">
        <p14:creationId xmlns:p14="http://schemas.microsoft.com/office/powerpoint/2010/main" val="427619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B7C9F40-FC41-479B-9703-FD2B2A1A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 Concepts généraux</a:t>
            </a:r>
          </a:p>
          <a:p>
            <a:r>
              <a:rPr lang="fr-FR" noProof="0" dirty="0"/>
              <a:t> </a:t>
            </a:r>
            <a:r>
              <a:rPr lang="fr-FR" noProof="0" dirty="0" err="1"/>
              <a:t>GitKraken</a:t>
            </a:r>
            <a:endParaRPr lang="fr-FR" noProof="0" dirty="0"/>
          </a:p>
          <a:p>
            <a:pPr lvl="1"/>
            <a:r>
              <a:rPr lang="fr-FR" noProof="0" dirty="0"/>
              <a:t> Setup initial du repository (une seule personne)</a:t>
            </a:r>
          </a:p>
          <a:p>
            <a:pPr lvl="1"/>
            <a:r>
              <a:rPr lang="fr-FR" noProof="0" dirty="0">
                <a:solidFill>
                  <a:srgbClr val="739CD1"/>
                </a:solidFill>
              </a:rPr>
              <a:t> Création de branches</a:t>
            </a:r>
          </a:p>
          <a:p>
            <a:pPr lvl="1"/>
            <a:r>
              <a:rPr lang="fr-FR" noProof="0" dirty="0">
                <a:solidFill>
                  <a:srgbClr val="7385D1"/>
                </a:solidFill>
              </a:rPr>
              <a:t> Merge de branches</a:t>
            </a:r>
          </a:p>
          <a:p>
            <a:r>
              <a:rPr lang="fr-FR" dirty="0"/>
              <a:t> Fork</a:t>
            </a:r>
          </a:p>
          <a:p>
            <a:pPr lvl="1"/>
            <a:r>
              <a:rPr lang="fr-FR" noProof="0" dirty="0"/>
              <a:t> Setup initial du repository (une seule personne)</a:t>
            </a:r>
          </a:p>
          <a:p>
            <a:pPr lvl="1"/>
            <a:r>
              <a:rPr lang="fr-FR" noProof="0" dirty="0">
                <a:solidFill>
                  <a:srgbClr val="739CD1"/>
                </a:solidFill>
              </a:rPr>
              <a:t> Création de branches</a:t>
            </a:r>
          </a:p>
          <a:p>
            <a:pPr lvl="1"/>
            <a:r>
              <a:rPr lang="fr-FR" noProof="0" dirty="0">
                <a:solidFill>
                  <a:srgbClr val="7385D1"/>
                </a:solidFill>
              </a:rPr>
              <a:t> Merge de branches</a:t>
            </a:r>
          </a:p>
          <a:p>
            <a:r>
              <a:rPr lang="fr-FR" noProof="0" dirty="0">
                <a:solidFill>
                  <a:srgbClr val="9073D1"/>
                </a:solidFill>
              </a:rPr>
              <a:t> Oula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95017CD-4398-4A31-BAF2-D2A5CB57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Menu du jour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6C7CCFE-208E-420C-AFB2-21FF5A9A9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541" y="311338"/>
            <a:ext cx="488147" cy="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51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10EF2-09F9-D4B8-AAE9-27989C16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FCDE1C-0BEF-3199-1CC4-DC3D59FA0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Réaliser un </a:t>
            </a:r>
            <a:r>
              <a:rPr lang="fr-CA" dirty="0">
                <a:solidFill>
                  <a:srgbClr val="FA4098"/>
                </a:solidFill>
              </a:rPr>
              <a:t>merge</a:t>
            </a:r>
            <a:r>
              <a:rPr lang="fr-CA" dirty="0"/>
              <a:t> (Une fois une fonctionnalité / étape terminée)</a:t>
            </a:r>
          </a:p>
          <a:p>
            <a:pPr lvl="1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Étape 1</a:t>
            </a:r>
            <a:r>
              <a:rPr lang="fr-CA" dirty="0"/>
              <a:t> : merge </a:t>
            </a:r>
            <a:r>
              <a:rPr lang="fr-CA" dirty="0">
                <a:solidFill>
                  <a:srgbClr val="FA4098"/>
                </a:solidFill>
              </a:rPr>
              <a:t>dev</a:t>
            </a:r>
            <a:r>
              <a:rPr lang="fr-CA" dirty="0"/>
              <a:t> dans votre </a:t>
            </a:r>
            <a:r>
              <a:rPr lang="fr-CA" dirty="0">
                <a:solidFill>
                  <a:srgbClr val="FA4098"/>
                </a:solidFill>
              </a:rPr>
              <a:t>sous-branche</a:t>
            </a:r>
            <a:r>
              <a:rPr lang="fr-CA" dirty="0"/>
              <a:t> pour résoudre les éventuels </a:t>
            </a:r>
            <a:r>
              <a:rPr lang="fr-CA" b="1" dirty="0"/>
              <a:t>conflits</a:t>
            </a:r>
            <a:r>
              <a:rPr lang="fr-CA" dirty="0"/>
              <a:t> et tester le code.</a:t>
            </a:r>
          </a:p>
          <a:p>
            <a:pPr lvl="2"/>
            <a:r>
              <a:rPr lang="fr-CA" dirty="0"/>
              <a:t> Sélectionnez (activez / </a:t>
            </a:r>
            <a:r>
              <a:rPr lang="fr-CA" dirty="0" err="1"/>
              <a:t>checkout</a:t>
            </a:r>
            <a:r>
              <a:rPr lang="fr-CA" dirty="0"/>
              <a:t>) la </a:t>
            </a:r>
            <a:r>
              <a:rPr lang="fr-CA" dirty="0">
                <a:solidFill>
                  <a:srgbClr val="FA4098"/>
                </a:solidFill>
              </a:rPr>
              <a:t>sous-branche</a:t>
            </a:r>
            <a:r>
              <a:rPr lang="fr-CA" dirty="0"/>
              <a:t>. (Ici, </a:t>
            </a:r>
            <a:r>
              <a:rPr lang="fr-CA" dirty="0">
                <a:solidFill>
                  <a:srgbClr val="FA4098"/>
                </a:solidFill>
              </a:rPr>
              <a:t>Etape-2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Clic-droit sur </a:t>
            </a:r>
            <a:r>
              <a:rPr lang="fr-CA" dirty="0">
                <a:solidFill>
                  <a:srgbClr val="FA4098"/>
                </a:solidFill>
              </a:rPr>
              <a:t>dev</a:t>
            </a:r>
            <a:r>
              <a:rPr lang="fr-CA" dirty="0"/>
              <a:t> -&gt; merge dans </a:t>
            </a:r>
            <a:r>
              <a:rPr lang="fr-CA" dirty="0">
                <a:solidFill>
                  <a:srgbClr val="FA4098"/>
                </a:solidFill>
              </a:rPr>
              <a:t>Etape-2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6CB2EE-CC4E-1B23-99EB-FB7C0AB7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24" y="3239846"/>
            <a:ext cx="4686954" cy="847843"/>
          </a:xfrm>
          <a:prstGeom prst="rect">
            <a:avLst/>
          </a:prstGeom>
          <a:ln w="28575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EA014B4-6E2B-5ACC-604F-6304AB0C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58" y="4355839"/>
            <a:ext cx="1543265" cy="139084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25C9BB-0838-AFCA-8463-645FC7828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850" y="3239948"/>
            <a:ext cx="5315692" cy="197195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9FFA7B2-634F-9BF9-71B7-2FBF21A1488D}"/>
              </a:ext>
            </a:extLst>
          </p:cNvPr>
          <p:cNvCxnSpPr>
            <a:cxnSpLocks/>
          </p:cNvCxnSpPr>
          <p:nvPr/>
        </p:nvCxnSpPr>
        <p:spPr>
          <a:xfrm flipH="1">
            <a:off x="9081116" y="4764552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71C9579-4A14-3072-CF3D-3426F9ED7755}"/>
              </a:ext>
            </a:extLst>
          </p:cNvPr>
          <p:cNvCxnSpPr>
            <a:cxnSpLocks/>
          </p:cNvCxnSpPr>
          <p:nvPr/>
        </p:nvCxnSpPr>
        <p:spPr>
          <a:xfrm flipH="1">
            <a:off x="3355067" y="5068543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5D4F44DB-1FEB-9F2A-CBDB-0C517EDAF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481" y="5355252"/>
            <a:ext cx="558242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0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B49FDA7-BB4A-D933-3235-F19314E97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287" y="5111047"/>
            <a:ext cx="4344772" cy="10659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CA" dirty="0"/>
              <a:t>Réaliser un </a:t>
            </a:r>
            <a:r>
              <a:rPr lang="fr-CA" dirty="0">
                <a:solidFill>
                  <a:srgbClr val="FA4098"/>
                </a:solidFill>
              </a:rPr>
              <a:t>merge </a:t>
            </a:r>
            <a:r>
              <a:rPr lang="fr-CA" dirty="0"/>
              <a:t>avec conflits</a:t>
            </a:r>
            <a:endParaRPr lang="fr-FR" dirty="0">
              <a:solidFill>
                <a:srgbClr val="FA4098"/>
              </a:solidFill>
            </a:endParaRPr>
          </a:p>
          <a:p>
            <a:pPr lvl="1"/>
            <a:r>
              <a:rPr lang="fr-FR" dirty="0"/>
              <a:t> Dans cet exemple, un fichier aura des conflits. Trois états du fichier sont importants à considérer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44B413A-4A25-A3ED-1715-93FD6F2CB9F7}"/>
              </a:ext>
            </a:extLst>
          </p:cNvPr>
          <p:cNvSpPr txBox="1"/>
          <p:nvPr/>
        </p:nvSpPr>
        <p:spPr>
          <a:xfrm>
            <a:off x="375122" y="2392274"/>
            <a:ext cx="329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Fichier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</a:t>
            </a:r>
            <a:r>
              <a:rPr lang="fr-FR" sz="1200" b="1" u="sng">
                <a:solidFill>
                  <a:srgbClr val="7385D1"/>
                </a:solidFill>
              </a:rPr>
              <a:t>avant</a:t>
            </a:r>
            <a:r>
              <a:rPr lang="fr-FR" sz="1200">
                <a:solidFill>
                  <a:srgbClr val="7385D1"/>
                </a:solidFill>
              </a:rPr>
              <a:t> la création de ma branche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720C8FF-5D32-FB57-AFB1-A40279D3B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701097"/>
            <a:ext cx="2768044" cy="102635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4FE6E8E3-398B-3E28-AE05-3F0DE92C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843" y="2571000"/>
            <a:ext cx="3773679" cy="171599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A59AA63-4724-FFD0-6E24-4B3D67125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755" y="4696969"/>
            <a:ext cx="3295650" cy="187890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50087C3-504B-9046-6B36-B7D538C4FF38}"/>
              </a:ext>
            </a:extLst>
          </p:cNvPr>
          <p:cNvSpPr txBox="1"/>
          <p:nvPr/>
        </p:nvSpPr>
        <p:spPr>
          <a:xfrm>
            <a:off x="78261" y="3990776"/>
            <a:ext cx="395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Fichier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au moment où je souhaite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. (Ex : mon coéquipier a modifié ce qu’il y avait sur </a:t>
            </a:r>
            <a:r>
              <a:rPr lang="fr-FR" sz="1200">
                <a:solidFill>
                  <a:srgbClr val="FA4098"/>
                </a:solidFill>
              </a:rPr>
              <a:t>dev</a:t>
            </a:r>
            <a:r>
              <a:rPr lang="fr-FR" sz="1200">
                <a:solidFill>
                  <a:srgbClr val="7385D1"/>
                </a:solidFill>
              </a:rPr>
              <a:t> depuis que j’ai créé ma branche en faisant son propre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0E2F0A0-D4AC-4F46-497D-019DC8824D39}"/>
              </a:ext>
            </a:extLst>
          </p:cNvPr>
          <p:cNvSpPr txBox="1"/>
          <p:nvPr/>
        </p:nvSpPr>
        <p:spPr>
          <a:xfrm>
            <a:off x="7620001" y="2109335"/>
            <a:ext cx="336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>
                <a:solidFill>
                  <a:srgbClr val="7385D1"/>
                </a:solidFill>
              </a:rPr>
              <a:t>Le fichier sur </a:t>
            </a:r>
            <a:r>
              <a:rPr lang="fr-FR" sz="1200" b="1">
                <a:solidFill>
                  <a:srgbClr val="7385D1"/>
                </a:solidFill>
              </a:rPr>
              <a:t>ma branche </a:t>
            </a:r>
            <a:r>
              <a:rPr lang="fr-FR" sz="1200">
                <a:solidFill>
                  <a:srgbClr val="7385D1"/>
                </a:solidFill>
              </a:rPr>
              <a:t>au moment où je suis prêt à </a:t>
            </a:r>
            <a:r>
              <a:rPr lang="fr-FR" sz="1200">
                <a:solidFill>
                  <a:srgbClr val="FA4098"/>
                </a:solidFill>
              </a:rPr>
              <a:t>merge</a:t>
            </a:r>
            <a:r>
              <a:rPr lang="fr-FR" sz="1200">
                <a:solidFill>
                  <a:srgbClr val="7385D1"/>
                </a:solidFill>
              </a:rPr>
              <a:t>.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422EA0E-BA75-F50C-5569-9E9375F23EAA}"/>
              </a:ext>
            </a:extLst>
          </p:cNvPr>
          <p:cNvSpPr/>
          <p:nvPr/>
        </p:nvSpPr>
        <p:spPr>
          <a:xfrm>
            <a:off x="393729" y="3073399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12C6118-8855-8E1F-78F0-40FA594D0AB2}"/>
              </a:ext>
            </a:extLst>
          </p:cNvPr>
          <p:cNvSpPr/>
          <p:nvPr/>
        </p:nvSpPr>
        <p:spPr>
          <a:xfrm>
            <a:off x="99219" y="5509477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A2F8420B-732E-EA96-42EA-1FB1EC903B9D}"/>
              </a:ext>
            </a:extLst>
          </p:cNvPr>
          <p:cNvSpPr/>
          <p:nvPr/>
        </p:nvSpPr>
        <p:spPr>
          <a:xfrm>
            <a:off x="7117112" y="3308168"/>
            <a:ext cx="336550" cy="355600"/>
          </a:xfrm>
          <a:prstGeom prst="ellipse">
            <a:avLst/>
          </a:prstGeom>
          <a:solidFill>
            <a:srgbClr val="7385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EDE9555-488A-28BC-29E3-D3A3D52D4A7E}"/>
              </a:ext>
            </a:extLst>
          </p:cNvPr>
          <p:cNvSpPr txBox="1"/>
          <p:nvPr/>
        </p:nvSpPr>
        <p:spPr>
          <a:xfrm>
            <a:off x="6401681" y="5932715"/>
            <a:ext cx="285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rgbClr val="FA4098"/>
                </a:solidFill>
              </a:rPr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F59248-FBAC-09A3-64DB-7A466C3AC2D1}"/>
              </a:ext>
            </a:extLst>
          </p:cNvPr>
          <p:cNvSpPr txBox="1"/>
          <p:nvPr/>
        </p:nvSpPr>
        <p:spPr>
          <a:xfrm>
            <a:off x="7767782" y="6332825"/>
            <a:ext cx="285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A4098"/>
                </a:solidFill>
              </a:rPr>
              <a:t>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C368CE8-E7D0-6646-AD7D-D40E52F6B5C9}"/>
              </a:ext>
            </a:extLst>
          </p:cNvPr>
          <p:cNvSpPr txBox="1"/>
          <p:nvPr/>
        </p:nvSpPr>
        <p:spPr>
          <a:xfrm>
            <a:off x="6551019" y="5465135"/>
            <a:ext cx="28575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A4098"/>
                </a:solidFill>
              </a:rPr>
              <a:t>3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DFF6D41-EF2E-8B6A-C2A3-77788410A6C9}"/>
              </a:ext>
            </a:extLst>
          </p:cNvPr>
          <p:cNvCxnSpPr>
            <a:cxnSpLocks/>
          </p:cNvCxnSpPr>
          <p:nvPr/>
        </p:nvCxnSpPr>
        <p:spPr>
          <a:xfrm flipV="1">
            <a:off x="6835639" y="5361321"/>
            <a:ext cx="316221" cy="20269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86548C6-CB30-36F3-649A-E9F2A5C75FE5}"/>
              </a:ext>
            </a:extLst>
          </p:cNvPr>
          <p:cNvCxnSpPr>
            <a:cxnSpLocks/>
          </p:cNvCxnSpPr>
          <p:nvPr/>
        </p:nvCxnSpPr>
        <p:spPr>
          <a:xfrm flipV="1">
            <a:off x="6722384" y="6084835"/>
            <a:ext cx="410086" cy="187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4D5C0349-441E-25A5-20A5-754F17817DC8}"/>
              </a:ext>
            </a:extLst>
          </p:cNvPr>
          <p:cNvCxnSpPr>
            <a:cxnSpLocks/>
          </p:cNvCxnSpPr>
          <p:nvPr/>
        </p:nvCxnSpPr>
        <p:spPr>
          <a:xfrm flipH="1" flipV="1">
            <a:off x="7475909" y="5887407"/>
            <a:ext cx="291873" cy="53264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8FF0826C-61D1-02BB-2063-033F0C911735}"/>
              </a:ext>
            </a:extLst>
          </p:cNvPr>
          <p:cNvCxnSpPr/>
          <p:nvPr/>
        </p:nvCxnSpPr>
        <p:spPr>
          <a:xfrm flipH="1">
            <a:off x="3898900" y="3606800"/>
            <a:ext cx="3042780" cy="1699983"/>
          </a:xfrm>
          <a:prstGeom prst="straightConnector1">
            <a:avLst/>
          </a:prstGeom>
          <a:ln w="76200">
            <a:solidFill>
              <a:srgbClr val="7385D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0540D56A-127D-37A1-ED3A-728FBD932B60}"/>
              </a:ext>
            </a:extLst>
          </p:cNvPr>
          <p:cNvSpPr txBox="1"/>
          <p:nvPr/>
        </p:nvSpPr>
        <p:spPr>
          <a:xfrm rot="19856311">
            <a:off x="4508290" y="3868108"/>
            <a:ext cx="248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FA4098"/>
                </a:solidFill>
              </a:rPr>
              <a:t>Le but est de merge 3 dans 2.</a:t>
            </a:r>
          </a:p>
        </p:txBody>
      </p:sp>
      <p:pic>
        <p:nvPicPr>
          <p:cNvPr id="9" name="Image 8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7083D589-CE36-468C-0569-C7679EAEC4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1" y="821333"/>
            <a:ext cx="944278" cy="94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73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7FBA6-4317-CAC0-BA75-C33D0C45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3A5A2-97D1-58FC-E8C8-3591ED1D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Réaliser un </a:t>
            </a:r>
            <a:r>
              <a:rPr lang="fr-CA" dirty="0">
                <a:solidFill>
                  <a:srgbClr val="FA4098"/>
                </a:solidFill>
              </a:rPr>
              <a:t>merge </a:t>
            </a:r>
            <a:r>
              <a:rPr lang="fr-CA" dirty="0"/>
              <a:t>avec conflits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Étape 2</a:t>
            </a:r>
            <a:r>
              <a:rPr lang="fr-FR" dirty="0"/>
              <a:t> : Rendez-vous dans Visual Studio ou Visual Studio Code pour résoudre les conflits.</a:t>
            </a:r>
          </a:p>
          <a:p>
            <a:pPr lvl="2"/>
            <a:r>
              <a:rPr lang="fr-FR" dirty="0"/>
              <a:t> Exemple avec VS Code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A41F58D-7C02-82D9-4612-355FAF674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3" y="2879188"/>
            <a:ext cx="6213807" cy="371788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63D2F0C-5BF9-A108-8B68-A017D095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46" y="2879188"/>
            <a:ext cx="2972215" cy="71447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606808C-A5AE-EA15-861E-D7AA1A3254B3}"/>
              </a:ext>
            </a:extLst>
          </p:cNvPr>
          <p:cNvCxnSpPr>
            <a:cxnSpLocks/>
          </p:cNvCxnSpPr>
          <p:nvPr/>
        </p:nvCxnSpPr>
        <p:spPr>
          <a:xfrm flipH="1">
            <a:off x="9806646" y="2879188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A9210D85-629C-6606-1F34-B6FF26576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1" y="821333"/>
            <a:ext cx="944278" cy="94427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8A4E4DD-A0E0-9788-D169-FD6703CB9AE8}"/>
              </a:ext>
            </a:extLst>
          </p:cNvPr>
          <p:cNvSpPr txBox="1"/>
          <p:nvPr/>
        </p:nvSpPr>
        <p:spPr>
          <a:xfrm>
            <a:off x="2968597" y="3290500"/>
            <a:ext cx="3956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FA4098"/>
                </a:solidFill>
              </a:rPr>
              <a:t>Ne pas toucher à ceci </a:t>
            </a:r>
            <a:r>
              <a:rPr lang="fr-CA" sz="1200" dirty="0">
                <a:solidFill>
                  <a:srgbClr val="FA4098"/>
                </a:solidFill>
              </a:rPr>
              <a:t>💩</a:t>
            </a:r>
            <a:endParaRPr lang="fr-FR" sz="1200" dirty="0">
              <a:solidFill>
                <a:srgbClr val="FA4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12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7FBA6-4317-CAC0-BA75-C33D0C45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3A5A2-97D1-58FC-E8C8-3591ED1D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Réaliser un </a:t>
            </a:r>
            <a:r>
              <a:rPr lang="fr-CA" dirty="0">
                <a:solidFill>
                  <a:srgbClr val="FA4098"/>
                </a:solidFill>
              </a:rPr>
              <a:t>merge </a:t>
            </a:r>
            <a:r>
              <a:rPr lang="fr-CA" dirty="0"/>
              <a:t>avec conflits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Étape 3</a:t>
            </a:r>
            <a:r>
              <a:rPr lang="fr-FR" dirty="0"/>
              <a:t> : À l’aide des deux aperçus en conflit, assurez-vous que le résultat (en bas) atteigne l’état souhaité. (Modifiez manuellement en bas au besoin)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796405E-EB04-EAE8-2D55-1B0EAFCE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2530707"/>
            <a:ext cx="9436694" cy="389557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F11428F-A0AE-6504-1DEA-9165A6B70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652" y="6133092"/>
            <a:ext cx="1724266" cy="52394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0A472D5-ABF6-8928-D533-0659A5547A19}"/>
              </a:ext>
            </a:extLst>
          </p:cNvPr>
          <p:cNvCxnSpPr>
            <a:cxnSpLocks/>
          </p:cNvCxnSpPr>
          <p:nvPr/>
        </p:nvCxnSpPr>
        <p:spPr>
          <a:xfrm flipH="1">
            <a:off x="10974549" y="6033610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F4FF173D-241E-5E82-4777-63288B663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1" y="821333"/>
            <a:ext cx="944278" cy="94427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72DB67D-3DB5-F62E-6247-54700F7C4757}"/>
              </a:ext>
            </a:extLst>
          </p:cNvPr>
          <p:cNvSpPr txBox="1"/>
          <p:nvPr/>
        </p:nvSpPr>
        <p:spPr>
          <a:xfrm>
            <a:off x="5291943" y="954918"/>
            <a:ext cx="593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>
                <a:solidFill>
                  <a:srgbClr val="7385D1"/>
                </a:solidFill>
              </a:rPr>
              <a:t>⛔ </a:t>
            </a:r>
            <a:r>
              <a:rPr lang="fr-FR" sz="1600">
                <a:solidFill>
                  <a:srgbClr val="7385D1"/>
                </a:solidFill>
              </a:rPr>
              <a:t>Ordre de résolution : </a:t>
            </a:r>
            <a:r>
              <a:rPr lang="fr-FR" sz="1600">
                <a:solidFill>
                  <a:srgbClr val="FA4098"/>
                </a:solidFill>
              </a:rPr>
              <a:t>Models</a:t>
            </a:r>
            <a:r>
              <a:rPr lang="fr-FR" sz="1600">
                <a:solidFill>
                  <a:srgbClr val="7385D1"/>
                </a:solidFill>
              </a:rPr>
              <a:t> -&gt; </a:t>
            </a:r>
            <a:r>
              <a:rPr lang="fr-FR" sz="1600">
                <a:solidFill>
                  <a:srgbClr val="FA4098"/>
                </a:solidFill>
              </a:rPr>
              <a:t>Services</a:t>
            </a:r>
            <a:r>
              <a:rPr lang="fr-FR" sz="1600">
                <a:solidFill>
                  <a:srgbClr val="7385D1"/>
                </a:solidFill>
              </a:rPr>
              <a:t> -&gt; </a:t>
            </a:r>
            <a:r>
              <a:rPr lang="fr-FR" sz="1600">
                <a:solidFill>
                  <a:srgbClr val="FA4098"/>
                </a:solidFill>
              </a:rPr>
              <a:t>Contrôleurs</a:t>
            </a:r>
          </a:p>
        </p:txBody>
      </p:sp>
    </p:spTree>
    <p:extLst>
      <p:ext uri="{BB962C8B-B14F-4D97-AF65-F5344CB8AC3E}">
        <p14:creationId xmlns:p14="http://schemas.microsoft.com/office/powerpoint/2010/main" val="1361236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A7FBA6-4317-CAC0-BA75-C33D0C45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3A5A2-97D1-58FC-E8C8-3591ED1D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Réaliser un </a:t>
            </a:r>
            <a:r>
              <a:rPr lang="fr-CA" dirty="0">
                <a:solidFill>
                  <a:srgbClr val="FA4098"/>
                </a:solidFill>
              </a:rPr>
              <a:t>merge </a:t>
            </a:r>
            <a:r>
              <a:rPr lang="fr-CA" dirty="0"/>
              <a:t>avec conflits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Étape 4</a:t>
            </a:r>
            <a:r>
              <a:rPr lang="fr-FR" dirty="0"/>
              <a:t> : Retourner dans Fork pour </a:t>
            </a:r>
            <a:r>
              <a:rPr lang="fr-FR" dirty="0">
                <a:solidFill>
                  <a:srgbClr val="FA4098"/>
                </a:solidFill>
              </a:rPr>
              <a:t>merge</a:t>
            </a:r>
            <a:r>
              <a:rPr lang="fr-FR" dirty="0"/>
              <a:t> (valider le commit)</a:t>
            </a:r>
          </a:p>
          <a:p>
            <a:pPr lvl="2"/>
            <a:r>
              <a:rPr lang="fr-FR" dirty="0"/>
              <a:t> Assurez-vous de tester que tout fonctionne toujours sur votre branche. Vous avez peut-être maladroitement résolu les conflits.</a:t>
            </a:r>
          </a:p>
          <a:p>
            <a:endParaRPr lang="fr-CA" dirty="0"/>
          </a:p>
        </p:txBody>
      </p:sp>
      <p:pic>
        <p:nvPicPr>
          <p:cNvPr id="11" name="Image 10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B196E849-650B-04B8-4D95-7F761119F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1" y="821333"/>
            <a:ext cx="944278" cy="9442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AC6DCB6-E66C-DA1F-1324-3CAB11E7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049" y="2869269"/>
            <a:ext cx="4667901" cy="121937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02279AA-BC27-2CA6-A0B5-2463258FF269}"/>
              </a:ext>
            </a:extLst>
          </p:cNvPr>
          <p:cNvCxnSpPr>
            <a:cxnSpLocks/>
          </p:cNvCxnSpPr>
          <p:nvPr/>
        </p:nvCxnSpPr>
        <p:spPr>
          <a:xfrm flipH="1">
            <a:off x="7526254" y="2762858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866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017795-4560-E249-06D8-9ABBFB52F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9E726-6A27-3CEA-1403-13B5CB8BB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Réaliser un </a:t>
            </a:r>
            <a:r>
              <a:rPr lang="fr-CA" dirty="0">
                <a:solidFill>
                  <a:srgbClr val="FA4098"/>
                </a:solidFill>
              </a:rPr>
              <a:t>merge </a:t>
            </a:r>
            <a:r>
              <a:rPr lang="fr-CA" dirty="0"/>
              <a:t>avec conflits</a:t>
            </a:r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rgbClr val="FA4098"/>
                </a:solidFill>
              </a:rPr>
              <a:t>Étape 5</a:t>
            </a:r>
            <a:r>
              <a:rPr lang="fr-FR" dirty="0"/>
              <a:t> : Si tout marche, vous êtes prêts à </a:t>
            </a:r>
            <a:r>
              <a:rPr lang="fr-FR" dirty="0">
                <a:solidFill>
                  <a:srgbClr val="FA4098"/>
                </a:solidFill>
              </a:rPr>
              <a:t>merge</a:t>
            </a:r>
            <a:r>
              <a:rPr lang="fr-FR" dirty="0"/>
              <a:t> votre </a:t>
            </a:r>
            <a:r>
              <a:rPr lang="fr-FR" dirty="0">
                <a:solidFill>
                  <a:srgbClr val="FA4098"/>
                </a:solidFill>
              </a:rPr>
              <a:t>branche</a:t>
            </a:r>
            <a:r>
              <a:rPr lang="fr-FR" dirty="0"/>
              <a:t> dans </a:t>
            </a:r>
            <a:r>
              <a:rPr lang="fr-FR" dirty="0">
                <a:solidFill>
                  <a:srgbClr val="FA4098"/>
                </a:solidFill>
              </a:rPr>
              <a:t>dev</a:t>
            </a:r>
          </a:p>
          <a:p>
            <a:pPr lvl="2"/>
            <a:r>
              <a:rPr lang="fr-FR" dirty="0"/>
              <a:t> Comme vous avez déjà résolu les conflits sur votre branche, il n’y a pas de risques.</a:t>
            </a:r>
          </a:p>
        </p:txBody>
      </p:sp>
      <p:pic>
        <p:nvPicPr>
          <p:cNvPr id="10" name="Image 9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E831B791-4075-18EA-673D-0C85F355B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1" y="821333"/>
            <a:ext cx="944278" cy="94427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6B35BF-C8DA-4219-DD1B-48897A8B4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82" y="2650945"/>
            <a:ext cx="5782482" cy="257210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04CDFE4-81CD-3227-A8D5-0BFE33530113}"/>
              </a:ext>
            </a:extLst>
          </p:cNvPr>
          <p:cNvCxnSpPr>
            <a:cxnSpLocks/>
          </p:cNvCxnSpPr>
          <p:nvPr/>
        </p:nvCxnSpPr>
        <p:spPr>
          <a:xfrm flipH="1">
            <a:off x="3472031" y="4733576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A80D4B2-EFC2-556A-F944-86D6F94D7FD8}"/>
              </a:ext>
            </a:extLst>
          </p:cNvPr>
          <p:cNvCxnSpPr>
            <a:cxnSpLocks/>
          </p:cNvCxnSpPr>
          <p:nvPr/>
        </p:nvCxnSpPr>
        <p:spPr>
          <a:xfrm flipH="1">
            <a:off x="1504145" y="2855222"/>
            <a:ext cx="760229" cy="286709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814439A4-F208-A2A0-1140-08ED7C030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90" y="5349524"/>
            <a:ext cx="5601482" cy="44773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9E2972FB-173B-A4D7-F76F-4B7748254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599" y="3327314"/>
            <a:ext cx="4772691" cy="121937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953069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F5E23-316C-3134-C820-B6A40FEF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056FF-FF5B-2B39-B4BA-8CBD4259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Une personne qui fait plusieurs merge d’affilée</a:t>
            </a:r>
          </a:p>
          <a:p>
            <a:pPr lvl="1"/>
            <a:r>
              <a:rPr lang="fr-FR" dirty="0"/>
              <a:t> Dans la situation où une personne fait plusieurs </a:t>
            </a:r>
            <a:r>
              <a:rPr lang="fr-FR" dirty="0">
                <a:solidFill>
                  <a:srgbClr val="FA4098"/>
                </a:solidFill>
              </a:rPr>
              <a:t>merge</a:t>
            </a:r>
            <a:r>
              <a:rPr lang="fr-FR" dirty="0"/>
              <a:t> </a:t>
            </a:r>
            <a:r>
              <a:rPr lang="fr-FR" u="sng" dirty="0"/>
              <a:t>consécutifs</a:t>
            </a:r>
            <a:r>
              <a:rPr lang="fr-FR" dirty="0"/>
              <a:t> sur </a:t>
            </a:r>
            <a:r>
              <a:rPr lang="fr-FR" dirty="0">
                <a:solidFill>
                  <a:srgbClr val="FA4098"/>
                </a:solidFill>
              </a:rPr>
              <a:t>dev</a:t>
            </a:r>
            <a:r>
              <a:rPr lang="fr-FR" dirty="0"/>
              <a:t>, elle n’aura bien entendu aucun conflit à gérer.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E46310-34AC-10A2-434C-ACB4501E1FB5}"/>
              </a:ext>
            </a:extLst>
          </p:cNvPr>
          <p:cNvSpPr txBox="1"/>
          <p:nvPr/>
        </p:nvSpPr>
        <p:spPr>
          <a:xfrm>
            <a:off x="3116118" y="5342390"/>
            <a:ext cx="6178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7385D1"/>
                </a:solidFill>
              </a:rPr>
              <a:t>Ici, une personne travaille sur </a:t>
            </a:r>
            <a:r>
              <a:rPr lang="fr-FR" dirty="0">
                <a:solidFill>
                  <a:srgbClr val="FA4098"/>
                </a:solidFill>
              </a:rPr>
              <a:t>Etape-3</a:t>
            </a:r>
            <a:r>
              <a:rPr lang="fr-FR" dirty="0">
                <a:solidFill>
                  <a:srgbClr val="7385D1"/>
                </a:solidFill>
              </a:rPr>
              <a:t>, alors que l’autre a eu le temps de créer et de </a:t>
            </a:r>
            <a:r>
              <a:rPr lang="fr-FR" dirty="0">
                <a:solidFill>
                  <a:srgbClr val="FA4098"/>
                </a:solidFill>
              </a:rPr>
              <a:t>merge</a:t>
            </a:r>
            <a:r>
              <a:rPr lang="fr-FR" dirty="0">
                <a:solidFill>
                  <a:srgbClr val="7385D1"/>
                </a:solidFill>
              </a:rPr>
              <a:t> </a:t>
            </a:r>
            <a:r>
              <a:rPr lang="fr-FR" dirty="0">
                <a:solidFill>
                  <a:srgbClr val="FA4098"/>
                </a:solidFill>
              </a:rPr>
              <a:t>Etape-4</a:t>
            </a:r>
            <a:r>
              <a:rPr lang="fr-FR" dirty="0">
                <a:solidFill>
                  <a:srgbClr val="7385D1"/>
                </a:solidFill>
              </a:rPr>
              <a:t> puis </a:t>
            </a:r>
            <a:r>
              <a:rPr lang="fr-FR" dirty="0">
                <a:solidFill>
                  <a:srgbClr val="FA4098"/>
                </a:solidFill>
              </a:rPr>
              <a:t>Etape-5</a:t>
            </a:r>
            <a:r>
              <a:rPr lang="fr-FR" dirty="0">
                <a:solidFill>
                  <a:srgbClr val="7385D1"/>
                </a:solidFill>
              </a:rPr>
              <a:t>. (Ce n’est pas évident à déduire visuellement dans cette image, mais c’est vrai)</a:t>
            </a:r>
          </a:p>
        </p:txBody>
      </p:sp>
      <p:pic>
        <p:nvPicPr>
          <p:cNvPr id="9" name="Image 8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182AB2EE-D1AE-7966-D723-84DCCCAE4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3351" y="821333"/>
            <a:ext cx="944278" cy="94427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7AF2550-0CD5-F58C-034B-3A4A2632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15" y="2724933"/>
            <a:ext cx="4801270" cy="242921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427670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Gaffes abordées dans cette section</a:t>
            </a:r>
          </a:p>
          <a:p>
            <a:pPr lvl="1"/>
            <a:r>
              <a:rPr lang="fr-FR" dirty="0"/>
              <a:t> J’ai travaillé sur la mauvaise branche</a:t>
            </a:r>
          </a:p>
          <a:p>
            <a:pPr lvl="1"/>
            <a:r>
              <a:rPr lang="fr-FR" dirty="0"/>
              <a:t> Mon coéquipier et moi avons fait 2 merges en même temps avant de push</a:t>
            </a:r>
          </a:p>
          <a:p>
            <a:pPr lvl="1"/>
            <a:r>
              <a:rPr lang="fr-FR" dirty="0"/>
              <a:t> Mon code est tout pété et je veux revenir en arrière (simple)</a:t>
            </a:r>
          </a:p>
          <a:p>
            <a:pPr lvl="1"/>
            <a:r>
              <a:rPr lang="fr-FR" dirty="0"/>
              <a:t> Les migrations ne fonctionnent plus (simple)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0C63B4-22D8-9873-DA31-DE0F07E664E6}"/>
              </a:ext>
            </a:extLst>
          </p:cNvPr>
          <p:cNvSpPr txBox="1"/>
          <p:nvPr/>
        </p:nvSpPr>
        <p:spPr>
          <a:xfrm>
            <a:off x="2819401" y="4270059"/>
            <a:ext cx="63892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dirty="0">
                <a:solidFill>
                  <a:srgbClr val="9073D1"/>
                </a:solidFill>
              </a:rPr>
              <a:t>Cette section aborde seulement des exemples avec </a:t>
            </a:r>
            <a:r>
              <a:rPr lang="fr-CA" sz="2400" dirty="0" err="1">
                <a:solidFill>
                  <a:srgbClr val="FA4098"/>
                </a:solidFill>
              </a:rPr>
              <a:t>GitKraken</a:t>
            </a:r>
            <a:r>
              <a:rPr lang="fr-CA" sz="2400" dirty="0">
                <a:solidFill>
                  <a:srgbClr val="9073D1"/>
                </a:solidFill>
              </a:rPr>
              <a:t>, mais reproduire ces exemples avec </a:t>
            </a:r>
            <a:r>
              <a:rPr lang="fr-CA" sz="2400" dirty="0">
                <a:solidFill>
                  <a:srgbClr val="FA4098"/>
                </a:solidFill>
              </a:rPr>
              <a:t>Fork</a:t>
            </a:r>
            <a:r>
              <a:rPr lang="fr-CA" sz="2400" dirty="0">
                <a:solidFill>
                  <a:srgbClr val="9073D1"/>
                </a:solidFill>
              </a:rPr>
              <a:t> est plutôt évident 🔍 </a:t>
            </a:r>
            <a:endParaRPr lang="fr-FR" sz="2400" dirty="0">
              <a:solidFill>
                <a:srgbClr val="9073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37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932" y="1144476"/>
            <a:ext cx="11118135" cy="5026393"/>
          </a:xfrm>
        </p:spPr>
        <p:txBody>
          <a:bodyPr/>
          <a:lstStyle/>
          <a:p>
            <a:r>
              <a:rPr lang="fr-FR"/>
              <a:t> J’ai travaillé sur la mauvaise branche</a:t>
            </a:r>
          </a:p>
          <a:p>
            <a:pPr lvl="1"/>
            <a:r>
              <a:rPr lang="fr-FR"/>
              <a:t> Exemple : J’ai travaillé dans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au lieu de me créer une branche pour travailler dessus.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1</a:t>
            </a:r>
            <a:r>
              <a:rPr lang="fr-FR"/>
              <a:t> : </a:t>
            </a:r>
            <a:r>
              <a:rPr lang="fr-FR" sz="1800" strike="sngStrike"/>
              <a:t>Get good</a:t>
            </a:r>
            <a:r>
              <a:rPr lang="fr-FR"/>
              <a:t> Créez une branche à partir de votre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de trop.</a:t>
            </a:r>
          </a:p>
          <a:p>
            <a:pPr lvl="2"/>
            <a:r>
              <a:rPr lang="fr-FR"/>
              <a:t> Pour le moment elle occupe la même place que la pointe de la branche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6BCA05-F4BF-F683-4AFF-0B6722F09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35" y="2553351"/>
            <a:ext cx="5001397" cy="82506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229C59-282F-9F52-18ED-6C6376604BE3}"/>
              </a:ext>
            </a:extLst>
          </p:cNvPr>
          <p:cNvSpPr txBox="1"/>
          <p:nvPr/>
        </p:nvSpPr>
        <p:spPr>
          <a:xfrm>
            <a:off x="4267200" y="493978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Je crée une branche sur mon </a:t>
            </a:r>
            <a:r>
              <a:rPr lang="fr-FR" sz="1400">
                <a:solidFill>
                  <a:srgbClr val="FA4098"/>
                </a:solidFill>
              </a:rPr>
              <a:t>commit</a:t>
            </a:r>
            <a:r>
              <a:rPr lang="fr-FR" sz="1400">
                <a:solidFill>
                  <a:srgbClr val="9073D1"/>
                </a:solidFill>
              </a:rPr>
              <a:t> de trop </a:t>
            </a:r>
            <a:endParaRPr lang="fr-FR" sz="1400" i="1">
              <a:solidFill>
                <a:srgbClr val="9073D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BD1EB8A-EFB8-E8C8-A863-E017017B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08" y="5284428"/>
            <a:ext cx="3286584" cy="106694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6BF288-456F-B644-9077-3FD11532047B}"/>
              </a:ext>
            </a:extLst>
          </p:cNvPr>
          <p:cNvSpPr txBox="1"/>
          <p:nvPr/>
        </p:nvSpPr>
        <p:spPr>
          <a:xfrm>
            <a:off x="3877056" y="2219741"/>
            <a:ext cx="4418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9073D1"/>
                </a:solidFill>
              </a:rPr>
              <a:t>Ce </a:t>
            </a:r>
            <a:r>
              <a:rPr lang="fr-FR" sz="1600">
                <a:solidFill>
                  <a:srgbClr val="FA4098"/>
                </a:solidFill>
              </a:rPr>
              <a:t>commit</a:t>
            </a:r>
            <a:r>
              <a:rPr lang="fr-FR" sz="1600">
                <a:solidFill>
                  <a:srgbClr val="9073D1"/>
                </a:solidFill>
              </a:rPr>
              <a:t> dans </a:t>
            </a:r>
            <a:r>
              <a:rPr lang="fr-FR" sz="1600">
                <a:solidFill>
                  <a:srgbClr val="FA4098"/>
                </a:solidFill>
              </a:rPr>
              <a:t>dev</a:t>
            </a:r>
            <a:r>
              <a:rPr lang="fr-FR" sz="1600">
                <a:solidFill>
                  <a:srgbClr val="9073D1"/>
                </a:solidFill>
              </a:rPr>
              <a:t> est une </a:t>
            </a:r>
            <a:r>
              <a:rPr lang="fr-FR" sz="1600" i="1">
                <a:solidFill>
                  <a:srgbClr val="9073D1"/>
                </a:solidFill>
              </a:rPr>
              <a:t>horrible bévue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E75A9AB-7E0D-BBBC-3C28-19EE53E3C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85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J’ai travaillé sur la mauvaise branche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2 </a:t>
            </a:r>
            <a:r>
              <a:rPr lang="fr-FR"/>
              <a:t>: Reset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au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précédent. (Donc reset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à AVANT votre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de trop)</a:t>
            </a:r>
          </a:p>
          <a:p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B94217C-1953-8CF4-7398-D01BA9DA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31" y="2817221"/>
            <a:ext cx="2779776" cy="974181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E40443-87B1-7017-3A4F-57DFD1875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207" y="2577780"/>
            <a:ext cx="6651723" cy="1702439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4A909D-A589-4C81-8CF0-FB8C3345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127" y="5268271"/>
            <a:ext cx="3027205" cy="102090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0BF09B5-BE0D-AF8A-71E2-48FB8E94510D}"/>
              </a:ext>
            </a:extLst>
          </p:cNvPr>
          <p:cNvSpPr txBox="1"/>
          <p:nvPr/>
        </p:nvSpPr>
        <p:spPr>
          <a:xfrm>
            <a:off x="78261" y="2486292"/>
            <a:ext cx="413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On sélectionne </a:t>
            </a:r>
            <a:r>
              <a:rPr lang="fr-FR" sz="1400">
                <a:solidFill>
                  <a:srgbClr val="FA4098"/>
                </a:solidFill>
              </a:rPr>
              <a:t>dev</a:t>
            </a:r>
            <a:r>
              <a:rPr lang="fr-FR" sz="1400">
                <a:solidFill>
                  <a:srgbClr val="9073D1"/>
                </a:solidFill>
              </a:rPr>
              <a:t> (et non notre nouvelle branche)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FE6CDE-EB88-6537-FF70-F335BA3FC6D7}"/>
              </a:ext>
            </a:extLst>
          </p:cNvPr>
          <p:cNvSpPr txBox="1"/>
          <p:nvPr/>
        </p:nvSpPr>
        <p:spPr>
          <a:xfrm>
            <a:off x="6623523" y="2213838"/>
            <a:ext cx="4132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Clic-droit sur le commit juste avant pour reset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235230-DD89-A9F5-3429-902CC95ADEAB}"/>
              </a:ext>
            </a:extLst>
          </p:cNvPr>
          <p:cNvCxnSpPr>
            <a:cxnSpLocks/>
          </p:cNvCxnSpPr>
          <p:nvPr/>
        </p:nvCxnSpPr>
        <p:spPr>
          <a:xfrm>
            <a:off x="576479" y="2817221"/>
            <a:ext cx="308941" cy="242564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9101A2-EBED-AFED-67A5-548FCDB7EE57}"/>
              </a:ext>
            </a:extLst>
          </p:cNvPr>
          <p:cNvCxnSpPr>
            <a:cxnSpLocks/>
          </p:cNvCxnSpPr>
          <p:nvPr/>
        </p:nvCxnSpPr>
        <p:spPr>
          <a:xfrm flipH="1">
            <a:off x="6915088" y="2731092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1081E3B-776E-899E-1F40-CC6D2FE0776B}"/>
              </a:ext>
            </a:extLst>
          </p:cNvPr>
          <p:cNvCxnSpPr>
            <a:cxnSpLocks/>
          </p:cNvCxnSpPr>
          <p:nvPr/>
        </p:nvCxnSpPr>
        <p:spPr>
          <a:xfrm flipH="1">
            <a:off x="11727349" y="392371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8145821B-0D81-B6EB-00FC-903AC68D9C44}"/>
              </a:ext>
            </a:extLst>
          </p:cNvPr>
          <p:cNvSpPr txBox="1"/>
          <p:nvPr/>
        </p:nvSpPr>
        <p:spPr>
          <a:xfrm>
            <a:off x="4043372" y="4844909"/>
            <a:ext cx="4305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9073D1"/>
                </a:solidFill>
              </a:rPr>
              <a:t>Pour le moment le résultat n’est pas convaincant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40D03F4-798B-03BB-7EEC-09D7D36AF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42254" y="907485"/>
            <a:ext cx="772339" cy="67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4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A98D9-A291-2387-3448-82296590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D74C28-EB3D-DD52-CA1D-4C7BE976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Usage de branches</a:t>
            </a:r>
          </a:p>
          <a:p>
            <a:pPr lvl="1"/>
            <a:r>
              <a:rPr lang="fr-FR" noProof="0" dirty="0"/>
              <a:t> Nous n’allons jamais </a:t>
            </a:r>
            <a:r>
              <a:rPr lang="fr-FR" noProof="0" dirty="0">
                <a:solidFill>
                  <a:srgbClr val="FA4098"/>
                </a:solidFill>
              </a:rPr>
              <a:t>merge</a:t>
            </a:r>
            <a:r>
              <a:rPr lang="fr-FR" noProof="0" dirty="0"/>
              <a:t> sur </a:t>
            </a:r>
            <a:r>
              <a:rPr lang="fr-FR" noProof="0" dirty="0">
                <a:solidFill>
                  <a:srgbClr val="FA4098"/>
                </a:solidFill>
              </a:rPr>
              <a:t>main</a:t>
            </a:r>
            <a:r>
              <a:rPr lang="fr-FR" noProof="0" dirty="0"/>
              <a:t>. (Seulement une fois, à la fin du TP)</a:t>
            </a:r>
          </a:p>
          <a:p>
            <a:pPr lvl="2"/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main</a:t>
            </a:r>
            <a:r>
              <a:rPr lang="fr-FR" noProof="0" dirty="0"/>
              <a:t> doit être une branche « pure » avec du code </a:t>
            </a:r>
            <a:r>
              <a:rPr lang="fr-FR" noProof="0" dirty="0">
                <a:solidFill>
                  <a:srgbClr val="FA4098"/>
                </a:solidFill>
              </a:rPr>
              <a:t>fonctionnel prêt à déployer</a:t>
            </a:r>
            <a:r>
              <a:rPr lang="fr-FR" noProof="0" dirty="0"/>
              <a:t>.</a:t>
            </a:r>
          </a:p>
          <a:p>
            <a:pPr lvl="1"/>
            <a:r>
              <a:rPr lang="fr-FR" noProof="0" dirty="0"/>
              <a:t> À chaque nouvelle fonctionnalité, on crée une </a:t>
            </a:r>
            <a:r>
              <a:rPr lang="fr-FR" noProof="0" dirty="0">
                <a:solidFill>
                  <a:srgbClr val="FA4098"/>
                </a:solidFill>
              </a:rPr>
              <a:t>branche</a:t>
            </a:r>
            <a:r>
              <a:rPr lang="fr-FR" noProof="0" dirty="0"/>
              <a:t> à partir de la branche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.</a:t>
            </a:r>
          </a:p>
          <a:p>
            <a:pPr lvl="2"/>
            <a:r>
              <a:rPr lang="fr-FR" noProof="0" dirty="0"/>
              <a:t> Une fois la fonctionnalité terminée, on </a:t>
            </a:r>
            <a:r>
              <a:rPr lang="fr-FR" noProof="0" dirty="0">
                <a:solidFill>
                  <a:srgbClr val="FA4098"/>
                </a:solidFill>
              </a:rPr>
              <a:t>merge</a:t>
            </a:r>
            <a:r>
              <a:rPr lang="fr-FR" noProof="0" dirty="0"/>
              <a:t>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 dans la </a:t>
            </a:r>
            <a:r>
              <a:rPr lang="fr-FR" noProof="0" dirty="0">
                <a:solidFill>
                  <a:srgbClr val="FA4098"/>
                </a:solidFill>
              </a:rPr>
              <a:t>branche</a:t>
            </a:r>
            <a:r>
              <a:rPr lang="fr-FR" noProof="0" dirty="0"/>
              <a:t> (pour résoudre les </a:t>
            </a:r>
            <a:r>
              <a:rPr lang="fr-FR" b="1" noProof="0" dirty="0"/>
              <a:t>conflits</a:t>
            </a:r>
            <a:r>
              <a:rPr lang="fr-FR" noProof="0" dirty="0"/>
              <a:t> sur la </a:t>
            </a:r>
            <a:r>
              <a:rPr lang="fr-FR" noProof="0" dirty="0">
                <a:solidFill>
                  <a:srgbClr val="FA4098"/>
                </a:solidFill>
              </a:rPr>
              <a:t>branche</a:t>
            </a:r>
            <a:r>
              <a:rPr lang="fr-FR" noProof="0" dirty="0"/>
              <a:t> plutôt que dans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, puis on </a:t>
            </a:r>
            <a:r>
              <a:rPr lang="fr-FR" noProof="0" dirty="0">
                <a:solidFill>
                  <a:srgbClr val="FA4098"/>
                </a:solidFill>
              </a:rPr>
              <a:t>merge</a:t>
            </a:r>
            <a:r>
              <a:rPr lang="fr-FR" noProof="0" dirty="0"/>
              <a:t> la </a:t>
            </a:r>
            <a:r>
              <a:rPr lang="fr-FR" noProof="0" dirty="0">
                <a:solidFill>
                  <a:srgbClr val="FA4098"/>
                </a:solidFill>
              </a:rPr>
              <a:t>branche</a:t>
            </a:r>
            <a:r>
              <a:rPr lang="fr-FR" noProof="0" dirty="0"/>
              <a:t> dans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 une fois les </a:t>
            </a:r>
            <a:r>
              <a:rPr lang="fr-FR" b="1" noProof="0" dirty="0"/>
              <a:t>conflits</a:t>
            </a:r>
            <a:r>
              <a:rPr lang="fr-FR" noProof="0" dirty="0"/>
              <a:t> résolus)</a:t>
            </a:r>
          </a:p>
          <a:p>
            <a:pPr lvl="2"/>
            <a:r>
              <a:rPr lang="fr-FR" noProof="0" dirty="0"/>
              <a:t> Puis on recommence pour la prochaine fonctionnalité.</a:t>
            </a:r>
          </a:p>
          <a:p>
            <a:pPr lvl="1"/>
            <a:r>
              <a:rPr lang="fr-FR" noProof="0" dirty="0"/>
              <a:t> Chaque coéquipier travaille toujours </a:t>
            </a:r>
            <a:r>
              <a:rPr lang="fr-FR" u="sng" noProof="0" dirty="0"/>
              <a:t>seul sur sa propre</a:t>
            </a:r>
            <a:r>
              <a:rPr lang="fr-FR" noProof="0" dirty="0"/>
              <a:t> branche. Il faudra gérer les </a:t>
            </a:r>
            <a:r>
              <a:rPr lang="fr-FR" noProof="0" dirty="0">
                <a:solidFill>
                  <a:srgbClr val="FA4098"/>
                </a:solidFill>
              </a:rPr>
              <a:t>conflits de fichiers</a:t>
            </a:r>
            <a:r>
              <a:rPr lang="fr-FR" noProof="0" dirty="0"/>
              <a:t> lors de chaque </a:t>
            </a:r>
            <a:r>
              <a:rPr lang="fr-FR" noProof="0" dirty="0">
                <a:solidFill>
                  <a:srgbClr val="FA4098"/>
                </a:solidFill>
              </a:rPr>
              <a:t>merge</a:t>
            </a:r>
            <a:r>
              <a:rPr lang="fr-FR" noProof="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4B01BCC-BCF4-C09C-47AD-B6013DCB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Concepts généraux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C1B112-6929-45D9-424E-F972E92B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12" y="4700219"/>
            <a:ext cx="914527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72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J’ai travaillé sur la mauvaise branche</a:t>
            </a:r>
          </a:p>
          <a:p>
            <a:pPr lvl="1"/>
            <a:r>
              <a:rPr lang="fr-FR"/>
              <a:t> </a:t>
            </a:r>
            <a:r>
              <a:rPr lang="fr-FR">
                <a:solidFill>
                  <a:srgbClr val="FA4098"/>
                </a:solidFill>
              </a:rPr>
              <a:t>Étape 3 </a:t>
            </a:r>
            <a:r>
              <a:rPr lang="fr-FR"/>
              <a:t>: Faire un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spooky </a:t>
            </a:r>
            <a:r>
              <a:rPr lang="en-US"/>
              <a:t>👻🎃</a:t>
            </a:r>
            <a:r>
              <a:rPr lang="fr-FR"/>
              <a:t> avec </a:t>
            </a:r>
            <a:r>
              <a:rPr lang="fr-FR">
                <a:solidFill>
                  <a:srgbClr val="FA4098"/>
                </a:solidFill>
              </a:rPr>
              <a:t>dev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4E2EC39-6F43-B9D9-1E77-C33C88A1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4" y="2228561"/>
            <a:ext cx="11517332" cy="44773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1642EC0-0319-4BC7-5DD5-266B019F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80" y="3206504"/>
            <a:ext cx="7716327" cy="45726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1F6C2DE-0595-C463-21F9-D3A2100D1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670" y="4915963"/>
            <a:ext cx="4656360" cy="90606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A49F924-D155-F712-5EEA-9DFA728668AC}"/>
              </a:ext>
            </a:extLst>
          </p:cNvPr>
          <p:cNvSpPr txBox="1"/>
          <p:nvPr/>
        </p:nvSpPr>
        <p:spPr>
          <a:xfrm>
            <a:off x="4028479" y="4268633"/>
            <a:ext cx="430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>
                <a:solidFill>
                  <a:srgbClr val="9073D1"/>
                </a:solidFill>
              </a:rPr>
              <a:t>Résultat final (</a:t>
            </a:r>
            <a:r>
              <a:rPr lang="fr-FR" sz="1600">
                <a:solidFill>
                  <a:srgbClr val="FA4098"/>
                </a:solidFill>
              </a:rPr>
              <a:t>dev</a:t>
            </a:r>
            <a:r>
              <a:rPr lang="fr-FR" sz="1600">
                <a:solidFill>
                  <a:srgbClr val="9073D1"/>
                </a:solidFill>
              </a:rPr>
              <a:t> a bien été reset et notre nouvelle branche est en avance)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978D078-3899-F8FF-0307-AFE122DB5383}"/>
              </a:ext>
            </a:extLst>
          </p:cNvPr>
          <p:cNvCxnSpPr>
            <a:cxnSpLocks/>
          </p:cNvCxnSpPr>
          <p:nvPr/>
        </p:nvCxnSpPr>
        <p:spPr>
          <a:xfrm flipH="1">
            <a:off x="10737280" y="2094990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6488338-0F1D-B26D-6AAA-AF38C073053F}"/>
              </a:ext>
            </a:extLst>
          </p:cNvPr>
          <p:cNvCxnSpPr>
            <a:cxnSpLocks/>
          </p:cNvCxnSpPr>
          <p:nvPr/>
        </p:nvCxnSpPr>
        <p:spPr>
          <a:xfrm flipH="1">
            <a:off x="8975536" y="309416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que 6">
            <a:extLst>
              <a:ext uri="{FF2B5EF4-FFF2-40B4-BE49-F238E27FC236}">
                <a16:creationId xmlns:a16="http://schemas.microsoft.com/office/drawing/2014/main" id="{011EB61E-4B66-B127-4961-2270A8201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38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Mon coéquipier et moi avons merge en même temps avant de push</a:t>
            </a:r>
          </a:p>
          <a:p>
            <a:pPr lvl="1"/>
            <a:r>
              <a:rPr lang="fr-FR"/>
              <a:t> Conseil : Avisez votre équipe avant de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.</a:t>
            </a:r>
          </a:p>
          <a:p>
            <a:pPr lvl="1"/>
            <a:r>
              <a:rPr lang="fr-FR"/>
              <a:t> Exemple : Un membre travaille sur </a:t>
            </a:r>
            <a:r>
              <a:rPr lang="fr-FR">
                <a:solidFill>
                  <a:srgbClr val="FA4098"/>
                </a:solidFill>
              </a:rPr>
              <a:t>Etape-12</a:t>
            </a:r>
            <a:r>
              <a:rPr lang="fr-FR"/>
              <a:t> et un membre travaille sur Etape-13</a:t>
            </a:r>
          </a:p>
          <a:p>
            <a:pPr lvl="2"/>
            <a:r>
              <a:rPr lang="fr-FR"/>
              <a:t> Oups ! Ils ont tous les deux décidé de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sur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</a:t>
            </a:r>
            <a:r>
              <a:rPr lang="fr-FR" b="1"/>
              <a:t>en même temps</a:t>
            </a:r>
            <a:r>
              <a:rPr lang="fr-FR"/>
              <a:t> chacun de leur côté…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EB4D79-094E-DC4E-F0F8-99D4A441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81" y="4292677"/>
            <a:ext cx="3219899" cy="1057423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0C5463-B75E-8D8B-399A-A855292DD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894" y="3260644"/>
            <a:ext cx="3200847" cy="1390844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B42D64-6C43-0B54-97B2-1A56CAC58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894" y="4953810"/>
            <a:ext cx="3209925" cy="1409700"/>
          </a:xfrm>
          <a:prstGeom prst="rect">
            <a:avLst/>
          </a:prstGeom>
          <a:noFill/>
          <a:ln w="28575">
            <a:solidFill>
              <a:srgbClr val="9073D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AE804B1-C2B3-222F-CBBF-74BA81305546}"/>
              </a:ext>
            </a:extLst>
          </p:cNvPr>
          <p:cNvSpPr txBox="1"/>
          <p:nvPr/>
        </p:nvSpPr>
        <p:spPr>
          <a:xfrm>
            <a:off x="939823" y="3840137"/>
            <a:ext cx="287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rgbClr val="9073D1"/>
                </a:solidFill>
              </a:rPr>
              <a:t>Avant les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>
                <a:solidFill>
                  <a:srgbClr val="9073D1"/>
                </a:solidFill>
              </a:rPr>
              <a:t> :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7AB9249-78EF-D8A6-32BF-7A0664AF273E}"/>
              </a:ext>
            </a:extLst>
          </p:cNvPr>
          <p:cNvCxnSpPr>
            <a:cxnSpLocks/>
          </p:cNvCxnSpPr>
          <p:nvPr/>
        </p:nvCxnSpPr>
        <p:spPr>
          <a:xfrm flipH="1">
            <a:off x="3432019" y="4511750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CE07203-00A2-2970-2DD0-8CBF3771A5D7}"/>
              </a:ext>
            </a:extLst>
          </p:cNvPr>
          <p:cNvCxnSpPr>
            <a:cxnSpLocks/>
          </p:cNvCxnSpPr>
          <p:nvPr/>
        </p:nvCxnSpPr>
        <p:spPr>
          <a:xfrm flipH="1">
            <a:off x="3101185" y="4135072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09BECCB-051F-289F-457D-FAFD2C85D972}"/>
              </a:ext>
            </a:extLst>
          </p:cNvPr>
          <p:cNvSpPr txBox="1"/>
          <p:nvPr/>
        </p:nvSpPr>
        <p:spPr>
          <a:xfrm>
            <a:off x="5275077" y="3802177"/>
            <a:ext cx="278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9073D1"/>
                </a:solidFill>
              </a:rPr>
              <a:t>Après le </a:t>
            </a:r>
            <a:r>
              <a:rPr lang="fr-FR" sz="1400">
                <a:solidFill>
                  <a:srgbClr val="FA4098"/>
                </a:solidFill>
              </a:rPr>
              <a:t>merge</a:t>
            </a:r>
            <a:r>
              <a:rPr lang="fr-FR" sz="1400">
                <a:solidFill>
                  <a:srgbClr val="9073D1"/>
                </a:solidFill>
              </a:rPr>
              <a:t> pour le membre A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CC82A46-189C-2F7B-CE20-5A695DAF6545}"/>
              </a:ext>
            </a:extLst>
          </p:cNvPr>
          <p:cNvSpPr txBox="1"/>
          <p:nvPr/>
        </p:nvSpPr>
        <p:spPr>
          <a:xfrm>
            <a:off x="5275077" y="5658660"/>
            <a:ext cx="285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9073D1"/>
                </a:solidFill>
              </a:rPr>
              <a:t>Après le </a:t>
            </a:r>
            <a:r>
              <a:rPr lang="fr-FR" sz="1400">
                <a:solidFill>
                  <a:srgbClr val="FA4098"/>
                </a:solidFill>
              </a:rPr>
              <a:t>merge</a:t>
            </a:r>
            <a:r>
              <a:rPr lang="fr-FR" sz="1400">
                <a:solidFill>
                  <a:srgbClr val="9073D1"/>
                </a:solidFill>
              </a:rPr>
              <a:t> pour le membre B :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7E624CF-A2ED-A0E4-0762-22DD509332A5}"/>
              </a:ext>
            </a:extLst>
          </p:cNvPr>
          <p:cNvCxnSpPr>
            <a:cxnSpLocks/>
          </p:cNvCxnSpPr>
          <p:nvPr/>
        </p:nvCxnSpPr>
        <p:spPr>
          <a:xfrm flipH="1">
            <a:off x="10599265" y="3161859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91DC0D3-31A4-E735-C425-61AC701C3E55}"/>
              </a:ext>
            </a:extLst>
          </p:cNvPr>
          <p:cNvCxnSpPr>
            <a:cxnSpLocks/>
          </p:cNvCxnSpPr>
          <p:nvPr/>
        </p:nvCxnSpPr>
        <p:spPr>
          <a:xfrm flipH="1">
            <a:off x="10599265" y="4830330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que 3">
            <a:extLst>
              <a:ext uri="{FF2B5EF4-FFF2-40B4-BE49-F238E27FC236}">
                <a16:creationId xmlns:a16="http://schemas.microsoft.com/office/drawing/2014/main" id="{6AE6D819-D309-4FF2-9809-ABA384F9D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71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Mon coéquipier et moi avons fait 2 merges en même temps avant de push</a:t>
            </a:r>
          </a:p>
          <a:p>
            <a:pPr lvl="1"/>
            <a:r>
              <a:rPr lang="fr-FR"/>
              <a:t> Disons que les deux font un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… La première personne qui va </a:t>
            </a:r>
            <a:r>
              <a:rPr lang="fr-FR">
                <a:solidFill>
                  <a:srgbClr val="FA4098"/>
                </a:solidFill>
              </a:rPr>
              <a:t>pull</a:t>
            </a:r>
            <a:r>
              <a:rPr lang="fr-FR"/>
              <a:t> va avoir cette situation :</a:t>
            </a:r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endParaRPr lang="fr-FR"/>
          </a:p>
          <a:p>
            <a:pPr lvl="1"/>
            <a:r>
              <a:rPr lang="fr-FR"/>
              <a:t> Solution possible : « merge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 dans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/>
              <a:t> »</a:t>
            </a:r>
          </a:p>
          <a:p>
            <a:pPr lvl="2"/>
            <a:r>
              <a:rPr lang="fr-FR"/>
              <a:t> (Et gérer les conflits, puis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/>
              <a:t> une fois le </a:t>
            </a:r>
            <a:r>
              <a:rPr lang="fr-FR">
                <a:solidFill>
                  <a:srgbClr val="FA4098"/>
                </a:solidFill>
              </a:rPr>
              <a:t>merge</a:t>
            </a:r>
            <a:r>
              <a:rPr lang="fr-FR"/>
              <a:t> complété)</a:t>
            </a:r>
          </a:p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50B561-26CF-342D-1597-1D895F04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743" y="2704971"/>
            <a:ext cx="2794661" cy="142383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E2D3803-D3B3-86E3-80F5-C5E8228EE8AD}"/>
              </a:ext>
            </a:extLst>
          </p:cNvPr>
          <p:cNvSpPr txBox="1"/>
          <p:nvPr/>
        </p:nvSpPr>
        <p:spPr>
          <a:xfrm>
            <a:off x="2773358" y="2816725"/>
            <a:ext cx="4194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9073D1"/>
                </a:solidFill>
              </a:rPr>
              <a:t>On a maintenant deux versions de dev ! Ce n’est pas compatible. Si on essaye de </a:t>
            </a:r>
            <a:r>
              <a:rPr lang="fr-FR">
                <a:solidFill>
                  <a:srgbClr val="FA4098"/>
                </a:solidFill>
              </a:rPr>
              <a:t>push</a:t>
            </a:r>
            <a:r>
              <a:rPr lang="fr-FR">
                <a:solidFill>
                  <a:srgbClr val="9073D1"/>
                </a:solidFill>
              </a:rPr>
              <a:t> dev maintenant, cela va </a:t>
            </a:r>
            <a:r>
              <a:rPr lang="fr-FR" b="1">
                <a:solidFill>
                  <a:srgbClr val="9073D1"/>
                </a:solidFill>
              </a:rPr>
              <a:t>supprimer</a:t>
            </a:r>
            <a:r>
              <a:rPr lang="fr-FR">
                <a:solidFill>
                  <a:srgbClr val="9073D1"/>
                </a:solidFill>
              </a:rPr>
              <a:t> une des deux branches </a:t>
            </a:r>
            <a:r>
              <a:rPr lang="fr-FR">
                <a:solidFill>
                  <a:srgbClr val="FA4098"/>
                </a:solidFill>
              </a:rPr>
              <a:t>dev</a:t>
            </a:r>
            <a:r>
              <a:rPr lang="fr-FR">
                <a:solidFill>
                  <a:srgbClr val="9073D1"/>
                </a:solidFill>
              </a:rPr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F061ECF-505A-B000-35E6-978D67A2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38" y="5558001"/>
            <a:ext cx="3379154" cy="549208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B505BA2-97E7-D8C8-541B-A6AEEF03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18" y="5148387"/>
            <a:ext cx="3794303" cy="1368437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92B240D-A75F-2491-8964-9561D9992572}"/>
              </a:ext>
            </a:extLst>
          </p:cNvPr>
          <p:cNvCxnSpPr>
            <a:cxnSpLocks/>
          </p:cNvCxnSpPr>
          <p:nvPr/>
        </p:nvCxnSpPr>
        <p:spPr>
          <a:xfrm flipH="1">
            <a:off x="9130129" y="2549584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D55BF65-EF83-EB7F-E374-05BDEC0FAF9F}"/>
              </a:ext>
            </a:extLst>
          </p:cNvPr>
          <p:cNvCxnSpPr>
            <a:cxnSpLocks/>
          </p:cNvCxnSpPr>
          <p:nvPr/>
        </p:nvCxnSpPr>
        <p:spPr>
          <a:xfrm flipH="1">
            <a:off x="9572087" y="281672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FAFE9D52-4249-90DF-A17E-21AC019BC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947" y="5017418"/>
            <a:ext cx="2855660" cy="1642982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91B4756-03F0-35AE-0429-3665912DCA46}"/>
              </a:ext>
            </a:extLst>
          </p:cNvPr>
          <p:cNvCxnSpPr>
            <a:cxnSpLocks/>
          </p:cNvCxnSpPr>
          <p:nvPr/>
        </p:nvCxnSpPr>
        <p:spPr>
          <a:xfrm flipH="1">
            <a:off x="2430303" y="5699034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C802341-9C62-5756-968B-F1F74B518B8B}"/>
              </a:ext>
            </a:extLst>
          </p:cNvPr>
          <p:cNvSpPr/>
          <p:nvPr/>
        </p:nvSpPr>
        <p:spPr>
          <a:xfrm>
            <a:off x="3684042" y="5564270"/>
            <a:ext cx="431789" cy="479775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4A80525-2C9B-5E84-D2AE-43171BD9531B}"/>
              </a:ext>
            </a:extLst>
          </p:cNvPr>
          <p:cNvSpPr/>
          <p:nvPr/>
        </p:nvSpPr>
        <p:spPr>
          <a:xfrm>
            <a:off x="8329508" y="5564270"/>
            <a:ext cx="431789" cy="479775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2C0473D3-D597-3CBE-2F50-ABBB2C170A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1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 Mon code est tout pété et je veux revenir en arrière</a:t>
            </a:r>
          </a:p>
          <a:p>
            <a:pPr lvl="1"/>
            <a:r>
              <a:rPr lang="fr-FR"/>
              <a:t> Si vous voulez vraiment </a:t>
            </a:r>
            <a:r>
              <a:rPr lang="fr-FR" b="1"/>
              <a:t>revenir en arrière</a:t>
            </a:r>
            <a:r>
              <a:rPr lang="fr-FR"/>
              <a:t>…</a:t>
            </a:r>
          </a:p>
          <a:p>
            <a:pPr lvl="2"/>
            <a:r>
              <a:rPr lang="fr-FR"/>
              <a:t> Exemple : Je veux annuler mon dernier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et revenir au précédent :</a:t>
            </a:r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endParaRPr lang="fr-FR"/>
          </a:p>
          <a:p>
            <a:pPr lvl="2"/>
            <a:r>
              <a:rPr lang="fr-FR"/>
              <a:t> Solution possible : clic-droit sur le </a:t>
            </a:r>
            <a:r>
              <a:rPr lang="fr-FR">
                <a:solidFill>
                  <a:srgbClr val="FA4098"/>
                </a:solidFill>
              </a:rPr>
              <a:t>commit</a:t>
            </a:r>
            <a:r>
              <a:rPr lang="fr-FR"/>
              <a:t> précédent 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48D4ED-D339-EE28-DE55-F236403C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22" y="2659682"/>
            <a:ext cx="5229955" cy="1124107"/>
          </a:xfrm>
          <a:prstGeom prst="rect">
            <a:avLst/>
          </a:prstGeom>
          <a:noFill/>
          <a:ln w="28575">
            <a:solidFill>
              <a:srgbClr val="9073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B7DA2D5-08B7-1EE6-3DD2-49CAC290285D}"/>
              </a:ext>
            </a:extLst>
          </p:cNvPr>
          <p:cNvCxnSpPr>
            <a:cxnSpLocks/>
          </p:cNvCxnSpPr>
          <p:nvPr/>
        </p:nvCxnSpPr>
        <p:spPr>
          <a:xfrm flipH="1">
            <a:off x="6012023" y="2609461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E5057DE-2E51-8900-70EB-C4CC8F0077DD}"/>
              </a:ext>
            </a:extLst>
          </p:cNvPr>
          <p:cNvCxnSpPr>
            <a:cxnSpLocks/>
          </p:cNvCxnSpPr>
          <p:nvPr/>
        </p:nvCxnSpPr>
        <p:spPr>
          <a:xfrm flipV="1">
            <a:off x="5462016" y="3215712"/>
            <a:ext cx="336647" cy="21328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1E508EB-3697-46D7-42C1-C2B858F4DB5B}"/>
              </a:ext>
            </a:extLst>
          </p:cNvPr>
          <p:cNvSpPr txBox="1"/>
          <p:nvPr/>
        </p:nvSpPr>
        <p:spPr>
          <a:xfrm>
            <a:off x="6266688" y="2290350"/>
            <a:ext cx="47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💩</a:t>
            </a:r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A9752C-7845-3A08-A39A-78AD31EF36AE}"/>
              </a:ext>
            </a:extLst>
          </p:cNvPr>
          <p:cNvSpPr txBox="1"/>
          <p:nvPr/>
        </p:nvSpPr>
        <p:spPr>
          <a:xfrm>
            <a:off x="5041392" y="3244334"/>
            <a:ext cx="470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🙏</a:t>
            </a:r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38BBED71-C17F-9B75-AC9B-9C707D4E0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7" y="4748323"/>
            <a:ext cx="6364264" cy="1564780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EABD911-8F39-3F8D-8A66-799C97E98FE0}"/>
              </a:ext>
            </a:extLst>
          </p:cNvPr>
          <p:cNvCxnSpPr>
            <a:cxnSpLocks/>
          </p:cNvCxnSpPr>
          <p:nvPr/>
        </p:nvCxnSpPr>
        <p:spPr>
          <a:xfrm flipH="1">
            <a:off x="5935854" y="5960045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49D5697-8172-2DA4-B0F8-358280EAEA86}"/>
              </a:ext>
            </a:extLst>
          </p:cNvPr>
          <p:cNvCxnSpPr>
            <a:cxnSpLocks/>
          </p:cNvCxnSpPr>
          <p:nvPr/>
        </p:nvCxnSpPr>
        <p:spPr>
          <a:xfrm flipH="1">
            <a:off x="1763111" y="4834501"/>
            <a:ext cx="330834" cy="267141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id="{523EA624-5112-3931-2004-E4B2E5E52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933" y="5292899"/>
            <a:ext cx="3903910" cy="565995"/>
          </a:xfrm>
          <a:prstGeom prst="rect">
            <a:avLst/>
          </a:prstGeom>
          <a:ln w="28575">
            <a:solidFill>
              <a:srgbClr val="9073D1"/>
            </a:solidFill>
          </a:ln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C62FEB8B-6AD6-09BF-865F-6E074FD5E6E6}"/>
              </a:ext>
            </a:extLst>
          </p:cNvPr>
          <p:cNvSpPr/>
          <p:nvPr/>
        </p:nvSpPr>
        <p:spPr>
          <a:xfrm>
            <a:off x="6737069" y="5338718"/>
            <a:ext cx="431789" cy="479775"/>
          </a:xfrm>
          <a:prstGeom prst="rightArrow">
            <a:avLst/>
          </a:prstGeom>
          <a:solidFill>
            <a:srgbClr val="9073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5D075E1-8122-CD55-4718-8C2E8F5A9155}"/>
              </a:ext>
            </a:extLst>
          </p:cNvPr>
          <p:cNvSpPr txBox="1"/>
          <p:nvPr/>
        </p:nvSpPr>
        <p:spPr>
          <a:xfrm>
            <a:off x="7721120" y="4926250"/>
            <a:ext cx="3488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>
                <a:solidFill>
                  <a:srgbClr val="9073D1"/>
                </a:solidFill>
              </a:rPr>
              <a:t>Après un </a:t>
            </a:r>
            <a:r>
              <a:rPr lang="fr-FR" sz="1400">
                <a:solidFill>
                  <a:srgbClr val="FA4098"/>
                </a:solidFill>
              </a:rPr>
              <a:t>force push </a:t>
            </a:r>
            <a:r>
              <a:rPr lang="fr-FR" sz="1400">
                <a:solidFill>
                  <a:srgbClr val="9073D1"/>
                </a:solidFill>
              </a:rPr>
              <a:t>vous aurez ceci 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BFC6CBC7-9A2F-9711-4903-E195EAE9C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49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E0EA3-721E-86B8-3FBC-2BD15210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Oula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F0875-682F-8397-AD93-8FD4F931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Les </a:t>
            </a:r>
            <a:r>
              <a:rPr lang="fr-FR" dirty="0">
                <a:solidFill>
                  <a:srgbClr val="FA4098"/>
                </a:solidFill>
              </a:rPr>
              <a:t>migrations</a:t>
            </a:r>
            <a:r>
              <a:rPr lang="fr-FR" dirty="0"/>
              <a:t> ne fonctionnent plus</a:t>
            </a:r>
          </a:p>
          <a:p>
            <a:pPr lvl="1"/>
            <a:r>
              <a:rPr lang="fr-FR" dirty="0"/>
              <a:t> Ne perdez jamais du temps avec les migrations de ce cours :</a:t>
            </a:r>
          </a:p>
          <a:p>
            <a:pPr lvl="2"/>
            <a:r>
              <a:rPr lang="fr-FR" dirty="0"/>
              <a:t> N’essayez pas de résoudre des conflits avec les fichiers de migrations</a:t>
            </a:r>
          </a:p>
          <a:p>
            <a:pPr lvl="2"/>
            <a:r>
              <a:rPr lang="fr-FR" dirty="0"/>
              <a:t> N’essayez pas d’agencer vos migrations ou de tout faire pour les préserver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 Solution : Après un </a:t>
            </a:r>
            <a:r>
              <a:rPr lang="fr-FR" dirty="0">
                <a:solidFill>
                  <a:srgbClr val="FA4098"/>
                </a:solidFill>
              </a:rPr>
              <a:t>merge</a:t>
            </a:r>
            <a:r>
              <a:rPr lang="fr-FR" dirty="0"/>
              <a:t>, supprimez le dossier </a:t>
            </a:r>
            <a:r>
              <a:rPr lang="fr-FR" dirty="0">
                <a:solidFill>
                  <a:srgbClr val="FA4098"/>
                </a:solidFill>
              </a:rPr>
              <a:t>migrations</a:t>
            </a:r>
            <a:r>
              <a:rPr lang="fr-FR" dirty="0"/>
              <a:t> au complet… et recréez une nouvelle migration.</a:t>
            </a:r>
          </a:p>
          <a:p>
            <a:pPr lvl="2"/>
            <a:r>
              <a:rPr lang="fr-FR" dirty="0"/>
              <a:t> Elle sera à l’image du </a:t>
            </a:r>
            <a:r>
              <a:rPr lang="fr-FR" dirty="0" err="1">
                <a:solidFill>
                  <a:srgbClr val="FA4098"/>
                </a:solidFill>
              </a:rPr>
              <a:t>DbContext</a:t>
            </a:r>
            <a:r>
              <a:rPr lang="fr-FR" dirty="0"/>
              <a:t> actuel et tout ira bien. (Supprimez et recréer la BD, comme dans la </a:t>
            </a:r>
            <a:r>
              <a:rPr lang="fr-FR" dirty="0">
                <a:solidFill>
                  <a:srgbClr val="FA4098"/>
                </a:solidFill>
              </a:rPr>
              <a:t>semaine 9</a:t>
            </a:r>
            <a:r>
              <a:rPr lang="fr-FR" dirty="0"/>
              <a:t>)</a:t>
            </a:r>
          </a:p>
          <a:p>
            <a:pPr lvl="2"/>
            <a:endParaRPr lang="fr-FR" dirty="0"/>
          </a:p>
          <a:p>
            <a:pPr lvl="1"/>
            <a:r>
              <a:rPr lang="fr-FR" dirty="0"/>
              <a:t> Et dans la </a:t>
            </a:r>
            <a:r>
              <a:rPr lang="fr-FR" i="1" dirty="0">
                <a:solidFill>
                  <a:srgbClr val="FA4098"/>
                </a:solidFill>
              </a:rPr>
              <a:t>vraie vie</a:t>
            </a:r>
            <a:r>
              <a:rPr lang="fr-FR" dirty="0"/>
              <a:t> ?</a:t>
            </a:r>
          </a:p>
          <a:p>
            <a:pPr lvl="2"/>
            <a:r>
              <a:rPr lang="fr-FR" dirty="0"/>
              <a:t> Parfois conserver les </a:t>
            </a:r>
            <a:r>
              <a:rPr lang="fr-FR" dirty="0">
                <a:solidFill>
                  <a:srgbClr val="FA4098"/>
                </a:solidFill>
              </a:rPr>
              <a:t>migrations</a:t>
            </a:r>
            <a:r>
              <a:rPr lang="fr-FR" dirty="0"/>
              <a:t> pour avoir un « </a:t>
            </a:r>
            <a:r>
              <a:rPr lang="fr-FR" b="1" dirty="0"/>
              <a:t>historique</a:t>
            </a:r>
            <a:r>
              <a:rPr lang="fr-FR" dirty="0"/>
              <a:t> des versions de la BD » est souhaitable. Des compromis comme seulement générer une nouvelle migration lorsqu’on est sur la branche </a:t>
            </a:r>
            <a:r>
              <a:rPr lang="fr-FR" dirty="0">
                <a:solidFill>
                  <a:srgbClr val="FA4098"/>
                </a:solidFill>
              </a:rPr>
              <a:t>dev</a:t>
            </a:r>
            <a:r>
              <a:rPr lang="fr-FR" dirty="0"/>
              <a:t> sont possibles, mais gardons ça simple dans ce cours.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563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8C07E2C-3F44-765A-B0F5-33C7C0248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Push et pull fréquents</a:t>
            </a:r>
          </a:p>
          <a:p>
            <a:pPr lvl="1"/>
            <a:r>
              <a:rPr lang="fr-FR" noProof="0" dirty="0"/>
              <a:t> Si vous voulez voir où l’autre est rendu / montrer à l’autre où vous êtes rendu, n’oubliez pas de faire des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 et des </a:t>
            </a:r>
            <a:r>
              <a:rPr lang="fr-FR" noProof="0" dirty="0">
                <a:solidFill>
                  <a:srgbClr val="FA4098"/>
                </a:solidFill>
              </a:rPr>
              <a:t>pull</a:t>
            </a:r>
            <a:r>
              <a:rPr lang="fr-FR" noProof="0" dirty="0"/>
              <a:t> fréquents.</a:t>
            </a:r>
          </a:p>
          <a:p>
            <a:pPr lvl="2"/>
            <a:r>
              <a:rPr lang="fr-FR" noProof="0" dirty="0"/>
              <a:t>🔼 Un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 envoie le code en ligne, ce qui permettra à votre équipier de </a:t>
            </a:r>
            <a:r>
              <a:rPr lang="fr-FR" noProof="0" dirty="0">
                <a:solidFill>
                  <a:srgbClr val="FA4098"/>
                </a:solidFill>
              </a:rPr>
              <a:t>pull</a:t>
            </a:r>
            <a:r>
              <a:rPr lang="fr-FR" noProof="0" dirty="0"/>
              <a:t> pour voir les changements.</a:t>
            </a:r>
          </a:p>
          <a:p>
            <a:pPr lvl="2"/>
            <a:r>
              <a:rPr lang="fr-FR" noProof="0" dirty="0"/>
              <a:t>🔽 Un </a:t>
            </a:r>
            <a:r>
              <a:rPr lang="fr-FR" noProof="0" dirty="0">
                <a:solidFill>
                  <a:srgbClr val="FA4098"/>
                </a:solidFill>
              </a:rPr>
              <a:t>pull</a:t>
            </a:r>
            <a:r>
              <a:rPr lang="fr-FR" noProof="0" dirty="0"/>
              <a:t> vous permettra de voir les changements de votre équipier… s’il a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.</a:t>
            </a:r>
          </a:p>
          <a:p>
            <a:pPr lvl="2"/>
            <a:endParaRPr lang="fr-FR" dirty="0"/>
          </a:p>
          <a:p>
            <a:pPr lvl="1"/>
            <a:r>
              <a:rPr lang="fr-FR" noProof="0" dirty="0"/>
              <a:t> Attention, quand vous faites un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, sélectionnez bien la </a:t>
            </a:r>
            <a:r>
              <a:rPr lang="fr-FR" noProof="0" dirty="0">
                <a:solidFill>
                  <a:srgbClr val="FA4098"/>
                </a:solidFill>
              </a:rPr>
              <a:t>branche</a:t>
            </a:r>
            <a:r>
              <a:rPr lang="fr-FR" noProof="0" dirty="0"/>
              <a:t> qui a été modifiée. (Si vous faites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 sur une </a:t>
            </a:r>
            <a:r>
              <a:rPr lang="fr-FR" noProof="0" dirty="0">
                <a:solidFill>
                  <a:srgbClr val="FA4098"/>
                </a:solidFill>
              </a:rPr>
              <a:t>branche</a:t>
            </a:r>
            <a:r>
              <a:rPr lang="fr-FR" noProof="0" dirty="0"/>
              <a:t> qui n’a eu aucun changement… ça ne donne pas grand-chose !)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9B842D3-19FD-8976-0D2C-F6682D94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Concepts généraux</a:t>
            </a:r>
          </a:p>
        </p:txBody>
      </p:sp>
    </p:spTree>
    <p:extLst>
      <p:ext uri="{BB962C8B-B14F-4D97-AF65-F5344CB8AC3E}">
        <p14:creationId xmlns:p14="http://schemas.microsoft.com/office/powerpoint/2010/main" val="230281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900C59-B281-CC5C-FB26-C1AB363E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</a:t>
            </a:r>
            <a:r>
              <a:rPr lang="fr-CA" dirty="0" err="1"/>
              <a:t>GitKraken</a:t>
            </a:r>
            <a:r>
              <a:rPr lang="fr-CA" dirty="0"/>
              <a:t> et Fork</a:t>
            </a:r>
          </a:p>
          <a:p>
            <a:pPr lvl="1"/>
            <a:r>
              <a:rPr lang="fr-CA" dirty="0"/>
              <a:t> Dans ces notes de cours, tout sera abordé en double pour vous donner l’opportunité de choisir entre </a:t>
            </a:r>
            <a:r>
              <a:rPr lang="fr-CA" dirty="0" err="1">
                <a:solidFill>
                  <a:srgbClr val="FA4098"/>
                </a:solidFill>
              </a:rPr>
              <a:t>GitKraken</a:t>
            </a:r>
            <a:r>
              <a:rPr lang="fr-CA" dirty="0"/>
              <a:t> et </a:t>
            </a:r>
            <a:r>
              <a:rPr lang="fr-CA" dirty="0">
                <a:solidFill>
                  <a:srgbClr val="FA4098"/>
                </a:solidFill>
              </a:rPr>
              <a:t>Fork</a:t>
            </a:r>
            <a:r>
              <a:rPr lang="fr-CA" dirty="0"/>
              <a:t>.</a:t>
            </a:r>
          </a:p>
          <a:p>
            <a:pPr lvl="1"/>
            <a:r>
              <a:rPr lang="fr-CA" dirty="0"/>
              <a:t> Si vous souhaitez utiliser un autre outil, à vos risques !</a:t>
            </a:r>
          </a:p>
          <a:p>
            <a:pPr lvl="1"/>
            <a:endParaRPr lang="fr-CA" dirty="0"/>
          </a:p>
          <a:p>
            <a:pPr lvl="1"/>
            <a:r>
              <a:rPr lang="fr-CA" dirty="0"/>
              <a:t> Principales différences dans le cadre du cours :</a:t>
            </a:r>
          </a:p>
          <a:p>
            <a:pPr lvl="2"/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GitKraken</a:t>
            </a:r>
            <a:r>
              <a:rPr lang="fr-CA" dirty="0"/>
              <a:t> a l’avantage d’offrir la gestion de conflits intégrée (vous pouvez modifier les fichiers avec des conflits directement dans </a:t>
            </a:r>
            <a:r>
              <a:rPr lang="fr-CA" dirty="0" err="1"/>
              <a:t>GitKraken</a:t>
            </a:r>
            <a:r>
              <a:rPr lang="fr-CA" dirty="0"/>
              <a:t> lors des merges)</a:t>
            </a:r>
          </a:p>
          <a:p>
            <a:pPr lvl="2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Fork</a:t>
            </a:r>
            <a:r>
              <a:rPr lang="fr-CA" dirty="0"/>
              <a:t> est « gratuit » et vous pourrez continuer de l’utiliser sans licence après vos études. Cela évite également de devoir renouveler sa licence étudiante chaque année.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CEA5F52-6B01-A819-C9BF-0C00A325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Concepts généraux</a:t>
            </a:r>
          </a:p>
        </p:txBody>
      </p:sp>
      <p:pic>
        <p:nvPicPr>
          <p:cNvPr id="4" name="Image 3" descr="Une image contenant fourchette, symbole&#10;&#10;Description générée automatiquement">
            <a:extLst>
              <a:ext uri="{FF2B5EF4-FFF2-40B4-BE49-F238E27FC236}">
                <a16:creationId xmlns:a16="http://schemas.microsoft.com/office/drawing/2014/main" id="{321E0563-E4DA-D976-0AF7-6EA119A6A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70" y="5178716"/>
            <a:ext cx="1057423" cy="1057423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5D6D7A20-58D1-C756-3E03-D050A8116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217" y="52311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63C81CD7-1F8D-CE28-3AD6-18E6D5C89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A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1 : Créer le repo git et y glisser les fichiers de départ du / des projet(s).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07CCC59-D20E-7FE2-7E06-0E540EA67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FF8B0C-C0E0-8814-3352-3A7E2F77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2" y="2221010"/>
            <a:ext cx="3744989" cy="339084"/>
          </a:xfrm>
          <a:prstGeom prst="rect">
            <a:avLst/>
          </a:prstGeom>
          <a:ln w="28575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180D194-BF82-67D3-D05B-D5338D1F7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97" y="2785538"/>
            <a:ext cx="4048956" cy="3024738"/>
          </a:xfrm>
          <a:prstGeom prst="rect">
            <a:avLst/>
          </a:prstGeom>
          <a:ln w="28575"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860698-F0C4-D80C-28EB-A033E3796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265" y="4416454"/>
            <a:ext cx="1924319" cy="60015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D3FB2D3-C9EA-EE45-46D0-B3F897DD2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716" y="2390552"/>
            <a:ext cx="2791215" cy="275310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64E0EC3-2A0E-91A7-5CE2-AD1DF6A0A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174" y="2390552"/>
            <a:ext cx="3353268" cy="108600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4D97893-A3FF-6EB0-EF2A-672F8C1DB0EC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498323" y="4139184"/>
            <a:ext cx="2305942" cy="57735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06A1706-7507-286E-6C9C-2C2BA2F8E9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565392" y="2933553"/>
            <a:ext cx="1651782" cy="96310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341961B-AE60-38F1-0A8B-B8941CCFA82C}"/>
              </a:ext>
            </a:extLst>
          </p:cNvPr>
          <p:cNvSpPr txBox="1"/>
          <p:nvPr/>
        </p:nvSpPr>
        <p:spPr>
          <a:xfrm>
            <a:off x="8162544" y="3477421"/>
            <a:ext cx="3476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FA4098"/>
                </a:solidFill>
              </a:rPr>
              <a:t>.gitkeep dans un dossier vide pour le conserver.</a:t>
            </a:r>
            <a:endParaRPr lang="fr-CA" sz="1200">
              <a:solidFill>
                <a:srgbClr val="FA4098"/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C60484-5B48-6DA1-7DEE-103143AA38CB}"/>
              </a:ext>
            </a:extLst>
          </p:cNvPr>
          <p:cNvSpPr txBox="1"/>
          <p:nvPr/>
        </p:nvSpPr>
        <p:spPr>
          <a:xfrm>
            <a:off x="8449056" y="5065877"/>
            <a:ext cx="2548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FA4098"/>
                </a:solidFill>
              </a:rPr>
              <a:t>Dossier mentionné dans le .gitignore pour ne pas le push.</a:t>
            </a:r>
            <a:endParaRPr lang="fr-CA" sz="1200">
              <a:solidFill>
                <a:srgbClr val="FA4098"/>
              </a:solidFill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67A32849-3C7B-3405-3B44-12E505986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95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D4AF6-96CD-2D81-14F5-ADB8F9F0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AF9B1F4-FEE8-78D2-D9F5-7999E756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A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2 : </a:t>
            </a:r>
            <a:r>
              <a:rPr lang="fr-FR" noProof="0" dirty="0">
                <a:solidFill>
                  <a:srgbClr val="FA4098"/>
                </a:solidFill>
              </a:rPr>
              <a:t>Commit</a:t>
            </a:r>
            <a:r>
              <a:rPr lang="fr-FR" noProof="0" dirty="0"/>
              <a:t> les fichiers de départ sur </a:t>
            </a:r>
            <a:r>
              <a:rPr lang="fr-FR" noProof="0" dirty="0">
                <a:solidFill>
                  <a:srgbClr val="FA4098"/>
                </a:solidFill>
              </a:rPr>
              <a:t>main</a:t>
            </a:r>
            <a:r>
              <a:rPr lang="fr-FR" noProof="0" dirty="0"/>
              <a:t>, créer une branche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 et puis </a:t>
            </a:r>
            <a:r>
              <a:rPr lang="fr-FR" noProof="0" dirty="0">
                <a:solidFill>
                  <a:srgbClr val="FA4098"/>
                </a:solidFill>
              </a:rPr>
              <a:t>push</a:t>
            </a:r>
            <a:r>
              <a:rPr lang="fr-FR" noProof="0" dirty="0"/>
              <a:t>. Enfin, ajouter l’autre personne en </a:t>
            </a:r>
            <a:r>
              <a:rPr lang="fr-FR" noProof="0" dirty="0">
                <a:solidFill>
                  <a:srgbClr val="FA4098"/>
                </a:solidFill>
              </a:rPr>
              <a:t>collaborateur</a:t>
            </a:r>
            <a:r>
              <a:rPr lang="fr-FR" noProof="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D615326-1ED6-92D0-6828-D310B6A9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577D55-2336-06DA-D787-F47667AE4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93" y="2644485"/>
            <a:ext cx="3094717" cy="2989074"/>
          </a:xfrm>
          <a:prstGeom prst="rect">
            <a:avLst/>
          </a:prstGeom>
          <a:ln w="28575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AB5F48-1322-6CAB-5AB7-00C46DC5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56" y="5828488"/>
            <a:ext cx="3725193" cy="543406"/>
          </a:xfrm>
          <a:prstGeom prst="rect">
            <a:avLst/>
          </a:prstGeom>
          <a:ln w="28575"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F4750E-3734-59CC-92A5-561EE0B7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555" y="2186510"/>
            <a:ext cx="590632" cy="666843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A0D81AA-3B62-B3A3-AC64-AB2D9507A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8284" y="3063407"/>
            <a:ext cx="3400836" cy="3488883"/>
          </a:xfrm>
          <a:prstGeom prst="rect">
            <a:avLst/>
          </a:prstGeom>
          <a:ln w="28575"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476478A-0BFC-B7DD-A8C5-DAAC00B201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2869" y="3029879"/>
            <a:ext cx="3460596" cy="930198"/>
          </a:xfrm>
          <a:prstGeom prst="rect">
            <a:avLst/>
          </a:prstGeom>
          <a:ln w="28575"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097CAE1-6EAC-3731-70B0-7B1482FA47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0570" y="4139022"/>
            <a:ext cx="3725193" cy="603270"/>
          </a:xfrm>
          <a:prstGeom prst="rect">
            <a:avLst/>
          </a:prstGeom>
          <a:ln w="28575">
            <a:noFill/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EF176E9-C0D9-923E-90F8-0FADA63773A3}"/>
              </a:ext>
            </a:extLst>
          </p:cNvPr>
          <p:cNvSpPr txBox="1"/>
          <p:nvPr/>
        </p:nvSpPr>
        <p:spPr>
          <a:xfrm>
            <a:off x="4612869" y="4854181"/>
            <a:ext cx="3524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>
                <a:solidFill>
                  <a:srgbClr val="73B3D1"/>
                </a:solidFill>
              </a:rPr>
              <a:t>Des « branches » n’apparaitront pas forcément </a:t>
            </a:r>
            <a:r>
              <a:rPr lang="fr-FR" sz="1200">
                <a:solidFill>
                  <a:srgbClr val="FA4098"/>
                </a:solidFill>
              </a:rPr>
              <a:t>visuellement</a:t>
            </a:r>
            <a:r>
              <a:rPr lang="fr-FR" sz="1200">
                <a:solidFill>
                  <a:srgbClr val="73B3D1"/>
                </a:solidFill>
              </a:rPr>
              <a:t> immédiatement. L’important est que leur nom soit présent parmi les branches indiquées à gauche.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F7CAABD-9300-79BA-9BB8-15E243F4A9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71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979F1-3360-DD22-9B21-BE925BC1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14A5C35-01E2-B097-E01B-60AC7A5E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Setup initial du repository (Personne </a:t>
            </a:r>
            <a:r>
              <a:rPr lang="fr-FR" noProof="0" dirty="0">
                <a:solidFill>
                  <a:srgbClr val="FA4098"/>
                </a:solidFill>
              </a:rPr>
              <a:t>B</a:t>
            </a:r>
            <a:r>
              <a:rPr lang="fr-FR" noProof="0" dirty="0"/>
              <a:t>)</a:t>
            </a:r>
          </a:p>
          <a:p>
            <a:pPr lvl="1"/>
            <a:r>
              <a:rPr lang="fr-FR" noProof="0" dirty="0"/>
              <a:t> Étape 3 : </a:t>
            </a:r>
            <a:r>
              <a:rPr lang="fr-FR" noProof="0" dirty="0">
                <a:solidFill>
                  <a:srgbClr val="FA4098"/>
                </a:solidFill>
              </a:rPr>
              <a:t>Cloner</a:t>
            </a:r>
            <a:r>
              <a:rPr lang="fr-FR" noProof="0" dirty="0"/>
              <a:t> le repo depuis </a:t>
            </a:r>
            <a:r>
              <a:rPr lang="fr-FR" noProof="0" dirty="0" err="1"/>
              <a:t>Github</a:t>
            </a:r>
            <a:r>
              <a:rPr lang="fr-FR" noProof="0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B9CCB60-B1E8-A6D5-2326-11F88E87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Setup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AD6A96C-0969-4003-00A0-BF611FFC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19" y="2176373"/>
            <a:ext cx="3033265" cy="86573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57BBCB-3340-0B88-E057-6F6EA2B70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813" y="3194504"/>
            <a:ext cx="3696285" cy="348435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26F30F1-86E3-B61A-782F-802A2303B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904" y="2522042"/>
            <a:ext cx="4221699" cy="686455"/>
          </a:xfrm>
          <a:prstGeom prst="rect">
            <a:avLst/>
          </a:prstGeom>
          <a:ln w="28575"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4563DAB-777D-174A-6C4B-868D44D2A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06" y="3351823"/>
            <a:ext cx="2156406" cy="1956416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A9C3B56F-0AE2-32A0-B171-F27B35135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1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A060C-4694-4344-7CBC-F125F6FAC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F7DA79F0-A3AC-D8F8-F31E-214A746C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Branches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5C3D50-9D5C-7030-02FA-A96EE996D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noProof="0" dirty="0"/>
              <a:t> Créer une sous-branche dans la branche 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</a:p>
          <a:p>
            <a:pPr lvl="1"/>
            <a:r>
              <a:rPr lang="fr-FR" noProof="0" dirty="0"/>
              <a:t> Attention à bien faire clic-droit sur « </a:t>
            </a:r>
            <a:r>
              <a:rPr lang="fr-FR" noProof="0" dirty="0">
                <a:solidFill>
                  <a:srgbClr val="FA4098"/>
                </a:solidFill>
              </a:rPr>
              <a:t>dev</a:t>
            </a:r>
            <a:r>
              <a:rPr lang="fr-FR" noProof="0" dirty="0"/>
              <a:t> ».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384C4B8-B9BE-CE50-AAC1-D59EE203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20" y="2625398"/>
            <a:ext cx="4515480" cy="2076740"/>
          </a:xfrm>
          <a:prstGeom prst="rect">
            <a:avLst/>
          </a:prstGeom>
          <a:ln w="38100"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78C5B86-41E3-4F35-FE8D-51F3EB8E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69" y="2175826"/>
            <a:ext cx="5391902" cy="933580"/>
          </a:xfrm>
          <a:prstGeom prst="rect">
            <a:avLst/>
          </a:prstGeom>
          <a:ln w="28575"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EA72610-8F61-8E2B-FBA7-10E231F6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0362" y="4093170"/>
            <a:ext cx="6178993" cy="1217935"/>
          </a:xfrm>
          <a:prstGeom prst="rect">
            <a:avLst/>
          </a:prstGeom>
          <a:ln w="28575"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8ADA53B-BF78-AC52-A029-89215863A636}"/>
              </a:ext>
            </a:extLst>
          </p:cNvPr>
          <p:cNvSpPr txBox="1"/>
          <p:nvPr/>
        </p:nvSpPr>
        <p:spPr>
          <a:xfrm>
            <a:off x="6376416" y="3194233"/>
            <a:ext cx="496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739CD1"/>
                </a:solidFill>
              </a:rPr>
              <a:t>Création d’une première branche nommé </a:t>
            </a:r>
            <a:r>
              <a:rPr lang="en-US" sz="1400">
                <a:solidFill>
                  <a:srgbClr val="FA4098"/>
                </a:solidFill>
              </a:rPr>
              <a:t>Etape-1</a:t>
            </a:r>
            <a:r>
              <a:rPr lang="en-US" sz="1400">
                <a:solidFill>
                  <a:srgbClr val="739CD1"/>
                </a:solidFill>
              </a:rPr>
              <a:t> à partir de </a:t>
            </a:r>
            <a:r>
              <a:rPr lang="en-US" sz="1400">
                <a:solidFill>
                  <a:srgbClr val="FA4098"/>
                </a:solidFill>
              </a:rPr>
              <a:t>dev</a:t>
            </a:r>
            <a:endParaRPr lang="fr-CA" sz="1400">
              <a:solidFill>
                <a:srgbClr val="FA4098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617208-4AF8-A4E0-4E98-B67391D7B4CD}"/>
              </a:ext>
            </a:extLst>
          </p:cNvPr>
          <p:cNvSpPr txBox="1"/>
          <p:nvPr/>
        </p:nvSpPr>
        <p:spPr>
          <a:xfrm>
            <a:off x="6319338" y="5399651"/>
            <a:ext cx="4964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739CD1"/>
                </a:solidFill>
              </a:rPr>
              <a:t>Création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d’une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dexuième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branche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 err="1">
                <a:solidFill>
                  <a:srgbClr val="739CD1"/>
                </a:solidFill>
              </a:rPr>
              <a:t>nommé</a:t>
            </a:r>
            <a:r>
              <a:rPr lang="en-US" sz="1400" dirty="0">
                <a:solidFill>
                  <a:srgbClr val="739CD1"/>
                </a:solidFill>
              </a:rPr>
              <a:t> </a:t>
            </a:r>
            <a:r>
              <a:rPr lang="en-US" sz="1400" dirty="0">
                <a:solidFill>
                  <a:srgbClr val="FA4098"/>
                </a:solidFill>
              </a:rPr>
              <a:t>Etape-2</a:t>
            </a:r>
            <a:r>
              <a:rPr lang="en-US" sz="1400" dirty="0">
                <a:solidFill>
                  <a:srgbClr val="739CD1"/>
                </a:solidFill>
              </a:rPr>
              <a:t> à </a:t>
            </a:r>
            <a:r>
              <a:rPr lang="en-US" sz="1400" dirty="0" err="1">
                <a:solidFill>
                  <a:srgbClr val="739CD1"/>
                </a:solidFill>
              </a:rPr>
              <a:t>partir</a:t>
            </a:r>
            <a:r>
              <a:rPr lang="en-US" sz="1400" dirty="0">
                <a:solidFill>
                  <a:srgbClr val="739CD1"/>
                </a:solidFill>
              </a:rPr>
              <a:t> de </a:t>
            </a:r>
            <a:r>
              <a:rPr lang="en-US" sz="1400" dirty="0">
                <a:solidFill>
                  <a:srgbClr val="FA4098"/>
                </a:solidFill>
              </a:rPr>
              <a:t>dev</a:t>
            </a:r>
            <a:endParaRPr lang="fr-CA" sz="1400" dirty="0">
              <a:solidFill>
                <a:srgbClr val="FA4098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F1A5A14-9613-104C-FB14-F3318403739D}"/>
              </a:ext>
            </a:extLst>
          </p:cNvPr>
          <p:cNvSpPr txBox="1"/>
          <p:nvPr/>
        </p:nvSpPr>
        <p:spPr>
          <a:xfrm>
            <a:off x="5737861" y="5784738"/>
            <a:ext cx="61273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739CD1"/>
                </a:solidFill>
              </a:rPr>
              <a:t>Encore une fois, </a:t>
            </a:r>
            <a:r>
              <a:rPr lang="fr-FR" sz="1400" u="sng" dirty="0">
                <a:solidFill>
                  <a:srgbClr val="739CD1"/>
                </a:solidFill>
              </a:rPr>
              <a:t>visuellement</a:t>
            </a:r>
            <a:r>
              <a:rPr lang="fr-FR" sz="1400" dirty="0">
                <a:solidFill>
                  <a:srgbClr val="739CD1"/>
                </a:solidFill>
              </a:rPr>
              <a:t>, les </a:t>
            </a:r>
            <a:r>
              <a:rPr lang="fr-FR" sz="1400" dirty="0">
                <a:solidFill>
                  <a:srgbClr val="FA4098"/>
                </a:solidFill>
              </a:rPr>
              <a:t>branches</a:t>
            </a:r>
            <a:r>
              <a:rPr lang="fr-FR" sz="1400" dirty="0">
                <a:solidFill>
                  <a:srgbClr val="739CD1"/>
                </a:solidFill>
              </a:rPr>
              <a:t> ne sont pas forcément </a:t>
            </a:r>
            <a:r>
              <a:rPr lang="fr-FR" sz="1400" b="1" dirty="0">
                <a:solidFill>
                  <a:srgbClr val="739CD1"/>
                </a:solidFill>
              </a:rPr>
              <a:t>en retrait </a:t>
            </a:r>
            <a:r>
              <a:rPr lang="fr-FR" sz="1400" dirty="0">
                <a:solidFill>
                  <a:srgbClr val="739CD1"/>
                </a:solidFill>
              </a:rPr>
              <a:t>même s’il y a 4 « versions » de notre code. (</a:t>
            </a:r>
            <a:r>
              <a:rPr lang="fr-FR" sz="1400" dirty="0">
                <a:solidFill>
                  <a:srgbClr val="FA4098"/>
                </a:solidFill>
              </a:rPr>
              <a:t>main</a:t>
            </a:r>
            <a:r>
              <a:rPr lang="fr-FR" sz="1400" dirty="0">
                <a:solidFill>
                  <a:srgbClr val="739CD1"/>
                </a:solidFill>
              </a:rPr>
              <a:t>, </a:t>
            </a:r>
            <a:r>
              <a:rPr lang="fr-FR" sz="1400" dirty="0">
                <a:solidFill>
                  <a:srgbClr val="FA4098"/>
                </a:solidFill>
              </a:rPr>
              <a:t>dev</a:t>
            </a:r>
            <a:r>
              <a:rPr lang="fr-FR" sz="1400" dirty="0">
                <a:solidFill>
                  <a:srgbClr val="739CD1"/>
                </a:solidFill>
              </a:rPr>
              <a:t>, </a:t>
            </a:r>
            <a:r>
              <a:rPr lang="fr-FR" sz="1400" dirty="0">
                <a:solidFill>
                  <a:srgbClr val="FA4098"/>
                </a:solidFill>
              </a:rPr>
              <a:t>Etape-1</a:t>
            </a:r>
            <a:r>
              <a:rPr lang="fr-FR" sz="1400" dirty="0">
                <a:solidFill>
                  <a:srgbClr val="739CD1"/>
                </a:solidFill>
              </a:rPr>
              <a:t> et </a:t>
            </a:r>
            <a:r>
              <a:rPr lang="fr-FR" sz="1400" dirty="0">
                <a:solidFill>
                  <a:srgbClr val="FA4098"/>
                </a:solidFill>
              </a:rPr>
              <a:t>Etape-2</a:t>
            </a:r>
            <a:r>
              <a:rPr lang="fr-FR" sz="1400" dirty="0">
                <a:solidFill>
                  <a:srgbClr val="739CD1"/>
                </a:solidFill>
              </a:rPr>
              <a:t>) Puisque </a:t>
            </a:r>
            <a:r>
              <a:rPr lang="fr-FR" sz="1400" dirty="0">
                <a:solidFill>
                  <a:srgbClr val="FA4098"/>
                </a:solidFill>
              </a:rPr>
              <a:t>main</a:t>
            </a:r>
            <a:r>
              <a:rPr lang="fr-FR" sz="1400" dirty="0">
                <a:solidFill>
                  <a:srgbClr val="739CD1"/>
                </a:solidFill>
              </a:rPr>
              <a:t> et </a:t>
            </a:r>
            <a:r>
              <a:rPr lang="fr-FR" sz="1400" dirty="0">
                <a:solidFill>
                  <a:srgbClr val="FA4098"/>
                </a:solidFill>
              </a:rPr>
              <a:t>dev</a:t>
            </a:r>
            <a:r>
              <a:rPr lang="fr-FR" sz="1400" dirty="0">
                <a:solidFill>
                  <a:srgbClr val="739CD1"/>
                </a:solidFill>
              </a:rPr>
              <a:t> n’ont pas progressé / changé, </a:t>
            </a:r>
            <a:r>
              <a:rPr lang="fr-FR" sz="1400" dirty="0" err="1">
                <a:solidFill>
                  <a:srgbClr val="FA4098"/>
                </a:solidFill>
              </a:rPr>
              <a:t>GitKraken</a:t>
            </a:r>
            <a:r>
              <a:rPr lang="fr-FR" sz="1400" dirty="0">
                <a:solidFill>
                  <a:srgbClr val="739CD1"/>
                </a:solidFill>
              </a:rPr>
              <a:t> n’a pas de raison de les afficher de manière concurrente dans la hiérarchie.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94A66298-2A8A-1481-ED38-2879F318D7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6290" y="907485"/>
            <a:ext cx="1088304" cy="95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61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A2B1249D2368488CAA37A0CE825757" ma:contentTypeVersion="6" ma:contentTypeDescription="Crée un document." ma:contentTypeScope="" ma:versionID="ebb63b6aaae729cac2848208044fd80d">
  <xsd:schema xmlns:xsd="http://www.w3.org/2001/XMLSchema" xmlns:xs="http://www.w3.org/2001/XMLSchema" xmlns:p="http://schemas.microsoft.com/office/2006/metadata/properties" xmlns:ns2="19672449-0463-443c-ac32-2927bfbac6f1" xmlns:ns3="ccbbf7c0-31b0-4992-803f-2764d9d5ff19" targetNamespace="http://schemas.microsoft.com/office/2006/metadata/properties" ma:root="true" ma:fieldsID="9636c95c03eeae10783c5a04557b2cf2" ns2:_="" ns3:_="">
    <xsd:import namespace="19672449-0463-443c-ac32-2927bfbac6f1"/>
    <xsd:import namespace="ccbbf7c0-31b0-4992-803f-2764d9d5ff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672449-0463-443c-ac32-2927bfbac6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bf7c0-31b0-4992-803f-2764d9d5ff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D4E3F-366D-4C21-B678-CD16BECA384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83ab252c-4429-4d3c-b354-a26bac7f17c4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FC1EEA-B388-4EBC-805D-C0D321BA15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885EE4-5CBA-4DB0-8F41-62E261F062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672449-0463-443c-ac32-2927bfbac6f1"/>
    <ds:schemaRef ds:uri="ccbbf7c0-31b0-4992-803f-2764d9d5ff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36759</TotalTime>
  <Words>2274</Words>
  <Application>Microsoft Office PowerPoint</Application>
  <PresentationFormat>Grand écran</PresentationFormat>
  <Paragraphs>225</Paragraphs>
  <Slides>34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13</vt:lpstr>
      <vt:lpstr>Menu du jour</vt:lpstr>
      <vt:lpstr>Concepts généraux</vt:lpstr>
      <vt:lpstr>Concepts généraux</vt:lpstr>
      <vt:lpstr>Concepts généraux</vt:lpstr>
      <vt:lpstr>Setup</vt:lpstr>
      <vt:lpstr>Setup</vt:lpstr>
      <vt:lpstr>Setup</vt:lpstr>
      <vt:lpstr>Branches</vt:lpstr>
      <vt:lpstr>Merge</vt:lpstr>
      <vt:lpstr>Merge</vt:lpstr>
      <vt:lpstr>Merge</vt:lpstr>
      <vt:lpstr>Merge</vt:lpstr>
      <vt:lpstr>Merge</vt:lpstr>
      <vt:lpstr>Setup</vt:lpstr>
      <vt:lpstr>Setup</vt:lpstr>
      <vt:lpstr>Setup</vt:lpstr>
      <vt:lpstr>Setup</vt:lpstr>
      <vt:lpstr>Branches</vt:lpstr>
      <vt:lpstr>Merge</vt:lpstr>
      <vt:lpstr>Merge</vt:lpstr>
      <vt:lpstr>Merge</vt:lpstr>
      <vt:lpstr>Merge</vt:lpstr>
      <vt:lpstr>Merge</vt:lpstr>
      <vt:lpstr>Merge</vt:lpstr>
      <vt:lpstr>Merge</vt:lpstr>
      <vt:lpstr>Oula</vt:lpstr>
      <vt:lpstr>Oula</vt:lpstr>
      <vt:lpstr>Oula</vt:lpstr>
      <vt:lpstr>Oula</vt:lpstr>
      <vt:lpstr>Oula</vt:lpstr>
      <vt:lpstr>Oula</vt:lpstr>
      <vt:lpstr>Oula</vt:lpstr>
      <vt:lpstr>Oula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Maxime Pelletier</cp:lastModifiedBy>
  <cp:revision>9049</cp:revision>
  <dcterms:created xsi:type="dcterms:W3CDTF">2021-06-05T18:50:42Z</dcterms:created>
  <dcterms:modified xsi:type="dcterms:W3CDTF">2025-04-24T15:34:19Z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0x010100C6A2B1249D2368488CAA37A0CE825757</vt:lpwstr>
  </property>
</Properties>
</file>