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8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6F59A04-C998-4BFA-9111-9B56AF52F72C}">
          <p14:sldIdLst>
            <p14:sldId id="256"/>
            <p14:sldId id="268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84214-4A92-4137-AC90-85F026B80097}" v="2" dt="2023-10-17T18:02:2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8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7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7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1345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0"/>
            <a:ext cx="10268712" cy="13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1561381"/>
            <a:ext cx="10268712" cy="461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10/24/2023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58A0D-E2F0-A751-93F3-CBD3529D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194742" cy="3227387"/>
          </a:xfrm>
        </p:spPr>
        <p:txBody>
          <a:bodyPr anchor="b">
            <a:normAutofit/>
          </a:bodyPr>
          <a:lstStyle/>
          <a:p>
            <a:pPr algn="l"/>
            <a:r>
              <a:rPr lang="fr-CA" sz="7200" dirty="0" err="1"/>
              <a:t>SÉrialisation</a:t>
            </a:r>
            <a:endParaRPr lang="fr-CA" sz="7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E2C04-358C-000C-5B46-818340C8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fr-CA" dirty="0"/>
              <a:t>5W5 Programmation Web Avancée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1158-D85E-5C12-7C9E-A8B4D2A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0" r="19898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Problème avec la sérialisation actuel</a:t>
            </a:r>
          </a:p>
          <a:p>
            <a:pPr marL="457200" indent="-457200">
              <a:buFontTx/>
              <a:buChar char="-"/>
            </a:pPr>
            <a:r>
              <a:rPr lang="fr-CA" dirty="0"/>
              <a:t>Solution est dans l’utilisation de classes de transfert (DTO)</a:t>
            </a:r>
          </a:p>
          <a:p>
            <a:pPr marL="457200" indent="-457200">
              <a:buFontTx/>
              <a:buChar char="-"/>
            </a:pPr>
            <a:r>
              <a:rPr lang="fr-CA" dirty="0"/>
              <a:t>Le modèle de sérialisation d’évènements</a:t>
            </a:r>
          </a:p>
          <a:p>
            <a:pPr marL="457200" indent="-457200">
              <a:buFontTx/>
              <a:buChar char="-"/>
            </a:pPr>
            <a:r>
              <a:rPr lang="fr-CA" dirty="0"/>
              <a:t>Modèle de données avec les données sérialisés</a:t>
            </a:r>
          </a:p>
          <a:p>
            <a:pPr marL="457200" indent="-457200">
              <a:buFontTx/>
              <a:buChar char="-"/>
            </a:pPr>
            <a:r>
              <a:rPr lang="fr-CA" dirty="0"/>
              <a:t>Solution pour ne pas avoir à sérialiser nos données</a:t>
            </a:r>
          </a:p>
          <a:p>
            <a:pPr marL="457200" indent="-45720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31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fr-CA" dirty="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Tx/>
              <a:buChar char="-"/>
            </a:pPr>
            <a:r>
              <a:rPr lang="fr-CA" sz="1200" dirty="0">
                <a:solidFill>
                  <a:schemeClr val="bg1"/>
                </a:solidFill>
              </a:rPr>
              <a:t>Actuellement on obtient un objet qui ressemble à ceci</a:t>
            </a:r>
          </a:p>
          <a:p>
            <a:pPr marL="457200" indent="-457200">
              <a:lnSpc>
                <a:spcPct val="91000"/>
              </a:lnSpc>
              <a:buFontTx/>
              <a:buChar char="-"/>
            </a:pPr>
            <a:r>
              <a:rPr lang="fr-CA" sz="1200" dirty="0">
                <a:solidFill>
                  <a:schemeClr val="bg1"/>
                </a:solidFill>
              </a:rPr>
              <a:t>Ces données aident bien le programmeur mais elles aident aussi un joueur qui aurait envie de tricher!</a:t>
            </a:r>
          </a:p>
          <a:p>
            <a:pPr marL="457200" indent="-457200">
              <a:lnSpc>
                <a:spcPct val="91000"/>
              </a:lnSpc>
              <a:buFontTx/>
              <a:buChar char="-"/>
            </a:pPr>
            <a:r>
              <a:rPr lang="fr-CA" sz="1200" dirty="0">
                <a:solidFill>
                  <a:schemeClr val="bg1"/>
                </a:solidFill>
              </a:rPr>
              <a:t>En effet, il faut toujours faire attention pour ne pas transférer des données qui pourraient ne pas être sécuritaires</a:t>
            </a:r>
          </a:p>
          <a:p>
            <a:pPr marL="731520" lvl="1" indent="-457200">
              <a:lnSpc>
                <a:spcPct val="91000"/>
              </a:lnSpc>
              <a:buFontTx/>
              <a:buChar char="-"/>
            </a:pPr>
            <a:r>
              <a:rPr lang="fr-CA" sz="900" dirty="0">
                <a:solidFill>
                  <a:schemeClr val="bg1"/>
                </a:solidFill>
              </a:rPr>
              <a:t>Dans le cas d’un jeu, ce sont des données qui donnent trop d’informations à un joueur</a:t>
            </a:r>
          </a:p>
          <a:p>
            <a:pPr marL="731520" lvl="1" indent="-457200">
              <a:lnSpc>
                <a:spcPct val="91000"/>
              </a:lnSpc>
              <a:buFontTx/>
              <a:buChar char="-"/>
            </a:pPr>
            <a:r>
              <a:rPr lang="fr-CA" sz="900" dirty="0">
                <a:solidFill>
                  <a:schemeClr val="bg1"/>
                </a:solidFill>
              </a:rPr>
              <a:t>Pour une application de gestion ce sont souvent des personnelles ou encore des données sensibles tel qu’un mot de passe ou même un mot de passe « </a:t>
            </a:r>
            <a:r>
              <a:rPr lang="fr-CA" sz="900" dirty="0" err="1">
                <a:solidFill>
                  <a:schemeClr val="bg1"/>
                </a:solidFill>
              </a:rPr>
              <a:t>hashé</a:t>
            </a:r>
            <a:r>
              <a:rPr lang="fr-CA" sz="900" dirty="0">
                <a:solidFill>
                  <a:schemeClr val="bg1"/>
                </a:solidFill>
              </a:rPr>
              <a:t> ».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17E3E1A-D1A2-26C7-EE9E-3846FB2F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3" y="2352367"/>
            <a:ext cx="6102009" cy="19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Classes de transfert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La solution est l’utilisation des classes de transfert</a:t>
            </a:r>
          </a:p>
          <a:p>
            <a:pPr marL="731520" lvl="1" indent="-457200">
              <a:buFontTx/>
              <a:buChar char="-"/>
            </a:pPr>
            <a:r>
              <a:rPr lang="fr-CA" dirty="0"/>
              <a:t>C’est pratiquement toujours la meilleure idée</a:t>
            </a:r>
          </a:p>
          <a:p>
            <a:pPr marL="457200" indent="-457200">
              <a:buFontTx/>
              <a:buChar char="-"/>
            </a:pPr>
            <a:r>
              <a:rPr lang="fr-CA" dirty="0"/>
              <a:t>Les classes de transfert nous permettent facilement de contrôler l’information qui est transmise au client</a:t>
            </a:r>
          </a:p>
          <a:p>
            <a:pPr marL="457200" indent="-457200">
              <a:buFontTx/>
              <a:buChar char="-"/>
            </a:pPr>
            <a:r>
              <a:rPr lang="fr-CA" dirty="0"/>
              <a:t>Ainsi, on peut « cacher » l’information qui ne devrait pas être transmise au joueur</a:t>
            </a:r>
          </a:p>
          <a:p>
            <a:pPr marL="457200" indent="-457200">
              <a:buFontTx/>
              <a:buChar char="-"/>
            </a:pPr>
            <a:endParaRPr lang="fr-CA" dirty="0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FBB7E9A-F980-ACE9-B282-70D4AA72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80" y="4297415"/>
            <a:ext cx="6102009" cy="199840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F9CEABA-5452-CFFD-0BC5-ED1E9393718C}"/>
              </a:ext>
            </a:extLst>
          </p:cNvPr>
          <p:cNvCxnSpPr>
            <a:cxnSpLocks/>
          </p:cNvCxnSpPr>
          <p:nvPr/>
        </p:nvCxnSpPr>
        <p:spPr>
          <a:xfrm>
            <a:off x="7776594" y="5296618"/>
            <a:ext cx="3288485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4E26108-2FEE-B2FB-7DE7-631ADAC21860}"/>
              </a:ext>
            </a:extLst>
          </p:cNvPr>
          <p:cNvCxnSpPr>
            <a:cxnSpLocks/>
          </p:cNvCxnSpPr>
          <p:nvPr/>
        </p:nvCxnSpPr>
        <p:spPr>
          <a:xfrm>
            <a:off x="7222921" y="6051627"/>
            <a:ext cx="3842158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fr-CA" dirty="0"/>
              <a:t>Sérialisation des évènements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Tx/>
              <a:buChar char="-"/>
            </a:pPr>
            <a:r>
              <a:rPr lang="fr-CA" sz="1800" dirty="0">
                <a:solidFill>
                  <a:schemeClr val="bg1"/>
                </a:solidFill>
              </a:rPr>
              <a:t>Ajouter le [</a:t>
            </a:r>
            <a:r>
              <a:rPr lang="fr-CA" sz="1800" dirty="0" err="1">
                <a:solidFill>
                  <a:schemeClr val="bg1"/>
                </a:solidFill>
              </a:rPr>
              <a:t>JsonDerivedType</a:t>
            </a:r>
            <a:r>
              <a:rPr lang="fr-CA" sz="1800" dirty="0">
                <a:solidFill>
                  <a:schemeClr val="bg1"/>
                </a:solidFill>
              </a:rPr>
              <a:t>] permet d’avoir lors de la sérialisation la propriété $type</a:t>
            </a:r>
          </a:p>
          <a:p>
            <a:pPr marL="457200" indent="-457200">
              <a:lnSpc>
                <a:spcPct val="91000"/>
              </a:lnSpc>
              <a:buFontTx/>
              <a:buChar char="-"/>
            </a:pPr>
            <a:r>
              <a:rPr lang="fr-CA" sz="1800" dirty="0">
                <a:solidFill>
                  <a:schemeClr val="bg1"/>
                </a:solidFill>
              </a:rPr>
              <a:t>La </a:t>
            </a:r>
            <a:r>
              <a:rPr lang="fr-CA" sz="1800" dirty="0" err="1">
                <a:solidFill>
                  <a:schemeClr val="bg1"/>
                </a:solidFill>
              </a:rPr>
              <a:t>proriété</a:t>
            </a:r>
            <a:r>
              <a:rPr lang="fr-CA" sz="1800" dirty="0">
                <a:solidFill>
                  <a:schemeClr val="bg1"/>
                </a:solidFill>
              </a:rPr>
              <a:t> $type est essentielle pour le traitement des </a:t>
            </a:r>
            <a:r>
              <a:rPr lang="fr-CA" sz="1800" dirty="0" err="1">
                <a:solidFill>
                  <a:schemeClr val="bg1"/>
                </a:solidFill>
              </a:rPr>
              <a:t>events</a:t>
            </a:r>
            <a:r>
              <a:rPr lang="fr-CA" sz="1800" dirty="0">
                <a:solidFill>
                  <a:schemeClr val="bg1"/>
                </a:solidFill>
              </a:rPr>
              <a:t> par le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DC08D3-0B67-DF78-D202-C98C6528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65" y="393125"/>
            <a:ext cx="4795019" cy="18940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F67A056-4562-1CA3-AD08-2CAE03F5E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97" b="27671"/>
          <a:stretch/>
        </p:blipFill>
        <p:spPr>
          <a:xfrm>
            <a:off x="6744965" y="2524023"/>
            <a:ext cx="5445511" cy="43339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6669F8-B03C-C116-6DB5-100DBD540F91}"/>
              </a:ext>
            </a:extLst>
          </p:cNvPr>
          <p:cNvSpPr/>
          <p:nvPr/>
        </p:nvSpPr>
        <p:spPr>
          <a:xfrm>
            <a:off x="6878971" y="2650921"/>
            <a:ext cx="1484635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DE1361-F657-480F-4D9F-73854729F2D2}"/>
              </a:ext>
            </a:extLst>
          </p:cNvPr>
          <p:cNvSpPr/>
          <p:nvPr/>
        </p:nvSpPr>
        <p:spPr>
          <a:xfrm>
            <a:off x="7112111" y="3051764"/>
            <a:ext cx="1484635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B5D29-F2D0-6023-47D6-B20D90059F72}"/>
              </a:ext>
            </a:extLst>
          </p:cNvPr>
          <p:cNvSpPr/>
          <p:nvPr/>
        </p:nvSpPr>
        <p:spPr>
          <a:xfrm>
            <a:off x="7241096" y="3547394"/>
            <a:ext cx="1484635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99D20-E4EA-5861-9236-5ECB73446F70}"/>
              </a:ext>
            </a:extLst>
          </p:cNvPr>
          <p:cNvSpPr/>
          <p:nvPr/>
        </p:nvSpPr>
        <p:spPr>
          <a:xfrm>
            <a:off x="7621288" y="5512965"/>
            <a:ext cx="1698881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160719-A9D8-1FA8-4463-914522CF12B3}"/>
              </a:ext>
            </a:extLst>
          </p:cNvPr>
          <p:cNvSpPr/>
          <p:nvPr/>
        </p:nvSpPr>
        <p:spPr>
          <a:xfrm>
            <a:off x="7747305" y="4483484"/>
            <a:ext cx="1698881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2870F6-6348-7EE0-CF98-B5C127EC9636}"/>
              </a:ext>
            </a:extLst>
          </p:cNvPr>
          <p:cNvSpPr/>
          <p:nvPr/>
        </p:nvSpPr>
        <p:spPr>
          <a:xfrm>
            <a:off x="7514165" y="4038055"/>
            <a:ext cx="1698881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EB65B-6F28-E98B-DCCB-DF22B64E2CC4}"/>
              </a:ext>
            </a:extLst>
          </p:cNvPr>
          <p:cNvSpPr/>
          <p:nvPr/>
        </p:nvSpPr>
        <p:spPr>
          <a:xfrm>
            <a:off x="7768839" y="5968994"/>
            <a:ext cx="1698881" cy="26601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30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Pourquoi la sérialisation en BD?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Après avoir joué une partie 4 tours</a:t>
            </a:r>
          </a:p>
          <a:p>
            <a:pPr marL="457200" indent="-457200">
              <a:buFontTx/>
              <a:buChar char="-"/>
            </a:pPr>
            <a:r>
              <a:rPr lang="fr-CA" dirty="0"/>
              <a:t>Nous avons en version sérialisée</a:t>
            </a:r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Et en version non sérialisée (page suivante)</a:t>
            </a:r>
          </a:p>
          <a:p>
            <a:pPr marL="731520" lvl="1" indent="-457200">
              <a:buFontTx/>
              <a:buChar char="-"/>
            </a:pPr>
            <a:r>
              <a:rPr lang="fr-CA" dirty="0"/>
              <a:t>La table a été exportée en CSV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263543-FEE1-D5F9-A01C-34979C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49" y="2862159"/>
            <a:ext cx="44964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Pourquoi la sérialisation en BD?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0496"/>
            <a:ext cx="1933575" cy="5407504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sz="1800" dirty="0"/>
              <a:t>Après avoir joué une partie 4 tours</a:t>
            </a:r>
          </a:p>
          <a:p>
            <a:pPr marL="457200" indent="-457200">
              <a:buFontTx/>
              <a:buChar char="-"/>
            </a:pPr>
            <a:r>
              <a:rPr lang="fr-CA" sz="1800" dirty="0"/>
              <a:t>Ce n’est pas le meilleur travail de BD</a:t>
            </a:r>
          </a:p>
          <a:p>
            <a:pPr marL="457200" indent="-457200">
              <a:buFontTx/>
              <a:buChar char="-"/>
            </a:pPr>
            <a:r>
              <a:rPr lang="fr-CA" sz="1800" dirty="0"/>
              <a:t>On comprend que ça remplie la BD rapidement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EA6EA7-7FA7-517A-BA9E-20C92864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0"/>
            <a:ext cx="10978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Ne pas sérialiser les données?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Utiliser une BD en NoSQL</a:t>
            </a:r>
          </a:p>
          <a:p>
            <a:pPr marL="731520" lvl="1" indent="-457200">
              <a:buFontTx/>
              <a:buChar char="-"/>
            </a:pPr>
            <a:r>
              <a:rPr lang="fr-CA" dirty="0"/>
              <a:t>(Vous en utiliserai en programmation mobile avancé avec </a:t>
            </a:r>
            <a:r>
              <a:rPr lang="fr-CA" dirty="0" err="1"/>
              <a:t>FireStore</a:t>
            </a:r>
            <a:r>
              <a:rPr lang="fr-CA" dirty="0"/>
              <a:t>)</a:t>
            </a:r>
          </a:p>
          <a:p>
            <a:pPr marL="731520" lvl="1" indent="-457200">
              <a:buFontTx/>
              <a:buChar char="-"/>
            </a:pPr>
            <a:r>
              <a:rPr lang="fr-CA" dirty="0"/>
              <a:t>En .net compatible avec </a:t>
            </a:r>
            <a:r>
              <a:rPr lang="fr-CA" dirty="0" err="1"/>
              <a:t>Entity</a:t>
            </a:r>
            <a:r>
              <a:rPr lang="fr-CA" dirty="0"/>
              <a:t> Framework, il existe d’ailleurs </a:t>
            </a:r>
            <a:r>
              <a:rPr lang="fr-CA" dirty="0" err="1"/>
              <a:t>CosmoDB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Avec les bases de données qui fonctionnent par documents, on peut stocker directement des listes dans nos documents</a:t>
            </a:r>
          </a:p>
          <a:p>
            <a:pPr marL="457200" indent="-457200">
              <a:buFontTx/>
              <a:buChar char="-"/>
            </a:pPr>
            <a:r>
              <a:rPr lang="fr-CA" dirty="0"/>
              <a:t>On pourrait ainsi stocker un match sous forme de document d’avoir un champ qui la liste des </a:t>
            </a:r>
            <a:r>
              <a:rPr lang="fr-CA" dirty="0" err="1"/>
              <a:t>events</a:t>
            </a: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519068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351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Franklin Gothic Demi Cond</vt:lpstr>
      <vt:lpstr>Franklin Gothic Medium</vt:lpstr>
      <vt:lpstr>Wingdings</vt:lpstr>
      <vt:lpstr>JuxtaposeVTI</vt:lpstr>
      <vt:lpstr>SÉrialisation</vt:lpstr>
      <vt:lpstr>Résumé</vt:lpstr>
      <vt:lpstr>Problème</vt:lpstr>
      <vt:lpstr>Classes de transfert</vt:lpstr>
      <vt:lpstr>Sérialisation des évènements</vt:lpstr>
      <vt:lpstr>Pourquoi la sérialisation en BD?</vt:lpstr>
      <vt:lpstr>Pourquoi la sérialisation en BD?</vt:lpstr>
      <vt:lpstr>Ne pas sérialiser les données?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Briau Mathieu</dc:creator>
  <cp:lastModifiedBy>Nadeau Jean-Michel</cp:lastModifiedBy>
  <cp:revision>5</cp:revision>
  <dcterms:created xsi:type="dcterms:W3CDTF">2023-08-22T20:54:08Z</dcterms:created>
  <dcterms:modified xsi:type="dcterms:W3CDTF">2023-10-25T01:58:24Z</dcterms:modified>
</cp:coreProperties>
</file>