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86" r:id="rId2"/>
    <p:sldId id="279" r:id="rId3"/>
    <p:sldId id="289" r:id="rId4"/>
    <p:sldId id="290" r:id="rId5"/>
    <p:sldId id="291" r:id="rId6"/>
    <p:sldId id="292" r:id="rId7"/>
    <p:sldId id="293" r:id="rId8"/>
    <p:sldId id="295" r:id="rId9"/>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varScale="1">
        <p:scale>
          <a:sx n="93" d="100"/>
          <a:sy n="93" d="100"/>
        </p:scale>
        <p:origin x="72" y="267"/>
      </p:cViewPr>
      <p:guideLst/>
    </p:cSldViewPr>
  </p:slideViewPr>
  <p:notesTextViewPr>
    <p:cViewPr>
      <p:scale>
        <a:sx n="1" d="1"/>
        <a:sy n="1" d="1"/>
      </p:scale>
      <p:origin x="0" y="0"/>
    </p:cViewPr>
  </p:notesTextViewPr>
  <p:notesViewPr>
    <p:cSldViewPr snapToGrid="0">
      <p:cViewPr varScale="1">
        <p:scale>
          <a:sx n="76" d="100"/>
          <a:sy n="76" d="100"/>
        </p:scale>
        <p:origin x="2760"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2725" y="0"/>
            <a:ext cx="3078163" cy="469900"/>
          </a:xfrm>
          <a:prstGeom prst="rect">
            <a:avLst/>
          </a:prstGeom>
        </p:spPr>
        <p:txBody>
          <a:bodyPr vert="horz" lIns="91440" tIns="45720" rIns="91440" bIns="45720" rtlCol="0"/>
          <a:lstStyle>
            <a:lvl1pPr algn="r">
              <a:defRPr sz="1200"/>
            </a:lvl1pPr>
          </a:lstStyle>
          <a:p>
            <a:fld id="{0C2404AE-5233-47D3-AEBC-30103E32ED6E}" type="datetimeFigureOut">
              <a:rPr lang="en-US" smtClean="0"/>
              <a:t>12/2/2018</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2725" y="8918575"/>
            <a:ext cx="3078163" cy="469900"/>
          </a:xfrm>
          <a:prstGeom prst="rect">
            <a:avLst/>
          </a:prstGeom>
        </p:spPr>
        <p:txBody>
          <a:bodyPr vert="horz" lIns="91440" tIns="45720" rIns="91440" bIns="45720" rtlCol="0" anchor="b"/>
          <a:lstStyle>
            <a:lvl1pPr algn="r">
              <a:defRPr sz="1200"/>
            </a:lvl1pPr>
          </a:lstStyle>
          <a:p>
            <a:fld id="{40E31F4F-87E9-4946-81A5-B25DBF3AA321}" type="slidenum">
              <a:rPr lang="en-US" smtClean="0"/>
              <a:t>‹#›</a:t>
            </a:fld>
            <a:endParaRPr lang="en-US"/>
          </a:p>
        </p:txBody>
      </p:sp>
    </p:spTree>
    <p:extLst>
      <p:ext uri="{BB962C8B-B14F-4D97-AF65-F5344CB8AC3E}">
        <p14:creationId xmlns:p14="http://schemas.microsoft.com/office/powerpoint/2010/main" val="583684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E31F4F-87E9-4946-81A5-B25DBF3AA321}" type="slidenum">
              <a:rPr lang="en-US" smtClean="0"/>
              <a:t>1</a:t>
            </a:fld>
            <a:endParaRPr lang="en-US"/>
          </a:p>
        </p:txBody>
      </p:sp>
    </p:spTree>
    <p:extLst>
      <p:ext uri="{BB962C8B-B14F-4D97-AF65-F5344CB8AC3E}">
        <p14:creationId xmlns:p14="http://schemas.microsoft.com/office/powerpoint/2010/main" val="4115617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James:  How does this help us with more specific tasks, such as the AOA’s or specific gateway considerations.</a:t>
            </a:r>
          </a:p>
          <a:p>
            <a:endParaRPr lang="en-US" dirty="0"/>
          </a:p>
          <a:p>
            <a:r>
              <a:rPr lang="en-US" dirty="0"/>
              <a:t>Randhir: Diagram naming.</a:t>
            </a:r>
          </a:p>
          <a:p>
            <a:endParaRPr lang="en-US" dirty="0"/>
          </a:p>
          <a:p>
            <a:r>
              <a:rPr lang="en-US" dirty="0"/>
              <a:t>We are showing some components, but maybe missing some in the lifecycle.</a:t>
            </a:r>
          </a:p>
          <a:p>
            <a:endParaRPr lang="en-US" dirty="0"/>
          </a:p>
          <a:p>
            <a:r>
              <a:rPr lang="en-US" dirty="0"/>
              <a:t>What do the arrows mean?</a:t>
            </a:r>
          </a:p>
          <a:p>
            <a:endParaRPr lang="en-US" dirty="0"/>
          </a:p>
          <a:p>
            <a:r>
              <a:rPr lang="en-US" dirty="0"/>
              <a:t>Are we attempting to show sequence.</a:t>
            </a:r>
          </a:p>
          <a:p>
            <a:endParaRPr lang="en-US" dirty="0"/>
          </a:p>
          <a:p>
            <a:r>
              <a:rPr lang="en-US" dirty="0"/>
              <a:t>Vasu:  Instead of management, what about a 360 view?</a:t>
            </a:r>
          </a:p>
          <a:p>
            <a:endParaRPr lang="en-US" dirty="0"/>
          </a:p>
          <a:p>
            <a:r>
              <a:rPr lang="en-US" dirty="0"/>
              <a:t>What about scalability, security, elasticity?</a:t>
            </a:r>
          </a:p>
          <a:p>
            <a:endParaRPr lang="en-US" dirty="0"/>
          </a:p>
        </p:txBody>
      </p:sp>
      <p:sp>
        <p:nvSpPr>
          <p:cNvPr id="4" name="Slide Number Placeholder 3"/>
          <p:cNvSpPr>
            <a:spLocks noGrp="1"/>
          </p:cNvSpPr>
          <p:nvPr>
            <p:ph type="sldNum" sz="quarter" idx="10"/>
          </p:nvPr>
        </p:nvSpPr>
        <p:spPr/>
        <p:txBody>
          <a:bodyPr/>
          <a:lstStyle/>
          <a:p>
            <a:fld id="{40E31F4F-87E9-4946-81A5-B25DBF3AA321}" type="slidenum">
              <a:rPr lang="en-US" smtClean="0"/>
              <a:t>2</a:t>
            </a:fld>
            <a:endParaRPr lang="en-US"/>
          </a:p>
        </p:txBody>
      </p:sp>
    </p:spTree>
    <p:extLst>
      <p:ext uri="{BB962C8B-B14F-4D97-AF65-F5344CB8AC3E}">
        <p14:creationId xmlns:p14="http://schemas.microsoft.com/office/powerpoint/2010/main" val="2371099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James:  How does this help us with more specific tasks, such as the AOA’s or specific gateway considerations.</a:t>
            </a:r>
          </a:p>
          <a:p>
            <a:endParaRPr lang="en-US" dirty="0"/>
          </a:p>
          <a:p>
            <a:r>
              <a:rPr lang="en-US" dirty="0"/>
              <a:t>Randhir: Diagram naming.</a:t>
            </a:r>
          </a:p>
          <a:p>
            <a:endParaRPr lang="en-US" dirty="0"/>
          </a:p>
          <a:p>
            <a:r>
              <a:rPr lang="en-US" dirty="0"/>
              <a:t>We are showing some components, but maybe missing some in the lifecycle.</a:t>
            </a:r>
          </a:p>
          <a:p>
            <a:endParaRPr lang="en-US" dirty="0"/>
          </a:p>
          <a:p>
            <a:r>
              <a:rPr lang="en-US" dirty="0"/>
              <a:t>What do the arrows mean?</a:t>
            </a:r>
          </a:p>
          <a:p>
            <a:endParaRPr lang="en-US" dirty="0"/>
          </a:p>
          <a:p>
            <a:r>
              <a:rPr lang="en-US" dirty="0"/>
              <a:t>Are we attempting to show sequence.</a:t>
            </a:r>
          </a:p>
          <a:p>
            <a:endParaRPr lang="en-US" dirty="0"/>
          </a:p>
          <a:p>
            <a:r>
              <a:rPr lang="en-US" dirty="0"/>
              <a:t>Vasu:  Instead of management, what about a 360 view?</a:t>
            </a:r>
          </a:p>
          <a:p>
            <a:endParaRPr lang="en-US" dirty="0"/>
          </a:p>
          <a:p>
            <a:r>
              <a:rPr lang="en-US" dirty="0"/>
              <a:t>What about scalability, security, elasticity?</a:t>
            </a:r>
          </a:p>
          <a:p>
            <a:endParaRPr lang="en-US" dirty="0"/>
          </a:p>
        </p:txBody>
      </p:sp>
      <p:sp>
        <p:nvSpPr>
          <p:cNvPr id="4" name="Slide Number Placeholder 3"/>
          <p:cNvSpPr>
            <a:spLocks noGrp="1"/>
          </p:cNvSpPr>
          <p:nvPr>
            <p:ph type="sldNum" sz="quarter" idx="10"/>
          </p:nvPr>
        </p:nvSpPr>
        <p:spPr/>
        <p:txBody>
          <a:bodyPr/>
          <a:lstStyle/>
          <a:p>
            <a:fld id="{40E31F4F-87E9-4946-81A5-B25DBF3AA321}" type="slidenum">
              <a:rPr lang="en-US" smtClean="0"/>
              <a:t>3</a:t>
            </a:fld>
            <a:endParaRPr lang="en-US"/>
          </a:p>
        </p:txBody>
      </p:sp>
    </p:spTree>
    <p:extLst>
      <p:ext uri="{BB962C8B-B14F-4D97-AF65-F5344CB8AC3E}">
        <p14:creationId xmlns:p14="http://schemas.microsoft.com/office/powerpoint/2010/main" val="2887463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James:  How does this help us with more specific tasks, such as the AOA’s or specific gateway considerations.</a:t>
            </a:r>
          </a:p>
          <a:p>
            <a:endParaRPr lang="en-US" dirty="0"/>
          </a:p>
          <a:p>
            <a:r>
              <a:rPr lang="en-US" dirty="0"/>
              <a:t>Randhir: Diagram naming.</a:t>
            </a:r>
          </a:p>
          <a:p>
            <a:endParaRPr lang="en-US" dirty="0"/>
          </a:p>
          <a:p>
            <a:r>
              <a:rPr lang="en-US" dirty="0"/>
              <a:t>We are showing some components, but maybe missing some in the lifecycle.</a:t>
            </a:r>
          </a:p>
          <a:p>
            <a:endParaRPr lang="en-US" dirty="0"/>
          </a:p>
          <a:p>
            <a:r>
              <a:rPr lang="en-US" dirty="0"/>
              <a:t>What do the arrows mean?</a:t>
            </a:r>
          </a:p>
          <a:p>
            <a:endParaRPr lang="en-US" dirty="0"/>
          </a:p>
          <a:p>
            <a:r>
              <a:rPr lang="en-US" dirty="0"/>
              <a:t>Are we attempting to show sequence.</a:t>
            </a:r>
          </a:p>
          <a:p>
            <a:endParaRPr lang="en-US" dirty="0"/>
          </a:p>
          <a:p>
            <a:r>
              <a:rPr lang="en-US" dirty="0"/>
              <a:t>Vasu:  Instead of management, what about a 360 view?</a:t>
            </a:r>
          </a:p>
          <a:p>
            <a:endParaRPr lang="en-US" dirty="0"/>
          </a:p>
          <a:p>
            <a:r>
              <a:rPr lang="en-US" dirty="0"/>
              <a:t>What about scalability, security, elasticity?</a:t>
            </a:r>
          </a:p>
          <a:p>
            <a:endParaRPr lang="en-US" dirty="0"/>
          </a:p>
        </p:txBody>
      </p:sp>
      <p:sp>
        <p:nvSpPr>
          <p:cNvPr id="4" name="Slide Number Placeholder 3"/>
          <p:cNvSpPr>
            <a:spLocks noGrp="1"/>
          </p:cNvSpPr>
          <p:nvPr>
            <p:ph type="sldNum" sz="quarter" idx="10"/>
          </p:nvPr>
        </p:nvSpPr>
        <p:spPr/>
        <p:txBody>
          <a:bodyPr/>
          <a:lstStyle/>
          <a:p>
            <a:fld id="{40E31F4F-87E9-4946-81A5-B25DBF3AA321}" type="slidenum">
              <a:rPr lang="en-US" smtClean="0"/>
              <a:t>4</a:t>
            </a:fld>
            <a:endParaRPr lang="en-US"/>
          </a:p>
        </p:txBody>
      </p:sp>
    </p:spTree>
    <p:extLst>
      <p:ext uri="{BB962C8B-B14F-4D97-AF65-F5344CB8AC3E}">
        <p14:creationId xmlns:p14="http://schemas.microsoft.com/office/powerpoint/2010/main" val="433778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James:  How does this help us with more specific tasks, such as the AOA’s or specific gateway considerations.</a:t>
            </a:r>
          </a:p>
          <a:p>
            <a:endParaRPr lang="en-US" dirty="0"/>
          </a:p>
          <a:p>
            <a:r>
              <a:rPr lang="en-US" dirty="0"/>
              <a:t>Randhir: Diagram naming.</a:t>
            </a:r>
          </a:p>
          <a:p>
            <a:endParaRPr lang="en-US" dirty="0"/>
          </a:p>
          <a:p>
            <a:r>
              <a:rPr lang="en-US" dirty="0"/>
              <a:t>We are showing some components, but maybe missing some in the lifecycle.</a:t>
            </a:r>
          </a:p>
          <a:p>
            <a:endParaRPr lang="en-US" dirty="0"/>
          </a:p>
          <a:p>
            <a:r>
              <a:rPr lang="en-US" dirty="0"/>
              <a:t>What do the arrows mean?</a:t>
            </a:r>
          </a:p>
          <a:p>
            <a:endParaRPr lang="en-US" dirty="0"/>
          </a:p>
          <a:p>
            <a:r>
              <a:rPr lang="en-US" dirty="0"/>
              <a:t>Are we attempting to show sequence.</a:t>
            </a:r>
          </a:p>
          <a:p>
            <a:endParaRPr lang="en-US" dirty="0"/>
          </a:p>
          <a:p>
            <a:r>
              <a:rPr lang="en-US" dirty="0"/>
              <a:t>Vasu:  Instead of management, what about a 360 view?</a:t>
            </a:r>
          </a:p>
          <a:p>
            <a:endParaRPr lang="en-US" dirty="0"/>
          </a:p>
          <a:p>
            <a:r>
              <a:rPr lang="en-US" dirty="0"/>
              <a:t>What about scalability, security, elasticity?</a:t>
            </a:r>
          </a:p>
          <a:p>
            <a:endParaRPr lang="en-US" dirty="0"/>
          </a:p>
        </p:txBody>
      </p:sp>
      <p:sp>
        <p:nvSpPr>
          <p:cNvPr id="4" name="Slide Number Placeholder 3"/>
          <p:cNvSpPr>
            <a:spLocks noGrp="1"/>
          </p:cNvSpPr>
          <p:nvPr>
            <p:ph type="sldNum" sz="quarter" idx="10"/>
          </p:nvPr>
        </p:nvSpPr>
        <p:spPr/>
        <p:txBody>
          <a:bodyPr/>
          <a:lstStyle/>
          <a:p>
            <a:fld id="{40E31F4F-87E9-4946-81A5-B25DBF3AA321}" type="slidenum">
              <a:rPr lang="en-US" smtClean="0"/>
              <a:t>5</a:t>
            </a:fld>
            <a:endParaRPr lang="en-US"/>
          </a:p>
        </p:txBody>
      </p:sp>
    </p:spTree>
    <p:extLst>
      <p:ext uri="{BB962C8B-B14F-4D97-AF65-F5344CB8AC3E}">
        <p14:creationId xmlns:p14="http://schemas.microsoft.com/office/powerpoint/2010/main" val="1107111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James:  How does this help us with more specific tasks, such as the AOA’s or specific gateway considerations.</a:t>
            </a:r>
          </a:p>
          <a:p>
            <a:endParaRPr lang="en-US" dirty="0"/>
          </a:p>
          <a:p>
            <a:r>
              <a:rPr lang="en-US" dirty="0"/>
              <a:t>Randhir: Diagram naming.</a:t>
            </a:r>
          </a:p>
          <a:p>
            <a:endParaRPr lang="en-US" dirty="0"/>
          </a:p>
          <a:p>
            <a:r>
              <a:rPr lang="en-US" dirty="0"/>
              <a:t>We are showing some components, but maybe missing some in the lifecycle.</a:t>
            </a:r>
          </a:p>
          <a:p>
            <a:endParaRPr lang="en-US" dirty="0"/>
          </a:p>
          <a:p>
            <a:r>
              <a:rPr lang="en-US" dirty="0"/>
              <a:t>What do the arrows mean?</a:t>
            </a:r>
          </a:p>
          <a:p>
            <a:endParaRPr lang="en-US" dirty="0"/>
          </a:p>
          <a:p>
            <a:r>
              <a:rPr lang="en-US" dirty="0"/>
              <a:t>Are we attempting to show sequence.</a:t>
            </a:r>
          </a:p>
          <a:p>
            <a:endParaRPr lang="en-US" dirty="0"/>
          </a:p>
          <a:p>
            <a:r>
              <a:rPr lang="en-US" dirty="0"/>
              <a:t>Vasu:  Instead of management, what about a 360 view?</a:t>
            </a:r>
          </a:p>
          <a:p>
            <a:endParaRPr lang="en-US" dirty="0"/>
          </a:p>
          <a:p>
            <a:r>
              <a:rPr lang="en-US" dirty="0"/>
              <a:t>What about scalability, security, elasticity?</a:t>
            </a:r>
          </a:p>
          <a:p>
            <a:endParaRPr lang="en-US" dirty="0"/>
          </a:p>
        </p:txBody>
      </p:sp>
      <p:sp>
        <p:nvSpPr>
          <p:cNvPr id="4" name="Slide Number Placeholder 3"/>
          <p:cNvSpPr>
            <a:spLocks noGrp="1"/>
          </p:cNvSpPr>
          <p:nvPr>
            <p:ph type="sldNum" sz="quarter" idx="10"/>
          </p:nvPr>
        </p:nvSpPr>
        <p:spPr/>
        <p:txBody>
          <a:bodyPr/>
          <a:lstStyle/>
          <a:p>
            <a:fld id="{40E31F4F-87E9-4946-81A5-B25DBF3AA321}" type="slidenum">
              <a:rPr lang="en-US" smtClean="0"/>
              <a:t>6</a:t>
            </a:fld>
            <a:endParaRPr lang="en-US"/>
          </a:p>
        </p:txBody>
      </p:sp>
    </p:spTree>
    <p:extLst>
      <p:ext uri="{BB962C8B-B14F-4D97-AF65-F5344CB8AC3E}">
        <p14:creationId xmlns:p14="http://schemas.microsoft.com/office/powerpoint/2010/main" val="107379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James:  How does this help us with more specific tasks, such as the AOA’s or specific gateway considerations.</a:t>
            </a:r>
          </a:p>
          <a:p>
            <a:endParaRPr lang="en-US" dirty="0"/>
          </a:p>
          <a:p>
            <a:r>
              <a:rPr lang="en-US" dirty="0"/>
              <a:t>Randhir: Diagram naming.</a:t>
            </a:r>
          </a:p>
          <a:p>
            <a:endParaRPr lang="en-US" dirty="0"/>
          </a:p>
          <a:p>
            <a:r>
              <a:rPr lang="en-US" dirty="0"/>
              <a:t>We are showing some components, but maybe missing some in the lifecycle.</a:t>
            </a:r>
          </a:p>
          <a:p>
            <a:endParaRPr lang="en-US" dirty="0"/>
          </a:p>
          <a:p>
            <a:r>
              <a:rPr lang="en-US" dirty="0"/>
              <a:t>What do the arrows mean?</a:t>
            </a:r>
          </a:p>
          <a:p>
            <a:endParaRPr lang="en-US" dirty="0"/>
          </a:p>
          <a:p>
            <a:r>
              <a:rPr lang="en-US" dirty="0"/>
              <a:t>Are we attempting to show sequence.</a:t>
            </a:r>
          </a:p>
          <a:p>
            <a:endParaRPr lang="en-US" dirty="0"/>
          </a:p>
          <a:p>
            <a:r>
              <a:rPr lang="en-US" dirty="0"/>
              <a:t>Vasu:  Instead of management, what about a 360 view?</a:t>
            </a:r>
          </a:p>
          <a:p>
            <a:endParaRPr lang="en-US" dirty="0"/>
          </a:p>
          <a:p>
            <a:r>
              <a:rPr lang="en-US" dirty="0"/>
              <a:t>What about scalability, security, elasticity?</a:t>
            </a:r>
          </a:p>
          <a:p>
            <a:endParaRPr lang="en-US" dirty="0"/>
          </a:p>
        </p:txBody>
      </p:sp>
      <p:sp>
        <p:nvSpPr>
          <p:cNvPr id="4" name="Slide Number Placeholder 3"/>
          <p:cNvSpPr>
            <a:spLocks noGrp="1"/>
          </p:cNvSpPr>
          <p:nvPr>
            <p:ph type="sldNum" sz="quarter" idx="10"/>
          </p:nvPr>
        </p:nvSpPr>
        <p:spPr/>
        <p:txBody>
          <a:bodyPr/>
          <a:lstStyle/>
          <a:p>
            <a:fld id="{40E31F4F-87E9-4946-81A5-B25DBF3AA321}" type="slidenum">
              <a:rPr lang="en-US" smtClean="0"/>
              <a:t>7</a:t>
            </a:fld>
            <a:endParaRPr lang="en-US"/>
          </a:p>
        </p:txBody>
      </p:sp>
    </p:spTree>
    <p:extLst>
      <p:ext uri="{BB962C8B-B14F-4D97-AF65-F5344CB8AC3E}">
        <p14:creationId xmlns:p14="http://schemas.microsoft.com/office/powerpoint/2010/main" val="3474461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James:  How does this help us with more specific tasks, such as the AOA’s or specific gateway considerations.</a:t>
            </a:r>
          </a:p>
          <a:p>
            <a:endParaRPr lang="en-US" dirty="0"/>
          </a:p>
          <a:p>
            <a:r>
              <a:rPr lang="en-US" dirty="0"/>
              <a:t>Randhir: Diagram naming.</a:t>
            </a:r>
          </a:p>
          <a:p>
            <a:endParaRPr lang="en-US" dirty="0"/>
          </a:p>
          <a:p>
            <a:r>
              <a:rPr lang="en-US" dirty="0"/>
              <a:t>We are showing some components, but maybe missing some in the lifecycle.</a:t>
            </a:r>
          </a:p>
          <a:p>
            <a:endParaRPr lang="en-US" dirty="0"/>
          </a:p>
          <a:p>
            <a:r>
              <a:rPr lang="en-US" dirty="0"/>
              <a:t>What do the arrows mean?</a:t>
            </a:r>
          </a:p>
          <a:p>
            <a:endParaRPr lang="en-US" dirty="0"/>
          </a:p>
          <a:p>
            <a:r>
              <a:rPr lang="en-US" dirty="0"/>
              <a:t>Are we attempting to show sequence.</a:t>
            </a:r>
          </a:p>
          <a:p>
            <a:endParaRPr lang="en-US" dirty="0"/>
          </a:p>
          <a:p>
            <a:r>
              <a:rPr lang="en-US" dirty="0"/>
              <a:t>Vasu:  Instead of management, what about a 360 view?</a:t>
            </a:r>
          </a:p>
          <a:p>
            <a:endParaRPr lang="en-US" dirty="0"/>
          </a:p>
          <a:p>
            <a:r>
              <a:rPr lang="en-US" dirty="0"/>
              <a:t>What about scalability, security, elasticity?</a:t>
            </a:r>
          </a:p>
          <a:p>
            <a:endParaRPr lang="en-US" dirty="0"/>
          </a:p>
        </p:txBody>
      </p:sp>
      <p:sp>
        <p:nvSpPr>
          <p:cNvPr id="4" name="Slide Number Placeholder 3"/>
          <p:cNvSpPr>
            <a:spLocks noGrp="1"/>
          </p:cNvSpPr>
          <p:nvPr>
            <p:ph type="sldNum" sz="quarter" idx="10"/>
          </p:nvPr>
        </p:nvSpPr>
        <p:spPr/>
        <p:txBody>
          <a:bodyPr/>
          <a:lstStyle/>
          <a:p>
            <a:fld id="{40E31F4F-87E9-4946-81A5-B25DBF3AA321}" type="slidenum">
              <a:rPr lang="en-US" smtClean="0"/>
              <a:t>8</a:t>
            </a:fld>
            <a:endParaRPr lang="en-US"/>
          </a:p>
        </p:txBody>
      </p:sp>
    </p:spTree>
    <p:extLst>
      <p:ext uri="{BB962C8B-B14F-4D97-AF65-F5344CB8AC3E}">
        <p14:creationId xmlns:p14="http://schemas.microsoft.com/office/powerpoint/2010/main" val="2921374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EC974-F002-43F4-82E2-71C8D8A9EA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1926D2-2202-412F-AD3D-89A719073A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8701A4-6659-427A-8A97-1DEA757149B5}"/>
              </a:ext>
            </a:extLst>
          </p:cNvPr>
          <p:cNvSpPr>
            <a:spLocks noGrp="1"/>
          </p:cNvSpPr>
          <p:nvPr>
            <p:ph type="dt" sz="half" idx="10"/>
          </p:nvPr>
        </p:nvSpPr>
        <p:spPr/>
        <p:txBody>
          <a:bodyPr/>
          <a:lstStyle/>
          <a:p>
            <a:fld id="{E5FD0198-2C97-4BED-A025-B1C1CBEA68DF}" type="datetimeFigureOut">
              <a:rPr lang="en-US" smtClean="0"/>
              <a:t>12/2/2018</a:t>
            </a:fld>
            <a:endParaRPr lang="en-US"/>
          </a:p>
        </p:txBody>
      </p:sp>
      <p:sp>
        <p:nvSpPr>
          <p:cNvPr id="5" name="Footer Placeholder 4">
            <a:extLst>
              <a:ext uri="{FF2B5EF4-FFF2-40B4-BE49-F238E27FC236}">
                <a16:creationId xmlns:a16="http://schemas.microsoft.com/office/drawing/2014/main" id="{F970A5B3-BEFE-44C2-A5EC-B42245DC8A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AA0E7A-CF71-474F-BF5F-6E558BD3D6CE}"/>
              </a:ext>
            </a:extLst>
          </p:cNvPr>
          <p:cNvSpPr>
            <a:spLocks noGrp="1"/>
          </p:cNvSpPr>
          <p:nvPr>
            <p:ph type="sldNum" sz="quarter" idx="12"/>
          </p:nvPr>
        </p:nvSpPr>
        <p:spPr/>
        <p:txBody>
          <a:bodyPr/>
          <a:lstStyle/>
          <a:p>
            <a:fld id="{E12974F5-B1BB-4C91-A82D-E28E2AC4CDD3}" type="slidenum">
              <a:rPr lang="en-US" smtClean="0"/>
              <a:t>‹#›</a:t>
            </a:fld>
            <a:endParaRPr lang="en-US"/>
          </a:p>
        </p:txBody>
      </p:sp>
    </p:spTree>
    <p:extLst>
      <p:ext uri="{BB962C8B-B14F-4D97-AF65-F5344CB8AC3E}">
        <p14:creationId xmlns:p14="http://schemas.microsoft.com/office/powerpoint/2010/main" val="3179111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7711A-4D3F-44D2-B450-FE2F8743A1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72BF84-B7E0-4B83-B6A9-D18CF395921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6A326F-6AC7-4B0F-B2AF-77B96280CD5F}"/>
              </a:ext>
            </a:extLst>
          </p:cNvPr>
          <p:cNvSpPr>
            <a:spLocks noGrp="1"/>
          </p:cNvSpPr>
          <p:nvPr>
            <p:ph type="dt" sz="half" idx="10"/>
          </p:nvPr>
        </p:nvSpPr>
        <p:spPr/>
        <p:txBody>
          <a:bodyPr/>
          <a:lstStyle/>
          <a:p>
            <a:fld id="{E5FD0198-2C97-4BED-A025-B1C1CBEA68DF}" type="datetimeFigureOut">
              <a:rPr lang="en-US" smtClean="0"/>
              <a:t>12/2/2018</a:t>
            </a:fld>
            <a:endParaRPr lang="en-US"/>
          </a:p>
        </p:txBody>
      </p:sp>
      <p:sp>
        <p:nvSpPr>
          <p:cNvPr id="5" name="Footer Placeholder 4">
            <a:extLst>
              <a:ext uri="{FF2B5EF4-FFF2-40B4-BE49-F238E27FC236}">
                <a16:creationId xmlns:a16="http://schemas.microsoft.com/office/drawing/2014/main" id="{FF2E6E1A-B41E-479E-9E6A-A8A2EF20B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4CAA00-FA09-4FF5-87FB-3A1EA644CBF1}"/>
              </a:ext>
            </a:extLst>
          </p:cNvPr>
          <p:cNvSpPr>
            <a:spLocks noGrp="1"/>
          </p:cNvSpPr>
          <p:nvPr>
            <p:ph type="sldNum" sz="quarter" idx="12"/>
          </p:nvPr>
        </p:nvSpPr>
        <p:spPr/>
        <p:txBody>
          <a:bodyPr/>
          <a:lstStyle/>
          <a:p>
            <a:fld id="{E12974F5-B1BB-4C91-A82D-E28E2AC4CDD3}" type="slidenum">
              <a:rPr lang="en-US" smtClean="0"/>
              <a:t>‹#›</a:t>
            </a:fld>
            <a:endParaRPr lang="en-US"/>
          </a:p>
        </p:txBody>
      </p:sp>
    </p:spTree>
    <p:extLst>
      <p:ext uri="{BB962C8B-B14F-4D97-AF65-F5344CB8AC3E}">
        <p14:creationId xmlns:p14="http://schemas.microsoft.com/office/powerpoint/2010/main" val="261293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69B12C-BF2B-4C24-BDDD-3DB7047F18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A20957-BD2F-46AA-99D7-7BC758BCA18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5F8E3A-59F8-44BC-A89C-CE1E4CC4A760}"/>
              </a:ext>
            </a:extLst>
          </p:cNvPr>
          <p:cNvSpPr>
            <a:spLocks noGrp="1"/>
          </p:cNvSpPr>
          <p:nvPr>
            <p:ph type="dt" sz="half" idx="10"/>
          </p:nvPr>
        </p:nvSpPr>
        <p:spPr/>
        <p:txBody>
          <a:bodyPr/>
          <a:lstStyle/>
          <a:p>
            <a:fld id="{E5FD0198-2C97-4BED-A025-B1C1CBEA68DF}" type="datetimeFigureOut">
              <a:rPr lang="en-US" smtClean="0"/>
              <a:t>12/2/2018</a:t>
            </a:fld>
            <a:endParaRPr lang="en-US"/>
          </a:p>
        </p:txBody>
      </p:sp>
      <p:sp>
        <p:nvSpPr>
          <p:cNvPr id="5" name="Footer Placeholder 4">
            <a:extLst>
              <a:ext uri="{FF2B5EF4-FFF2-40B4-BE49-F238E27FC236}">
                <a16:creationId xmlns:a16="http://schemas.microsoft.com/office/drawing/2014/main" id="{0DD06BC4-E936-4910-8468-4BADE1831D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44F68D-5DEB-4C92-A4E0-7BF9850A3CBB}"/>
              </a:ext>
            </a:extLst>
          </p:cNvPr>
          <p:cNvSpPr>
            <a:spLocks noGrp="1"/>
          </p:cNvSpPr>
          <p:nvPr>
            <p:ph type="sldNum" sz="quarter" idx="12"/>
          </p:nvPr>
        </p:nvSpPr>
        <p:spPr/>
        <p:txBody>
          <a:bodyPr/>
          <a:lstStyle/>
          <a:p>
            <a:fld id="{E12974F5-B1BB-4C91-A82D-E28E2AC4CDD3}" type="slidenum">
              <a:rPr lang="en-US" smtClean="0"/>
              <a:t>‹#›</a:t>
            </a:fld>
            <a:endParaRPr lang="en-US"/>
          </a:p>
        </p:txBody>
      </p:sp>
    </p:spTree>
    <p:extLst>
      <p:ext uri="{BB962C8B-B14F-4D97-AF65-F5344CB8AC3E}">
        <p14:creationId xmlns:p14="http://schemas.microsoft.com/office/powerpoint/2010/main" val="2194755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7832-38DF-4653-B409-9601E60A14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EFFBBB-683B-473A-B1E4-6819DDDD5F9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031650-128D-45A8-BA18-B7A79897FCED}"/>
              </a:ext>
            </a:extLst>
          </p:cNvPr>
          <p:cNvSpPr>
            <a:spLocks noGrp="1"/>
          </p:cNvSpPr>
          <p:nvPr>
            <p:ph type="dt" sz="half" idx="10"/>
          </p:nvPr>
        </p:nvSpPr>
        <p:spPr/>
        <p:txBody>
          <a:bodyPr/>
          <a:lstStyle/>
          <a:p>
            <a:fld id="{E5FD0198-2C97-4BED-A025-B1C1CBEA68DF}" type="datetimeFigureOut">
              <a:rPr lang="en-US" smtClean="0"/>
              <a:t>12/2/2018</a:t>
            </a:fld>
            <a:endParaRPr lang="en-US"/>
          </a:p>
        </p:txBody>
      </p:sp>
      <p:sp>
        <p:nvSpPr>
          <p:cNvPr id="5" name="Footer Placeholder 4">
            <a:extLst>
              <a:ext uri="{FF2B5EF4-FFF2-40B4-BE49-F238E27FC236}">
                <a16:creationId xmlns:a16="http://schemas.microsoft.com/office/drawing/2014/main" id="{E9BA0F7B-4BD3-4CA5-B96E-79A7ACC6C4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E0D7DF-736F-4BBD-ABC3-596D82400C2C}"/>
              </a:ext>
            </a:extLst>
          </p:cNvPr>
          <p:cNvSpPr>
            <a:spLocks noGrp="1"/>
          </p:cNvSpPr>
          <p:nvPr>
            <p:ph type="sldNum" sz="quarter" idx="12"/>
          </p:nvPr>
        </p:nvSpPr>
        <p:spPr/>
        <p:txBody>
          <a:bodyPr/>
          <a:lstStyle/>
          <a:p>
            <a:fld id="{E12974F5-B1BB-4C91-A82D-E28E2AC4CDD3}" type="slidenum">
              <a:rPr lang="en-US" smtClean="0"/>
              <a:t>‹#›</a:t>
            </a:fld>
            <a:endParaRPr lang="en-US"/>
          </a:p>
        </p:txBody>
      </p:sp>
    </p:spTree>
    <p:extLst>
      <p:ext uri="{BB962C8B-B14F-4D97-AF65-F5344CB8AC3E}">
        <p14:creationId xmlns:p14="http://schemas.microsoft.com/office/powerpoint/2010/main" val="3379618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65E1E-3F97-4EDC-A4AD-C702B30FF1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3E1F2D-005D-4798-B14F-CA65C444EF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FD4D6D4-4A89-4D74-8D72-877E07A186D0}"/>
              </a:ext>
            </a:extLst>
          </p:cNvPr>
          <p:cNvSpPr>
            <a:spLocks noGrp="1"/>
          </p:cNvSpPr>
          <p:nvPr>
            <p:ph type="dt" sz="half" idx="10"/>
          </p:nvPr>
        </p:nvSpPr>
        <p:spPr/>
        <p:txBody>
          <a:bodyPr/>
          <a:lstStyle/>
          <a:p>
            <a:fld id="{E5FD0198-2C97-4BED-A025-B1C1CBEA68DF}" type="datetimeFigureOut">
              <a:rPr lang="en-US" smtClean="0"/>
              <a:t>12/2/2018</a:t>
            </a:fld>
            <a:endParaRPr lang="en-US"/>
          </a:p>
        </p:txBody>
      </p:sp>
      <p:sp>
        <p:nvSpPr>
          <p:cNvPr id="5" name="Footer Placeholder 4">
            <a:extLst>
              <a:ext uri="{FF2B5EF4-FFF2-40B4-BE49-F238E27FC236}">
                <a16:creationId xmlns:a16="http://schemas.microsoft.com/office/drawing/2014/main" id="{15CF76A7-B027-4C30-9E08-720E759378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3F0F0A-A890-4C3F-9F15-7F7D99440AC8}"/>
              </a:ext>
            </a:extLst>
          </p:cNvPr>
          <p:cNvSpPr>
            <a:spLocks noGrp="1"/>
          </p:cNvSpPr>
          <p:nvPr>
            <p:ph type="sldNum" sz="quarter" idx="12"/>
          </p:nvPr>
        </p:nvSpPr>
        <p:spPr/>
        <p:txBody>
          <a:bodyPr/>
          <a:lstStyle/>
          <a:p>
            <a:fld id="{E12974F5-B1BB-4C91-A82D-E28E2AC4CDD3}" type="slidenum">
              <a:rPr lang="en-US" smtClean="0"/>
              <a:t>‹#›</a:t>
            </a:fld>
            <a:endParaRPr lang="en-US"/>
          </a:p>
        </p:txBody>
      </p:sp>
    </p:spTree>
    <p:extLst>
      <p:ext uri="{BB962C8B-B14F-4D97-AF65-F5344CB8AC3E}">
        <p14:creationId xmlns:p14="http://schemas.microsoft.com/office/powerpoint/2010/main" val="3025870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29271-EF75-4E06-A8B0-9ADFF9E5C3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04CA0F-BDF1-4215-B792-A70C17F3BD8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0D9F56-4682-4D9E-847C-37AB039F966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A12393-E29B-49D8-96C2-0D454AE80F57}"/>
              </a:ext>
            </a:extLst>
          </p:cNvPr>
          <p:cNvSpPr>
            <a:spLocks noGrp="1"/>
          </p:cNvSpPr>
          <p:nvPr>
            <p:ph type="dt" sz="half" idx="10"/>
          </p:nvPr>
        </p:nvSpPr>
        <p:spPr/>
        <p:txBody>
          <a:bodyPr/>
          <a:lstStyle/>
          <a:p>
            <a:fld id="{E5FD0198-2C97-4BED-A025-B1C1CBEA68DF}" type="datetimeFigureOut">
              <a:rPr lang="en-US" smtClean="0"/>
              <a:t>12/2/2018</a:t>
            </a:fld>
            <a:endParaRPr lang="en-US"/>
          </a:p>
        </p:txBody>
      </p:sp>
      <p:sp>
        <p:nvSpPr>
          <p:cNvPr id="6" name="Footer Placeholder 5">
            <a:extLst>
              <a:ext uri="{FF2B5EF4-FFF2-40B4-BE49-F238E27FC236}">
                <a16:creationId xmlns:a16="http://schemas.microsoft.com/office/drawing/2014/main" id="{D0A37233-33C4-4DAF-9236-E92315D458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6B0682-A803-4909-9582-DC4780A0D4DA}"/>
              </a:ext>
            </a:extLst>
          </p:cNvPr>
          <p:cNvSpPr>
            <a:spLocks noGrp="1"/>
          </p:cNvSpPr>
          <p:nvPr>
            <p:ph type="sldNum" sz="quarter" idx="12"/>
          </p:nvPr>
        </p:nvSpPr>
        <p:spPr/>
        <p:txBody>
          <a:bodyPr/>
          <a:lstStyle/>
          <a:p>
            <a:fld id="{E12974F5-B1BB-4C91-A82D-E28E2AC4CDD3}" type="slidenum">
              <a:rPr lang="en-US" smtClean="0"/>
              <a:t>‹#›</a:t>
            </a:fld>
            <a:endParaRPr lang="en-US"/>
          </a:p>
        </p:txBody>
      </p:sp>
    </p:spTree>
    <p:extLst>
      <p:ext uri="{BB962C8B-B14F-4D97-AF65-F5344CB8AC3E}">
        <p14:creationId xmlns:p14="http://schemas.microsoft.com/office/powerpoint/2010/main" val="186154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002C2-C044-4BE1-BB51-B42C9DD168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ECB6BA-3F49-42DD-973B-5ECCE09A45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08A7CF6-1978-4EE8-BFD0-EF8ACEB95C1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419BF3-0440-4A72-87AC-DB8EDEE283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6FE9B90-0BC9-467E-91FC-AFF4E7AF1F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4CEDE6-317C-40B5-8EDB-61CE0684BC97}"/>
              </a:ext>
            </a:extLst>
          </p:cNvPr>
          <p:cNvSpPr>
            <a:spLocks noGrp="1"/>
          </p:cNvSpPr>
          <p:nvPr>
            <p:ph type="dt" sz="half" idx="10"/>
          </p:nvPr>
        </p:nvSpPr>
        <p:spPr/>
        <p:txBody>
          <a:bodyPr/>
          <a:lstStyle/>
          <a:p>
            <a:fld id="{E5FD0198-2C97-4BED-A025-B1C1CBEA68DF}" type="datetimeFigureOut">
              <a:rPr lang="en-US" smtClean="0"/>
              <a:t>12/2/2018</a:t>
            </a:fld>
            <a:endParaRPr lang="en-US"/>
          </a:p>
        </p:txBody>
      </p:sp>
      <p:sp>
        <p:nvSpPr>
          <p:cNvPr id="8" name="Footer Placeholder 7">
            <a:extLst>
              <a:ext uri="{FF2B5EF4-FFF2-40B4-BE49-F238E27FC236}">
                <a16:creationId xmlns:a16="http://schemas.microsoft.com/office/drawing/2014/main" id="{6F60C4BE-D52D-4382-B34B-B8C8A0D562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CA3164-4297-41B9-B013-DF4C119D839A}"/>
              </a:ext>
            </a:extLst>
          </p:cNvPr>
          <p:cNvSpPr>
            <a:spLocks noGrp="1"/>
          </p:cNvSpPr>
          <p:nvPr>
            <p:ph type="sldNum" sz="quarter" idx="12"/>
          </p:nvPr>
        </p:nvSpPr>
        <p:spPr/>
        <p:txBody>
          <a:bodyPr/>
          <a:lstStyle/>
          <a:p>
            <a:fld id="{E12974F5-B1BB-4C91-A82D-E28E2AC4CDD3}" type="slidenum">
              <a:rPr lang="en-US" smtClean="0"/>
              <a:t>‹#›</a:t>
            </a:fld>
            <a:endParaRPr lang="en-US"/>
          </a:p>
        </p:txBody>
      </p:sp>
    </p:spTree>
    <p:extLst>
      <p:ext uri="{BB962C8B-B14F-4D97-AF65-F5344CB8AC3E}">
        <p14:creationId xmlns:p14="http://schemas.microsoft.com/office/powerpoint/2010/main" val="2321052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6DB46-07A6-441D-AA9D-BD5E5B13BB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C0B001-B043-4AB0-8BA8-B8FB52C18FB5}"/>
              </a:ext>
            </a:extLst>
          </p:cNvPr>
          <p:cNvSpPr>
            <a:spLocks noGrp="1"/>
          </p:cNvSpPr>
          <p:nvPr>
            <p:ph type="dt" sz="half" idx="10"/>
          </p:nvPr>
        </p:nvSpPr>
        <p:spPr/>
        <p:txBody>
          <a:bodyPr/>
          <a:lstStyle/>
          <a:p>
            <a:fld id="{E5FD0198-2C97-4BED-A025-B1C1CBEA68DF}" type="datetimeFigureOut">
              <a:rPr lang="en-US" smtClean="0"/>
              <a:t>12/2/2018</a:t>
            </a:fld>
            <a:endParaRPr lang="en-US"/>
          </a:p>
        </p:txBody>
      </p:sp>
      <p:sp>
        <p:nvSpPr>
          <p:cNvPr id="4" name="Footer Placeholder 3">
            <a:extLst>
              <a:ext uri="{FF2B5EF4-FFF2-40B4-BE49-F238E27FC236}">
                <a16:creationId xmlns:a16="http://schemas.microsoft.com/office/drawing/2014/main" id="{2E945C3F-AE44-4371-9F47-BE9659AB38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D1EF20-CC82-4FC5-BC34-3841DD2544AA}"/>
              </a:ext>
            </a:extLst>
          </p:cNvPr>
          <p:cNvSpPr>
            <a:spLocks noGrp="1"/>
          </p:cNvSpPr>
          <p:nvPr>
            <p:ph type="sldNum" sz="quarter" idx="12"/>
          </p:nvPr>
        </p:nvSpPr>
        <p:spPr/>
        <p:txBody>
          <a:bodyPr/>
          <a:lstStyle/>
          <a:p>
            <a:fld id="{E12974F5-B1BB-4C91-A82D-E28E2AC4CDD3}" type="slidenum">
              <a:rPr lang="en-US" smtClean="0"/>
              <a:t>‹#›</a:t>
            </a:fld>
            <a:endParaRPr lang="en-US"/>
          </a:p>
        </p:txBody>
      </p:sp>
    </p:spTree>
    <p:extLst>
      <p:ext uri="{BB962C8B-B14F-4D97-AF65-F5344CB8AC3E}">
        <p14:creationId xmlns:p14="http://schemas.microsoft.com/office/powerpoint/2010/main" val="2884403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62E371-6C35-496C-A910-343A46CABF44}"/>
              </a:ext>
            </a:extLst>
          </p:cNvPr>
          <p:cNvSpPr>
            <a:spLocks noGrp="1"/>
          </p:cNvSpPr>
          <p:nvPr>
            <p:ph type="dt" sz="half" idx="10"/>
          </p:nvPr>
        </p:nvSpPr>
        <p:spPr/>
        <p:txBody>
          <a:bodyPr/>
          <a:lstStyle/>
          <a:p>
            <a:fld id="{E5FD0198-2C97-4BED-A025-B1C1CBEA68DF}" type="datetimeFigureOut">
              <a:rPr lang="en-US" smtClean="0"/>
              <a:t>12/2/2018</a:t>
            </a:fld>
            <a:endParaRPr lang="en-US"/>
          </a:p>
        </p:txBody>
      </p:sp>
      <p:sp>
        <p:nvSpPr>
          <p:cNvPr id="3" name="Footer Placeholder 2">
            <a:extLst>
              <a:ext uri="{FF2B5EF4-FFF2-40B4-BE49-F238E27FC236}">
                <a16:creationId xmlns:a16="http://schemas.microsoft.com/office/drawing/2014/main" id="{204DD582-F68A-4E8A-86FC-E95432FC61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7829D2-08D9-4A44-89EF-CE243E00E5A0}"/>
              </a:ext>
            </a:extLst>
          </p:cNvPr>
          <p:cNvSpPr>
            <a:spLocks noGrp="1"/>
          </p:cNvSpPr>
          <p:nvPr>
            <p:ph type="sldNum" sz="quarter" idx="12"/>
          </p:nvPr>
        </p:nvSpPr>
        <p:spPr/>
        <p:txBody>
          <a:bodyPr/>
          <a:lstStyle/>
          <a:p>
            <a:fld id="{E12974F5-B1BB-4C91-A82D-E28E2AC4CDD3}" type="slidenum">
              <a:rPr lang="en-US" smtClean="0"/>
              <a:t>‹#›</a:t>
            </a:fld>
            <a:endParaRPr lang="en-US"/>
          </a:p>
        </p:txBody>
      </p:sp>
    </p:spTree>
    <p:extLst>
      <p:ext uri="{BB962C8B-B14F-4D97-AF65-F5344CB8AC3E}">
        <p14:creationId xmlns:p14="http://schemas.microsoft.com/office/powerpoint/2010/main" val="2382856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3C532-4586-4157-B75B-76BEDDCA8C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29D5C-B04C-4F17-BC7A-50322684CF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747697-C994-483D-BA09-C56BCEFF11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098A12-0DA2-40C0-AD06-DC9153F412EE}"/>
              </a:ext>
            </a:extLst>
          </p:cNvPr>
          <p:cNvSpPr>
            <a:spLocks noGrp="1"/>
          </p:cNvSpPr>
          <p:nvPr>
            <p:ph type="dt" sz="half" idx="10"/>
          </p:nvPr>
        </p:nvSpPr>
        <p:spPr/>
        <p:txBody>
          <a:bodyPr/>
          <a:lstStyle/>
          <a:p>
            <a:fld id="{E5FD0198-2C97-4BED-A025-B1C1CBEA68DF}" type="datetimeFigureOut">
              <a:rPr lang="en-US" smtClean="0"/>
              <a:t>12/2/2018</a:t>
            </a:fld>
            <a:endParaRPr lang="en-US"/>
          </a:p>
        </p:txBody>
      </p:sp>
      <p:sp>
        <p:nvSpPr>
          <p:cNvPr id="6" name="Footer Placeholder 5">
            <a:extLst>
              <a:ext uri="{FF2B5EF4-FFF2-40B4-BE49-F238E27FC236}">
                <a16:creationId xmlns:a16="http://schemas.microsoft.com/office/drawing/2014/main" id="{308F602C-DCC4-4BD9-85C6-77DC5A88DA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C544B1-B811-44A9-BA52-51D65DA199B1}"/>
              </a:ext>
            </a:extLst>
          </p:cNvPr>
          <p:cNvSpPr>
            <a:spLocks noGrp="1"/>
          </p:cNvSpPr>
          <p:nvPr>
            <p:ph type="sldNum" sz="quarter" idx="12"/>
          </p:nvPr>
        </p:nvSpPr>
        <p:spPr/>
        <p:txBody>
          <a:bodyPr/>
          <a:lstStyle/>
          <a:p>
            <a:fld id="{E12974F5-B1BB-4C91-A82D-E28E2AC4CDD3}" type="slidenum">
              <a:rPr lang="en-US" smtClean="0"/>
              <a:t>‹#›</a:t>
            </a:fld>
            <a:endParaRPr lang="en-US"/>
          </a:p>
        </p:txBody>
      </p:sp>
    </p:spTree>
    <p:extLst>
      <p:ext uri="{BB962C8B-B14F-4D97-AF65-F5344CB8AC3E}">
        <p14:creationId xmlns:p14="http://schemas.microsoft.com/office/powerpoint/2010/main" val="1042595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2543C-837D-4C6F-BC98-AE710362AB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6AA37F-62AA-4159-AA58-B65EE1FDB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43DBFE-3F21-4145-AA22-408F155F8A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4F5E82-34CA-40B5-8AD1-CC118C24F57C}"/>
              </a:ext>
            </a:extLst>
          </p:cNvPr>
          <p:cNvSpPr>
            <a:spLocks noGrp="1"/>
          </p:cNvSpPr>
          <p:nvPr>
            <p:ph type="dt" sz="half" idx="10"/>
          </p:nvPr>
        </p:nvSpPr>
        <p:spPr/>
        <p:txBody>
          <a:bodyPr/>
          <a:lstStyle/>
          <a:p>
            <a:fld id="{E5FD0198-2C97-4BED-A025-B1C1CBEA68DF}" type="datetimeFigureOut">
              <a:rPr lang="en-US" smtClean="0"/>
              <a:t>12/2/2018</a:t>
            </a:fld>
            <a:endParaRPr lang="en-US"/>
          </a:p>
        </p:txBody>
      </p:sp>
      <p:sp>
        <p:nvSpPr>
          <p:cNvPr id="6" name="Footer Placeholder 5">
            <a:extLst>
              <a:ext uri="{FF2B5EF4-FFF2-40B4-BE49-F238E27FC236}">
                <a16:creationId xmlns:a16="http://schemas.microsoft.com/office/drawing/2014/main" id="{99C05854-9751-4E36-8004-4D3B7E6B56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AC058A-0D1C-4813-8228-AA0FC69B1368}"/>
              </a:ext>
            </a:extLst>
          </p:cNvPr>
          <p:cNvSpPr>
            <a:spLocks noGrp="1"/>
          </p:cNvSpPr>
          <p:nvPr>
            <p:ph type="sldNum" sz="quarter" idx="12"/>
          </p:nvPr>
        </p:nvSpPr>
        <p:spPr/>
        <p:txBody>
          <a:bodyPr/>
          <a:lstStyle/>
          <a:p>
            <a:fld id="{E12974F5-B1BB-4C91-A82D-E28E2AC4CDD3}" type="slidenum">
              <a:rPr lang="en-US" smtClean="0"/>
              <a:t>‹#›</a:t>
            </a:fld>
            <a:endParaRPr lang="en-US"/>
          </a:p>
        </p:txBody>
      </p:sp>
    </p:spTree>
    <p:extLst>
      <p:ext uri="{BB962C8B-B14F-4D97-AF65-F5344CB8AC3E}">
        <p14:creationId xmlns:p14="http://schemas.microsoft.com/office/powerpoint/2010/main" val="1240988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661648-C52F-4DB5-A57B-FA937A7CFE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07EE6E-C56C-4E61-920A-D484DA3350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B9AAF-003E-4B87-A45C-2E537598EB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FD0198-2C97-4BED-A025-B1C1CBEA68DF}" type="datetimeFigureOut">
              <a:rPr lang="en-US" smtClean="0"/>
              <a:t>12/2/2018</a:t>
            </a:fld>
            <a:endParaRPr lang="en-US"/>
          </a:p>
        </p:txBody>
      </p:sp>
      <p:sp>
        <p:nvSpPr>
          <p:cNvPr id="5" name="Footer Placeholder 4">
            <a:extLst>
              <a:ext uri="{FF2B5EF4-FFF2-40B4-BE49-F238E27FC236}">
                <a16:creationId xmlns:a16="http://schemas.microsoft.com/office/drawing/2014/main" id="{FC0E5F06-49BB-4C12-AFE4-65D05BE960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3E9A47-96C8-4FFA-BEC9-5E280CE99A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2974F5-B1BB-4C91-A82D-E28E2AC4CDD3}" type="slidenum">
              <a:rPr lang="en-US" smtClean="0"/>
              <a:t>‹#›</a:t>
            </a:fld>
            <a:endParaRPr lang="en-US"/>
          </a:p>
        </p:txBody>
      </p:sp>
    </p:spTree>
    <p:extLst>
      <p:ext uri="{BB962C8B-B14F-4D97-AF65-F5344CB8AC3E}">
        <p14:creationId xmlns:p14="http://schemas.microsoft.com/office/powerpoint/2010/main" val="4176593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ADBB8-BD4C-4CED-AEBB-E315DBF68C98}"/>
              </a:ext>
            </a:extLst>
          </p:cNvPr>
          <p:cNvSpPr>
            <a:spLocks noGrp="1"/>
          </p:cNvSpPr>
          <p:nvPr>
            <p:ph type="title"/>
          </p:nvPr>
        </p:nvSpPr>
        <p:spPr>
          <a:xfrm>
            <a:off x="838200" y="1102104"/>
            <a:ext cx="10515600" cy="1325563"/>
          </a:xfrm>
        </p:spPr>
        <p:txBody>
          <a:bodyPr/>
          <a:lstStyle/>
          <a:p>
            <a:pPr algn="ctr"/>
            <a:r>
              <a:rPr lang="en-US" dirty="0">
                <a:solidFill>
                  <a:schemeClr val="bg1"/>
                </a:solidFill>
              </a:rPr>
              <a:t>API Portal / Gateway Context Diagram</a:t>
            </a:r>
          </a:p>
        </p:txBody>
      </p:sp>
      <p:sp>
        <p:nvSpPr>
          <p:cNvPr id="3" name="Content Placeholder 2">
            <a:extLst>
              <a:ext uri="{FF2B5EF4-FFF2-40B4-BE49-F238E27FC236}">
                <a16:creationId xmlns:a16="http://schemas.microsoft.com/office/drawing/2014/main" id="{EE5DF0C9-C5DB-4079-BF3D-C888CEF18720}"/>
              </a:ext>
            </a:extLst>
          </p:cNvPr>
          <p:cNvSpPr>
            <a:spLocks noGrp="1"/>
          </p:cNvSpPr>
          <p:nvPr>
            <p:ph idx="1"/>
          </p:nvPr>
        </p:nvSpPr>
        <p:spPr>
          <a:xfrm>
            <a:off x="769392" y="2961564"/>
            <a:ext cx="10748749" cy="2381534"/>
          </a:xfrm>
        </p:spPr>
        <p:txBody>
          <a:bodyPr/>
          <a:lstStyle/>
          <a:p>
            <a:r>
              <a:rPr lang="en-US" dirty="0">
                <a:solidFill>
                  <a:schemeClr val="bg1"/>
                </a:solidFill>
              </a:rPr>
              <a:t>This is an introductory “concepts and facilities” guide to describe the fundamental components of an API Lifecycle for Discovery, Development, Deployment and Execution of APIs using an API Gateway.</a:t>
            </a:r>
          </a:p>
          <a:p>
            <a:r>
              <a:rPr lang="en-US" dirty="0">
                <a:solidFill>
                  <a:schemeClr val="bg1"/>
                </a:solidFill>
              </a:rPr>
              <a:t>It helps to establish a common Lexicon of understanding.</a:t>
            </a:r>
          </a:p>
          <a:p>
            <a:endParaRPr lang="en-US" dirty="0"/>
          </a:p>
        </p:txBody>
      </p:sp>
      <p:sp>
        <p:nvSpPr>
          <p:cNvPr id="4" name="TextBox 3">
            <a:extLst>
              <a:ext uri="{FF2B5EF4-FFF2-40B4-BE49-F238E27FC236}">
                <a16:creationId xmlns:a16="http://schemas.microsoft.com/office/drawing/2014/main" id="{17593F07-EB4E-4251-B591-3EA0A07915E8}"/>
              </a:ext>
            </a:extLst>
          </p:cNvPr>
          <p:cNvSpPr txBox="1"/>
          <p:nvPr/>
        </p:nvSpPr>
        <p:spPr>
          <a:xfrm>
            <a:off x="8660712" y="6560272"/>
            <a:ext cx="3531288" cy="276999"/>
          </a:xfrm>
          <a:prstGeom prst="rect">
            <a:avLst/>
          </a:prstGeom>
          <a:noFill/>
        </p:spPr>
        <p:txBody>
          <a:bodyPr wrap="none" rtlCol="0">
            <a:spAutoFit/>
          </a:bodyPr>
          <a:lstStyle/>
          <a:p>
            <a:r>
              <a:rPr lang="en-US" sz="1200" dirty="0">
                <a:solidFill>
                  <a:schemeClr val="bg1"/>
                </a:solidFill>
              </a:rPr>
              <a:t>Internal VA Use Only – Working Draft – Pre-Decisional</a:t>
            </a:r>
            <a:endParaRPr lang="en-US" dirty="0">
              <a:solidFill>
                <a:schemeClr val="bg1"/>
              </a:solidFill>
            </a:endParaRPr>
          </a:p>
        </p:txBody>
      </p:sp>
    </p:spTree>
    <p:extLst>
      <p:ext uri="{BB962C8B-B14F-4D97-AF65-F5344CB8AC3E}">
        <p14:creationId xmlns:p14="http://schemas.microsoft.com/office/powerpoint/2010/main" val="2946035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AB0DCBF8-D339-4C8B-BF41-DF4FB4D7A9E4}"/>
              </a:ext>
            </a:extLst>
          </p:cNvPr>
          <p:cNvSpPr/>
          <p:nvPr/>
        </p:nvSpPr>
        <p:spPr>
          <a:xfrm>
            <a:off x="3168650" y="100521"/>
            <a:ext cx="6468578" cy="5681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E64DB264-DC85-4426-8232-AF54BF3314EE}"/>
              </a:ext>
            </a:extLst>
          </p:cNvPr>
          <p:cNvSpPr/>
          <p:nvPr/>
        </p:nvSpPr>
        <p:spPr>
          <a:xfrm>
            <a:off x="711200" y="5949950"/>
            <a:ext cx="8966456" cy="628650"/>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1EFEE53C-2421-44F6-9901-8ABFC4D99B89}"/>
              </a:ext>
            </a:extLst>
          </p:cNvPr>
          <p:cNvSpPr/>
          <p:nvPr/>
        </p:nvSpPr>
        <p:spPr>
          <a:xfrm>
            <a:off x="711199" y="803943"/>
            <a:ext cx="1605311"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Discover</a:t>
            </a:r>
          </a:p>
        </p:txBody>
      </p:sp>
      <p:sp>
        <p:nvSpPr>
          <p:cNvPr id="10" name="Rectangle 9">
            <a:extLst>
              <a:ext uri="{FF2B5EF4-FFF2-40B4-BE49-F238E27FC236}">
                <a16:creationId xmlns:a16="http://schemas.microsoft.com/office/drawing/2014/main" id="{21767BB9-8F03-47E9-A73C-90ABD2D57759}"/>
              </a:ext>
            </a:extLst>
          </p:cNvPr>
          <p:cNvSpPr/>
          <p:nvPr/>
        </p:nvSpPr>
        <p:spPr>
          <a:xfrm>
            <a:off x="3057605" y="803943"/>
            <a:ext cx="1552413"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Develop</a:t>
            </a:r>
          </a:p>
        </p:txBody>
      </p:sp>
      <p:sp>
        <p:nvSpPr>
          <p:cNvPr id="11" name="Rectangle 10">
            <a:extLst>
              <a:ext uri="{FF2B5EF4-FFF2-40B4-BE49-F238E27FC236}">
                <a16:creationId xmlns:a16="http://schemas.microsoft.com/office/drawing/2014/main" id="{06A4ABE4-A5D1-45CD-A013-C11555FDA1DD}"/>
              </a:ext>
            </a:extLst>
          </p:cNvPr>
          <p:cNvSpPr/>
          <p:nvPr/>
        </p:nvSpPr>
        <p:spPr>
          <a:xfrm>
            <a:off x="5760127" y="814136"/>
            <a:ext cx="1352678"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Deploy</a:t>
            </a:r>
          </a:p>
        </p:txBody>
      </p:sp>
      <p:sp>
        <p:nvSpPr>
          <p:cNvPr id="12" name="Rectangle 11">
            <a:extLst>
              <a:ext uri="{FF2B5EF4-FFF2-40B4-BE49-F238E27FC236}">
                <a16:creationId xmlns:a16="http://schemas.microsoft.com/office/drawing/2014/main" id="{A27A087C-DDCF-4241-A5FA-7A2FA33F37AB}"/>
              </a:ext>
            </a:extLst>
          </p:cNvPr>
          <p:cNvSpPr/>
          <p:nvPr/>
        </p:nvSpPr>
        <p:spPr>
          <a:xfrm>
            <a:off x="8154964" y="808406"/>
            <a:ext cx="1482264"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Execute</a:t>
            </a:r>
          </a:p>
        </p:txBody>
      </p:sp>
      <p:sp>
        <p:nvSpPr>
          <p:cNvPr id="13" name="Rectangle 12">
            <a:extLst>
              <a:ext uri="{FF2B5EF4-FFF2-40B4-BE49-F238E27FC236}">
                <a16:creationId xmlns:a16="http://schemas.microsoft.com/office/drawing/2014/main" id="{4C3137CC-6701-4809-ABC2-45EEF82E23D1}"/>
              </a:ext>
            </a:extLst>
          </p:cNvPr>
          <p:cNvSpPr/>
          <p:nvPr/>
        </p:nvSpPr>
        <p:spPr>
          <a:xfrm>
            <a:off x="10105039" y="808406"/>
            <a:ext cx="1745991"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Consume</a:t>
            </a:r>
          </a:p>
        </p:txBody>
      </p:sp>
      <p:sp>
        <p:nvSpPr>
          <p:cNvPr id="14" name="Rectangle: Rounded Corners 13">
            <a:extLst>
              <a:ext uri="{FF2B5EF4-FFF2-40B4-BE49-F238E27FC236}">
                <a16:creationId xmlns:a16="http://schemas.microsoft.com/office/drawing/2014/main" id="{6A2317B1-6187-4304-A64C-2925BBB664CD}"/>
              </a:ext>
            </a:extLst>
          </p:cNvPr>
          <p:cNvSpPr/>
          <p:nvPr/>
        </p:nvSpPr>
        <p:spPr>
          <a:xfrm>
            <a:off x="711199" y="1463262"/>
            <a:ext cx="1504951" cy="4099338"/>
          </a:xfrm>
          <a:prstGeom prst="roundRect">
            <a:avLst/>
          </a:prstGeom>
          <a:gradFill>
            <a:gsLst>
              <a:gs pos="0">
                <a:srgbClr val="00B050"/>
              </a:gs>
              <a:gs pos="37000">
                <a:srgbClr val="FFC000"/>
              </a:gs>
              <a:gs pos="62000">
                <a:srgbClr val="00B0F0"/>
              </a:gs>
              <a:gs pos="86000">
                <a:srgbClr val="7030A0"/>
              </a:gs>
            </a:gsLst>
            <a:lin ang="5400000" scaled="1"/>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CAF99B8-0AF6-4D1B-BDE1-51F482F5AC03}"/>
              </a:ext>
            </a:extLst>
          </p:cNvPr>
          <p:cNvSpPr/>
          <p:nvPr/>
        </p:nvSpPr>
        <p:spPr>
          <a:xfrm>
            <a:off x="5476974" y="1748161"/>
            <a:ext cx="2030916" cy="3153211"/>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Top Corners Rounded 7">
            <a:extLst>
              <a:ext uri="{FF2B5EF4-FFF2-40B4-BE49-F238E27FC236}">
                <a16:creationId xmlns:a16="http://schemas.microsoft.com/office/drawing/2014/main" id="{8C60694E-C399-4757-BBD0-A7D125673576}"/>
              </a:ext>
            </a:extLst>
          </p:cNvPr>
          <p:cNvSpPr/>
          <p:nvPr/>
        </p:nvSpPr>
        <p:spPr>
          <a:xfrm>
            <a:off x="8195391" y="1462613"/>
            <a:ext cx="1482264" cy="2769573"/>
          </a:xfrm>
          <a:prstGeom prst="round2Same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Top Corners Rounded 21">
            <a:extLst>
              <a:ext uri="{FF2B5EF4-FFF2-40B4-BE49-F238E27FC236}">
                <a16:creationId xmlns:a16="http://schemas.microsoft.com/office/drawing/2014/main" id="{04EC8026-EB19-499C-8772-0E57367B8BE3}"/>
              </a:ext>
            </a:extLst>
          </p:cNvPr>
          <p:cNvSpPr/>
          <p:nvPr/>
        </p:nvSpPr>
        <p:spPr>
          <a:xfrm rot="10800000">
            <a:off x="8197464" y="4301618"/>
            <a:ext cx="1482264" cy="1260982"/>
          </a:xfrm>
          <a:prstGeom prst="round2Same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 descr="https://cdn4.iconfinder.com/data/icons/professionals/512/general-512.png">
            <a:extLst>
              <a:ext uri="{FF2B5EF4-FFF2-40B4-BE49-F238E27FC236}">
                <a16:creationId xmlns:a16="http://schemas.microsoft.com/office/drawing/2014/main" id="{DF95A4DB-4C18-47EC-A2CF-68019E9C44E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56782" y="1432080"/>
            <a:ext cx="827209" cy="82720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http://icons.iconarchive.com/icons/icons-land/medical/256/People-Doctor-Female-icon.png">
            <a:extLst>
              <a:ext uri="{FF2B5EF4-FFF2-40B4-BE49-F238E27FC236}">
                <a16:creationId xmlns:a16="http://schemas.microsoft.com/office/drawing/2014/main" id="{22ACAB3A-A26E-454D-A3CF-C4C1D677F71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18431" y="2470431"/>
            <a:ext cx="834350" cy="83435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jainbgm.in/mba/images/318-29805.png">
            <a:extLst>
              <a:ext uri="{FF2B5EF4-FFF2-40B4-BE49-F238E27FC236}">
                <a16:creationId xmlns:a16="http://schemas.microsoft.com/office/drawing/2014/main" id="{893B823D-1E51-4176-BD73-D42A9BB5AE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18431" y="3628545"/>
            <a:ext cx="809660" cy="80966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01B4D1F-30EB-4B35-AE61-80A493438F65}"/>
              </a:ext>
            </a:extLst>
          </p:cNvPr>
          <p:cNvSpPr txBox="1"/>
          <p:nvPr/>
        </p:nvSpPr>
        <p:spPr>
          <a:xfrm>
            <a:off x="1094534" y="3027001"/>
            <a:ext cx="738279" cy="646331"/>
          </a:xfrm>
          <a:prstGeom prst="rect">
            <a:avLst/>
          </a:prstGeom>
          <a:noFill/>
        </p:spPr>
        <p:txBody>
          <a:bodyPr wrap="none" rtlCol="0">
            <a:spAutoFit/>
          </a:bodyPr>
          <a:lstStyle/>
          <a:p>
            <a:pPr algn="ctr"/>
            <a:r>
              <a:rPr lang="en-US" dirty="0">
                <a:solidFill>
                  <a:schemeClr val="bg1"/>
                </a:solidFill>
              </a:rPr>
              <a:t>API</a:t>
            </a:r>
          </a:p>
          <a:p>
            <a:pPr algn="ctr"/>
            <a:r>
              <a:rPr lang="en-US" dirty="0">
                <a:solidFill>
                  <a:schemeClr val="bg1"/>
                </a:solidFill>
              </a:rPr>
              <a:t>Portal</a:t>
            </a:r>
          </a:p>
        </p:txBody>
      </p:sp>
      <p:grpSp>
        <p:nvGrpSpPr>
          <p:cNvPr id="7" name="Group 6">
            <a:extLst>
              <a:ext uri="{FF2B5EF4-FFF2-40B4-BE49-F238E27FC236}">
                <a16:creationId xmlns:a16="http://schemas.microsoft.com/office/drawing/2014/main" id="{BD42EE5F-A2A7-4346-9F94-1020A3BF5AB9}"/>
              </a:ext>
            </a:extLst>
          </p:cNvPr>
          <p:cNvGrpSpPr/>
          <p:nvPr/>
        </p:nvGrpSpPr>
        <p:grpSpPr>
          <a:xfrm>
            <a:off x="2596895" y="2636871"/>
            <a:ext cx="2410331" cy="685800"/>
            <a:chOff x="2596895" y="1655695"/>
            <a:chExt cx="2410331" cy="685800"/>
          </a:xfrm>
        </p:grpSpPr>
        <p:sp>
          <p:nvSpPr>
            <p:cNvPr id="16" name="Rectangle: Rounded Corners 15">
              <a:extLst>
                <a:ext uri="{FF2B5EF4-FFF2-40B4-BE49-F238E27FC236}">
                  <a16:creationId xmlns:a16="http://schemas.microsoft.com/office/drawing/2014/main" id="{0CF239FF-E3AC-4F92-ABCC-3B8A14E3F14A}"/>
                </a:ext>
              </a:extLst>
            </p:cNvPr>
            <p:cNvSpPr/>
            <p:nvPr/>
          </p:nvSpPr>
          <p:spPr>
            <a:xfrm>
              <a:off x="2596895" y="1655695"/>
              <a:ext cx="2410331" cy="685800"/>
            </a:xfrm>
            <a:prstGeom prst="round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D510CC84-0C50-4A57-BCE8-441DFE8DB30E}"/>
                </a:ext>
              </a:extLst>
            </p:cNvPr>
            <p:cNvSpPr txBox="1"/>
            <p:nvPr/>
          </p:nvSpPr>
          <p:spPr>
            <a:xfrm>
              <a:off x="2666130" y="1781867"/>
              <a:ext cx="2208361" cy="369332"/>
            </a:xfrm>
            <a:prstGeom prst="rect">
              <a:avLst/>
            </a:prstGeom>
            <a:noFill/>
          </p:spPr>
          <p:txBody>
            <a:bodyPr wrap="none" rtlCol="0">
              <a:spAutoFit/>
            </a:bodyPr>
            <a:lstStyle/>
            <a:p>
              <a:pPr algn="ctr"/>
              <a:r>
                <a:rPr lang="en-US" dirty="0">
                  <a:solidFill>
                    <a:schemeClr val="bg1"/>
                  </a:solidFill>
                </a:rPr>
                <a:t>Usability Architecture</a:t>
              </a:r>
            </a:p>
          </p:txBody>
        </p:sp>
      </p:grpSp>
      <p:grpSp>
        <p:nvGrpSpPr>
          <p:cNvPr id="15" name="Group 14">
            <a:extLst>
              <a:ext uri="{FF2B5EF4-FFF2-40B4-BE49-F238E27FC236}">
                <a16:creationId xmlns:a16="http://schemas.microsoft.com/office/drawing/2014/main" id="{5ADD0176-50F7-44DE-9D1B-39B8F29DF5B6}"/>
              </a:ext>
            </a:extLst>
          </p:cNvPr>
          <p:cNvGrpSpPr/>
          <p:nvPr/>
        </p:nvGrpSpPr>
        <p:grpSpPr>
          <a:xfrm>
            <a:off x="2596895" y="3680701"/>
            <a:ext cx="2446092" cy="685800"/>
            <a:chOff x="2596895" y="3166995"/>
            <a:chExt cx="2446092" cy="685800"/>
          </a:xfrm>
        </p:grpSpPr>
        <p:sp>
          <p:nvSpPr>
            <p:cNvPr id="19" name="Rectangle: Rounded Corners 18">
              <a:extLst>
                <a:ext uri="{FF2B5EF4-FFF2-40B4-BE49-F238E27FC236}">
                  <a16:creationId xmlns:a16="http://schemas.microsoft.com/office/drawing/2014/main" id="{E9012A37-B052-4201-8A5A-F797BA3FFED2}"/>
                </a:ext>
              </a:extLst>
            </p:cNvPr>
            <p:cNvSpPr/>
            <p:nvPr/>
          </p:nvSpPr>
          <p:spPr>
            <a:xfrm>
              <a:off x="2596895" y="3166995"/>
              <a:ext cx="2410331" cy="685800"/>
            </a:xfrm>
            <a:prstGeom prst="roundRect">
              <a:avLst/>
            </a:prstGeom>
            <a:solidFill>
              <a:srgbClr val="00B0F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5507454-1533-47DE-B30A-B54C7AA48D00}"/>
                </a:ext>
              </a:extLst>
            </p:cNvPr>
            <p:cNvSpPr txBox="1"/>
            <p:nvPr/>
          </p:nvSpPr>
          <p:spPr>
            <a:xfrm>
              <a:off x="2610462" y="3305039"/>
              <a:ext cx="2432525" cy="369332"/>
            </a:xfrm>
            <a:prstGeom prst="rect">
              <a:avLst/>
            </a:prstGeom>
            <a:noFill/>
          </p:spPr>
          <p:txBody>
            <a:bodyPr wrap="none" rtlCol="0">
              <a:spAutoFit/>
            </a:bodyPr>
            <a:lstStyle/>
            <a:p>
              <a:pPr algn="ctr"/>
              <a:r>
                <a:rPr lang="en-US" dirty="0">
                  <a:solidFill>
                    <a:schemeClr val="bg1"/>
                  </a:solidFill>
                </a:rPr>
                <a:t>Integration Architecture</a:t>
              </a:r>
            </a:p>
          </p:txBody>
        </p:sp>
      </p:grpSp>
      <p:grpSp>
        <p:nvGrpSpPr>
          <p:cNvPr id="17" name="Group 16">
            <a:extLst>
              <a:ext uri="{FF2B5EF4-FFF2-40B4-BE49-F238E27FC236}">
                <a16:creationId xmlns:a16="http://schemas.microsoft.com/office/drawing/2014/main" id="{BFEECD0A-FC04-48FF-9B33-8D74E4AB7580}"/>
              </a:ext>
            </a:extLst>
          </p:cNvPr>
          <p:cNvGrpSpPr/>
          <p:nvPr/>
        </p:nvGrpSpPr>
        <p:grpSpPr>
          <a:xfrm>
            <a:off x="2596895" y="4687956"/>
            <a:ext cx="2410331" cy="685801"/>
            <a:chOff x="2596895" y="4687956"/>
            <a:chExt cx="2410331" cy="685801"/>
          </a:xfrm>
        </p:grpSpPr>
        <p:sp>
          <p:nvSpPr>
            <p:cNvPr id="20" name="Rectangle: Rounded Corners 19">
              <a:extLst>
                <a:ext uri="{FF2B5EF4-FFF2-40B4-BE49-F238E27FC236}">
                  <a16:creationId xmlns:a16="http://schemas.microsoft.com/office/drawing/2014/main" id="{060C784F-C07D-48FC-A35C-70C1E6567CFA}"/>
                </a:ext>
              </a:extLst>
            </p:cNvPr>
            <p:cNvSpPr/>
            <p:nvPr/>
          </p:nvSpPr>
          <p:spPr>
            <a:xfrm>
              <a:off x="2596895" y="4687956"/>
              <a:ext cx="2410331" cy="685801"/>
            </a:xfrm>
            <a:prstGeom prst="roundRect">
              <a:avLst/>
            </a:prstGeom>
            <a:solidFill>
              <a:srgbClr val="7030A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89D6286-7FD2-4A6C-8150-274CFA5A842B}"/>
                </a:ext>
              </a:extLst>
            </p:cNvPr>
            <p:cNvSpPr txBox="1"/>
            <p:nvPr/>
          </p:nvSpPr>
          <p:spPr>
            <a:xfrm>
              <a:off x="2729371" y="4846190"/>
              <a:ext cx="2065309" cy="369332"/>
            </a:xfrm>
            <a:prstGeom prst="rect">
              <a:avLst/>
            </a:prstGeom>
            <a:noFill/>
          </p:spPr>
          <p:txBody>
            <a:bodyPr wrap="none" rtlCol="0">
              <a:spAutoFit/>
            </a:bodyPr>
            <a:lstStyle/>
            <a:p>
              <a:pPr algn="ctr"/>
              <a:r>
                <a:rPr lang="en-US" dirty="0">
                  <a:solidFill>
                    <a:schemeClr val="bg1"/>
                  </a:solidFill>
                </a:rPr>
                <a:t>System Architecture</a:t>
              </a:r>
            </a:p>
          </p:txBody>
        </p:sp>
      </p:grpSp>
      <p:sp>
        <p:nvSpPr>
          <p:cNvPr id="33" name="TextBox 32">
            <a:extLst>
              <a:ext uri="{FF2B5EF4-FFF2-40B4-BE49-F238E27FC236}">
                <a16:creationId xmlns:a16="http://schemas.microsoft.com/office/drawing/2014/main" id="{E3862866-0FBE-4CE4-9438-A549E9CD2C2F}"/>
              </a:ext>
            </a:extLst>
          </p:cNvPr>
          <p:cNvSpPr txBox="1"/>
          <p:nvPr/>
        </p:nvSpPr>
        <p:spPr>
          <a:xfrm>
            <a:off x="6065452" y="3023099"/>
            <a:ext cx="908518" cy="646331"/>
          </a:xfrm>
          <a:prstGeom prst="rect">
            <a:avLst/>
          </a:prstGeom>
          <a:noFill/>
        </p:spPr>
        <p:txBody>
          <a:bodyPr wrap="none" rtlCol="0">
            <a:spAutoFit/>
          </a:bodyPr>
          <a:lstStyle/>
          <a:p>
            <a:pPr algn="ctr"/>
            <a:r>
              <a:rPr lang="en-US" dirty="0">
                <a:solidFill>
                  <a:schemeClr val="bg1"/>
                </a:solidFill>
              </a:rPr>
              <a:t>DevOps</a:t>
            </a:r>
          </a:p>
          <a:p>
            <a:pPr algn="ctr"/>
            <a:r>
              <a:rPr lang="en-US" dirty="0">
                <a:solidFill>
                  <a:schemeClr val="bg1"/>
                </a:solidFill>
              </a:rPr>
              <a:t>CI/CD</a:t>
            </a:r>
          </a:p>
        </p:txBody>
      </p:sp>
      <p:sp>
        <p:nvSpPr>
          <p:cNvPr id="34" name="TextBox 33">
            <a:extLst>
              <a:ext uri="{FF2B5EF4-FFF2-40B4-BE49-F238E27FC236}">
                <a16:creationId xmlns:a16="http://schemas.microsoft.com/office/drawing/2014/main" id="{07C2B25E-86B0-43A4-A12E-FAA6355EEBA4}"/>
              </a:ext>
            </a:extLst>
          </p:cNvPr>
          <p:cNvSpPr txBox="1"/>
          <p:nvPr/>
        </p:nvSpPr>
        <p:spPr>
          <a:xfrm>
            <a:off x="8315038" y="4472056"/>
            <a:ext cx="1242968" cy="923330"/>
          </a:xfrm>
          <a:prstGeom prst="rect">
            <a:avLst/>
          </a:prstGeom>
          <a:noFill/>
        </p:spPr>
        <p:txBody>
          <a:bodyPr wrap="none" rtlCol="0">
            <a:spAutoFit/>
          </a:bodyPr>
          <a:lstStyle/>
          <a:p>
            <a:pPr algn="ctr"/>
            <a:r>
              <a:rPr lang="en-US" dirty="0">
                <a:solidFill>
                  <a:schemeClr val="bg1"/>
                </a:solidFill>
              </a:rPr>
              <a:t>Technology</a:t>
            </a:r>
          </a:p>
          <a:p>
            <a:pPr algn="ctr"/>
            <a:r>
              <a:rPr lang="en-US" dirty="0">
                <a:solidFill>
                  <a:schemeClr val="bg1"/>
                </a:solidFill>
              </a:rPr>
              <a:t>Stack</a:t>
            </a:r>
          </a:p>
          <a:p>
            <a:pPr algn="ctr"/>
            <a:r>
              <a:rPr lang="en-US" dirty="0">
                <a:solidFill>
                  <a:schemeClr val="bg1"/>
                </a:solidFill>
              </a:rPr>
              <a:t>Runtime</a:t>
            </a:r>
          </a:p>
        </p:txBody>
      </p:sp>
      <p:sp>
        <p:nvSpPr>
          <p:cNvPr id="35" name="TextBox 34">
            <a:extLst>
              <a:ext uri="{FF2B5EF4-FFF2-40B4-BE49-F238E27FC236}">
                <a16:creationId xmlns:a16="http://schemas.microsoft.com/office/drawing/2014/main" id="{935F333E-A261-4267-AAC6-97D0DB656C97}"/>
              </a:ext>
            </a:extLst>
          </p:cNvPr>
          <p:cNvSpPr txBox="1"/>
          <p:nvPr/>
        </p:nvSpPr>
        <p:spPr>
          <a:xfrm>
            <a:off x="8436129" y="2290204"/>
            <a:ext cx="1000787" cy="923330"/>
          </a:xfrm>
          <a:prstGeom prst="rect">
            <a:avLst/>
          </a:prstGeom>
          <a:noFill/>
        </p:spPr>
        <p:txBody>
          <a:bodyPr wrap="none" rtlCol="0">
            <a:spAutoFit/>
          </a:bodyPr>
          <a:lstStyle/>
          <a:p>
            <a:pPr algn="ctr"/>
            <a:r>
              <a:rPr lang="en-US" dirty="0">
                <a:solidFill>
                  <a:schemeClr val="bg1"/>
                </a:solidFill>
              </a:rPr>
              <a:t>API</a:t>
            </a:r>
          </a:p>
          <a:p>
            <a:pPr algn="ctr"/>
            <a:r>
              <a:rPr lang="en-US" dirty="0">
                <a:solidFill>
                  <a:schemeClr val="bg1"/>
                </a:solidFill>
              </a:rPr>
              <a:t>Gateway</a:t>
            </a:r>
          </a:p>
          <a:p>
            <a:pPr algn="ctr"/>
            <a:r>
              <a:rPr lang="en-US" dirty="0">
                <a:solidFill>
                  <a:schemeClr val="bg1"/>
                </a:solidFill>
              </a:rPr>
              <a:t>Runtime</a:t>
            </a:r>
          </a:p>
        </p:txBody>
      </p:sp>
      <p:cxnSp>
        <p:nvCxnSpPr>
          <p:cNvPr id="37" name="Straight Arrow Connector 36">
            <a:extLst>
              <a:ext uri="{FF2B5EF4-FFF2-40B4-BE49-F238E27FC236}">
                <a16:creationId xmlns:a16="http://schemas.microsoft.com/office/drawing/2014/main" id="{E35B7A6A-ED27-4BD4-AFEC-0F5280818685}"/>
              </a:ext>
            </a:extLst>
          </p:cNvPr>
          <p:cNvCxnSpPr/>
          <p:nvPr/>
        </p:nvCxnSpPr>
        <p:spPr>
          <a:xfrm flipV="1">
            <a:off x="7609490" y="2565400"/>
            <a:ext cx="448660" cy="1714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8AC313F-A86B-4130-ADBD-7C7199ADBBE7}"/>
              </a:ext>
            </a:extLst>
          </p:cNvPr>
          <p:cNvCxnSpPr/>
          <p:nvPr/>
        </p:nvCxnSpPr>
        <p:spPr>
          <a:xfrm>
            <a:off x="7442200" y="4472056"/>
            <a:ext cx="565150" cy="2586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F2A1761-1560-44F8-A475-075FDD1D0EAF}"/>
              </a:ext>
            </a:extLst>
          </p:cNvPr>
          <p:cNvCxnSpPr>
            <a:cxnSpLocks/>
          </p:cNvCxnSpPr>
          <p:nvPr/>
        </p:nvCxnSpPr>
        <p:spPr>
          <a:xfrm>
            <a:off x="5106487" y="4003411"/>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84184A7-24AE-4508-AA1D-EA179CA8FEB2}"/>
              </a:ext>
            </a:extLst>
          </p:cNvPr>
          <p:cNvCxnSpPr/>
          <p:nvPr/>
        </p:nvCxnSpPr>
        <p:spPr>
          <a:xfrm flipV="1">
            <a:off x="5233677" y="4687956"/>
            <a:ext cx="342900" cy="1841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25DBAB8-ADD8-47A9-A4D1-B1AA5CAE9279}"/>
              </a:ext>
            </a:extLst>
          </p:cNvPr>
          <p:cNvCxnSpPr/>
          <p:nvPr/>
        </p:nvCxnSpPr>
        <p:spPr>
          <a:xfrm>
            <a:off x="2268037" y="197319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A076EFF-9B00-4124-8FAB-A602D9DA2EC0}"/>
              </a:ext>
            </a:extLst>
          </p:cNvPr>
          <p:cNvCxnSpPr/>
          <p:nvPr/>
        </p:nvCxnSpPr>
        <p:spPr>
          <a:xfrm>
            <a:off x="2268037" y="401040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5FDE8A0-1C19-46BE-96A6-3AFF41D54E2E}"/>
              </a:ext>
            </a:extLst>
          </p:cNvPr>
          <p:cNvCxnSpPr/>
          <p:nvPr/>
        </p:nvCxnSpPr>
        <p:spPr>
          <a:xfrm>
            <a:off x="2268036" y="5024506"/>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097945AB-1138-4F3E-94F2-8BB0BC421B14}"/>
              </a:ext>
            </a:extLst>
          </p:cNvPr>
          <p:cNvSpPr txBox="1"/>
          <p:nvPr/>
        </p:nvSpPr>
        <p:spPr>
          <a:xfrm>
            <a:off x="3904783" y="6079609"/>
            <a:ext cx="2918555" cy="369332"/>
          </a:xfrm>
          <a:prstGeom prst="rect">
            <a:avLst/>
          </a:prstGeom>
          <a:noFill/>
        </p:spPr>
        <p:txBody>
          <a:bodyPr wrap="none" rtlCol="0">
            <a:spAutoFit/>
          </a:bodyPr>
          <a:lstStyle/>
          <a:p>
            <a:pPr algn="ctr"/>
            <a:r>
              <a:rPr lang="en-US" dirty="0">
                <a:solidFill>
                  <a:schemeClr val="bg1"/>
                </a:solidFill>
              </a:rPr>
              <a:t>API Management Framework</a:t>
            </a:r>
          </a:p>
        </p:txBody>
      </p:sp>
      <p:cxnSp>
        <p:nvCxnSpPr>
          <p:cNvPr id="51" name="Straight Arrow Connector 50">
            <a:extLst>
              <a:ext uri="{FF2B5EF4-FFF2-40B4-BE49-F238E27FC236}">
                <a16:creationId xmlns:a16="http://schemas.microsoft.com/office/drawing/2014/main" id="{3185ED2F-D122-471E-89BD-D67ABEA2A58E}"/>
              </a:ext>
            </a:extLst>
          </p:cNvPr>
          <p:cNvCxnSpPr/>
          <p:nvPr/>
        </p:nvCxnSpPr>
        <p:spPr>
          <a:xfrm>
            <a:off x="9848850" y="1866900"/>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4D75F04-0713-4A19-9A19-1483A4412E4B}"/>
              </a:ext>
            </a:extLst>
          </p:cNvPr>
          <p:cNvCxnSpPr/>
          <p:nvPr/>
        </p:nvCxnSpPr>
        <p:spPr>
          <a:xfrm>
            <a:off x="9848850" y="2886075"/>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B4C067C-A3FA-445C-8FD8-06A54B0473E4}"/>
              </a:ext>
            </a:extLst>
          </p:cNvPr>
          <p:cNvCxnSpPr/>
          <p:nvPr/>
        </p:nvCxnSpPr>
        <p:spPr>
          <a:xfrm>
            <a:off x="9870089" y="4033375"/>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984A3DF1-6F60-40F5-B63E-4248CBCBAB65}"/>
              </a:ext>
            </a:extLst>
          </p:cNvPr>
          <p:cNvSpPr txBox="1"/>
          <p:nvPr/>
        </p:nvSpPr>
        <p:spPr>
          <a:xfrm>
            <a:off x="3644761" y="118492"/>
            <a:ext cx="5695342" cy="523220"/>
          </a:xfrm>
          <a:prstGeom prst="rect">
            <a:avLst/>
          </a:prstGeom>
          <a:noFill/>
        </p:spPr>
        <p:txBody>
          <a:bodyPr wrap="none" rtlCol="0">
            <a:spAutoFit/>
          </a:bodyPr>
          <a:lstStyle/>
          <a:p>
            <a:r>
              <a:rPr lang="en-US" sz="2800" dirty="0">
                <a:solidFill>
                  <a:schemeClr val="accent1">
                    <a:lumMod val="75000"/>
                  </a:schemeClr>
                </a:solidFill>
              </a:rPr>
              <a:t>API Portal / Gateway Context Diagram</a:t>
            </a:r>
          </a:p>
        </p:txBody>
      </p:sp>
      <p:sp>
        <p:nvSpPr>
          <p:cNvPr id="3" name="TextBox 2">
            <a:extLst>
              <a:ext uri="{FF2B5EF4-FFF2-40B4-BE49-F238E27FC236}">
                <a16:creationId xmlns:a16="http://schemas.microsoft.com/office/drawing/2014/main" id="{F771674D-BCF3-4079-9667-7F579A8368B9}"/>
              </a:ext>
            </a:extLst>
          </p:cNvPr>
          <p:cNvSpPr txBox="1"/>
          <p:nvPr/>
        </p:nvSpPr>
        <p:spPr>
          <a:xfrm>
            <a:off x="8660712" y="6560272"/>
            <a:ext cx="3531288" cy="276999"/>
          </a:xfrm>
          <a:prstGeom prst="rect">
            <a:avLst/>
          </a:prstGeom>
          <a:noFill/>
        </p:spPr>
        <p:txBody>
          <a:bodyPr wrap="none" rtlCol="0">
            <a:spAutoFit/>
          </a:bodyPr>
          <a:lstStyle/>
          <a:p>
            <a:r>
              <a:rPr lang="en-US" sz="1200" dirty="0"/>
              <a:t>Internal VA Use Only – Working Draft – Pre-Decisional</a:t>
            </a:r>
            <a:endParaRPr lang="en-US" dirty="0"/>
          </a:p>
        </p:txBody>
      </p:sp>
      <p:sp>
        <p:nvSpPr>
          <p:cNvPr id="57" name="Rectangle: Rounded Corners 56">
            <a:extLst>
              <a:ext uri="{FF2B5EF4-FFF2-40B4-BE49-F238E27FC236}">
                <a16:creationId xmlns:a16="http://schemas.microsoft.com/office/drawing/2014/main" id="{D908B564-79C0-4764-BDBE-ACEECA6495D0}"/>
              </a:ext>
            </a:extLst>
          </p:cNvPr>
          <p:cNvSpPr/>
          <p:nvPr/>
        </p:nvSpPr>
        <p:spPr>
          <a:xfrm>
            <a:off x="2596894" y="1589693"/>
            <a:ext cx="2410331" cy="685800"/>
          </a:xfrm>
          <a:prstGeom prst="roundRect">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5D790960-A868-4CC5-AEF3-39AC9D1EA2A0}"/>
              </a:ext>
            </a:extLst>
          </p:cNvPr>
          <p:cNvSpPr txBox="1"/>
          <p:nvPr/>
        </p:nvSpPr>
        <p:spPr>
          <a:xfrm>
            <a:off x="2667733" y="1715865"/>
            <a:ext cx="2205155" cy="369332"/>
          </a:xfrm>
          <a:prstGeom prst="rect">
            <a:avLst/>
          </a:prstGeom>
          <a:noFill/>
        </p:spPr>
        <p:txBody>
          <a:bodyPr wrap="none" rtlCol="0">
            <a:spAutoFit/>
          </a:bodyPr>
          <a:lstStyle/>
          <a:p>
            <a:pPr algn="ctr"/>
            <a:r>
              <a:rPr lang="en-US" dirty="0">
                <a:solidFill>
                  <a:schemeClr val="bg1"/>
                </a:solidFill>
              </a:rPr>
              <a:t>Business Architecture</a:t>
            </a:r>
          </a:p>
        </p:txBody>
      </p:sp>
      <p:cxnSp>
        <p:nvCxnSpPr>
          <p:cNvPr id="59" name="Straight Arrow Connector 58">
            <a:extLst>
              <a:ext uri="{FF2B5EF4-FFF2-40B4-BE49-F238E27FC236}">
                <a16:creationId xmlns:a16="http://schemas.microsoft.com/office/drawing/2014/main" id="{316E299E-AD5C-4643-8668-89C79FE9EC39}"/>
              </a:ext>
            </a:extLst>
          </p:cNvPr>
          <p:cNvCxnSpPr/>
          <p:nvPr/>
        </p:nvCxnSpPr>
        <p:spPr>
          <a:xfrm>
            <a:off x="2255337" y="298919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3C5B9A5-3E2E-46B8-BF65-7A713D8DC2E6}"/>
              </a:ext>
            </a:extLst>
          </p:cNvPr>
          <p:cNvCxnSpPr>
            <a:cxnSpLocks/>
          </p:cNvCxnSpPr>
          <p:nvPr/>
        </p:nvCxnSpPr>
        <p:spPr>
          <a:xfrm>
            <a:off x="5093787" y="2992106"/>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C5EA465-0A35-40BA-94E4-008D66C2FD41}"/>
              </a:ext>
            </a:extLst>
          </p:cNvPr>
          <p:cNvCxnSpPr>
            <a:cxnSpLocks/>
          </p:cNvCxnSpPr>
          <p:nvPr/>
        </p:nvCxnSpPr>
        <p:spPr>
          <a:xfrm>
            <a:off x="5198356" y="2074641"/>
            <a:ext cx="297667" cy="1603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328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FEE53C-2421-44F6-9901-8ABFC4D99B89}"/>
              </a:ext>
            </a:extLst>
          </p:cNvPr>
          <p:cNvSpPr/>
          <p:nvPr/>
        </p:nvSpPr>
        <p:spPr>
          <a:xfrm>
            <a:off x="711199" y="803943"/>
            <a:ext cx="1605311"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Discover</a:t>
            </a:r>
          </a:p>
        </p:txBody>
      </p:sp>
      <p:sp>
        <p:nvSpPr>
          <p:cNvPr id="10" name="Rectangle 9">
            <a:extLst>
              <a:ext uri="{FF2B5EF4-FFF2-40B4-BE49-F238E27FC236}">
                <a16:creationId xmlns:a16="http://schemas.microsoft.com/office/drawing/2014/main" id="{21767BB9-8F03-47E9-A73C-90ABD2D57759}"/>
              </a:ext>
            </a:extLst>
          </p:cNvPr>
          <p:cNvSpPr/>
          <p:nvPr/>
        </p:nvSpPr>
        <p:spPr>
          <a:xfrm>
            <a:off x="3057605" y="803943"/>
            <a:ext cx="1552413"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Develop</a:t>
            </a:r>
          </a:p>
        </p:txBody>
      </p:sp>
      <p:sp>
        <p:nvSpPr>
          <p:cNvPr id="11" name="Rectangle 10">
            <a:extLst>
              <a:ext uri="{FF2B5EF4-FFF2-40B4-BE49-F238E27FC236}">
                <a16:creationId xmlns:a16="http://schemas.microsoft.com/office/drawing/2014/main" id="{06A4ABE4-A5D1-45CD-A013-C11555FDA1DD}"/>
              </a:ext>
            </a:extLst>
          </p:cNvPr>
          <p:cNvSpPr/>
          <p:nvPr/>
        </p:nvSpPr>
        <p:spPr>
          <a:xfrm>
            <a:off x="5760127" y="814136"/>
            <a:ext cx="1352678"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Deploy</a:t>
            </a:r>
          </a:p>
        </p:txBody>
      </p:sp>
      <p:sp>
        <p:nvSpPr>
          <p:cNvPr id="12" name="Rectangle 11">
            <a:extLst>
              <a:ext uri="{FF2B5EF4-FFF2-40B4-BE49-F238E27FC236}">
                <a16:creationId xmlns:a16="http://schemas.microsoft.com/office/drawing/2014/main" id="{A27A087C-DDCF-4241-A5FA-7A2FA33F37AB}"/>
              </a:ext>
            </a:extLst>
          </p:cNvPr>
          <p:cNvSpPr/>
          <p:nvPr/>
        </p:nvSpPr>
        <p:spPr>
          <a:xfrm>
            <a:off x="8154964" y="808406"/>
            <a:ext cx="1482264"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Execute</a:t>
            </a:r>
          </a:p>
        </p:txBody>
      </p:sp>
      <p:sp>
        <p:nvSpPr>
          <p:cNvPr id="13" name="Rectangle 12">
            <a:extLst>
              <a:ext uri="{FF2B5EF4-FFF2-40B4-BE49-F238E27FC236}">
                <a16:creationId xmlns:a16="http://schemas.microsoft.com/office/drawing/2014/main" id="{4C3137CC-6701-4809-ABC2-45EEF82E23D1}"/>
              </a:ext>
            </a:extLst>
          </p:cNvPr>
          <p:cNvSpPr/>
          <p:nvPr/>
        </p:nvSpPr>
        <p:spPr>
          <a:xfrm>
            <a:off x="10105039" y="808406"/>
            <a:ext cx="1745991"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Consume</a:t>
            </a:r>
          </a:p>
        </p:txBody>
      </p:sp>
      <p:sp>
        <p:nvSpPr>
          <p:cNvPr id="14" name="Rectangle: Rounded Corners 13">
            <a:extLst>
              <a:ext uri="{FF2B5EF4-FFF2-40B4-BE49-F238E27FC236}">
                <a16:creationId xmlns:a16="http://schemas.microsoft.com/office/drawing/2014/main" id="{6A2317B1-6187-4304-A64C-2925BBB664CD}"/>
              </a:ext>
            </a:extLst>
          </p:cNvPr>
          <p:cNvSpPr/>
          <p:nvPr/>
        </p:nvSpPr>
        <p:spPr>
          <a:xfrm>
            <a:off x="711199" y="1463262"/>
            <a:ext cx="1504951" cy="4099338"/>
          </a:xfrm>
          <a:prstGeom prst="roundRect">
            <a:avLst/>
          </a:prstGeom>
          <a:gradFill>
            <a:gsLst>
              <a:gs pos="0">
                <a:srgbClr val="00B050"/>
              </a:gs>
              <a:gs pos="37000">
                <a:srgbClr val="FFC000"/>
              </a:gs>
              <a:gs pos="62000">
                <a:srgbClr val="00B0F0"/>
              </a:gs>
              <a:gs pos="86000">
                <a:srgbClr val="7030A0"/>
              </a:gs>
            </a:gsLst>
            <a:lin ang="5400000" scaled="1"/>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CAF99B8-0AF6-4D1B-BDE1-51F482F5AC03}"/>
              </a:ext>
            </a:extLst>
          </p:cNvPr>
          <p:cNvSpPr/>
          <p:nvPr/>
        </p:nvSpPr>
        <p:spPr>
          <a:xfrm>
            <a:off x="5476974" y="1748161"/>
            <a:ext cx="2030916" cy="3153211"/>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Top Corners Rounded 7">
            <a:extLst>
              <a:ext uri="{FF2B5EF4-FFF2-40B4-BE49-F238E27FC236}">
                <a16:creationId xmlns:a16="http://schemas.microsoft.com/office/drawing/2014/main" id="{8C60694E-C399-4757-BBD0-A7D125673576}"/>
              </a:ext>
            </a:extLst>
          </p:cNvPr>
          <p:cNvSpPr/>
          <p:nvPr/>
        </p:nvSpPr>
        <p:spPr>
          <a:xfrm>
            <a:off x="8195391" y="1462613"/>
            <a:ext cx="1482264" cy="2769573"/>
          </a:xfrm>
          <a:prstGeom prst="round2Same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Top Corners Rounded 21">
            <a:extLst>
              <a:ext uri="{FF2B5EF4-FFF2-40B4-BE49-F238E27FC236}">
                <a16:creationId xmlns:a16="http://schemas.microsoft.com/office/drawing/2014/main" id="{04EC8026-EB19-499C-8772-0E57367B8BE3}"/>
              </a:ext>
            </a:extLst>
          </p:cNvPr>
          <p:cNvSpPr/>
          <p:nvPr/>
        </p:nvSpPr>
        <p:spPr>
          <a:xfrm rot="10800000">
            <a:off x="8197464" y="4301618"/>
            <a:ext cx="1482264" cy="1260982"/>
          </a:xfrm>
          <a:prstGeom prst="round2Same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 descr="https://cdn4.iconfinder.com/data/icons/professionals/512/general-512.png">
            <a:extLst>
              <a:ext uri="{FF2B5EF4-FFF2-40B4-BE49-F238E27FC236}">
                <a16:creationId xmlns:a16="http://schemas.microsoft.com/office/drawing/2014/main" id="{DF95A4DB-4C18-47EC-A2CF-68019E9C44E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56782" y="1432080"/>
            <a:ext cx="827209" cy="82720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http://icons.iconarchive.com/icons/icons-land/medical/256/People-Doctor-Female-icon.png">
            <a:extLst>
              <a:ext uri="{FF2B5EF4-FFF2-40B4-BE49-F238E27FC236}">
                <a16:creationId xmlns:a16="http://schemas.microsoft.com/office/drawing/2014/main" id="{22ACAB3A-A26E-454D-A3CF-C4C1D677F71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18431" y="2470431"/>
            <a:ext cx="834350" cy="83435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jainbgm.in/mba/images/318-29805.png">
            <a:extLst>
              <a:ext uri="{FF2B5EF4-FFF2-40B4-BE49-F238E27FC236}">
                <a16:creationId xmlns:a16="http://schemas.microsoft.com/office/drawing/2014/main" id="{893B823D-1E51-4176-BD73-D42A9BB5AE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18431" y="3628545"/>
            <a:ext cx="809660" cy="80966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01B4D1F-30EB-4B35-AE61-80A493438F65}"/>
              </a:ext>
            </a:extLst>
          </p:cNvPr>
          <p:cNvSpPr txBox="1"/>
          <p:nvPr/>
        </p:nvSpPr>
        <p:spPr>
          <a:xfrm>
            <a:off x="1094534" y="3027001"/>
            <a:ext cx="738279" cy="646331"/>
          </a:xfrm>
          <a:prstGeom prst="rect">
            <a:avLst/>
          </a:prstGeom>
          <a:noFill/>
        </p:spPr>
        <p:txBody>
          <a:bodyPr wrap="none" rtlCol="0">
            <a:spAutoFit/>
          </a:bodyPr>
          <a:lstStyle/>
          <a:p>
            <a:pPr algn="ctr"/>
            <a:r>
              <a:rPr lang="en-US" dirty="0">
                <a:solidFill>
                  <a:schemeClr val="bg1"/>
                </a:solidFill>
              </a:rPr>
              <a:t>API</a:t>
            </a:r>
          </a:p>
          <a:p>
            <a:pPr algn="ctr"/>
            <a:r>
              <a:rPr lang="en-US" dirty="0">
                <a:solidFill>
                  <a:schemeClr val="bg1"/>
                </a:solidFill>
              </a:rPr>
              <a:t>Portal</a:t>
            </a:r>
          </a:p>
        </p:txBody>
      </p:sp>
      <p:grpSp>
        <p:nvGrpSpPr>
          <p:cNvPr id="7" name="Group 6">
            <a:extLst>
              <a:ext uri="{FF2B5EF4-FFF2-40B4-BE49-F238E27FC236}">
                <a16:creationId xmlns:a16="http://schemas.microsoft.com/office/drawing/2014/main" id="{BD42EE5F-A2A7-4346-9F94-1020A3BF5AB9}"/>
              </a:ext>
            </a:extLst>
          </p:cNvPr>
          <p:cNvGrpSpPr/>
          <p:nvPr/>
        </p:nvGrpSpPr>
        <p:grpSpPr>
          <a:xfrm>
            <a:off x="2596895" y="2636871"/>
            <a:ext cx="2410331" cy="685800"/>
            <a:chOff x="2596895" y="1655695"/>
            <a:chExt cx="2410331" cy="685800"/>
          </a:xfrm>
        </p:grpSpPr>
        <p:sp>
          <p:nvSpPr>
            <p:cNvPr id="16" name="Rectangle: Rounded Corners 15">
              <a:extLst>
                <a:ext uri="{FF2B5EF4-FFF2-40B4-BE49-F238E27FC236}">
                  <a16:creationId xmlns:a16="http://schemas.microsoft.com/office/drawing/2014/main" id="{0CF239FF-E3AC-4F92-ABCC-3B8A14E3F14A}"/>
                </a:ext>
              </a:extLst>
            </p:cNvPr>
            <p:cNvSpPr/>
            <p:nvPr/>
          </p:nvSpPr>
          <p:spPr>
            <a:xfrm>
              <a:off x="2596895" y="1655695"/>
              <a:ext cx="2410331" cy="685800"/>
            </a:xfrm>
            <a:prstGeom prst="round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D510CC84-0C50-4A57-BCE8-441DFE8DB30E}"/>
                </a:ext>
              </a:extLst>
            </p:cNvPr>
            <p:cNvSpPr txBox="1"/>
            <p:nvPr/>
          </p:nvSpPr>
          <p:spPr>
            <a:xfrm>
              <a:off x="2666130" y="1781867"/>
              <a:ext cx="2208361" cy="369332"/>
            </a:xfrm>
            <a:prstGeom prst="rect">
              <a:avLst/>
            </a:prstGeom>
            <a:noFill/>
          </p:spPr>
          <p:txBody>
            <a:bodyPr wrap="none" rtlCol="0">
              <a:spAutoFit/>
            </a:bodyPr>
            <a:lstStyle/>
            <a:p>
              <a:pPr algn="ctr"/>
              <a:r>
                <a:rPr lang="en-US" dirty="0">
                  <a:solidFill>
                    <a:schemeClr val="bg1"/>
                  </a:solidFill>
                </a:rPr>
                <a:t>Usability Architecture</a:t>
              </a:r>
            </a:p>
          </p:txBody>
        </p:sp>
      </p:grpSp>
      <p:grpSp>
        <p:nvGrpSpPr>
          <p:cNvPr id="15" name="Group 14">
            <a:extLst>
              <a:ext uri="{FF2B5EF4-FFF2-40B4-BE49-F238E27FC236}">
                <a16:creationId xmlns:a16="http://schemas.microsoft.com/office/drawing/2014/main" id="{5ADD0176-50F7-44DE-9D1B-39B8F29DF5B6}"/>
              </a:ext>
            </a:extLst>
          </p:cNvPr>
          <p:cNvGrpSpPr/>
          <p:nvPr/>
        </p:nvGrpSpPr>
        <p:grpSpPr>
          <a:xfrm>
            <a:off x="2596895" y="3680701"/>
            <a:ext cx="2446092" cy="685800"/>
            <a:chOff x="2596895" y="3166995"/>
            <a:chExt cx="2446092" cy="685800"/>
          </a:xfrm>
        </p:grpSpPr>
        <p:sp>
          <p:nvSpPr>
            <p:cNvPr id="19" name="Rectangle: Rounded Corners 18">
              <a:extLst>
                <a:ext uri="{FF2B5EF4-FFF2-40B4-BE49-F238E27FC236}">
                  <a16:creationId xmlns:a16="http://schemas.microsoft.com/office/drawing/2014/main" id="{E9012A37-B052-4201-8A5A-F797BA3FFED2}"/>
                </a:ext>
              </a:extLst>
            </p:cNvPr>
            <p:cNvSpPr/>
            <p:nvPr/>
          </p:nvSpPr>
          <p:spPr>
            <a:xfrm>
              <a:off x="2596895" y="3166995"/>
              <a:ext cx="2410331" cy="685800"/>
            </a:xfrm>
            <a:prstGeom prst="roundRect">
              <a:avLst/>
            </a:prstGeom>
            <a:solidFill>
              <a:srgbClr val="00B0F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5507454-1533-47DE-B30A-B54C7AA48D00}"/>
                </a:ext>
              </a:extLst>
            </p:cNvPr>
            <p:cNvSpPr txBox="1"/>
            <p:nvPr/>
          </p:nvSpPr>
          <p:spPr>
            <a:xfrm>
              <a:off x="2610462" y="3305039"/>
              <a:ext cx="2432525" cy="369332"/>
            </a:xfrm>
            <a:prstGeom prst="rect">
              <a:avLst/>
            </a:prstGeom>
            <a:noFill/>
          </p:spPr>
          <p:txBody>
            <a:bodyPr wrap="none" rtlCol="0">
              <a:spAutoFit/>
            </a:bodyPr>
            <a:lstStyle/>
            <a:p>
              <a:pPr algn="ctr"/>
              <a:r>
                <a:rPr lang="en-US" dirty="0">
                  <a:solidFill>
                    <a:schemeClr val="bg1"/>
                  </a:solidFill>
                </a:rPr>
                <a:t>Integration Architecture</a:t>
              </a:r>
            </a:p>
          </p:txBody>
        </p:sp>
      </p:grpSp>
      <p:grpSp>
        <p:nvGrpSpPr>
          <p:cNvPr id="17" name="Group 16">
            <a:extLst>
              <a:ext uri="{FF2B5EF4-FFF2-40B4-BE49-F238E27FC236}">
                <a16:creationId xmlns:a16="http://schemas.microsoft.com/office/drawing/2014/main" id="{BFEECD0A-FC04-48FF-9B33-8D74E4AB7580}"/>
              </a:ext>
            </a:extLst>
          </p:cNvPr>
          <p:cNvGrpSpPr/>
          <p:nvPr/>
        </p:nvGrpSpPr>
        <p:grpSpPr>
          <a:xfrm>
            <a:off x="2596895" y="4687956"/>
            <a:ext cx="2410331" cy="685801"/>
            <a:chOff x="2596895" y="4687956"/>
            <a:chExt cx="2410331" cy="685801"/>
          </a:xfrm>
        </p:grpSpPr>
        <p:sp>
          <p:nvSpPr>
            <p:cNvPr id="20" name="Rectangle: Rounded Corners 19">
              <a:extLst>
                <a:ext uri="{FF2B5EF4-FFF2-40B4-BE49-F238E27FC236}">
                  <a16:creationId xmlns:a16="http://schemas.microsoft.com/office/drawing/2014/main" id="{060C784F-C07D-48FC-A35C-70C1E6567CFA}"/>
                </a:ext>
              </a:extLst>
            </p:cNvPr>
            <p:cNvSpPr/>
            <p:nvPr/>
          </p:nvSpPr>
          <p:spPr>
            <a:xfrm>
              <a:off x="2596895" y="4687956"/>
              <a:ext cx="2410331" cy="685801"/>
            </a:xfrm>
            <a:prstGeom prst="roundRect">
              <a:avLst/>
            </a:prstGeom>
            <a:solidFill>
              <a:srgbClr val="7030A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89D6286-7FD2-4A6C-8150-274CFA5A842B}"/>
                </a:ext>
              </a:extLst>
            </p:cNvPr>
            <p:cNvSpPr txBox="1"/>
            <p:nvPr/>
          </p:nvSpPr>
          <p:spPr>
            <a:xfrm>
              <a:off x="2729371" y="4846190"/>
              <a:ext cx="2065309" cy="369332"/>
            </a:xfrm>
            <a:prstGeom prst="rect">
              <a:avLst/>
            </a:prstGeom>
            <a:noFill/>
          </p:spPr>
          <p:txBody>
            <a:bodyPr wrap="none" rtlCol="0">
              <a:spAutoFit/>
            </a:bodyPr>
            <a:lstStyle/>
            <a:p>
              <a:pPr algn="ctr"/>
              <a:r>
                <a:rPr lang="en-US" dirty="0">
                  <a:solidFill>
                    <a:schemeClr val="bg1"/>
                  </a:solidFill>
                </a:rPr>
                <a:t>System Architecture</a:t>
              </a:r>
            </a:p>
          </p:txBody>
        </p:sp>
      </p:grpSp>
      <p:sp>
        <p:nvSpPr>
          <p:cNvPr id="33" name="TextBox 32">
            <a:extLst>
              <a:ext uri="{FF2B5EF4-FFF2-40B4-BE49-F238E27FC236}">
                <a16:creationId xmlns:a16="http://schemas.microsoft.com/office/drawing/2014/main" id="{E3862866-0FBE-4CE4-9438-A549E9CD2C2F}"/>
              </a:ext>
            </a:extLst>
          </p:cNvPr>
          <p:cNvSpPr txBox="1"/>
          <p:nvPr/>
        </p:nvSpPr>
        <p:spPr>
          <a:xfrm>
            <a:off x="6065452" y="3023099"/>
            <a:ext cx="908518" cy="646331"/>
          </a:xfrm>
          <a:prstGeom prst="rect">
            <a:avLst/>
          </a:prstGeom>
          <a:noFill/>
        </p:spPr>
        <p:txBody>
          <a:bodyPr wrap="none" rtlCol="0">
            <a:spAutoFit/>
          </a:bodyPr>
          <a:lstStyle/>
          <a:p>
            <a:pPr algn="ctr"/>
            <a:r>
              <a:rPr lang="en-US" dirty="0">
                <a:solidFill>
                  <a:schemeClr val="bg1"/>
                </a:solidFill>
              </a:rPr>
              <a:t>DevOps</a:t>
            </a:r>
          </a:p>
          <a:p>
            <a:pPr algn="ctr"/>
            <a:r>
              <a:rPr lang="en-US" dirty="0">
                <a:solidFill>
                  <a:schemeClr val="bg1"/>
                </a:solidFill>
              </a:rPr>
              <a:t>CI/CD</a:t>
            </a:r>
          </a:p>
        </p:txBody>
      </p:sp>
      <p:sp>
        <p:nvSpPr>
          <p:cNvPr id="34" name="TextBox 33">
            <a:extLst>
              <a:ext uri="{FF2B5EF4-FFF2-40B4-BE49-F238E27FC236}">
                <a16:creationId xmlns:a16="http://schemas.microsoft.com/office/drawing/2014/main" id="{07C2B25E-86B0-43A4-A12E-FAA6355EEBA4}"/>
              </a:ext>
            </a:extLst>
          </p:cNvPr>
          <p:cNvSpPr txBox="1"/>
          <p:nvPr/>
        </p:nvSpPr>
        <p:spPr>
          <a:xfrm>
            <a:off x="8315038" y="4472056"/>
            <a:ext cx="1242968" cy="923330"/>
          </a:xfrm>
          <a:prstGeom prst="rect">
            <a:avLst/>
          </a:prstGeom>
          <a:noFill/>
        </p:spPr>
        <p:txBody>
          <a:bodyPr wrap="none" rtlCol="0">
            <a:spAutoFit/>
          </a:bodyPr>
          <a:lstStyle/>
          <a:p>
            <a:pPr algn="ctr"/>
            <a:r>
              <a:rPr lang="en-US" dirty="0">
                <a:solidFill>
                  <a:schemeClr val="bg1"/>
                </a:solidFill>
              </a:rPr>
              <a:t>Technology</a:t>
            </a:r>
          </a:p>
          <a:p>
            <a:pPr algn="ctr"/>
            <a:r>
              <a:rPr lang="en-US" dirty="0">
                <a:solidFill>
                  <a:schemeClr val="bg1"/>
                </a:solidFill>
              </a:rPr>
              <a:t>Stack</a:t>
            </a:r>
          </a:p>
          <a:p>
            <a:pPr algn="ctr"/>
            <a:r>
              <a:rPr lang="en-US" dirty="0">
                <a:solidFill>
                  <a:schemeClr val="bg1"/>
                </a:solidFill>
              </a:rPr>
              <a:t>Runtime</a:t>
            </a:r>
          </a:p>
        </p:txBody>
      </p:sp>
      <p:sp>
        <p:nvSpPr>
          <p:cNvPr id="35" name="TextBox 34">
            <a:extLst>
              <a:ext uri="{FF2B5EF4-FFF2-40B4-BE49-F238E27FC236}">
                <a16:creationId xmlns:a16="http://schemas.microsoft.com/office/drawing/2014/main" id="{935F333E-A261-4267-AAC6-97D0DB656C97}"/>
              </a:ext>
            </a:extLst>
          </p:cNvPr>
          <p:cNvSpPr txBox="1"/>
          <p:nvPr/>
        </p:nvSpPr>
        <p:spPr>
          <a:xfrm>
            <a:off x="8436129" y="2290204"/>
            <a:ext cx="1000787" cy="923330"/>
          </a:xfrm>
          <a:prstGeom prst="rect">
            <a:avLst/>
          </a:prstGeom>
          <a:noFill/>
        </p:spPr>
        <p:txBody>
          <a:bodyPr wrap="none" rtlCol="0">
            <a:spAutoFit/>
          </a:bodyPr>
          <a:lstStyle/>
          <a:p>
            <a:pPr algn="ctr"/>
            <a:r>
              <a:rPr lang="en-US" dirty="0">
                <a:solidFill>
                  <a:schemeClr val="bg1"/>
                </a:solidFill>
              </a:rPr>
              <a:t>API</a:t>
            </a:r>
          </a:p>
          <a:p>
            <a:pPr algn="ctr"/>
            <a:r>
              <a:rPr lang="en-US" dirty="0">
                <a:solidFill>
                  <a:schemeClr val="bg1"/>
                </a:solidFill>
              </a:rPr>
              <a:t>Gateway</a:t>
            </a:r>
          </a:p>
          <a:p>
            <a:pPr algn="ctr"/>
            <a:r>
              <a:rPr lang="en-US" dirty="0">
                <a:solidFill>
                  <a:schemeClr val="bg1"/>
                </a:solidFill>
              </a:rPr>
              <a:t>Runtime</a:t>
            </a:r>
          </a:p>
        </p:txBody>
      </p:sp>
      <p:cxnSp>
        <p:nvCxnSpPr>
          <p:cNvPr id="37" name="Straight Arrow Connector 36">
            <a:extLst>
              <a:ext uri="{FF2B5EF4-FFF2-40B4-BE49-F238E27FC236}">
                <a16:creationId xmlns:a16="http://schemas.microsoft.com/office/drawing/2014/main" id="{E35B7A6A-ED27-4BD4-AFEC-0F5280818685}"/>
              </a:ext>
            </a:extLst>
          </p:cNvPr>
          <p:cNvCxnSpPr/>
          <p:nvPr/>
        </p:nvCxnSpPr>
        <p:spPr>
          <a:xfrm flipV="1">
            <a:off x="7609490" y="2565400"/>
            <a:ext cx="448660" cy="1714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8AC313F-A86B-4130-ADBD-7C7199ADBBE7}"/>
              </a:ext>
            </a:extLst>
          </p:cNvPr>
          <p:cNvCxnSpPr/>
          <p:nvPr/>
        </p:nvCxnSpPr>
        <p:spPr>
          <a:xfrm>
            <a:off x="7442200" y="4472056"/>
            <a:ext cx="565150" cy="2586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F2A1761-1560-44F8-A475-075FDD1D0EAF}"/>
              </a:ext>
            </a:extLst>
          </p:cNvPr>
          <p:cNvCxnSpPr>
            <a:cxnSpLocks/>
          </p:cNvCxnSpPr>
          <p:nvPr/>
        </p:nvCxnSpPr>
        <p:spPr>
          <a:xfrm>
            <a:off x="5106487" y="4003411"/>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84184A7-24AE-4508-AA1D-EA179CA8FEB2}"/>
              </a:ext>
            </a:extLst>
          </p:cNvPr>
          <p:cNvCxnSpPr/>
          <p:nvPr/>
        </p:nvCxnSpPr>
        <p:spPr>
          <a:xfrm flipV="1">
            <a:off x="5233677" y="4687956"/>
            <a:ext cx="342900" cy="1841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25DBAB8-ADD8-47A9-A4D1-B1AA5CAE9279}"/>
              </a:ext>
            </a:extLst>
          </p:cNvPr>
          <p:cNvCxnSpPr/>
          <p:nvPr/>
        </p:nvCxnSpPr>
        <p:spPr>
          <a:xfrm>
            <a:off x="2268037" y="197319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A076EFF-9B00-4124-8FAB-A602D9DA2EC0}"/>
              </a:ext>
            </a:extLst>
          </p:cNvPr>
          <p:cNvCxnSpPr/>
          <p:nvPr/>
        </p:nvCxnSpPr>
        <p:spPr>
          <a:xfrm>
            <a:off x="2268037" y="401040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5FDE8A0-1C19-46BE-96A6-3AFF41D54E2E}"/>
              </a:ext>
            </a:extLst>
          </p:cNvPr>
          <p:cNvCxnSpPr/>
          <p:nvPr/>
        </p:nvCxnSpPr>
        <p:spPr>
          <a:xfrm>
            <a:off x="2268036" y="5024506"/>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185ED2F-D122-471E-89BD-D67ABEA2A58E}"/>
              </a:ext>
            </a:extLst>
          </p:cNvPr>
          <p:cNvCxnSpPr/>
          <p:nvPr/>
        </p:nvCxnSpPr>
        <p:spPr>
          <a:xfrm>
            <a:off x="9848850" y="1866900"/>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4D75F04-0713-4A19-9A19-1483A4412E4B}"/>
              </a:ext>
            </a:extLst>
          </p:cNvPr>
          <p:cNvCxnSpPr/>
          <p:nvPr/>
        </p:nvCxnSpPr>
        <p:spPr>
          <a:xfrm>
            <a:off x="9848850" y="2886075"/>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B4C067C-A3FA-445C-8FD8-06A54B0473E4}"/>
              </a:ext>
            </a:extLst>
          </p:cNvPr>
          <p:cNvCxnSpPr/>
          <p:nvPr/>
        </p:nvCxnSpPr>
        <p:spPr>
          <a:xfrm>
            <a:off x="9870089" y="4033375"/>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ectangle: Rounded Corners 56">
            <a:extLst>
              <a:ext uri="{FF2B5EF4-FFF2-40B4-BE49-F238E27FC236}">
                <a16:creationId xmlns:a16="http://schemas.microsoft.com/office/drawing/2014/main" id="{D908B564-79C0-4764-BDBE-ACEECA6495D0}"/>
              </a:ext>
            </a:extLst>
          </p:cNvPr>
          <p:cNvSpPr/>
          <p:nvPr/>
        </p:nvSpPr>
        <p:spPr>
          <a:xfrm>
            <a:off x="2596894" y="1589693"/>
            <a:ext cx="2410331" cy="685800"/>
          </a:xfrm>
          <a:prstGeom prst="roundRect">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5D790960-A868-4CC5-AEF3-39AC9D1EA2A0}"/>
              </a:ext>
            </a:extLst>
          </p:cNvPr>
          <p:cNvSpPr txBox="1"/>
          <p:nvPr/>
        </p:nvSpPr>
        <p:spPr>
          <a:xfrm>
            <a:off x="2667733" y="1715865"/>
            <a:ext cx="2205155" cy="369332"/>
          </a:xfrm>
          <a:prstGeom prst="rect">
            <a:avLst/>
          </a:prstGeom>
          <a:noFill/>
        </p:spPr>
        <p:txBody>
          <a:bodyPr wrap="none" rtlCol="0">
            <a:spAutoFit/>
          </a:bodyPr>
          <a:lstStyle/>
          <a:p>
            <a:pPr algn="ctr"/>
            <a:r>
              <a:rPr lang="en-US" dirty="0">
                <a:solidFill>
                  <a:schemeClr val="bg1"/>
                </a:solidFill>
              </a:rPr>
              <a:t>Business Architecture</a:t>
            </a:r>
          </a:p>
        </p:txBody>
      </p:sp>
      <p:cxnSp>
        <p:nvCxnSpPr>
          <p:cNvPr id="59" name="Straight Arrow Connector 58">
            <a:extLst>
              <a:ext uri="{FF2B5EF4-FFF2-40B4-BE49-F238E27FC236}">
                <a16:creationId xmlns:a16="http://schemas.microsoft.com/office/drawing/2014/main" id="{316E299E-AD5C-4643-8668-89C79FE9EC39}"/>
              </a:ext>
            </a:extLst>
          </p:cNvPr>
          <p:cNvCxnSpPr/>
          <p:nvPr/>
        </p:nvCxnSpPr>
        <p:spPr>
          <a:xfrm>
            <a:off x="2255337" y="298919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3C5B9A5-3E2E-46B8-BF65-7A713D8DC2E6}"/>
              </a:ext>
            </a:extLst>
          </p:cNvPr>
          <p:cNvCxnSpPr>
            <a:cxnSpLocks/>
          </p:cNvCxnSpPr>
          <p:nvPr/>
        </p:nvCxnSpPr>
        <p:spPr>
          <a:xfrm>
            <a:off x="5093787" y="2992106"/>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C5EA465-0A35-40BA-94E4-008D66C2FD41}"/>
              </a:ext>
            </a:extLst>
          </p:cNvPr>
          <p:cNvCxnSpPr>
            <a:cxnSpLocks/>
          </p:cNvCxnSpPr>
          <p:nvPr/>
        </p:nvCxnSpPr>
        <p:spPr>
          <a:xfrm>
            <a:off x="5198356" y="2074641"/>
            <a:ext cx="297667" cy="1603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E50E033C-FDA9-4706-ABEF-CC406A38CAD4}"/>
              </a:ext>
            </a:extLst>
          </p:cNvPr>
          <p:cNvSpPr/>
          <p:nvPr/>
        </p:nvSpPr>
        <p:spPr>
          <a:xfrm>
            <a:off x="0" y="0"/>
            <a:ext cx="12192000"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AB0DCBF8-D339-4C8B-BF41-DF4FB4D7A9E4}"/>
              </a:ext>
            </a:extLst>
          </p:cNvPr>
          <p:cNvSpPr/>
          <p:nvPr/>
        </p:nvSpPr>
        <p:spPr>
          <a:xfrm>
            <a:off x="3168650" y="100521"/>
            <a:ext cx="6468578" cy="5681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984A3DF1-6F60-40F5-B63E-4248CBCBAB65}"/>
              </a:ext>
            </a:extLst>
          </p:cNvPr>
          <p:cNvSpPr txBox="1"/>
          <p:nvPr/>
        </p:nvSpPr>
        <p:spPr>
          <a:xfrm>
            <a:off x="3644761" y="118492"/>
            <a:ext cx="5695342" cy="523220"/>
          </a:xfrm>
          <a:prstGeom prst="rect">
            <a:avLst/>
          </a:prstGeom>
          <a:noFill/>
        </p:spPr>
        <p:txBody>
          <a:bodyPr wrap="none" rtlCol="0">
            <a:spAutoFit/>
          </a:bodyPr>
          <a:lstStyle/>
          <a:p>
            <a:r>
              <a:rPr lang="en-US" sz="2800" dirty="0">
                <a:solidFill>
                  <a:schemeClr val="accent1">
                    <a:lumMod val="75000"/>
                  </a:schemeClr>
                </a:solidFill>
              </a:rPr>
              <a:t>API Portal / Gateway Context Diagram</a:t>
            </a:r>
          </a:p>
        </p:txBody>
      </p:sp>
      <p:sp>
        <p:nvSpPr>
          <p:cNvPr id="6" name="Rectangle: Rounded Corners 5">
            <a:extLst>
              <a:ext uri="{FF2B5EF4-FFF2-40B4-BE49-F238E27FC236}">
                <a16:creationId xmlns:a16="http://schemas.microsoft.com/office/drawing/2014/main" id="{E64DB264-DC85-4426-8232-AF54BF3314EE}"/>
              </a:ext>
            </a:extLst>
          </p:cNvPr>
          <p:cNvSpPr/>
          <p:nvPr/>
        </p:nvSpPr>
        <p:spPr>
          <a:xfrm>
            <a:off x="711200" y="5949950"/>
            <a:ext cx="8966456" cy="628650"/>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097945AB-1138-4F3E-94F2-8BB0BC421B14}"/>
              </a:ext>
            </a:extLst>
          </p:cNvPr>
          <p:cNvSpPr txBox="1"/>
          <p:nvPr/>
        </p:nvSpPr>
        <p:spPr>
          <a:xfrm>
            <a:off x="3904783" y="6079609"/>
            <a:ext cx="2918555" cy="369332"/>
          </a:xfrm>
          <a:prstGeom prst="rect">
            <a:avLst/>
          </a:prstGeom>
          <a:noFill/>
        </p:spPr>
        <p:txBody>
          <a:bodyPr wrap="none" rtlCol="0">
            <a:spAutoFit/>
          </a:bodyPr>
          <a:lstStyle/>
          <a:p>
            <a:pPr algn="ctr"/>
            <a:r>
              <a:rPr lang="en-US" dirty="0">
                <a:solidFill>
                  <a:schemeClr val="bg1"/>
                </a:solidFill>
              </a:rPr>
              <a:t>API Management Framework</a:t>
            </a:r>
          </a:p>
        </p:txBody>
      </p:sp>
      <p:sp>
        <p:nvSpPr>
          <p:cNvPr id="3" name="TextBox 2">
            <a:extLst>
              <a:ext uri="{FF2B5EF4-FFF2-40B4-BE49-F238E27FC236}">
                <a16:creationId xmlns:a16="http://schemas.microsoft.com/office/drawing/2014/main" id="{F771674D-BCF3-4079-9667-7F579A8368B9}"/>
              </a:ext>
            </a:extLst>
          </p:cNvPr>
          <p:cNvSpPr txBox="1"/>
          <p:nvPr/>
        </p:nvSpPr>
        <p:spPr>
          <a:xfrm>
            <a:off x="8660712" y="6560272"/>
            <a:ext cx="3531288" cy="276999"/>
          </a:xfrm>
          <a:prstGeom prst="rect">
            <a:avLst/>
          </a:prstGeom>
          <a:noFill/>
        </p:spPr>
        <p:txBody>
          <a:bodyPr wrap="none" rtlCol="0">
            <a:spAutoFit/>
          </a:bodyPr>
          <a:lstStyle/>
          <a:p>
            <a:r>
              <a:rPr lang="en-US" sz="1200" dirty="0"/>
              <a:t>Internal VA Use Only – Working Draft – Pre-Decisional</a:t>
            </a:r>
            <a:endParaRPr lang="en-US" dirty="0"/>
          </a:p>
        </p:txBody>
      </p:sp>
      <p:sp>
        <p:nvSpPr>
          <p:cNvPr id="62" name="Rectangle: Rounded Corners 61">
            <a:extLst>
              <a:ext uri="{FF2B5EF4-FFF2-40B4-BE49-F238E27FC236}">
                <a16:creationId xmlns:a16="http://schemas.microsoft.com/office/drawing/2014/main" id="{542C0847-D75D-4FEB-8F3B-954AA1D3468E}"/>
              </a:ext>
            </a:extLst>
          </p:cNvPr>
          <p:cNvSpPr/>
          <p:nvPr/>
        </p:nvSpPr>
        <p:spPr>
          <a:xfrm>
            <a:off x="1970054" y="2385944"/>
            <a:ext cx="7072346" cy="2673832"/>
          </a:xfrm>
          <a:prstGeom prst="roundRect">
            <a:avLst/>
          </a:prstGeom>
          <a:solidFill>
            <a:schemeClr val="bg1"/>
          </a:solidFill>
          <a:scene3d>
            <a:camera prst="orthographicFront"/>
            <a:lightRig rig="threePt" dir="t"/>
          </a:scene3d>
          <a:sp3d>
            <a:bevelT w="317500" h="317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036F8D57-08EA-407E-A371-F7B16794D9EA}"/>
              </a:ext>
            </a:extLst>
          </p:cNvPr>
          <p:cNvSpPr/>
          <p:nvPr/>
        </p:nvSpPr>
        <p:spPr>
          <a:xfrm>
            <a:off x="2429591" y="2664841"/>
            <a:ext cx="6096000" cy="2031325"/>
          </a:xfrm>
          <a:prstGeom prst="rect">
            <a:avLst/>
          </a:prstGeom>
        </p:spPr>
        <p:txBody>
          <a:bodyPr>
            <a:spAutoFit/>
          </a:bodyPr>
          <a:lstStyle/>
          <a:p>
            <a:r>
              <a:rPr lang="en-US" b="1" dirty="0"/>
              <a:t>API Management</a:t>
            </a:r>
            <a:r>
              <a:rPr lang="en-US" dirty="0"/>
              <a:t> is the process of creating and publishing web APIs, enforcing their usage policies, controlling access, nurturing the subscriber community, collecting and analyzing usage statistics, and reporting on performance.</a:t>
            </a:r>
          </a:p>
          <a:p>
            <a:endParaRPr lang="en-US" dirty="0"/>
          </a:p>
          <a:p>
            <a:r>
              <a:rPr lang="en-US" dirty="0"/>
              <a:t>API Management can be reified in an </a:t>
            </a:r>
            <a:r>
              <a:rPr lang="en-US" b="1" dirty="0"/>
              <a:t>API Management Framework</a:t>
            </a:r>
            <a:r>
              <a:rPr lang="en-US" dirty="0"/>
              <a:t> as illustrated below.</a:t>
            </a:r>
          </a:p>
        </p:txBody>
      </p:sp>
    </p:spTree>
    <p:extLst>
      <p:ext uri="{BB962C8B-B14F-4D97-AF65-F5344CB8AC3E}">
        <p14:creationId xmlns:p14="http://schemas.microsoft.com/office/powerpoint/2010/main" val="249225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64DB264-DC85-4426-8232-AF54BF3314EE}"/>
              </a:ext>
            </a:extLst>
          </p:cNvPr>
          <p:cNvSpPr/>
          <p:nvPr/>
        </p:nvSpPr>
        <p:spPr>
          <a:xfrm>
            <a:off x="711200" y="5949950"/>
            <a:ext cx="8966456" cy="628650"/>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1EFEE53C-2421-44F6-9901-8ABFC4D99B89}"/>
              </a:ext>
            </a:extLst>
          </p:cNvPr>
          <p:cNvSpPr/>
          <p:nvPr/>
        </p:nvSpPr>
        <p:spPr>
          <a:xfrm>
            <a:off x="711199" y="803943"/>
            <a:ext cx="1605311"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Discover</a:t>
            </a:r>
          </a:p>
        </p:txBody>
      </p:sp>
      <p:sp>
        <p:nvSpPr>
          <p:cNvPr id="10" name="Rectangle 9">
            <a:extLst>
              <a:ext uri="{FF2B5EF4-FFF2-40B4-BE49-F238E27FC236}">
                <a16:creationId xmlns:a16="http://schemas.microsoft.com/office/drawing/2014/main" id="{21767BB9-8F03-47E9-A73C-90ABD2D57759}"/>
              </a:ext>
            </a:extLst>
          </p:cNvPr>
          <p:cNvSpPr/>
          <p:nvPr/>
        </p:nvSpPr>
        <p:spPr>
          <a:xfrm>
            <a:off x="3057605" y="803943"/>
            <a:ext cx="1552413"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Develop</a:t>
            </a:r>
          </a:p>
        </p:txBody>
      </p:sp>
      <p:sp>
        <p:nvSpPr>
          <p:cNvPr id="11" name="Rectangle 10">
            <a:extLst>
              <a:ext uri="{FF2B5EF4-FFF2-40B4-BE49-F238E27FC236}">
                <a16:creationId xmlns:a16="http://schemas.microsoft.com/office/drawing/2014/main" id="{06A4ABE4-A5D1-45CD-A013-C11555FDA1DD}"/>
              </a:ext>
            </a:extLst>
          </p:cNvPr>
          <p:cNvSpPr/>
          <p:nvPr/>
        </p:nvSpPr>
        <p:spPr>
          <a:xfrm>
            <a:off x="5760127" y="814136"/>
            <a:ext cx="1352678"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Deploy</a:t>
            </a:r>
          </a:p>
        </p:txBody>
      </p:sp>
      <p:sp>
        <p:nvSpPr>
          <p:cNvPr id="12" name="Rectangle 11">
            <a:extLst>
              <a:ext uri="{FF2B5EF4-FFF2-40B4-BE49-F238E27FC236}">
                <a16:creationId xmlns:a16="http://schemas.microsoft.com/office/drawing/2014/main" id="{A27A087C-DDCF-4241-A5FA-7A2FA33F37AB}"/>
              </a:ext>
            </a:extLst>
          </p:cNvPr>
          <p:cNvSpPr/>
          <p:nvPr/>
        </p:nvSpPr>
        <p:spPr>
          <a:xfrm>
            <a:off x="8154964" y="808406"/>
            <a:ext cx="1482264"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Execute</a:t>
            </a:r>
          </a:p>
        </p:txBody>
      </p:sp>
      <p:sp>
        <p:nvSpPr>
          <p:cNvPr id="13" name="Rectangle 12">
            <a:extLst>
              <a:ext uri="{FF2B5EF4-FFF2-40B4-BE49-F238E27FC236}">
                <a16:creationId xmlns:a16="http://schemas.microsoft.com/office/drawing/2014/main" id="{4C3137CC-6701-4809-ABC2-45EEF82E23D1}"/>
              </a:ext>
            </a:extLst>
          </p:cNvPr>
          <p:cNvSpPr/>
          <p:nvPr/>
        </p:nvSpPr>
        <p:spPr>
          <a:xfrm>
            <a:off x="10105039" y="808406"/>
            <a:ext cx="1745991"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Consume</a:t>
            </a:r>
          </a:p>
        </p:txBody>
      </p:sp>
      <p:sp>
        <p:nvSpPr>
          <p:cNvPr id="5" name="Oval 4">
            <a:extLst>
              <a:ext uri="{FF2B5EF4-FFF2-40B4-BE49-F238E27FC236}">
                <a16:creationId xmlns:a16="http://schemas.microsoft.com/office/drawing/2014/main" id="{3CAF99B8-0AF6-4D1B-BDE1-51F482F5AC03}"/>
              </a:ext>
            </a:extLst>
          </p:cNvPr>
          <p:cNvSpPr/>
          <p:nvPr/>
        </p:nvSpPr>
        <p:spPr>
          <a:xfrm>
            <a:off x="5476974" y="1748161"/>
            <a:ext cx="2030916" cy="3153211"/>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Top Corners Rounded 7">
            <a:extLst>
              <a:ext uri="{FF2B5EF4-FFF2-40B4-BE49-F238E27FC236}">
                <a16:creationId xmlns:a16="http://schemas.microsoft.com/office/drawing/2014/main" id="{8C60694E-C399-4757-BBD0-A7D125673576}"/>
              </a:ext>
            </a:extLst>
          </p:cNvPr>
          <p:cNvSpPr/>
          <p:nvPr/>
        </p:nvSpPr>
        <p:spPr>
          <a:xfrm>
            <a:off x="8195391" y="1462613"/>
            <a:ext cx="1482264" cy="2769573"/>
          </a:xfrm>
          <a:prstGeom prst="round2Same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Top Corners Rounded 21">
            <a:extLst>
              <a:ext uri="{FF2B5EF4-FFF2-40B4-BE49-F238E27FC236}">
                <a16:creationId xmlns:a16="http://schemas.microsoft.com/office/drawing/2014/main" id="{04EC8026-EB19-499C-8772-0E57367B8BE3}"/>
              </a:ext>
            </a:extLst>
          </p:cNvPr>
          <p:cNvSpPr/>
          <p:nvPr/>
        </p:nvSpPr>
        <p:spPr>
          <a:xfrm rot="10800000">
            <a:off x="8197464" y="4301618"/>
            <a:ext cx="1482264" cy="1260982"/>
          </a:xfrm>
          <a:prstGeom prst="round2Same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 descr="https://cdn4.iconfinder.com/data/icons/professionals/512/general-512.png">
            <a:extLst>
              <a:ext uri="{FF2B5EF4-FFF2-40B4-BE49-F238E27FC236}">
                <a16:creationId xmlns:a16="http://schemas.microsoft.com/office/drawing/2014/main" id="{DF95A4DB-4C18-47EC-A2CF-68019E9C44E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56782" y="1432080"/>
            <a:ext cx="827209" cy="82720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http://icons.iconarchive.com/icons/icons-land/medical/256/People-Doctor-Female-icon.png">
            <a:extLst>
              <a:ext uri="{FF2B5EF4-FFF2-40B4-BE49-F238E27FC236}">
                <a16:creationId xmlns:a16="http://schemas.microsoft.com/office/drawing/2014/main" id="{22ACAB3A-A26E-454D-A3CF-C4C1D677F71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18431" y="2470431"/>
            <a:ext cx="834350" cy="83435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jainbgm.in/mba/images/318-29805.png">
            <a:extLst>
              <a:ext uri="{FF2B5EF4-FFF2-40B4-BE49-F238E27FC236}">
                <a16:creationId xmlns:a16="http://schemas.microsoft.com/office/drawing/2014/main" id="{893B823D-1E51-4176-BD73-D42A9BB5AE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18431" y="3628545"/>
            <a:ext cx="809660" cy="80966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BD42EE5F-A2A7-4346-9F94-1020A3BF5AB9}"/>
              </a:ext>
            </a:extLst>
          </p:cNvPr>
          <p:cNvGrpSpPr/>
          <p:nvPr/>
        </p:nvGrpSpPr>
        <p:grpSpPr>
          <a:xfrm>
            <a:off x="2596895" y="2636871"/>
            <a:ext cx="2410331" cy="685800"/>
            <a:chOff x="2596895" y="1655695"/>
            <a:chExt cx="2410331" cy="685800"/>
          </a:xfrm>
        </p:grpSpPr>
        <p:sp>
          <p:nvSpPr>
            <p:cNvPr id="16" name="Rectangle: Rounded Corners 15">
              <a:extLst>
                <a:ext uri="{FF2B5EF4-FFF2-40B4-BE49-F238E27FC236}">
                  <a16:creationId xmlns:a16="http://schemas.microsoft.com/office/drawing/2014/main" id="{0CF239FF-E3AC-4F92-ABCC-3B8A14E3F14A}"/>
                </a:ext>
              </a:extLst>
            </p:cNvPr>
            <p:cNvSpPr/>
            <p:nvPr/>
          </p:nvSpPr>
          <p:spPr>
            <a:xfrm>
              <a:off x="2596895" y="1655695"/>
              <a:ext cx="2410331" cy="685800"/>
            </a:xfrm>
            <a:prstGeom prst="round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D510CC84-0C50-4A57-BCE8-441DFE8DB30E}"/>
                </a:ext>
              </a:extLst>
            </p:cNvPr>
            <p:cNvSpPr txBox="1"/>
            <p:nvPr/>
          </p:nvSpPr>
          <p:spPr>
            <a:xfrm>
              <a:off x="2666130" y="1781867"/>
              <a:ext cx="2208361" cy="369332"/>
            </a:xfrm>
            <a:prstGeom prst="rect">
              <a:avLst/>
            </a:prstGeom>
            <a:noFill/>
          </p:spPr>
          <p:txBody>
            <a:bodyPr wrap="none" rtlCol="0">
              <a:spAutoFit/>
            </a:bodyPr>
            <a:lstStyle/>
            <a:p>
              <a:pPr algn="ctr"/>
              <a:r>
                <a:rPr lang="en-US" dirty="0">
                  <a:solidFill>
                    <a:schemeClr val="bg1"/>
                  </a:solidFill>
                </a:rPr>
                <a:t>Usability Architecture</a:t>
              </a:r>
            </a:p>
          </p:txBody>
        </p:sp>
      </p:grpSp>
      <p:grpSp>
        <p:nvGrpSpPr>
          <p:cNvPr id="15" name="Group 14">
            <a:extLst>
              <a:ext uri="{FF2B5EF4-FFF2-40B4-BE49-F238E27FC236}">
                <a16:creationId xmlns:a16="http://schemas.microsoft.com/office/drawing/2014/main" id="{5ADD0176-50F7-44DE-9D1B-39B8F29DF5B6}"/>
              </a:ext>
            </a:extLst>
          </p:cNvPr>
          <p:cNvGrpSpPr/>
          <p:nvPr/>
        </p:nvGrpSpPr>
        <p:grpSpPr>
          <a:xfrm>
            <a:off x="2596895" y="3680701"/>
            <a:ext cx="2446092" cy="685800"/>
            <a:chOff x="2596895" y="3166995"/>
            <a:chExt cx="2446092" cy="685800"/>
          </a:xfrm>
        </p:grpSpPr>
        <p:sp>
          <p:nvSpPr>
            <p:cNvPr id="19" name="Rectangle: Rounded Corners 18">
              <a:extLst>
                <a:ext uri="{FF2B5EF4-FFF2-40B4-BE49-F238E27FC236}">
                  <a16:creationId xmlns:a16="http://schemas.microsoft.com/office/drawing/2014/main" id="{E9012A37-B052-4201-8A5A-F797BA3FFED2}"/>
                </a:ext>
              </a:extLst>
            </p:cNvPr>
            <p:cNvSpPr/>
            <p:nvPr/>
          </p:nvSpPr>
          <p:spPr>
            <a:xfrm>
              <a:off x="2596895" y="3166995"/>
              <a:ext cx="2410331" cy="685800"/>
            </a:xfrm>
            <a:prstGeom prst="roundRect">
              <a:avLst/>
            </a:prstGeom>
            <a:solidFill>
              <a:srgbClr val="00B0F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5507454-1533-47DE-B30A-B54C7AA48D00}"/>
                </a:ext>
              </a:extLst>
            </p:cNvPr>
            <p:cNvSpPr txBox="1"/>
            <p:nvPr/>
          </p:nvSpPr>
          <p:spPr>
            <a:xfrm>
              <a:off x="2610462" y="3305039"/>
              <a:ext cx="2432525" cy="369332"/>
            </a:xfrm>
            <a:prstGeom prst="rect">
              <a:avLst/>
            </a:prstGeom>
            <a:noFill/>
          </p:spPr>
          <p:txBody>
            <a:bodyPr wrap="none" rtlCol="0">
              <a:spAutoFit/>
            </a:bodyPr>
            <a:lstStyle/>
            <a:p>
              <a:pPr algn="ctr"/>
              <a:r>
                <a:rPr lang="en-US" dirty="0">
                  <a:solidFill>
                    <a:schemeClr val="bg1"/>
                  </a:solidFill>
                </a:rPr>
                <a:t>Integration Architecture</a:t>
              </a:r>
            </a:p>
          </p:txBody>
        </p:sp>
      </p:grpSp>
      <p:grpSp>
        <p:nvGrpSpPr>
          <p:cNvPr id="17" name="Group 16">
            <a:extLst>
              <a:ext uri="{FF2B5EF4-FFF2-40B4-BE49-F238E27FC236}">
                <a16:creationId xmlns:a16="http://schemas.microsoft.com/office/drawing/2014/main" id="{BFEECD0A-FC04-48FF-9B33-8D74E4AB7580}"/>
              </a:ext>
            </a:extLst>
          </p:cNvPr>
          <p:cNvGrpSpPr/>
          <p:nvPr/>
        </p:nvGrpSpPr>
        <p:grpSpPr>
          <a:xfrm>
            <a:off x="2596895" y="4687956"/>
            <a:ext cx="2410331" cy="685801"/>
            <a:chOff x="2596895" y="4687956"/>
            <a:chExt cx="2410331" cy="685801"/>
          </a:xfrm>
        </p:grpSpPr>
        <p:sp>
          <p:nvSpPr>
            <p:cNvPr id="20" name="Rectangle: Rounded Corners 19">
              <a:extLst>
                <a:ext uri="{FF2B5EF4-FFF2-40B4-BE49-F238E27FC236}">
                  <a16:creationId xmlns:a16="http://schemas.microsoft.com/office/drawing/2014/main" id="{060C784F-C07D-48FC-A35C-70C1E6567CFA}"/>
                </a:ext>
              </a:extLst>
            </p:cNvPr>
            <p:cNvSpPr/>
            <p:nvPr/>
          </p:nvSpPr>
          <p:spPr>
            <a:xfrm>
              <a:off x="2596895" y="4687956"/>
              <a:ext cx="2410331" cy="685801"/>
            </a:xfrm>
            <a:prstGeom prst="roundRect">
              <a:avLst/>
            </a:prstGeom>
            <a:solidFill>
              <a:srgbClr val="7030A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89D6286-7FD2-4A6C-8150-274CFA5A842B}"/>
                </a:ext>
              </a:extLst>
            </p:cNvPr>
            <p:cNvSpPr txBox="1"/>
            <p:nvPr/>
          </p:nvSpPr>
          <p:spPr>
            <a:xfrm>
              <a:off x="2729371" y="4846190"/>
              <a:ext cx="2065309" cy="369332"/>
            </a:xfrm>
            <a:prstGeom prst="rect">
              <a:avLst/>
            </a:prstGeom>
            <a:noFill/>
          </p:spPr>
          <p:txBody>
            <a:bodyPr wrap="none" rtlCol="0">
              <a:spAutoFit/>
            </a:bodyPr>
            <a:lstStyle/>
            <a:p>
              <a:pPr algn="ctr"/>
              <a:r>
                <a:rPr lang="en-US" dirty="0">
                  <a:solidFill>
                    <a:schemeClr val="bg1"/>
                  </a:solidFill>
                </a:rPr>
                <a:t>System Architecture</a:t>
              </a:r>
            </a:p>
          </p:txBody>
        </p:sp>
      </p:grpSp>
      <p:sp>
        <p:nvSpPr>
          <p:cNvPr id="33" name="TextBox 32">
            <a:extLst>
              <a:ext uri="{FF2B5EF4-FFF2-40B4-BE49-F238E27FC236}">
                <a16:creationId xmlns:a16="http://schemas.microsoft.com/office/drawing/2014/main" id="{E3862866-0FBE-4CE4-9438-A549E9CD2C2F}"/>
              </a:ext>
            </a:extLst>
          </p:cNvPr>
          <p:cNvSpPr txBox="1"/>
          <p:nvPr/>
        </p:nvSpPr>
        <p:spPr>
          <a:xfrm>
            <a:off x="6065452" y="3023099"/>
            <a:ext cx="908518" cy="646331"/>
          </a:xfrm>
          <a:prstGeom prst="rect">
            <a:avLst/>
          </a:prstGeom>
          <a:noFill/>
        </p:spPr>
        <p:txBody>
          <a:bodyPr wrap="none" rtlCol="0">
            <a:spAutoFit/>
          </a:bodyPr>
          <a:lstStyle/>
          <a:p>
            <a:pPr algn="ctr"/>
            <a:r>
              <a:rPr lang="en-US" dirty="0">
                <a:solidFill>
                  <a:schemeClr val="bg1"/>
                </a:solidFill>
              </a:rPr>
              <a:t>DevOps</a:t>
            </a:r>
          </a:p>
          <a:p>
            <a:pPr algn="ctr"/>
            <a:r>
              <a:rPr lang="en-US" dirty="0">
                <a:solidFill>
                  <a:schemeClr val="bg1"/>
                </a:solidFill>
              </a:rPr>
              <a:t>CI/CD</a:t>
            </a:r>
          </a:p>
        </p:txBody>
      </p:sp>
      <p:sp>
        <p:nvSpPr>
          <p:cNvPr id="34" name="TextBox 33">
            <a:extLst>
              <a:ext uri="{FF2B5EF4-FFF2-40B4-BE49-F238E27FC236}">
                <a16:creationId xmlns:a16="http://schemas.microsoft.com/office/drawing/2014/main" id="{07C2B25E-86B0-43A4-A12E-FAA6355EEBA4}"/>
              </a:ext>
            </a:extLst>
          </p:cNvPr>
          <p:cNvSpPr txBox="1"/>
          <p:nvPr/>
        </p:nvSpPr>
        <p:spPr>
          <a:xfrm>
            <a:off x="8315038" y="4472056"/>
            <a:ext cx="1242968" cy="923330"/>
          </a:xfrm>
          <a:prstGeom prst="rect">
            <a:avLst/>
          </a:prstGeom>
          <a:noFill/>
        </p:spPr>
        <p:txBody>
          <a:bodyPr wrap="none" rtlCol="0">
            <a:spAutoFit/>
          </a:bodyPr>
          <a:lstStyle/>
          <a:p>
            <a:pPr algn="ctr"/>
            <a:r>
              <a:rPr lang="en-US" dirty="0">
                <a:solidFill>
                  <a:schemeClr val="bg1"/>
                </a:solidFill>
              </a:rPr>
              <a:t>Technology</a:t>
            </a:r>
          </a:p>
          <a:p>
            <a:pPr algn="ctr"/>
            <a:r>
              <a:rPr lang="en-US" dirty="0">
                <a:solidFill>
                  <a:schemeClr val="bg1"/>
                </a:solidFill>
              </a:rPr>
              <a:t>Stack</a:t>
            </a:r>
          </a:p>
          <a:p>
            <a:pPr algn="ctr"/>
            <a:r>
              <a:rPr lang="en-US" dirty="0">
                <a:solidFill>
                  <a:schemeClr val="bg1"/>
                </a:solidFill>
              </a:rPr>
              <a:t>Runtime</a:t>
            </a:r>
          </a:p>
        </p:txBody>
      </p:sp>
      <p:sp>
        <p:nvSpPr>
          <p:cNvPr id="35" name="TextBox 34">
            <a:extLst>
              <a:ext uri="{FF2B5EF4-FFF2-40B4-BE49-F238E27FC236}">
                <a16:creationId xmlns:a16="http://schemas.microsoft.com/office/drawing/2014/main" id="{935F333E-A261-4267-AAC6-97D0DB656C97}"/>
              </a:ext>
            </a:extLst>
          </p:cNvPr>
          <p:cNvSpPr txBox="1"/>
          <p:nvPr/>
        </p:nvSpPr>
        <p:spPr>
          <a:xfrm>
            <a:off x="8436129" y="2290204"/>
            <a:ext cx="1000787" cy="923330"/>
          </a:xfrm>
          <a:prstGeom prst="rect">
            <a:avLst/>
          </a:prstGeom>
          <a:noFill/>
        </p:spPr>
        <p:txBody>
          <a:bodyPr wrap="none" rtlCol="0">
            <a:spAutoFit/>
          </a:bodyPr>
          <a:lstStyle/>
          <a:p>
            <a:pPr algn="ctr"/>
            <a:r>
              <a:rPr lang="en-US" dirty="0">
                <a:solidFill>
                  <a:schemeClr val="bg1"/>
                </a:solidFill>
              </a:rPr>
              <a:t>API</a:t>
            </a:r>
          </a:p>
          <a:p>
            <a:pPr algn="ctr"/>
            <a:r>
              <a:rPr lang="en-US" dirty="0">
                <a:solidFill>
                  <a:schemeClr val="bg1"/>
                </a:solidFill>
              </a:rPr>
              <a:t>Gateway</a:t>
            </a:r>
          </a:p>
          <a:p>
            <a:pPr algn="ctr"/>
            <a:r>
              <a:rPr lang="en-US" dirty="0">
                <a:solidFill>
                  <a:schemeClr val="bg1"/>
                </a:solidFill>
              </a:rPr>
              <a:t>Runtime</a:t>
            </a:r>
          </a:p>
        </p:txBody>
      </p:sp>
      <p:cxnSp>
        <p:nvCxnSpPr>
          <p:cNvPr id="37" name="Straight Arrow Connector 36">
            <a:extLst>
              <a:ext uri="{FF2B5EF4-FFF2-40B4-BE49-F238E27FC236}">
                <a16:creationId xmlns:a16="http://schemas.microsoft.com/office/drawing/2014/main" id="{E35B7A6A-ED27-4BD4-AFEC-0F5280818685}"/>
              </a:ext>
            </a:extLst>
          </p:cNvPr>
          <p:cNvCxnSpPr/>
          <p:nvPr/>
        </p:nvCxnSpPr>
        <p:spPr>
          <a:xfrm flipV="1">
            <a:off x="7609490" y="2565400"/>
            <a:ext cx="448660" cy="1714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8AC313F-A86B-4130-ADBD-7C7199ADBBE7}"/>
              </a:ext>
            </a:extLst>
          </p:cNvPr>
          <p:cNvCxnSpPr/>
          <p:nvPr/>
        </p:nvCxnSpPr>
        <p:spPr>
          <a:xfrm>
            <a:off x="7442200" y="4472056"/>
            <a:ext cx="565150" cy="2586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F2A1761-1560-44F8-A475-075FDD1D0EAF}"/>
              </a:ext>
            </a:extLst>
          </p:cNvPr>
          <p:cNvCxnSpPr>
            <a:cxnSpLocks/>
          </p:cNvCxnSpPr>
          <p:nvPr/>
        </p:nvCxnSpPr>
        <p:spPr>
          <a:xfrm>
            <a:off x="5106487" y="4003411"/>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84184A7-24AE-4508-AA1D-EA179CA8FEB2}"/>
              </a:ext>
            </a:extLst>
          </p:cNvPr>
          <p:cNvCxnSpPr/>
          <p:nvPr/>
        </p:nvCxnSpPr>
        <p:spPr>
          <a:xfrm flipV="1">
            <a:off x="5233677" y="4687956"/>
            <a:ext cx="342900" cy="1841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25DBAB8-ADD8-47A9-A4D1-B1AA5CAE9279}"/>
              </a:ext>
            </a:extLst>
          </p:cNvPr>
          <p:cNvCxnSpPr/>
          <p:nvPr/>
        </p:nvCxnSpPr>
        <p:spPr>
          <a:xfrm>
            <a:off x="2268037" y="197319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A076EFF-9B00-4124-8FAB-A602D9DA2EC0}"/>
              </a:ext>
            </a:extLst>
          </p:cNvPr>
          <p:cNvCxnSpPr/>
          <p:nvPr/>
        </p:nvCxnSpPr>
        <p:spPr>
          <a:xfrm>
            <a:off x="2268037" y="401040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5FDE8A0-1C19-46BE-96A6-3AFF41D54E2E}"/>
              </a:ext>
            </a:extLst>
          </p:cNvPr>
          <p:cNvCxnSpPr/>
          <p:nvPr/>
        </p:nvCxnSpPr>
        <p:spPr>
          <a:xfrm>
            <a:off x="2268036" y="5024506"/>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097945AB-1138-4F3E-94F2-8BB0BC421B14}"/>
              </a:ext>
            </a:extLst>
          </p:cNvPr>
          <p:cNvSpPr txBox="1"/>
          <p:nvPr/>
        </p:nvSpPr>
        <p:spPr>
          <a:xfrm>
            <a:off x="3904783" y="6079609"/>
            <a:ext cx="2918555" cy="369332"/>
          </a:xfrm>
          <a:prstGeom prst="rect">
            <a:avLst/>
          </a:prstGeom>
          <a:noFill/>
        </p:spPr>
        <p:txBody>
          <a:bodyPr wrap="none" rtlCol="0">
            <a:spAutoFit/>
          </a:bodyPr>
          <a:lstStyle/>
          <a:p>
            <a:pPr algn="ctr"/>
            <a:r>
              <a:rPr lang="en-US" dirty="0">
                <a:solidFill>
                  <a:schemeClr val="bg1"/>
                </a:solidFill>
              </a:rPr>
              <a:t>API Management Framework</a:t>
            </a:r>
          </a:p>
        </p:txBody>
      </p:sp>
      <p:cxnSp>
        <p:nvCxnSpPr>
          <p:cNvPr id="51" name="Straight Arrow Connector 50">
            <a:extLst>
              <a:ext uri="{FF2B5EF4-FFF2-40B4-BE49-F238E27FC236}">
                <a16:creationId xmlns:a16="http://schemas.microsoft.com/office/drawing/2014/main" id="{3185ED2F-D122-471E-89BD-D67ABEA2A58E}"/>
              </a:ext>
            </a:extLst>
          </p:cNvPr>
          <p:cNvCxnSpPr/>
          <p:nvPr/>
        </p:nvCxnSpPr>
        <p:spPr>
          <a:xfrm>
            <a:off x="9848850" y="1866900"/>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4D75F04-0713-4A19-9A19-1483A4412E4B}"/>
              </a:ext>
            </a:extLst>
          </p:cNvPr>
          <p:cNvCxnSpPr/>
          <p:nvPr/>
        </p:nvCxnSpPr>
        <p:spPr>
          <a:xfrm>
            <a:off x="9848850" y="2886075"/>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B4C067C-A3FA-445C-8FD8-06A54B0473E4}"/>
              </a:ext>
            </a:extLst>
          </p:cNvPr>
          <p:cNvCxnSpPr/>
          <p:nvPr/>
        </p:nvCxnSpPr>
        <p:spPr>
          <a:xfrm>
            <a:off x="9870089" y="4033375"/>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ectangle: Rounded Corners 56">
            <a:extLst>
              <a:ext uri="{FF2B5EF4-FFF2-40B4-BE49-F238E27FC236}">
                <a16:creationId xmlns:a16="http://schemas.microsoft.com/office/drawing/2014/main" id="{D908B564-79C0-4764-BDBE-ACEECA6495D0}"/>
              </a:ext>
            </a:extLst>
          </p:cNvPr>
          <p:cNvSpPr/>
          <p:nvPr/>
        </p:nvSpPr>
        <p:spPr>
          <a:xfrm>
            <a:off x="2596894" y="1589693"/>
            <a:ext cx="2410331" cy="685800"/>
          </a:xfrm>
          <a:prstGeom prst="roundRect">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5D790960-A868-4CC5-AEF3-39AC9D1EA2A0}"/>
              </a:ext>
            </a:extLst>
          </p:cNvPr>
          <p:cNvSpPr txBox="1"/>
          <p:nvPr/>
        </p:nvSpPr>
        <p:spPr>
          <a:xfrm>
            <a:off x="2667733" y="1715865"/>
            <a:ext cx="2205155" cy="369332"/>
          </a:xfrm>
          <a:prstGeom prst="rect">
            <a:avLst/>
          </a:prstGeom>
          <a:noFill/>
        </p:spPr>
        <p:txBody>
          <a:bodyPr wrap="none" rtlCol="0">
            <a:spAutoFit/>
          </a:bodyPr>
          <a:lstStyle/>
          <a:p>
            <a:pPr algn="ctr"/>
            <a:r>
              <a:rPr lang="en-US" dirty="0">
                <a:solidFill>
                  <a:schemeClr val="bg1"/>
                </a:solidFill>
              </a:rPr>
              <a:t>Business Architecture</a:t>
            </a:r>
          </a:p>
        </p:txBody>
      </p:sp>
      <p:cxnSp>
        <p:nvCxnSpPr>
          <p:cNvPr id="59" name="Straight Arrow Connector 58">
            <a:extLst>
              <a:ext uri="{FF2B5EF4-FFF2-40B4-BE49-F238E27FC236}">
                <a16:creationId xmlns:a16="http://schemas.microsoft.com/office/drawing/2014/main" id="{316E299E-AD5C-4643-8668-89C79FE9EC39}"/>
              </a:ext>
            </a:extLst>
          </p:cNvPr>
          <p:cNvCxnSpPr/>
          <p:nvPr/>
        </p:nvCxnSpPr>
        <p:spPr>
          <a:xfrm>
            <a:off x="2255337" y="298919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3C5B9A5-3E2E-46B8-BF65-7A713D8DC2E6}"/>
              </a:ext>
            </a:extLst>
          </p:cNvPr>
          <p:cNvCxnSpPr>
            <a:cxnSpLocks/>
          </p:cNvCxnSpPr>
          <p:nvPr/>
        </p:nvCxnSpPr>
        <p:spPr>
          <a:xfrm>
            <a:off x="5093787" y="2992106"/>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C5EA465-0A35-40BA-94E4-008D66C2FD41}"/>
              </a:ext>
            </a:extLst>
          </p:cNvPr>
          <p:cNvCxnSpPr>
            <a:cxnSpLocks/>
          </p:cNvCxnSpPr>
          <p:nvPr/>
        </p:nvCxnSpPr>
        <p:spPr>
          <a:xfrm>
            <a:off x="5198356" y="2074641"/>
            <a:ext cx="297667" cy="1603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2FD335C3-5563-4635-8CB8-9DB32F70560B}"/>
              </a:ext>
            </a:extLst>
          </p:cNvPr>
          <p:cNvSpPr/>
          <p:nvPr/>
        </p:nvSpPr>
        <p:spPr>
          <a:xfrm>
            <a:off x="0" y="0"/>
            <a:ext cx="12192000"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AB0DCBF8-D339-4C8B-BF41-DF4FB4D7A9E4}"/>
              </a:ext>
            </a:extLst>
          </p:cNvPr>
          <p:cNvSpPr/>
          <p:nvPr/>
        </p:nvSpPr>
        <p:spPr>
          <a:xfrm>
            <a:off x="3168650" y="100521"/>
            <a:ext cx="6468578" cy="5681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984A3DF1-6F60-40F5-B63E-4248CBCBAB65}"/>
              </a:ext>
            </a:extLst>
          </p:cNvPr>
          <p:cNvSpPr txBox="1"/>
          <p:nvPr/>
        </p:nvSpPr>
        <p:spPr>
          <a:xfrm>
            <a:off x="3644761" y="118492"/>
            <a:ext cx="5695342" cy="523220"/>
          </a:xfrm>
          <a:prstGeom prst="rect">
            <a:avLst/>
          </a:prstGeom>
          <a:noFill/>
        </p:spPr>
        <p:txBody>
          <a:bodyPr wrap="none" rtlCol="0">
            <a:spAutoFit/>
          </a:bodyPr>
          <a:lstStyle/>
          <a:p>
            <a:r>
              <a:rPr lang="en-US" sz="2800" dirty="0">
                <a:solidFill>
                  <a:schemeClr val="accent1">
                    <a:lumMod val="75000"/>
                  </a:schemeClr>
                </a:solidFill>
              </a:rPr>
              <a:t>API Portal / Gateway Context Diagram</a:t>
            </a:r>
          </a:p>
        </p:txBody>
      </p:sp>
      <p:sp>
        <p:nvSpPr>
          <p:cNvPr id="14" name="Rectangle: Rounded Corners 13">
            <a:extLst>
              <a:ext uri="{FF2B5EF4-FFF2-40B4-BE49-F238E27FC236}">
                <a16:creationId xmlns:a16="http://schemas.microsoft.com/office/drawing/2014/main" id="{6A2317B1-6187-4304-A64C-2925BBB664CD}"/>
              </a:ext>
            </a:extLst>
          </p:cNvPr>
          <p:cNvSpPr/>
          <p:nvPr/>
        </p:nvSpPr>
        <p:spPr>
          <a:xfrm>
            <a:off x="711199" y="1463262"/>
            <a:ext cx="1504951" cy="4099338"/>
          </a:xfrm>
          <a:prstGeom prst="roundRect">
            <a:avLst/>
          </a:prstGeom>
          <a:gradFill>
            <a:gsLst>
              <a:gs pos="0">
                <a:srgbClr val="00B050"/>
              </a:gs>
              <a:gs pos="37000">
                <a:srgbClr val="FFC000"/>
              </a:gs>
              <a:gs pos="62000">
                <a:srgbClr val="00B0F0"/>
              </a:gs>
              <a:gs pos="86000">
                <a:srgbClr val="7030A0"/>
              </a:gs>
            </a:gsLst>
            <a:lin ang="5400000" scaled="1"/>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01B4D1F-30EB-4B35-AE61-80A493438F65}"/>
              </a:ext>
            </a:extLst>
          </p:cNvPr>
          <p:cNvSpPr txBox="1"/>
          <p:nvPr/>
        </p:nvSpPr>
        <p:spPr>
          <a:xfrm>
            <a:off x="1094534" y="3027001"/>
            <a:ext cx="738279" cy="646331"/>
          </a:xfrm>
          <a:prstGeom prst="rect">
            <a:avLst/>
          </a:prstGeom>
          <a:noFill/>
        </p:spPr>
        <p:txBody>
          <a:bodyPr wrap="none" rtlCol="0">
            <a:spAutoFit/>
          </a:bodyPr>
          <a:lstStyle/>
          <a:p>
            <a:pPr algn="ctr"/>
            <a:r>
              <a:rPr lang="en-US" dirty="0">
                <a:solidFill>
                  <a:schemeClr val="bg1"/>
                </a:solidFill>
              </a:rPr>
              <a:t>API</a:t>
            </a:r>
          </a:p>
          <a:p>
            <a:pPr algn="ctr"/>
            <a:r>
              <a:rPr lang="en-US" dirty="0">
                <a:solidFill>
                  <a:schemeClr val="bg1"/>
                </a:solidFill>
              </a:rPr>
              <a:t>Portal</a:t>
            </a:r>
          </a:p>
        </p:txBody>
      </p:sp>
      <p:sp>
        <p:nvSpPr>
          <p:cNvPr id="3" name="TextBox 2">
            <a:extLst>
              <a:ext uri="{FF2B5EF4-FFF2-40B4-BE49-F238E27FC236}">
                <a16:creationId xmlns:a16="http://schemas.microsoft.com/office/drawing/2014/main" id="{F771674D-BCF3-4079-9667-7F579A8368B9}"/>
              </a:ext>
            </a:extLst>
          </p:cNvPr>
          <p:cNvSpPr txBox="1"/>
          <p:nvPr/>
        </p:nvSpPr>
        <p:spPr>
          <a:xfrm>
            <a:off x="8660712" y="6560272"/>
            <a:ext cx="3531288" cy="276999"/>
          </a:xfrm>
          <a:prstGeom prst="rect">
            <a:avLst/>
          </a:prstGeom>
          <a:noFill/>
        </p:spPr>
        <p:txBody>
          <a:bodyPr wrap="none" rtlCol="0">
            <a:spAutoFit/>
          </a:bodyPr>
          <a:lstStyle/>
          <a:p>
            <a:r>
              <a:rPr lang="en-US" sz="1200" dirty="0"/>
              <a:t>Internal VA Use Only – Working Draft – Pre-Decisional</a:t>
            </a:r>
            <a:endParaRPr lang="en-US" dirty="0"/>
          </a:p>
        </p:txBody>
      </p:sp>
      <p:sp>
        <p:nvSpPr>
          <p:cNvPr id="62" name="Rectangle: Rounded Corners 61">
            <a:extLst>
              <a:ext uri="{FF2B5EF4-FFF2-40B4-BE49-F238E27FC236}">
                <a16:creationId xmlns:a16="http://schemas.microsoft.com/office/drawing/2014/main" id="{BA65F617-E999-437F-92BE-F416DE000221}"/>
              </a:ext>
            </a:extLst>
          </p:cNvPr>
          <p:cNvSpPr/>
          <p:nvPr/>
        </p:nvSpPr>
        <p:spPr>
          <a:xfrm>
            <a:off x="3362104" y="1973195"/>
            <a:ext cx="7017018" cy="2705780"/>
          </a:xfrm>
          <a:prstGeom prst="roundRect">
            <a:avLst/>
          </a:prstGeom>
          <a:solidFill>
            <a:schemeClr val="bg1"/>
          </a:solidFill>
          <a:scene3d>
            <a:camera prst="orthographicFront"/>
            <a:lightRig rig="threePt" dir="t"/>
          </a:scene3d>
          <a:sp3d>
            <a:bevelT w="317500" h="317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6166BE11-A19A-4EE1-8FBB-AC082CC47533}"/>
              </a:ext>
            </a:extLst>
          </p:cNvPr>
          <p:cNvSpPr/>
          <p:nvPr/>
        </p:nvSpPr>
        <p:spPr>
          <a:xfrm>
            <a:off x="3821641" y="2029500"/>
            <a:ext cx="6096000" cy="2308324"/>
          </a:xfrm>
          <a:prstGeom prst="rect">
            <a:avLst/>
          </a:prstGeom>
        </p:spPr>
        <p:txBody>
          <a:bodyPr>
            <a:spAutoFit/>
          </a:bodyPr>
          <a:lstStyle/>
          <a:p>
            <a:pPr lvl="0"/>
            <a:endParaRPr lang="en-US" dirty="0"/>
          </a:p>
          <a:p>
            <a:pPr lvl="0"/>
            <a:r>
              <a:rPr lang="en-US" dirty="0"/>
              <a:t>An </a:t>
            </a:r>
            <a:r>
              <a:rPr lang="en-US" b="1" dirty="0"/>
              <a:t>API Portal </a:t>
            </a:r>
            <a:r>
              <a:rPr lang="en-US" dirty="0"/>
              <a:t>is a destination to attract and support developers and partners as they make use of your APIs. It allows for the packaging of APIs as products, complete with documentation, to enable your community to use APIs in a scalable way.</a:t>
            </a:r>
          </a:p>
          <a:p>
            <a:pPr lvl="0"/>
            <a:endParaRPr lang="en-US" dirty="0"/>
          </a:p>
          <a:p>
            <a:pPr lvl="0"/>
            <a:r>
              <a:rPr lang="en-US" dirty="0"/>
              <a:t>An API portal helps to enable self-service for developers of API artifacts.</a:t>
            </a:r>
          </a:p>
        </p:txBody>
      </p:sp>
    </p:spTree>
    <p:extLst>
      <p:ext uri="{BB962C8B-B14F-4D97-AF65-F5344CB8AC3E}">
        <p14:creationId xmlns:p14="http://schemas.microsoft.com/office/powerpoint/2010/main" val="3134716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64DB264-DC85-4426-8232-AF54BF3314EE}"/>
              </a:ext>
            </a:extLst>
          </p:cNvPr>
          <p:cNvSpPr/>
          <p:nvPr/>
        </p:nvSpPr>
        <p:spPr>
          <a:xfrm>
            <a:off x="711200" y="5949950"/>
            <a:ext cx="8966456" cy="628650"/>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1EFEE53C-2421-44F6-9901-8ABFC4D99B89}"/>
              </a:ext>
            </a:extLst>
          </p:cNvPr>
          <p:cNvSpPr/>
          <p:nvPr/>
        </p:nvSpPr>
        <p:spPr>
          <a:xfrm>
            <a:off x="711199" y="803943"/>
            <a:ext cx="1605311"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Discover</a:t>
            </a:r>
          </a:p>
        </p:txBody>
      </p:sp>
      <p:sp>
        <p:nvSpPr>
          <p:cNvPr id="10" name="Rectangle 9">
            <a:extLst>
              <a:ext uri="{FF2B5EF4-FFF2-40B4-BE49-F238E27FC236}">
                <a16:creationId xmlns:a16="http://schemas.microsoft.com/office/drawing/2014/main" id="{21767BB9-8F03-47E9-A73C-90ABD2D57759}"/>
              </a:ext>
            </a:extLst>
          </p:cNvPr>
          <p:cNvSpPr/>
          <p:nvPr/>
        </p:nvSpPr>
        <p:spPr>
          <a:xfrm>
            <a:off x="3057605" y="803943"/>
            <a:ext cx="1552413"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Develop</a:t>
            </a:r>
          </a:p>
        </p:txBody>
      </p:sp>
      <p:sp>
        <p:nvSpPr>
          <p:cNvPr id="11" name="Rectangle 10">
            <a:extLst>
              <a:ext uri="{FF2B5EF4-FFF2-40B4-BE49-F238E27FC236}">
                <a16:creationId xmlns:a16="http://schemas.microsoft.com/office/drawing/2014/main" id="{06A4ABE4-A5D1-45CD-A013-C11555FDA1DD}"/>
              </a:ext>
            </a:extLst>
          </p:cNvPr>
          <p:cNvSpPr/>
          <p:nvPr/>
        </p:nvSpPr>
        <p:spPr>
          <a:xfrm>
            <a:off x="5760127" y="814136"/>
            <a:ext cx="1352678"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Deploy</a:t>
            </a:r>
          </a:p>
        </p:txBody>
      </p:sp>
      <p:sp>
        <p:nvSpPr>
          <p:cNvPr id="12" name="Rectangle 11">
            <a:extLst>
              <a:ext uri="{FF2B5EF4-FFF2-40B4-BE49-F238E27FC236}">
                <a16:creationId xmlns:a16="http://schemas.microsoft.com/office/drawing/2014/main" id="{A27A087C-DDCF-4241-A5FA-7A2FA33F37AB}"/>
              </a:ext>
            </a:extLst>
          </p:cNvPr>
          <p:cNvSpPr/>
          <p:nvPr/>
        </p:nvSpPr>
        <p:spPr>
          <a:xfrm>
            <a:off x="8154964" y="808406"/>
            <a:ext cx="1482264"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Execute</a:t>
            </a:r>
          </a:p>
        </p:txBody>
      </p:sp>
      <p:sp>
        <p:nvSpPr>
          <p:cNvPr id="13" name="Rectangle 12">
            <a:extLst>
              <a:ext uri="{FF2B5EF4-FFF2-40B4-BE49-F238E27FC236}">
                <a16:creationId xmlns:a16="http://schemas.microsoft.com/office/drawing/2014/main" id="{4C3137CC-6701-4809-ABC2-45EEF82E23D1}"/>
              </a:ext>
            </a:extLst>
          </p:cNvPr>
          <p:cNvSpPr/>
          <p:nvPr/>
        </p:nvSpPr>
        <p:spPr>
          <a:xfrm>
            <a:off x="10105039" y="808406"/>
            <a:ext cx="1745991"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Consume</a:t>
            </a:r>
          </a:p>
        </p:txBody>
      </p:sp>
      <p:sp>
        <p:nvSpPr>
          <p:cNvPr id="14" name="Rectangle: Rounded Corners 13">
            <a:extLst>
              <a:ext uri="{FF2B5EF4-FFF2-40B4-BE49-F238E27FC236}">
                <a16:creationId xmlns:a16="http://schemas.microsoft.com/office/drawing/2014/main" id="{6A2317B1-6187-4304-A64C-2925BBB664CD}"/>
              </a:ext>
            </a:extLst>
          </p:cNvPr>
          <p:cNvSpPr/>
          <p:nvPr/>
        </p:nvSpPr>
        <p:spPr>
          <a:xfrm>
            <a:off x="711199" y="1463262"/>
            <a:ext cx="1504951" cy="4099338"/>
          </a:xfrm>
          <a:prstGeom prst="roundRect">
            <a:avLst/>
          </a:prstGeom>
          <a:gradFill>
            <a:gsLst>
              <a:gs pos="0">
                <a:srgbClr val="00B050"/>
              </a:gs>
              <a:gs pos="37000">
                <a:srgbClr val="FFC000"/>
              </a:gs>
              <a:gs pos="62000">
                <a:srgbClr val="00B0F0"/>
              </a:gs>
              <a:gs pos="86000">
                <a:srgbClr val="7030A0"/>
              </a:gs>
            </a:gsLst>
            <a:lin ang="5400000" scaled="1"/>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CAF99B8-0AF6-4D1B-BDE1-51F482F5AC03}"/>
              </a:ext>
            </a:extLst>
          </p:cNvPr>
          <p:cNvSpPr/>
          <p:nvPr/>
        </p:nvSpPr>
        <p:spPr>
          <a:xfrm>
            <a:off x="5476974" y="1748161"/>
            <a:ext cx="2030916" cy="3153211"/>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Top Corners Rounded 7">
            <a:extLst>
              <a:ext uri="{FF2B5EF4-FFF2-40B4-BE49-F238E27FC236}">
                <a16:creationId xmlns:a16="http://schemas.microsoft.com/office/drawing/2014/main" id="{8C60694E-C399-4757-BBD0-A7D125673576}"/>
              </a:ext>
            </a:extLst>
          </p:cNvPr>
          <p:cNvSpPr/>
          <p:nvPr/>
        </p:nvSpPr>
        <p:spPr>
          <a:xfrm>
            <a:off x="8195391" y="1462613"/>
            <a:ext cx="1482264" cy="2769573"/>
          </a:xfrm>
          <a:prstGeom prst="round2Same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Top Corners Rounded 21">
            <a:extLst>
              <a:ext uri="{FF2B5EF4-FFF2-40B4-BE49-F238E27FC236}">
                <a16:creationId xmlns:a16="http://schemas.microsoft.com/office/drawing/2014/main" id="{04EC8026-EB19-499C-8772-0E57367B8BE3}"/>
              </a:ext>
            </a:extLst>
          </p:cNvPr>
          <p:cNvSpPr/>
          <p:nvPr/>
        </p:nvSpPr>
        <p:spPr>
          <a:xfrm rot="10800000">
            <a:off x="8197464" y="4301618"/>
            <a:ext cx="1482264" cy="1260982"/>
          </a:xfrm>
          <a:prstGeom prst="round2Same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 descr="https://cdn4.iconfinder.com/data/icons/professionals/512/general-512.png">
            <a:extLst>
              <a:ext uri="{FF2B5EF4-FFF2-40B4-BE49-F238E27FC236}">
                <a16:creationId xmlns:a16="http://schemas.microsoft.com/office/drawing/2014/main" id="{DF95A4DB-4C18-47EC-A2CF-68019E9C44E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56782" y="1432080"/>
            <a:ext cx="827209" cy="82720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http://icons.iconarchive.com/icons/icons-land/medical/256/People-Doctor-Female-icon.png">
            <a:extLst>
              <a:ext uri="{FF2B5EF4-FFF2-40B4-BE49-F238E27FC236}">
                <a16:creationId xmlns:a16="http://schemas.microsoft.com/office/drawing/2014/main" id="{22ACAB3A-A26E-454D-A3CF-C4C1D677F71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18431" y="2470431"/>
            <a:ext cx="834350" cy="83435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jainbgm.in/mba/images/318-29805.png">
            <a:extLst>
              <a:ext uri="{FF2B5EF4-FFF2-40B4-BE49-F238E27FC236}">
                <a16:creationId xmlns:a16="http://schemas.microsoft.com/office/drawing/2014/main" id="{893B823D-1E51-4176-BD73-D42A9BB5AE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18431" y="3628545"/>
            <a:ext cx="809660" cy="80966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01B4D1F-30EB-4B35-AE61-80A493438F65}"/>
              </a:ext>
            </a:extLst>
          </p:cNvPr>
          <p:cNvSpPr txBox="1"/>
          <p:nvPr/>
        </p:nvSpPr>
        <p:spPr>
          <a:xfrm>
            <a:off x="1094534" y="3027001"/>
            <a:ext cx="738279" cy="646331"/>
          </a:xfrm>
          <a:prstGeom prst="rect">
            <a:avLst/>
          </a:prstGeom>
          <a:noFill/>
        </p:spPr>
        <p:txBody>
          <a:bodyPr wrap="none" rtlCol="0">
            <a:spAutoFit/>
          </a:bodyPr>
          <a:lstStyle/>
          <a:p>
            <a:pPr algn="ctr"/>
            <a:r>
              <a:rPr lang="en-US" dirty="0">
                <a:solidFill>
                  <a:schemeClr val="bg1"/>
                </a:solidFill>
              </a:rPr>
              <a:t>API</a:t>
            </a:r>
          </a:p>
          <a:p>
            <a:pPr algn="ctr"/>
            <a:r>
              <a:rPr lang="en-US" dirty="0">
                <a:solidFill>
                  <a:schemeClr val="bg1"/>
                </a:solidFill>
              </a:rPr>
              <a:t>Portal</a:t>
            </a:r>
          </a:p>
        </p:txBody>
      </p:sp>
      <p:sp>
        <p:nvSpPr>
          <p:cNvPr id="33" name="TextBox 32">
            <a:extLst>
              <a:ext uri="{FF2B5EF4-FFF2-40B4-BE49-F238E27FC236}">
                <a16:creationId xmlns:a16="http://schemas.microsoft.com/office/drawing/2014/main" id="{E3862866-0FBE-4CE4-9438-A549E9CD2C2F}"/>
              </a:ext>
            </a:extLst>
          </p:cNvPr>
          <p:cNvSpPr txBox="1"/>
          <p:nvPr/>
        </p:nvSpPr>
        <p:spPr>
          <a:xfrm>
            <a:off x="6065452" y="3023099"/>
            <a:ext cx="908518" cy="646331"/>
          </a:xfrm>
          <a:prstGeom prst="rect">
            <a:avLst/>
          </a:prstGeom>
          <a:noFill/>
        </p:spPr>
        <p:txBody>
          <a:bodyPr wrap="none" rtlCol="0">
            <a:spAutoFit/>
          </a:bodyPr>
          <a:lstStyle/>
          <a:p>
            <a:pPr algn="ctr"/>
            <a:r>
              <a:rPr lang="en-US" dirty="0">
                <a:solidFill>
                  <a:schemeClr val="bg1"/>
                </a:solidFill>
              </a:rPr>
              <a:t>DevOps</a:t>
            </a:r>
          </a:p>
          <a:p>
            <a:pPr algn="ctr"/>
            <a:r>
              <a:rPr lang="en-US" dirty="0">
                <a:solidFill>
                  <a:schemeClr val="bg1"/>
                </a:solidFill>
              </a:rPr>
              <a:t>CI/CD</a:t>
            </a:r>
          </a:p>
        </p:txBody>
      </p:sp>
      <p:sp>
        <p:nvSpPr>
          <p:cNvPr id="34" name="TextBox 33">
            <a:extLst>
              <a:ext uri="{FF2B5EF4-FFF2-40B4-BE49-F238E27FC236}">
                <a16:creationId xmlns:a16="http://schemas.microsoft.com/office/drawing/2014/main" id="{07C2B25E-86B0-43A4-A12E-FAA6355EEBA4}"/>
              </a:ext>
            </a:extLst>
          </p:cNvPr>
          <p:cNvSpPr txBox="1"/>
          <p:nvPr/>
        </p:nvSpPr>
        <p:spPr>
          <a:xfrm>
            <a:off x="8315038" y="4472056"/>
            <a:ext cx="1242968" cy="923330"/>
          </a:xfrm>
          <a:prstGeom prst="rect">
            <a:avLst/>
          </a:prstGeom>
          <a:noFill/>
        </p:spPr>
        <p:txBody>
          <a:bodyPr wrap="none" rtlCol="0">
            <a:spAutoFit/>
          </a:bodyPr>
          <a:lstStyle/>
          <a:p>
            <a:pPr algn="ctr"/>
            <a:r>
              <a:rPr lang="en-US" dirty="0">
                <a:solidFill>
                  <a:schemeClr val="bg1"/>
                </a:solidFill>
              </a:rPr>
              <a:t>Technology</a:t>
            </a:r>
          </a:p>
          <a:p>
            <a:pPr algn="ctr"/>
            <a:r>
              <a:rPr lang="en-US" dirty="0">
                <a:solidFill>
                  <a:schemeClr val="bg1"/>
                </a:solidFill>
              </a:rPr>
              <a:t>Stack</a:t>
            </a:r>
          </a:p>
          <a:p>
            <a:pPr algn="ctr"/>
            <a:r>
              <a:rPr lang="en-US" dirty="0">
                <a:solidFill>
                  <a:schemeClr val="bg1"/>
                </a:solidFill>
              </a:rPr>
              <a:t>Runtime</a:t>
            </a:r>
          </a:p>
        </p:txBody>
      </p:sp>
      <p:sp>
        <p:nvSpPr>
          <p:cNvPr id="35" name="TextBox 34">
            <a:extLst>
              <a:ext uri="{FF2B5EF4-FFF2-40B4-BE49-F238E27FC236}">
                <a16:creationId xmlns:a16="http://schemas.microsoft.com/office/drawing/2014/main" id="{935F333E-A261-4267-AAC6-97D0DB656C97}"/>
              </a:ext>
            </a:extLst>
          </p:cNvPr>
          <p:cNvSpPr txBox="1"/>
          <p:nvPr/>
        </p:nvSpPr>
        <p:spPr>
          <a:xfrm>
            <a:off x="8436129" y="2290204"/>
            <a:ext cx="1000787" cy="923330"/>
          </a:xfrm>
          <a:prstGeom prst="rect">
            <a:avLst/>
          </a:prstGeom>
          <a:noFill/>
        </p:spPr>
        <p:txBody>
          <a:bodyPr wrap="none" rtlCol="0">
            <a:spAutoFit/>
          </a:bodyPr>
          <a:lstStyle/>
          <a:p>
            <a:pPr algn="ctr"/>
            <a:r>
              <a:rPr lang="en-US" dirty="0">
                <a:solidFill>
                  <a:schemeClr val="bg1"/>
                </a:solidFill>
              </a:rPr>
              <a:t>API</a:t>
            </a:r>
          </a:p>
          <a:p>
            <a:pPr algn="ctr"/>
            <a:r>
              <a:rPr lang="en-US" dirty="0">
                <a:solidFill>
                  <a:schemeClr val="bg1"/>
                </a:solidFill>
              </a:rPr>
              <a:t>Gateway</a:t>
            </a:r>
          </a:p>
          <a:p>
            <a:pPr algn="ctr"/>
            <a:r>
              <a:rPr lang="en-US" dirty="0">
                <a:solidFill>
                  <a:schemeClr val="bg1"/>
                </a:solidFill>
              </a:rPr>
              <a:t>Runtime</a:t>
            </a:r>
          </a:p>
        </p:txBody>
      </p:sp>
      <p:cxnSp>
        <p:nvCxnSpPr>
          <p:cNvPr id="37" name="Straight Arrow Connector 36">
            <a:extLst>
              <a:ext uri="{FF2B5EF4-FFF2-40B4-BE49-F238E27FC236}">
                <a16:creationId xmlns:a16="http://schemas.microsoft.com/office/drawing/2014/main" id="{E35B7A6A-ED27-4BD4-AFEC-0F5280818685}"/>
              </a:ext>
            </a:extLst>
          </p:cNvPr>
          <p:cNvCxnSpPr/>
          <p:nvPr/>
        </p:nvCxnSpPr>
        <p:spPr>
          <a:xfrm flipV="1">
            <a:off x="7609490" y="2565400"/>
            <a:ext cx="448660" cy="1714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8AC313F-A86B-4130-ADBD-7C7199ADBBE7}"/>
              </a:ext>
            </a:extLst>
          </p:cNvPr>
          <p:cNvCxnSpPr/>
          <p:nvPr/>
        </p:nvCxnSpPr>
        <p:spPr>
          <a:xfrm>
            <a:off x="7442200" y="4472056"/>
            <a:ext cx="565150" cy="2586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F2A1761-1560-44F8-A475-075FDD1D0EAF}"/>
              </a:ext>
            </a:extLst>
          </p:cNvPr>
          <p:cNvCxnSpPr>
            <a:cxnSpLocks/>
          </p:cNvCxnSpPr>
          <p:nvPr/>
        </p:nvCxnSpPr>
        <p:spPr>
          <a:xfrm>
            <a:off x="5106487" y="4003411"/>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84184A7-24AE-4508-AA1D-EA179CA8FEB2}"/>
              </a:ext>
            </a:extLst>
          </p:cNvPr>
          <p:cNvCxnSpPr/>
          <p:nvPr/>
        </p:nvCxnSpPr>
        <p:spPr>
          <a:xfrm flipV="1">
            <a:off x="5233677" y="4687956"/>
            <a:ext cx="342900" cy="1841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25DBAB8-ADD8-47A9-A4D1-B1AA5CAE9279}"/>
              </a:ext>
            </a:extLst>
          </p:cNvPr>
          <p:cNvCxnSpPr/>
          <p:nvPr/>
        </p:nvCxnSpPr>
        <p:spPr>
          <a:xfrm>
            <a:off x="2268037" y="197319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A076EFF-9B00-4124-8FAB-A602D9DA2EC0}"/>
              </a:ext>
            </a:extLst>
          </p:cNvPr>
          <p:cNvCxnSpPr/>
          <p:nvPr/>
        </p:nvCxnSpPr>
        <p:spPr>
          <a:xfrm>
            <a:off x="2268037" y="401040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5FDE8A0-1C19-46BE-96A6-3AFF41D54E2E}"/>
              </a:ext>
            </a:extLst>
          </p:cNvPr>
          <p:cNvCxnSpPr/>
          <p:nvPr/>
        </p:nvCxnSpPr>
        <p:spPr>
          <a:xfrm>
            <a:off x="2268036" y="5024506"/>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097945AB-1138-4F3E-94F2-8BB0BC421B14}"/>
              </a:ext>
            </a:extLst>
          </p:cNvPr>
          <p:cNvSpPr txBox="1"/>
          <p:nvPr/>
        </p:nvSpPr>
        <p:spPr>
          <a:xfrm>
            <a:off x="3904783" y="6079609"/>
            <a:ext cx="2918555" cy="369332"/>
          </a:xfrm>
          <a:prstGeom prst="rect">
            <a:avLst/>
          </a:prstGeom>
          <a:noFill/>
        </p:spPr>
        <p:txBody>
          <a:bodyPr wrap="none" rtlCol="0">
            <a:spAutoFit/>
          </a:bodyPr>
          <a:lstStyle/>
          <a:p>
            <a:pPr algn="ctr"/>
            <a:r>
              <a:rPr lang="en-US" dirty="0">
                <a:solidFill>
                  <a:schemeClr val="bg1"/>
                </a:solidFill>
              </a:rPr>
              <a:t>API Management Framework</a:t>
            </a:r>
          </a:p>
        </p:txBody>
      </p:sp>
      <p:cxnSp>
        <p:nvCxnSpPr>
          <p:cNvPr id="51" name="Straight Arrow Connector 50">
            <a:extLst>
              <a:ext uri="{FF2B5EF4-FFF2-40B4-BE49-F238E27FC236}">
                <a16:creationId xmlns:a16="http://schemas.microsoft.com/office/drawing/2014/main" id="{3185ED2F-D122-471E-89BD-D67ABEA2A58E}"/>
              </a:ext>
            </a:extLst>
          </p:cNvPr>
          <p:cNvCxnSpPr/>
          <p:nvPr/>
        </p:nvCxnSpPr>
        <p:spPr>
          <a:xfrm>
            <a:off x="9848850" y="1866900"/>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4D75F04-0713-4A19-9A19-1483A4412E4B}"/>
              </a:ext>
            </a:extLst>
          </p:cNvPr>
          <p:cNvCxnSpPr/>
          <p:nvPr/>
        </p:nvCxnSpPr>
        <p:spPr>
          <a:xfrm>
            <a:off x="9848850" y="2886075"/>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B4C067C-A3FA-445C-8FD8-06A54B0473E4}"/>
              </a:ext>
            </a:extLst>
          </p:cNvPr>
          <p:cNvCxnSpPr/>
          <p:nvPr/>
        </p:nvCxnSpPr>
        <p:spPr>
          <a:xfrm>
            <a:off x="9870089" y="4033375"/>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16E299E-AD5C-4643-8668-89C79FE9EC39}"/>
              </a:ext>
            </a:extLst>
          </p:cNvPr>
          <p:cNvCxnSpPr/>
          <p:nvPr/>
        </p:nvCxnSpPr>
        <p:spPr>
          <a:xfrm>
            <a:off x="2255337" y="298919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3C5B9A5-3E2E-46B8-BF65-7A713D8DC2E6}"/>
              </a:ext>
            </a:extLst>
          </p:cNvPr>
          <p:cNvCxnSpPr>
            <a:cxnSpLocks/>
          </p:cNvCxnSpPr>
          <p:nvPr/>
        </p:nvCxnSpPr>
        <p:spPr>
          <a:xfrm>
            <a:off x="5093787" y="2992106"/>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C5EA465-0A35-40BA-94E4-008D66C2FD41}"/>
              </a:ext>
            </a:extLst>
          </p:cNvPr>
          <p:cNvCxnSpPr>
            <a:cxnSpLocks/>
          </p:cNvCxnSpPr>
          <p:nvPr/>
        </p:nvCxnSpPr>
        <p:spPr>
          <a:xfrm>
            <a:off x="5198356" y="2074641"/>
            <a:ext cx="297667" cy="1603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C30AF637-AE82-4F30-9996-09160517626C}"/>
              </a:ext>
            </a:extLst>
          </p:cNvPr>
          <p:cNvSpPr/>
          <p:nvPr/>
        </p:nvSpPr>
        <p:spPr>
          <a:xfrm>
            <a:off x="0" y="0"/>
            <a:ext cx="12192000"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BD42EE5F-A2A7-4346-9F94-1020A3BF5AB9}"/>
              </a:ext>
            </a:extLst>
          </p:cNvPr>
          <p:cNvGrpSpPr/>
          <p:nvPr/>
        </p:nvGrpSpPr>
        <p:grpSpPr>
          <a:xfrm>
            <a:off x="2596895" y="2636871"/>
            <a:ext cx="2410331" cy="685800"/>
            <a:chOff x="2596895" y="1655695"/>
            <a:chExt cx="2410331" cy="685800"/>
          </a:xfrm>
        </p:grpSpPr>
        <p:sp>
          <p:nvSpPr>
            <p:cNvPr id="16" name="Rectangle: Rounded Corners 15">
              <a:extLst>
                <a:ext uri="{FF2B5EF4-FFF2-40B4-BE49-F238E27FC236}">
                  <a16:creationId xmlns:a16="http://schemas.microsoft.com/office/drawing/2014/main" id="{0CF239FF-E3AC-4F92-ABCC-3B8A14E3F14A}"/>
                </a:ext>
              </a:extLst>
            </p:cNvPr>
            <p:cNvSpPr/>
            <p:nvPr/>
          </p:nvSpPr>
          <p:spPr>
            <a:xfrm>
              <a:off x="2596895" y="1655695"/>
              <a:ext cx="2410331" cy="685800"/>
            </a:xfrm>
            <a:prstGeom prst="round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D510CC84-0C50-4A57-BCE8-441DFE8DB30E}"/>
                </a:ext>
              </a:extLst>
            </p:cNvPr>
            <p:cNvSpPr txBox="1"/>
            <p:nvPr/>
          </p:nvSpPr>
          <p:spPr>
            <a:xfrm>
              <a:off x="2666130" y="1781867"/>
              <a:ext cx="2208361" cy="369332"/>
            </a:xfrm>
            <a:prstGeom prst="rect">
              <a:avLst/>
            </a:prstGeom>
            <a:noFill/>
          </p:spPr>
          <p:txBody>
            <a:bodyPr wrap="none" rtlCol="0">
              <a:spAutoFit/>
            </a:bodyPr>
            <a:lstStyle/>
            <a:p>
              <a:pPr algn="ctr"/>
              <a:r>
                <a:rPr lang="en-US" dirty="0">
                  <a:solidFill>
                    <a:schemeClr val="bg1"/>
                  </a:solidFill>
                </a:rPr>
                <a:t>Usability Architecture</a:t>
              </a:r>
            </a:p>
          </p:txBody>
        </p:sp>
      </p:grpSp>
      <p:grpSp>
        <p:nvGrpSpPr>
          <p:cNvPr id="15" name="Group 14">
            <a:extLst>
              <a:ext uri="{FF2B5EF4-FFF2-40B4-BE49-F238E27FC236}">
                <a16:creationId xmlns:a16="http://schemas.microsoft.com/office/drawing/2014/main" id="{5ADD0176-50F7-44DE-9D1B-39B8F29DF5B6}"/>
              </a:ext>
            </a:extLst>
          </p:cNvPr>
          <p:cNvGrpSpPr/>
          <p:nvPr/>
        </p:nvGrpSpPr>
        <p:grpSpPr>
          <a:xfrm>
            <a:off x="2596895" y="3680701"/>
            <a:ext cx="2446092" cy="685800"/>
            <a:chOff x="2596895" y="3166995"/>
            <a:chExt cx="2446092" cy="685800"/>
          </a:xfrm>
        </p:grpSpPr>
        <p:sp>
          <p:nvSpPr>
            <p:cNvPr id="19" name="Rectangle: Rounded Corners 18">
              <a:extLst>
                <a:ext uri="{FF2B5EF4-FFF2-40B4-BE49-F238E27FC236}">
                  <a16:creationId xmlns:a16="http://schemas.microsoft.com/office/drawing/2014/main" id="{E9012A37-B052-4201-8A5A-F797BA3FFED2}"/>
                </a:ext>
              </a:extLst>
            </p:cNvPr>
            <p:cNvSpPr/>
            <p:nvPr/>
          </p:nvSpPr>
          <p:spPr>
            <a:xfrm>
              <a:off x="2596895" y="3166995"/>
              <a:ext cx="2410331" cy="685800"/>
            </a:xfrm>
            <a:prstGeom prst="roundRect">
              <a:avLst/>
            </a:prstGeom>
            <a:solidFill>
              <a:srgbClr val="00B0F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5507454-1533-47DE-B30A-B54C7AA48D00}"/>
                </a:ext>
              </a:extLst>
            </p:cNvPr>
            <p:cNvSpPr txBox="1"/>
            <p:nvPr/>
          </p:nvSpPr>
          <p:spPr>
            <a:xfrm>
              <a:off x="2610462" y="3305039"/>
              <a:ext cx="2432525" cy="369332"/>
            </a:xfrm>
            <a:prstGeom prst="rect">
              <a:avLst/>
            </a:prstGeom>
            <a:noFill/>
          </p:spPr>
          <p:txBody>
            <a:bodyPr wrap="none" rtlCol="0">
              <a:spAutoFit/>
            </a:bodyPr>
            <a:lstStyle/>
            <a:p>
              <a:pPr algn="ctr"/>
              <a:r>
                <a:rPr lang="en-US" dirty="0">
                  <a:solidFill>
                    <a:schemeClr val="bg1"/>
                  </a:solidFill>
                </a:rPr>
                <a:t>Integration Architecture</a:t>
              </a:r>
            </a:p>
          </p:txBody>
        </p:sp>
      </p:grpSp>
      <p:grpSp>
        <p:nvGrpSpPr>
          <p:cNvPr id="17" name="Group 16">
            <a:extLst>
              <a:ext uri="{FF2B5EF4-FFF2-40B4-BE49-F238E27FC236}">
                <a16:creationId xmlns:a16="http://schemas.microsoft.com/office/drawing/2014/main" id="{BFEECD0A-FC04-48FF-9B33-8D74E4AB7580}"/>
              </a:ext>
            </a:extLst>
          </p:cNvPr>
          <p:cNvGrpSpPr/>
          <p:nvPr/>
        </p:nvGrpSpPr>
        <p:grpSpPr>
          <a:xfrm>
            <a:off x="2596895" y="4687956"/>
            <a:ext cx="2410331" cy="685801"/>
            <a:chOff x="2596895" y="4687956"/>
            <a:chExt cx="2410331" cy="685801"/>
          </a:xfrm>
        </p:grpSpPr>
        <p:sp>
          <p:nvSpPr>
            <p:cNvPr id="20" name="Rectangle: Rounded Corners 19">
              <a:extLst>
                <a:ext uri="{FF2B5EF4-FFF2-40B4-BE49-F238E27FC236}">
                  <a16:creationId xmlns:a16="http://schemas.microsoft.com/office/drawing/2014/main" id="{060C784F-C07D-48FC-A35C-70C1E6567CFA}"/>
                </a:ext>
              </a:extLst>
            </p:cNvPr>
            <p:cNvSpPr/>
            <p:nvPr/>
          </p:nvSpPr>
          <p:spPr>
            <a:xfrm>
              <a:off x="2596895" y="4687956"/>
              <a:ext cx="2410331" cy="685801"/>
            </a:xfrm>
            <a:prstGeom prst="roundRect">
              <a:avLst/>
            </a:prstGeom>
            <a:solidFill>
              <a:srgbClr val="7030A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89D6286-7FD2-4A6C-8150-274CFA5A842B}"/>
                </a:ext>
              </a:extLst>
            </p:cNvPr>
            <p:cNvSpPr txBox="1"/>
            <p:nvPr/>
          </p:nvSpPr>
          <p:spPr>
            <a:xfrm>
              <a:off x="2729371" y="4846190"/>
              <a:ext cx="2065309" cy="369332"/>
            </a:xfrm>
            <a:prstGeom prst="rect">
              <a:avLst/>
            </a:prstGeom>
            <a:noFill/>
          </p:spPr>
          <p:txBody>
            <a:bodyPr wrap="none" rtlCol="0">
              <a:spAutoFit/>
            </a:bodyPr>
            <a:lstStyle/>
            <a:p>
              <a:pPr algn="ctr"/>
              <a:r>
                <a:rPr lang="en-US" dirty="0">
                  <a:solidFill>
                    <a:schemeClr val="bg1"/>
                  </a:solidFill>
                </a:rPr>
                <a:t>System Architecture</a:t>
              </a:r>
            </a:p>
          </p:txBody>
        </p:sp>
      </p:grpSp>
      <p:sp>
        <p:nvSpPr>
          <p:cNvPr id="57" name="Rectangle: Rounded Corners 56">
            <a:extLst>
              <a:ext uri="{FF2B5EF4-FFF2-40B4-BE49-F238E27FC236}">
                <a16:creationId xmlns:a16="http://schemas.microsoft.com/office/drawing/2014/main" id="{D908B564-79C0-4764-BDBE-ACEECA6495D0}"/>
              </a:ext>
            </a:extLst>
          </p:cNvPr>
          <p:cNvSpPr/>
          <p:nvPr/>
        </p:nvSpPr>
        <p:spPr>
          <a:xfrm>
            <a:off x="2596894" y="1589693"/>
            <a:ext cx="2410331" cy="685800"/>
          </a:xfrm>
          <a:prstGeom prst="roundRect">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5D790960-A868-4CC5-AEF3-39AC9D1EA2A0}"/>
              </a:ext>
            </a:extLst>
          </p:cNvPr>
          <p:cNvSpPr txBox="1"/>
          <p:nvPr/>
        </p:nvSpPr>
        <p:spPr>
          <a:xfrm>
            <a:off x="2667733" y="1715865"/>
            <a:ext cx="2205155" cy="369332"/>
          </a:xfrm>
          <a:prstGeom prst="rect">
            <a:avLst/>
          </a:prstGeom>
          <a:noFill/>
        </p:spPr>
        <p:txBody>
          <a:bodyPr wrap="none" rtlCol="0">
            <a:spAutoFit/>
          </a:bodyPr>
          <a:lstStyle/>
          <a:p>
            <a:pPr algn="ctr"/>
            <a:r>
              <a:rPr lang="en-US" dirty="0">
                <a:solidFill>
                  <a:schemeClr val="bg1"/>
                </a:solidFill>
              </a:rPr>
              <a:t>Business Architecture</a:t>
            </a:r>
          </a:p>
        </p:txBody>
      </p:sp>
      <p:sp>
        <p:nvSpPr>
          <p:cNvPr id="55" name="Rectangle 54">
            <a:extLst>
              <a:ext uri="{FF2B5EF4-FFF2-40B4-BE49-F238E27FC236}">
                <a16:creationId xmlns:a16="http://schemas.microsoft.com/office/drawing/2014/main" id="{AB0DCBF8-D339-4C8B-BF41-DF4FB4D7A9E4}"/>
              </a:ext>
            </a:extLst>
          </p:cNvPr>
          <p:cNvSpPr/>
          <p:nvPr/>
        </p:nvSpPr>
        <p:spPr>
          <a:xfrm>
            <a:off x="3168650" y="100521"/>
            <a:ext cx="6468578" cy="5681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984A3DF1-6F60-40F5-B63E-4248CBCBAB65}"/>
              </a:ext>
            </a:extLst>
          </p:cNvPr>
          <p:cNvSpPr txBox="1"/>
          <p:nvPr/>
        </p:nvSpPr>
        <p:spPr>
          <a:xfrm>
            <a:off x="3644761" y="118492"/>
            <a:ext cx="5695342" cy="523220"/>
          </a:xfrm>
          <a:prstGeom prst="rect">
            <a:avLst/>
          </a:prstGeom>
          <a:noFill/>
        </p:spPr>
        <p:txBody>
          <a:bodyPr wrap="none" rtlCol="0">
            <a:spAutoFit/>
          </a:bodyPr>
          <a:lstStyle/>
          <a:p>
            <a:r>
              <a:rPr lang="en-US" sz="2800" dirty="0">
                <a:solidFill>
                  <a:schemeClr val="accent1">
                    <a:lumMod val="75000"/>
                  </a:schemeClr>
                </a:solidFill>
              </a:rPr>
              <a:t>API Portal / Gateway Context Diagram</a:t>
            </a:r>
          </a:p>
        </p:txBody>
      </p:sp>
      <p:sp>
        <p:nvSpPr>
          <p:cNvPr id="3" name="TextBox 2">
            <a:extLst>
              <a:ext uri="{FF2B5EF4-FFF2-40B4-BE49-F238E27FC236}">
                <a16:creationId xmlns:a16="http://schemas.microsoft.com/office/drawing/2014/main" id="{F771674D-BCF3-4079-9667-7F579A8368B9}"/>
              </a:ext>
            </a:extLst>
          </p:cNvPr>
          <p:cNvSpPr txBox="1"/>
          <p:nvPr/>
        </p:nvSpPr>
        <p:spPr>
          <a:xfrm>
            <a:off x="8660712" y="6560272"/>
            <a:ext cx="3531288" cy="276999"/>
          </a:xfrm>
          <a:prstGeom prst="rect">
            <a:avLst/>
          </a:prstGeom>
          <a:noFill/>
        </p:spPr>
        <p:txBody>
          <a:bodyPr wrap="none" rtlCol="0">
            <a:spAutoFit/>
          </a:bodyPr>
          <a:lstStyle/>
          <a:p>
            <a:r>
              <a:rPr lang="en-US" sz="1200" dirty="0"/>
              <a:t>Internal VA Use Only – Working Draft – Pre-Decisional</a:t>
            </a:r>
            <a:endParaRPr lang="en-US" dirty="0"/>
          </a:p>
        </p:txBody>
      </p:sp>
      <p:sp>
        <p:nvSpPr>
          <p:cNvPr id="56" name="Rectangle: Rounded Corners 55">
            <a:extLst>
              <a:ext uri="{FF2B5EF4-FFF2-40B4-BE49-F238E27FC236}">
                <a16:creationId xmlns:a16="http://schemas.microsoft.com/office/drawing/2014/main" id="{AB14F316-1C37-4FD0-88A0-D7AF84637EA6}"/>
              </a:ext>
            </a:extLst>
          </p:cNvPr>
          <p:cNvSpPr/>
          <p:nvPr/>
        </p:nvSpPr>
        <p:spPr>
          <a:xfrm>
            <a:off x="5373186" y="1473159"/>
            <a:ext cx="6279595" cy="3817594"/>
          </a:xfrm>
          <a:prstGeom prst="roundRect">
            <a:avLst/>
          </a:prstGeom>
          <a:solidFill>
            <a:schemeClr val="bg1"/>
          </a:solidFill>
          <a:scene3d>
            <a:camera prst="orthographicFront"/>
            <a:lightRig rig="threePt" dir="t"/>
          </a:scene3d>
          <a:sp3d>
            <a:bevelT w="317500" h="317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707EC362-60C5-4570-A046-873F672A8320}"/>
              </a:ext>
            </a:extLst>
          </p:cNvPr>
          <p:cNvSpPr/>
          <p:nvPr/>
        </p:nvSpPr>
        <p:spPr>
          <a:xfrm>
            <a:off x="5760505" y="1752057"/>
            <a:ext cx="5645084" cy="3139321"/>
          </a:xfrm>
          <a:prstGeom prst="rect">
            <a:avLst/>
          </a:prstGeom>
        </p:spPr>
        <p:txBody>
          <a:bodyPr wrap="square">
            <a:spAutoFit/>
          </a:bodyPr>
          <a:lstStyle/>
          <a:p>
            <a:pPr lvl="0"/>
            <a:r>
              <a:rPr lang="en-US" dirty="0"/>
              <a:t>The Developer API Portal must satisfy the needs of multiple classes of users.  These include Architects and Developers at four levels:  1) Business, 2) Usability, 3) Integration and 4) System.</a:t>
            </a:r>
          </a:p>
          <a:p>
            <a:pPr lvl="0"/>
            <a:endParaRPr lang="en-US" dirty="0"/>
          </a:p>
          <a:p>
            <a:pPr lvl="0"/>
            <a:r>
              <a:rPr lang="en-US" dirty="0"/>
              <a:t>A principle tenet of the Portal is to promote Self Service.</a:t>
            </a:r>
          </a:p>
          <a:p>
            <a:pPr lvl="0"/>
            <a:endParaRPr lang="en-US" dirty="0"/>
          </a:p>
          <a:p>
            <a:pPr lvl="0"/>
            <a:r>
              <a:rPr lang="en-US" dirty="0"/>
              <a:t>Ideally, these users will obtain the information they need from the Portal to Develop, Design, and Test (through mocking) and Deploy to live Test and Production environments.</a:t>
            </a:r>
          </a:p>
        </p:txBody>
      </p:sp>
    </p:spTree>
    <p:extLst>
      <p:ext uri="{BB962C8B-B14F-4D97-AF65-F5344CB8AC3E}">
        <p14:creationId xmlns:p14="http://schemas.microsoft.com/office/powerpoint/2010/main" val="171355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64DB264-DC85-4426-8232-AF54BF3314EE}"/>
              </a:ext>
            </a:extLst>
          </p:cNvPr>
          <p:cNvSpPr/>
          <p:nvPr/>
        </p:nvSpPr>
        <p:spPr>
          <a:xfrm>
            <a:off x="711200" y="5949950"/>
            <a:ext cx="8966456" cy="628650"/>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1EFEE53C-2421-44F6-9901-8ABFC4D99B89}"/>
              </a:ext>
            </a:extLst>
          </p:cNvPr>
          <p:cNvSpPr/>
          <p:nvPr/>
        </p:nvSpPr>
        <p:spPr>
          <a:xfrm>
            <a:off x="711199" y="803943"/>
            <a:ext cx="1605311"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Discover</a:t>
            </a:r>
          </a:p>
        </p:txBody>
      </p:sp>
      <p:sp>
        <p:nvSpPr>
          <p:cNvPr id="10" name="Rectangle 9">
            <a:extLst>
              <a:ext uri="{FF2B5EF4-FFF2-40B4-BE49-F238E27FC236}">
                <a16:creationId xmlns:a16="http://schemas.microsoft.com/office/drawing/2014/main" id="{21767BB9-8F03-47E9-A73C-90ABD2D57759}"/>
              </a:ext>
            </a:extLst>
          </p:cNvPr>
          <p:cNvSpPr/>
          <p:nvPr/>
        </p:nvSpPr>
        <p:spPr>
          <a:xfrm>
            <a:off x="3057605" y="803943"/>
            <a:ext cx="1552413"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Develop</a:t>
            </a:r>
          </a:p>
        </p:txBody>
      </p:sp>
      <p:sp>
        <p:nvSpPr>
          <p:cNvPr id="11" name="Rectangle 10">
            <a:extLst>
              <a:ext uri="{FF2B5EF4-FFF2-40B4-BE49-F238E27FC236}">
                <a16:creationId xmlns:a16="http://schemas.microsoft.com/office/drawing/2014/main" id="{06A4ABE4-A5D1-45CD-A013-C11555FDA1DD}"/>
              </a:ext>
            </a:extLst>
          </p:cNvPr>
          <p:cNvSpPr/>
          <p:nvPr/>
        </p:nvSpPr>
        <p:spPr>
          <a:xfrm>
            <a:off x="5760127" y="814136"/>
            <a:ext cx="1352678"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Deploy</a:t>
            </a:r>
          </a:p>
        </p:txBody>
      </p:sp>
      <p:sp>
        <p:nvSpPr>
          <p:cNvPr id="12" name="Rectangle 11">
            <a:extLst>
              <a:ext uri="{FF2B5EF4-FFF2-40B4-BE49-F238E27FC236}">
                <a16:creationId xmlns:a16="http://schemas.microsoft.com/office/drawing/2014/main" id="{A27A087C-DDCF-4241-A5FA-7A2FA33F37AB}"/>
              </a:ext>
            </a:extLst>
          </p:cNvPr>
          <p:cNvSpPr/>
          <p:nvPr/>
        </p:nvSpPr>
        <p:spPr>
          <a:xfrm>
            <a:off x="8154964" y="808406"/>
            <a:ext cx="1482264"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Execute</a:t>
            </a:r>
          </a:p>
        </p:txBody>
      </p:sp>
      <p:sp>
        <p:nvSpPr>
          <p:cNvPr id="13" name="Rectangle 12">
            <a:extLst>
              <a:ext uri="{FF2B5EF4-FFF2-40B4-BE49-F238E27FC236}">
                <a16:creationId xmlns:a16="http://schemas.microsoft.com/office/drawing/2014/main" id="{4C3137CC-6701-4809-ABC2-45EEF82E23D1}"/>
              </a:ext>
            </a:extLst>
          </p:cNvPr>
          <p:cNvSpPr/>
          <p:nvPr/>
        </p:nvSpPr>
        <p:spPr>
          <a:xfrm>
            <a:off x="10105039" y="808406"/>
            <a:ext cx="1745991"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Consume</a:t>
            </a:r>
          </a:p>
        </p:txBody>
      </p:sp>
      <p:sp>
        <p:nvSpPr>
          <p:cNvPr id="14" name="Rectangle: Rounded Corners 13">
            <a:extLst>
              <a:ext uri="{FF2B5EF4-FFF2-40B4-BE49-F238E27FC236}">
                <a16:creationId xmlns:a16="http://schemas.microsoft.com/office/drawing/2014/main" id="{6A2317B1-6187-4304-A64C-2925BBB664CD}"/>
              </a:ext>
            </a:extLst>
          </p:cNvPr>
          <p:cNvSpPr/>
          <p:nvPr/>
        </p:nvSpPr>
        <p:spPr>
          <a:xfrm>
            <a:off x="711199" y="1463262"/>
            <a:ext cx="1504951" cy="4099338"/>
          </a:xfrm>
          <a:prstGeom prst="roundRect">
            <a:avLst/>
          </a:prstGeom>
          <a:gradFill>
            <a:gsLst>
              <a:gs pos="0">
                <a:srgbClr val="00B050"/>
              </a:gs>
              <a:gs pos="37000">
                <a:srgbClr val="FFC000"/>
              </a:gs>
              <a:gs pos="62000">
                <a:srgbClr val="00B0F0"/>
              </a:gs>
              <a:gs pos="86000">
                <a:srgbClr val="7030A0"/>
              </a:gs>
            </a:gsLst>
            <a:lin ang="5400000" scaled="1"/>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Top Corners Rounded 7">
            <a:extLst>
              <a:ext uri="{FF2B5EF4-FFF2-40B4-BE49-F238E27FC236}">
                <a16:creationId xmlns:a16="http://schemas.microsoft.com/office/drawing/2014/main" id="{8C60694E-C399-4757-BBD0-A7D125673576}"/>
              </a:ext>
            </a:extLst>
          </p:cNvPr>
          <p:cNvSpPr/>
          <p:nvPr/>
        </p:nvSpPr>
        <p:spPr>
          <a:xfrm>
            <a:off x="8195391" y="1462613"/>
            <a:ext cx="1482264" cy="2769573"/>
          </a:xfrm>
          <a:prstGeom prst="round2Same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Top Corners Rounded 21">
            <a:extLst>
              <a:ext uri="{FF2B5EF4-FFF2-40B4-BE49-F238E27FC236}">
                <a16:creationId xmlns:a16="http://schemas.microsoft.com/office/drawing/2014/main" id="{04EC8026-EB19-499C-8772-0E57367B8BE3}"/>
              </a:ext>
            </a:extLst>
          </p:cNvPr>
          <p:cNvSpPr/>
          <p:nvPr/>
        </p:nvSpPr>
        <p:spPr>
          <a:xfrm rot="10800000">
            <a:off x="8197464" y="4301618"/>
            <a:ext cx="1482264" cy="1260982"/>
          </a:xfrm>
          <a:prstGeom prst="round2Same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 descr="https://cdn4.iconfinder.com/data/icons/professionals/512/general-512.png">
            <a:extLst>
              <a:ext uri="{FF2B5EF4-FFF2-40B4-BE49-F238E27FC236}">
                <a16:creationId xmlns:a16="http://schemas.microsoft.com/office/drawing/2014/main" id="{DF95A4DB-4C18-47EC-A2CF-68019E9C44E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56782" y="1432080"/>
            <a:ext cx="827209" cy="82720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http://icons.iconarchive.com/icons/icons-land/medical/256/People-Doctor-Female-icon.png">
            <a:extLst>
              <a:ext uri="{FF2B5EF4-FFF2-40B4-BE49-F238E27FC236}">
                <a16:creationId xmlns:a16="http://schemas.microsoft.com/office/drawing/2014/main" id="{22ACAB3A-A26E-454D-A3CF-C4C1D677F71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18431" y="2470431"/>
            <a:ext cx="834350" cy="83435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jainbgm.in/mba/images/318-29805.png">
            <a:extLst>
              <a:ext uri="{FF2B5EF4-FFF2-40B4-BE49-F238E27FC236}">
                <a16:creationId xmlns:a16="http://schemas.microsoft.com/office/drawing/2014/main" id="{893B823D-1E51-4176-BD73-D42A9BB5AE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18431" y="3628545"/>
            <a:ext cx="809660" cy="80966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01B4D1F-30EB-4B35-AE61-80A493438F65}"/>
              </a:ext>
            </a:extLst>
          </p:cNvPr>
          <p:cNvSpPr txBox="1"/>
          <p:nvPr/>
        </p:nvSpPr>
        <p:spPr>
          <a:xfrm>
            <a:off x="1094534" y="3027001"/>
            <a:ext cx="738279" cy="646331"/>
          </a:xfrm>
          <a:prstGeom prst="rect">
            <a:avLst/>
          </a:prstGeom>
          <a:noFill/>
        </p:spPr>
        <p:txBody>
          <a:bodyPr wrap="none" rtlCol="0">
            <a:spAutoFit/>
          </a:bodyPr>
          <a:lstStyle/>
          <a:p>
            <a:pPr algn="ctr"/>
            <a:r>
              <a:rPr lang="en-US" dirty="0">
                <a:solidFill>
                  <a:schemeClr val="bg1"/>
                </a:solidFill>
              </a:rPr>
              <a:t>API</a:t>
            </a:r>
          </a:p>
          <a:p>
            <a:pPr algn="ctr"/>
            <a:r>
              <a:rPr lang="en-US" dirty="0">
                <a:solidFill>
                  <a:schemeClr val="bg1"/>
                </a:solidFill>
              </a:rPr>
              <a:t>Portal</a:t>
            </a:r>
          </a:p>
        </p:txBody>
      </p:sp>
      <p:grpSp>
        <p:nvGrpSpPr>
          <p:cNvPr id="7" name="Group 6">
            <a:extLst>
              <a:ext uri="{FF2B5EF4-FFF2-40B4-BE49-F238E27FC236}">
                <a16:creationId xmlns:a16="http://schemas.microsoft.com/office/drawing/2014/main" id="{BD42EE5F-A2A7-4346-9F94-1020A3BF5AB9}"/>
              </a:ext>
            </a:extLst>
          </p:cNvPr>
          <p:cNvGrpSpPr/>
          <p:nvPr/>
        </p:nvGrpSpPr>
        <p:grpSpPr>
          <a:xfrm>
            <a:off x="2596895" y="2636871"/>
            <a:ext cx="2410331" cy="685800"/>
            <a:chOff x="2596895" y="1655695"/>
            <a:chExt cx="2410331" cy="685800"/>
          </a:xfrm>
        </p:grpSpPr>
        <p:sp>
          <p:nvSpPr>
            <p:cNvPr id="16" name="Rectangle: Rounded Corners 15">
              <a:extLst>
                <a:ext uri="{FF2B5EF4-FFF2-40B4-BE49-F238E27FC236}">
                  <a16:creationId xmlns:a16="http://schemas.microsoft.com/office/drawing/2014/main" id="{0CF239FF-E3AC-4F92-ABCC-3B8A14E3F14A}"/>
                </a:ext>
              </a:extLst>
            </p:cNvPr>
            <p:cNvSpPr/>
            <p:nvPr/>
          </p:nvSpPr>
          <p:spPr>
            <a:xfrm>
              <a:off x="2596895" y="1655695"/>
              <a:ext cx="2410331" cy="685800"/>
            </a:xfrm>
            <a:prstGeom prst="round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D510CC84-0C50-4A57-BCE8-441DFE8DB30E}"/>
                </a:ext>
              </a:extLst>
            </p:cNvPr>
            <p:cNvSpPr txBox="1"/>
            <p:nvPr/>
          </p:nvSpPr>
          <p:spPr>
            <a:xfrm>
              <a:off x="2666130" y="1781867"/>
              <a:ext cx="2208361" cy="369332"/>
            </a:xfrm>
            <a:prstGeom prst="rect">
              <a:avLst/>
            </a:prstGeom>
            <a:noFill/>
          </p:spPr>
          <p:txBody>
            <a:bodyPr wrap="none" rtlCol="0">
              <a:spAutoFit/>
            </a:bodyPr>
            <a:lstStyle/>
            <a:p>
              <a:pPr algn="ctr"/>
              <a:r>
                <a:rPr lang="en-US" dirty="0">
                  <a:solidFill>
                    <a:schemeClr val="bg1"/>
                  </a:solidFill>
                </a:rPr>
                <a:t>Usability Architecture</a:t>
              </a:r>
            </a:p>
          </p:txBody>
        </p:sp>
      </p:grpSp>
      <p:grpSp>
        <p:nvGrpSpPr>
          <p:cNvPr id="15" name="Group 14">
            <a:extLst>
              <a:ext uri="{FF2B5EF4-FFF2-40B4-BE49-F238E27FC236}">
                <a16:creationId xmlns:a16="http://schemas.microsoft.com/office/drawing/2014/main" id="{5ADD0176-50F7-44DE-9D1B-39B8F29DF5B6}"/>
              </a:ext>
            </a:extLst>
          </p:cNvPr>
          <p:cNvGrpSpPr/>
          <p:nvPr/>
        </p:nvGrpSpPr>
        <p:grpSpPr>
          <a:xfrm>
            <a:off x="2596895" y="3680701"/>
            <a:ext cx="2446092" cy="685800"/>
            <a:chOff x="2596895" y="3166995"/>
            <a:chExt cx="2446092" cy="685800"/>
          </a:xfrm>
        </p:grpSpPr>
        <p:sp>
          <p:nvSpPr>
            <p:cNvPr id="19" name="Rectangle: Rounded Corners 18">
              <a:extLst>
                <a:ext uri="{FF2B5EF4-FFF2-40B4-BE49-F238E27FC236}">
                  <a16:creationId xmlns:a16="http://schemas.microsoft.com/office/drawing/2014/main" id="{E9012A37-B052-4201-8A5A-F797BA3FFED2}"/>
                </a:ext>
              </a:extLst>
            </p:cNvPr>
            <p:cNvSpPr/>
            <p:nvPr/>
          </p:nvSpPr>
          <p:spPr>
            <a:xfrm>
              <a:off x="2596895" y="3166995"/>
              <a:ext cx="2410331" cy="685800"/>
            </a:xfrm>
            <a:prstGeom prst="roundRect">
              <a:avLst/>
            </a:prstGeom>
            <a:solidFill>
              <a:srgbClr val="00B0F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5507454-1533-47DE-B30A-B54C7AA48D00}"/>
                </a:ext>
              </a:extLst>
            </p:cNvPr>
            <p:cNvSpPr txBox="1"/>
            <p:nvPr/>
          </p:nvSpPr>
          <p:spPr>
            <a:xfrm>
              <a:off x="2610462" y="3305039"/>
              <a:ext cx="2432525" cy="369332"/>
            </a:xfrm>
            <a:prstGeom prst="rect">
              <a:avLst/>
            </a:prstGeom>
            <a:noFill/>
          </p:spPr>
          <p:txBody>
            <a:bodyPr wrap="none" rtlCol="0">
              <a:spAutoFit/>
            </a:bodyPr>
            <a:lstStyle/>
            <a:p>
              <a:pPr algn="ctr"/>
              <a:r>
                <a:rPr lang="en-US" dirty="0">
                  <a:solidFill>
                    <a:schemeClr val="bg1"/>
                  </a:solidFill>
                </a:rPr>
                <a:t>Integration Architecture</a:t>
              </a:r>
            </a:p>
          </p:txBody>
        </p:sp>
      </p:grpSp>
      <p:grpSp>
        <p:nvGrpSpPr>
          <p:cNvPr id="17" name="Group 16">
            <a:extLst>
              <a:ext uri="{FF2B5EF4-FFF2-40B4-BE49-F238E27FC236}">
                <a16:creationId xmlns:a16="http://schemas.microsoft.com/office/drawing/2014/main" id="{BFEECD0A-FC04-48FF-9B33-8D74E4AB7580}"/>
              </a:ext>
            </a:extLst>
          </p:cNvPr>
          <p:cNvGrpSpPr/>
          <p:nvPr/>
        </p:nvGrpSpPr>
        <p:grpSpPr>
          <a:xfrm>
            <a:off x="2596895" y="4687956"/>
            <a:ext cx="2410331" cy="685801"/>
            <a:chOff x="2596895" y="4687956"/>
            <a:chExt cx="2410331" cy="685801"/>
          </a:xfrm>
        </p:grpSpPr>
        <p:sp>
          <p:nvSpPr>
            <p:cNvPr id="20" name="Rectangle: Rounded Corners 19">
              <a:extLst>
                <a:ext uri="{FF2B5EF4-FFF2-40B4-BE49-F238E27FC236}">
                  <a16:creationId xmlns:a16="http://schemas.microsoft.com/office/drawing/2014/main" id="{060C784F-C07D-48FC-A35C-70C1E6567CFA}"/>
                </a:ext>
              </a:extLst>
            </p:cNvPr>
            <p:cNvSpPr/>
            <p:nvPr/>
          </p:nvSpPr>
          <p:spPr>
            <a:xfrm>
              <a:off x="2596895" y="4687956"/>
              <a:ext cx="2410331" cy="685801"/>
            </a:xfrm>
            <a:prstGeom prst="roundRect">
              <a:avLst/>
            </a:prstGeom>
            <a:solidFill>
              <a:srgbClr val="7030A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89D6286-7FD2-4A6C-8150-274CFA5A842B}"/>
                </a:ext>
              </a:extLst>
            </p:cNvPr>
            <p:cNvSpPr txBox="1"/>
            <p:nvPr/>
          </p:nvSpPr>
          <p:spPr>
            <a:xfrm>
              <a:off x="2729371" y="4846190"/>
              <a:ext cx="2065309" cy="369332"/>
            </a:xfrm>
            <a:prstGeom prst="rect">
              <a:avLst/>
            </a:prstGeom>
            <a:noFill/>
          </p:spPr>
          <p:txBody>
            <a:bodyPr wrap="none" rtlCol="0">
              <a:spAutoFit/>
            </a:bodyPr>
            <a:lstStyle/>
            <a:p>
              <a:pPr algn="ctr"/>
              <a:r>
                <a:rPr lang="en-US" dirty="0">
                  <a:solidFill>
                    <a:schemeClr val="bg1"/>
                  </a:solidFill>
                </a:rPr>
                <a:t>System Architecture</a:t>
              </a:r>
            </a:p>
          </p:txBody>
        </p:sp>
      </p:grpSp>
      <p:sp>
        <p:nvSpPr>
          <p:cNvPr id="34" name="TextBox 33">
            <a:extLst>
              <a:ext uri="{FF2B5EF4-FFF2-40B4-BE49-F238E27FC236}">
                <a16:creationId xmlns:a16="http://schemas.microsoft.com/office/drawing/2014/main" id="{07C2B25E-86B0-43A4-A12E-FAA6355EEBA4}"/>
              </a:ext>
            </a:extLst>
          </p:cNvPr>
          <p:cNvSpPr txBox="1"/>
          <p:nvPr/>
        </p:nvSpPr>
        <p:spPr>
          <a:xfrm>
            <a:off x="8315038" y="4472056"/>
            <a:ext cx="1242968" cy="923330"/>
          </a:xfrm>
          <a:prstGeom prst="rect">
            <a:avLst/>
          </a:prstGeom>
          <a:noFill/>
        </p:spPr>
        <p:txBody>
          <a:bodyPr wrap="none" rtlCol="0">
            <a:spAutoFit/>
          </a:bodyPr>
          <a:lstStyle/>
          <a:p>
            <a:pPr algn="ctr"/>
            <a:r>
              <a:rPr lang="en-US" dirty="0">
                <a:solidFill>
                  <a:schemeClr val="bg1"/>
                </a:solidFill>
              </a:rPr>
              <a:t>Technology</a:t>
            </a:r>
          </a:p>
          <a:p>
            <a:pPr algn="ctr"/>
            <a:r>
              <a:rPr lang="en-US" dirty="0">
                <a:solidFill>
                  <a:schemeClr val="bg1"/>
                </a:solidFill>
              </a:rPr>
              <a:t>Stack</a:t>
            </a:r>
          </a:p>
          <a:p>
            <a:pPr algn="ctr"/>
            <a:r>
              <a:rPr lang="en-US" dirty="0">
                <a:solidFill>
                  <a:schemeClr val="bg1"/>
                </a:solidFill>
              </a:rPr>
              <a:t>Runtime</a:t>
            </a:r>
          </a:p>
        </p:txBody>
      </p:sp>
      <p:sp>
        <p:nvSpPr>
          <p:cNvPr id="35" name="TextBox 34">
            <a:extLst>
              <a:ext uri="{FF2B5EF4-FFF2-40B4-BE49-F238E27FC236}">
                <a16:creationId xmlns:a16="http://schemas.microsoft.com/office/drawing/2014/main" id="{935F333E-A261-4267-AAC6-97D0DB656C97}"/>
              </a:ext>
            </a:extLst>
          </p:cNvPr>
          <p:cNvSpPr txBox="1"/>
          <p:nvPr/>
        </p:nvSpPr>
        <p:spPr>
          <a:xfrm>
            <a:off x="8436129" y="2290204"/>
            <a:ext cx="1000787" cy="923330"/>
          </a:xfrm>
          <a:prstGeom prst="rect">
            <a:avLst/>
          </a:prstGeom>
          <a:noFill/>
        </p:spPr>
        <p:txBody>
          <a:bodyPr wrap="none" rtlCol="0">
            <a:spAutoFit/>
          </a:bodyPr>
          <a:lstStyle/>
          <a:p>
            <a:pPr algn="ctr"/>
            <a:r>
              <a:rPr lang="en-US" dirty="0">
                <a:solidFill>
                  <a:schemeClr val="bg1"/>
                </a:solidFill>
              </a:rPr>
              <a:t>API</a:t>
            </a:r>
          </a:p>
          <a:p>
            <a:pPr algn="ctr"/>
            <a:r>
              <a:rPr lang="en-US" dirty="0">
                <a:solidFill>
                  <a:schemeClr val="bg1"/>
                </a:solidFill>
              </a:rPr>
              <a:t>Gateway</a:t>
            </a:r>
          </a:p>
          <a:p>
            <a:pPr algn="ctr"/>
            <a:r>
              <a:rPr lang="en-US" dirty="0">
                <a:solidFill>
                  <a:schemeClr val="bg1"/>
                </a:solidFill>
              </a:rPr>
              <a:t>Runtime</a:t>
            </a:r>
          </a:p>
        </p:txBody>
      </p:sp>
      <p:cxnSp>
        <p:nvCxnSpPr>
          <p:cNvPr id="37" name="Straight Arrow Connector 36">
            <a:extLst>
              <a:ext uri="{FF2B5EF4-FFF2-40B4-BE49-F238E27FC236}">
                <a16:creationId xmlns:a16="http://schemas.microsoft.com/office/drawing/2014/main" id="{E35B7A6A-ED27-4BD4-AFEC-0F5280818685}"/>
              </a:ext>
            </a:extLst>
          </p:cNvPr>
          <p:cNvCxnSpPr/>
          <p:nvPr/>
        </p:nvCxnSpPr>
        <p:spPr>
          <a:xfrm flipV="1">
            <a:off x="7609490" y="2565400"/>
            <a:ext cx="448660" cy="1714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8AC313F-A86B-4130-ADBD-7C7199ADBBE7}"/>
              </a:ext>
            </a:extLst>
          </p:cNvPr>
          <p:cNvCxnSpPr/>
          <p:nvPr/>
        </p:nvCxnSpPr>
        <p:spPr>
          <a:xfrm>
            <a:off x="7442200" y="4472056"/>
            <a:ext cx="565150" cy="2586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F2A1761-1560-44F8-A475-075FDD1D0EAF}"/>
              </a:ext>
            </a:extLst>
          </p:cNvPr>
          <p:cNvCxnSpPr>
            <a:cxnSpLocks/>
          </p:cNvCxnSpPr>
          <p:nvPr/>
        </p:nvCxnSpPr>
        <p:spPr>
          <a:xfrm>
            <a:off x="5106487" y="4003411"/>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84184A7-24AE-4508-AA1D-EA179CA8FEB2}"/>
              </a:ext>
            </a:extLst>
          </p:cNvPr>
          <p:cNvCxnSpPr/>
          <p:nvPr/>
        </p:nvCxnSpPr>
        <p:spPr>
          <a:xfrm flipV="1">
            <a:off x="5233677" y="4687956"/>
            <a:ext cx="342900" cy="1841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25DBAB8-ADD8-47A9-A4D1-B1AA5CAE9279}"/>
              </a:ext>
            </a:extLst>
          </p:cNvPr>
          <p:cNvCxnSpPr/>
          <p:nvPr/>
        </p:nvCxnSpPr>
        <p:spPr>
          <a:xfrm>
            <a:off x="2268037" y="197319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A076EFF-9B00-4124-8FAB-A602D9DA2EC0}"/>
              </a:ext>
            </a:extLst>
          </p:cNvPr>
          <p:cNvCxnSpPr/>
          <p:nvPr/>
        </p:nvCxnSpPr>
        <p:spPr>
          <a:xfrm>
            <a:off x="2268037" y="401040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5FDE8A0-1C19-46BE-96A6-3AFF41D54E2E}"/>
              </a:ext>
            </a:extLst>
          </p:cNvPr>
          <p:cNvCxnSpPr/>
          <p:nvPr/>
        </p:nvCxnSpPr>
        <p:spPr>
          <a:xfrm>
            <a:off x="2268036" y="5024506"/>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097945AB-1138-4F3E-94F2-8BB0BC421B14}"/>
              </a:ext>
            </a:extLst>
          </p:cNvPr>
          <p:cNvSpPr txBox="1"/>
          <p:nvPr/>
        </p:nvSpPr>
        <p:spPr>
          <a:xfrm>
            <a:off x="3904783" y="6079609"/>
            <a:ext cx="2918555" cy="369332"/>
          </a:xfrm>
          <a:prstGeom prst="rect">
            <a:avLst/>
          </a:prstGeom>
          <a:noFill/>
        </p:spPr>
        <p:txBody>
          <a:bodyPr wrap="none" rtlCol="0">
            <a:spAutoFit/>
          </a:bodyPr>
          <a:lstStyle/>
          <a:p>
            <a:pPr algn="ctr"/>
            <a:r>
              <a:rPr lang="en-US" dirty="0">
                <a:solidFill>
                  <a:schemeClr val="bg1"/>
                </a:solidFill>
              </a:rPr>
              <a:t>API Management Framework</a:t>
            </a:r>
          </a:p>
        </p:txBody>
      </p:sp>
      <p:cxnSp>
        <p:nvCxnSpPr>
          <p:cNvPr id="51" name="Straight Arrow Connector 50">
            <a:extLst>
              <a:ext uri="{FF2B5EF4-FFF2-40B4-BE49-F238E27FC236}">
                <a16:creationId xmlns:a16="http://schemas.microsoft.com/office/drawing/2014/main" id="{3185ED2F-D122-471E-89BD-D67ABEA2A58E}"/>
              </a:ext>
            </a:extLst>
          </p:cNvPr>
          <p:cNvCxnSpPr/>
          <p:nvPr/>
        </p:nvCxnSpPr>
        <p:spPr>
          <a:xfrm>
            <a:off x="9848850" y="1866900"/>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4D75F04-0713-4A19-9A19-1483A4412E4B}"/>
              </a:ext>
            </a:extLst>
          </p:cNvPr>
          <p:cNvCxnSpPr/>
          <p:nvPr/>
        </p:nvCxnSpPr>
        <p:spPr>
          <a:xfrm>
            <a:off x="9848850" y="2886075"/>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B4C067C-A3FA-445C-8FD8-06A54B0473E4}"/>
              </a:ext>
            </a:extLst>
          </p:cNvPr>
          <p:cNvCxnSpPr/>
          <p:nvPr/>
        </p:nvCxnSpPr>
        <p:spPr>
          <a:xfrm>
            <a:off x="9870089" y="4033375"/>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ectangle: Rounded Corners 56">
            <a:extLst>
              <a:ext uri="{FF2B5EF4-FFF2-40B4-BE49-F238E27FC236}">
                <a16:creationId xmlns:a16="http://schemas.microsoft.com/office/drawing/2014/main" id="{D908B564-79C0-4764-BDBE-ACEECA6495D0}"/>
              </a:ext>
            </a:extLst>
          </p:cNvPr>
          <p:cNvSpPr/>
          <p:nvPr/>
        </p:nvSpPr>
        <p:spPr>
          <a:xfrm>
            <a:off x="2596894" y="1589693"/>
            <a:ext cx="2410331" cy="685800"/>
          </a:xfrm>
          <a:prstGeom prst="roundRect">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5D790960-A868-4CC5-AEF3-39AC9D1EA2A0}"/>
              </a:ext>
            </a:extLst>
          </p:cNvPr>
          <p:cNvSpPr txBox="1"/>
          <p:nvPr/>
        </p:nvSpPr>
        <p:spPr>
          <a:xfrm>
            <a:off x="2667733" y="1715865"/>
            <a:ext cx="2205155" cy="369332"/>
          </a:xfrm>
          <a:prstGeom prst="rect">
            <a:avLst/>
          </a:prstGeom>
          <a:noFill/>
        </p:spPr>
        <p:txBody>
          <a:bodyPr wrap="none" rtlCol="0">
            <a:spAutoFit/>
          </a:bodyPr>
          <a:lstStyle/>
          <a:p>
            <a:pPr algn="ctr"/>
            <a:r>
              <a:rPr lang="en-US" dirty="0">
                <a:solidFill>
                  <a:schemeClr val="bg1"/>
                </a:solidFill>
              </a:rPr>
              <a:t>Business Architecture</a:t>
            </a:r>
          </a:p>
        </p:txBody>
      </p:sp>
      <p:cxnSp>
        <p:nvCxnSpPr>
          <p:cNvPr id="59" name="Straight Arrow Connector 58">
            <a:extLst>
              <a:ext uri="{FF2B5EF4-FFF2-40B4-BE49-F238E27FC236}">
                <a16:creationId xmlns:a16="http://schemas.microsoft.com/office/drawing/2014/main" id="{316E299E-AD5C-4643-8668-89C79FE9EC39}"/>
              </a:ext>
            </a:extLst>
          </p:cNvPr>
          <p:cNvCxnSpPr/>
          <p:nvPr/>
        </p:nvCxnSpPr>
        <p:spPr>
          <a:xfrm>
            <a:off x="2255337" y="298919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3C5B9A5-3E2E-46B8-BF65-7A713D8DC2E6}"/>
              </a:ext>
            </a:extLst>
          </p:cNvPr>
          <p:cNvCxnSpPr>
            <a:cxnSpLocks/>
          </p:cNvCxnSpPr>
          <p:nvPr/>
        </p:nvCxnSpPr>
        <p:spPr>
          <a:xfrm>
            <a:off x="5093787" y="2992106"/>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C5EA465-0A35-40BA-94E4-008D66C2FD41}"/>
              </a:ext>
            </a:extLst>
          </p:cNvPr>
          <p:cNvCxnSpPr>
            <a:cxnSpLocks/>
          </p:cNvCxnSpPr>
          <p:nvPr/>
        </p:nvCxnSpPr>
        <p:spPr>
          <a:xfrm>
            <a:off x="5198356" y="2074641"/>
            <a:ext cx="297667" cy="1603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FE1C903B-7908-42DE-B9DF-EDA0C0375C61}"/>
              </a:ext>
            </a:extLst>
          </p:cNvPr>
          <p:cNvSpPr/>
          <p:nvPr/>
        </p:nvSpPr>
        <p:spPr>
          <a:xfrm>
            <a:off x="0" y="0"/>
            <a:ext cx="12192000"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AB0DCBF8-D339-4C8B-BF41-DF4FB4D7A9E4}"/>
              </a:ext>
            </a:extLst>
          </p:cNvPr>
          <p:cNvSpPr/>
          <p:nvPr/>
        </p:nvSpPr>
        <p:spPr>
          <a:xfrm>
            <a:off x="3168650" y="100521"/>
            <a:ext cx="6468578" cy="5681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984A3DF1-6F60-40F5-B63E-4248CBCBAB65}"/>
              </a:ext>
            </a:extLst>
          </p:cNvPr>
          <p:cNvSpPr txBox="1"/>
          <p:nvPr/>
        </p:nvSpPr>
        <p:spPr>
          <a:xfrm>
            <a:off x="3644761" y="118492"/>
            <a:ext cx="5695342" cy="523220"/>
          </a:xfrm>
          <a:prstGeom prst="rect">
            <a:avLst/>
          </a:prstGeom>
          <a:noFill/>
        </p:spPr>
        <p:txBody>
          <a:bodyPr wrap="none" rtlCol="0">
            <a:spAutoFit/>
          </a:bodyPr>
          <a:lstStyle/>
          <a:p>
            <a:r>
              <a:rPr lang="en-US" sz="2800" dirty="0">
                <a:solidFill>
                  <a:schemeClr val="accent1">
                    <a:lumMod val="75000"/>
                  </a:schemeClr>
                </a:solidFill>
              </a:rPr>
              <a:t>API Portal / Gateway Context Diagram</a:t>
            </a:r>
          </a:p>
        </p:txBody>
      </p:sp>
      <p:sp>
        <p:nvSpPr>
          <p:cNvPr id="5" name="Oval 4">
            <a:extLst>
              <a:ext uri="{FF2B5EF4-FFF2-40B4-BE49-F238E27FC236}">
                <a16:creationId xmlns:a16="http://schemas.microsoft.com/office/drawing/2014/main" id="{3CAF99B8-0AF6-4D1B-BDE1-51F482F5AC03}"/>
              </a:ext>
            </a:extLst>
          </p:cNvPr>
          <p:cNvSpPr/>
          <p:nvPr/>
        </p:nvSpPr>
        <p:spPr>
          <a:xfrm>
            <a:off x="5476974" y="1748161"/>
            <a:ext cx="2030916" cy="3153211"/>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E3862866-0FBE-4CE4-9438-A549E9CD2C2F}"/>
              </a:ext>
            </a:extLst>
          </p:cNvPr>
          <p:cNvSpPr txBox="1"/>
          <p:nvPr/>
        </p:nvSpPr>
        <p:spPr>
          <a:xfrm>
            <a:off x="6065452" y="3023099"/>
            <a:ext cx="908518" cy="646331"/>
          </a:xfrm>
          <a:prstGeom prst="rect">
            <a:avLst/>
          </a:prstGeom>
          <a:noFill/>
        </p:spPr>
        <p:txBody>
          <a:bodyPr wrap="none" rtlCol="0">
            <a:spAutoFit/>
          </a:bodyPr>
          <a:lstStyle/>
          <a:p>
            <a:pPr algn="ctr"/>
            <a:r>
              <a:rPr lang="en-US" dirty="0">
                <a:solidFill>
                  <a:schemeClr val="bg1"/>
                </a:solidFill>
              </a:rPr>
              <a:t>DevOps</a:t>
            </a:r>
          </a:p>
          <a:p>
            <a:pPr algn="ctr"/>
            <a:r>
              <a:rPr lang="en-US" dirty="0">
                <a:solidFill>
                  <a:schemeClr val="bg1"/>
                </a:solidFill>
              </a:rPr>
              <a:t>CI/CD</a:t>
            </a:r>
          </a:p>
        </p:txBody>
      </p:sp>
      <p:sp>
        <p:nvSpPr>
          <p:cNvPr id="3" name="TextBox 2">
            <a:extLst>
              <a:ext uri="{FF2B5EF4-FFF2-40B4-BE49-F238E27FC236}">
                <a16:creationId xmlns:a16="http://schemas.microsoft.com/office/drawing/2014/main" id="{F771674D-BCF3-4079-9667-7F579A8368B9}"/>
              </a:ext>
            </a:extLst>
          </p:cNvPr>
          <p:cNvSpPr txBox="1"/>
          <p:nvPr/>
        </p:nvSpPr>
        <p:spPr>
          <a:xfrm>
            <a:off x="8660712" y="6560272"/>
            <a:ext cx="3531288" cy="276999"/>
          </a:xfrm>
          <a:prstGeom prst="rect">
            <a:avLst/>
          </a:prstGeom>
          <a:noFill/>
        </p:spPr>
        <p:txBody>
          <a:bodyPr wrap="none" rtlCol="0">
            <a:spAutoFit/>
          </a:bodyPr>
          <a:lstStyle/>
          <a:p>
            <a:r>
              <a:rPr lang="en-US" sz="1200" dirty="0"/>
              <a:t>Internal VA Use Only – Working Draft – Pre-Decisional</a:t>
            </a:r>
            <a:endParaRPr lang="en-US" dirty="0"/>
          </a:p>
        </p:txBody>
      </p:sp>
      <p:sp>
        <p:nvSpPr>
          <p:cNvPr id="56" name="Rectangle: Rounded Corners 55">
            <a:extLst>
              <a:ext uri="{FF2B5EF4-FFF2-40B4-BE49-F238E27FC236}">
                <a16:creationId xmlns:a16="http://schemas.microsoft.com/office/drawing/2014/main" id="{AEB31674-376F-4BA1-8058-F68460998743}"/>
              </a:ext>
            </a:extLst>
          </p:cNvPr>
          <p:cNvSpPr/>
          <p:nvPr/>
        </p:nvSpPr>
        <p:spPr>
          <a:xfrm>
            <a:off x="7907770" y="1025986"/>
            <a:ext cx="3645060" cy="5422955"/>
          </a:xfrm>
          <a:prstGeom prst="roundRect">
            <a:avLst/>
          </a:prstGeom>
          <a:solidFill>
            <a:schemeClr val="bg1"/>
          </a:solidFill>
          <a:scene3d>
            <a:camera prst="orthographicFront"/>
            <a:lightRig rig="threePt" dir="t"/>
          </a:scene3d>
          <a:sp3d>
            <a:bevelT w="317500" h="317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BB6FC57D-328A-4B9B-A7FA-0BBEB86E5665}"/>
              </a:ext>
            </a:extLst>
          </p:cNvPr>
          <p:cNvSpPr/>
          <p:nvPr/>
        </p:nvSpPr>
        <p:spPr>
          <a:xfrm>
            <a:off x="416029" y="1103921"/>
            <a:ext cx="4670296" cy="4846017"/>
          </a:xfrm>
          <a:prstGeom prst="roundRect">
            <a:avLst/>
          </a:prstGeom>
          <a:solidFill>
            <a:schemeClr val="bg1"/>
          </a:solidFill>
          <a:scene3d>
            <a:camera prst="orthographicFront"/>
            <a:lightRig rig="threePt" dir="t"/>
          </a:scene3d>
          <a:sp3d>
            <a:bevelT w="317500" h="317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491D0472-8816-43F2-BDC9-019B4073DE18}"/>
              </a:ext>
            </a:extLst>
          </p:cNvPr>
          <p:cNvSpPr/>
          <p:nvPr/>
        </p:nvSpPr>
        <p:spPr>
          <a:xfrm>
            <a:off x="739855" y="1361105"/>
            <a:ext cx="3939919" cy="3970318"/>
          </a:xfrm>
          <a:prstGeom prst="rect">
            <a:avLst/>
          </a:prstGeom>
        </p:spPr>
        <p:txBody>
          <a:bodyPr wrap="square">
            <a:spAutoFit/>
          </a:bodyPr>
          <a:lstStyle/>
          <a:p>
            <a:r>
              <a:rPr lang="en-US" dirty="0"/>
              <a:t>Generally, software teams that practice CI/CD use a version control system to manage code; an automated build engine; unit, functional and integration test systems; performance testers for normal load and stress tests; configuration management tools; and an artifact repository. These teams might also rely on containers for a consistent software deployment model from development to test to production and integrated development environments to ease the complication of build and test. </a:t>
            </a:r>
          </a:p>
        </p:txBody>
      </p:sp>
      <p:sp>
        <p:nvSpPr>
          <p:cNvPr id="64" name="Rectangle 63">
            <a:extLst>
              <a:ext uri="{FF2B5EF4-FFF2-40B4-BE49-F238E27FC236}">
                <a16:creationId xmlns:a16="http://schemas.microsoft.com/office/drawing/2014/main" id="{36FE9896-0BB3-4968-B28B-7A673BD84454}"/>
              </a:ext>
            </a:extLst>
          </p:cNvPr>
          <p:cNvSpPr/>
          <p:nvPr/>
        </p:nvSpPr>
        <p:spPr>
          <a:xfrm>
            <a:off x="8154963" y="1188846"/>
            <a:ext cx="3063497" cy="4801314"/>
          </a:xfrm>
          <a:prstGeom prst="rect">
            <a:avLst/>
          </a:prstGeom>
        </p:spPr>
        <p:txBody>
          <a:bodyPr wrap="square">
            <a:spAutoFit/>
          </a:bodyPr>
          <a:lstStyle/>
          <a:p>
            <a:r>
              <a:rPr lang="en-US" dirty="0"/>
              <a:t>These tools all integrate with a CI/CD pipeline tool, such as Jenkins or </a:t>
            </a:r>
            <a:r>
              <a:rPr lang="en-US" dirty="0" err="1"/>
              <a:t>CircleCI</a:t>
            </a:r>
            <a:r>
              <a:rPr lang="en-US" dirty="0"/>
              <a:t>. Organizations also rely on monitoring in production and capacity management, and tools for these purposes can be integrated with the CI/CD pipeline as well.</a:t>
            </a:r>
          </a:p>
          <a:p>
            <a:endParaRPr lang="en-US" dirty="0"/>
          </a:p>
          <a:p>
            <a:r>
              <a:rPr lang="en-US" dirty="0"/>
              <a:t>Many API Portal/Gateway vendors provide (in their product) or integrate CI/CD tools, sometimes making it difficult to delineate the functional boundaries of a Portal, CI/CD and a Gateway.</a:t>
            </a:r>
          </a:p>
        </p:txBody>
      </p:sp>
    </p:spTree>
    <p:extLst>
      <p:ext uri="{BB962C8B-B14F-4D97-AF65-F5344CB8AC3E}">
        <p14:creationId xmlns:p14="http://schemas.microsoft.com/office/powerpoint/2010/main" val="746846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64DB264-DC85-4426-8232-AF54BF3314EE}"/>
              </a:ext>
            </a:extLst>
          </p:cNvPr>
          <p:cNvSpPr/>
          <p:nvPr/>
        </p:nvSpPr>
        <p:spPr>
          <a:xfrm>
            <a:off x="711200" y="5949950"/>
            <a:ext cx="8966456" cy="628650"/>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1EFEE53C-2421-44F6-9901-8ABFC4D99B89}"/>
              </a:ext>
            </a:extLst>
          </p:cNvPr>
          <p:cNvSpPr/>
          <p:nvPr/>
        </p:nvSpPr>
        <p:spPr>
          <a:xfrm>
            <a:off x="711199" y="803943"/>
            <a:ext cx="1605311"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Discover</a:t>
            </a:r>
          </a:p>
        </p:txBody>
      </p:sp>
      <p:sp>
        <p:nvSpPr>
          <p:cNvPr id="10" name="Rectangle 9">
            <a:extLst>
              <a:ext uri="{FF2B5EF4-FFF2-40B4-BE49-F238E27FC236}">
                <a16:creationId xmlns:a16="http://schemas.microsoft.com/office/drawing/2014/main" id="{21767BB9-8F03-47E9-A73C-90ABD2D57759}"/>
              </a:ext>
            </a:extLst>
          </p:cNvPr>
          <p:cNvSpPr/>
          <p:nvPr/>
        </p:nvSpPr>
        <p:spPr>
          <a:xfrm>
            <a:off x="3057605" y="803943"/>
            <a:ext cx="1552413"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Develop</a:t>
            </a:r>
          </a:p>
        </p:txBody>
      </p:sp>
      <p:sp>
        <p:nvSpPr>
          <p:cNvPr id="11" name="Rectangle 10">
            <a:extLst>
              <a:ext uri="{FF2B5EF4-FFF2-40B4-BE49-F238E27FC236}">
                <a16:creationId xmlns:a16="http://schemas.microsoft.com/office/drawing/2014/main" id="{06A4ABE4-A5D1-45CD-A013-C11555FDA1DD}"/>
              </a:ext>
            </a:extLst>
          </p:cNvPr>
          <p:cNvSpPr/>
          <p:nvPr/>
        </p:nvSpPr>
        <p:spPr>
          <a:xfrm>
            <a:off x="5760127" y="814136"/>
            <a:ext cx="1352678"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Deploy</a:t>
            </a:r>
          </a:p>
        </p:txBody>
      </p:sp>
      <p:sp>
        <p:nvSpPr>
          <p:cNvPr id="12" name="Rectangle 11">
            <a:extLst>
              <a:ext uri="{FF2B5EF4-FFF2-40B4-BE49-F238E27FC236}">
                <a16:creationId xmlns:a16="http://schemas.microsoft.com/office/drawing/2014/main" id="{A27A087C-DDCF-4241-A5FA-7A2FA33F37AB}"/>
              </a:ext>
            </a:extLst>
          </p:cNvPr>
          <p:cNvSpPr/>
          <p:nvPr/>
        </p:nvSpPr>
        <p:spPr>
          <a:xfrm>
            <a:off x="8154964" y="808406"/>
            <a:ext cx="1482264"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Execute</a:t>
            </a:r>
          </a:p>
        </p:txBody>
      </p:sp>
      <p:sp>
        <p:nvSpPr>
          <p:cNvPr id="13" name="Rectangle 12">
            <a:extLst>
              <a:ext uri="{FF2B5EF4-FFF2-40B4-BE49-F238E27FC236}">
                <a16:creationId xmlns:a16="http://schemas.microsoft.com/office/drawing/2014/main" id="{4C3137CC-6701-4809-ABC2-45EEF82E23D1}"/>
              </a:ext>
            </a:extLst>
          </p:cNvPr>
          <p:cNvSpPr/>
          <p:nvPr/>
        </p:nvSpPr>
        <p:spPr>
          <a:xfrm>
            <a:off x="10105039" y="808406"/>
            <a:ext cx="1745991"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Consume</a:t>
            </a:r>
          </a:p>
        </p:txBody>
      </p:sp>
      <p:sp>
        <p:nvSpPr>
          <p:cNvPr id="14" name="Rectangle: Rounded Corners 13">
            <a:extLst>
              <a:ext uri="{FF2B5EF4-FFF2-40B4-BE49-F238E27FC236}">
                <a16:creationId xmlns:a16="http://schemas.microsoft.com/office/drawing/2014/main" id="{6A2317B1-6187-4304-A64C-2925BBB664CD}"/>
              </a:ext>
            </a:extLst>
          </p:cNvPr>
          <p:cNvSpPr/>
          <p:nvPr/>
        </p:nvSpPr>
        <p:spPr>
          <a:xfrm>
            <a:off x="711199" y="1463262"/>
            <a:ext cx="1504951" cy="4099338"/>
          </a:xfrm>
          <a:prstGeom prst="roundRect">
            <a:avLst/>
          </a:prstGeom>
          <a:gradFill>
            <a:gsLst>
              <a:gs pos="0">
                <a:srgbClr val="00B050"/>
              </a:gs>
              <a:gs pos="37000">
                <a:srgbClr val="FFC000"/>
              </a:gs>
              <a:gs pos="62000">
                <a:srgbClr val="00B0F0"/>
              </a:gs>
              <a:gs pos="86000">
                <a:srgbClr val="7030A0"/>
              </a:gs>
            </a:gsLst>
            <a:lin ang="5400000" scaled="1"/>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CAF99B8-0AF6-4D1B-BDE1-51F482F5AC03}"/>
              </a:ext>
            </a:extLst>
          </p:cNvPr>
          <p:cNvSpPr/>
          <p:nvPr/>
        </p:nvSpPr>
        <p:spPr>
          <a:xfrm>
            <a:off x="5476974" y="1748161"/>
            <a:ext cx="2030916" cy="3153211"/>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 descr="https://cdn4.iconfinder.com/data/icons/professionals/512/general-512.png">
            <a:extLst>
              <a:ext uri="{FF2B5EF4-FFF2-40B4-BE49-F238E27FC236}">
                <a16:creationId xmlns:a16="http://schemas.microsoft.com/office/drawing/2014/main" id="{DF95A4DB-4C18-47EC-A2CF-68019E9C44E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56782" y="1432080"/>
            <a:ext cx="827209" cy="82720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http://icons.iconarchive.com/icons/icons-land/medical/256/People-Doctor-Female-icon.png">
            <a:extLst>
              <a:ext uri="{FF2B5EF4-FFF2-40B4-BE49-F238E27FC236}">
                <a16:creationId xmlns:a16="http://schemas.microsoft.com/office/drawing/2014/main" id="{22ACAB3A-A26E-454D-A3CF-C4C1D677F71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18431" y="2470431"/>
            <a:ext cx="834350" cy="83435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jainbgm.in/mba/images/318-29805.png">
            <a:extLst>
              <a:ext uri="{FF2B5EF4-FFF2-40B4-BE49-F238E27FC236}">
                <a16:creationId xmlns:a16="http://schemas.microsoft.com/office/drawing/2014/main" id="{893B823D-1E51-4176-BD73-D42A9BB5AE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18431" y="3628545"/>
            <a:ext cx="809660" cy="80966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01B4D1F-30EB-4B35-AE61-80A493438F65}"/>
              </a:ext>
            </a:extLst>
          </p:cNvPr>
          <p:cNvSpPr txBox="1"/>
          <p:nvPr/>
        </p:nvSpPr>
        <p:spPr>
          <a:xfrm>
            <a:off x="1094534" y="3027001"/>
            <a:ext cx="738279" cy="646331"/>
          </a:xfrm>
          <a:prstGeom prst="rect">
            <a:avLst/>
          </a:prstGeom>
          <a:noFill/>
        </p:spPr>
        <p:txBody>
          <a:bodyPr wrap="none" rtlCol="0">
            <a:spAutoFit/>
          </a:bodyPr>
          <a:lstStyle/>
          <a:p>
            <a:pPr algn="ctr"/>
            <a:r>
              <a:rPr lang="en-US" dirty="0">
                <a:solidFill>
                  <a:schemeClr val="bg1"/>
                </a:solidFill>
              </a:rPr>
              <a:t>API</a:t>
            </a:r>
          </a:p>
          <a:p>
            <a:pPr algn="ctr"/>
            <a:r>
              <a:rPr lang="en-US" dirty="0">
                <a:solidFill>
                  <a:schemeClr val="bg1"/>
                </a:solidFill>
              </a:rPr>
              <a:t>Portal</a:t>
            </a:r>
          </a:p>
        </p:txBody>
      </p:sp>
      <p:grpSp>
        <p:nvGrpSpPr>
          <p:cNvPr id="7" name="Group 6">
            <a:extLst>
              <a:ext uri="{FF2B5EF4-FFF2-40B4-BE49-F238E27FC236}">
                <a16:creationId xmlns:a16="http://schemas.microsoft.com/office/drawing/2014/main" id="{BD42EE5F-A2A7-4346-9F94-1020A3BF5AB9}"/>
              </a:ext>
            </a:extLst>
          </p:cNvPr>
          <p:cNvGrpSpPr/>
          <p:nvPr/>
        </p:nvGrpSpPr>
        <p:grpSpPr>
          <a:xfrm>
            <a:off x="2596895" y="2636871"/>
            <a:ext cx="2410331" cy="685800"/>
            <a:chOff x="2596895" y="1655695"/>
            <a:chExt cx="2410331" cy="685800"/>
          </a:xfrm>
        </p:grpSpPr>
        <p:sp>
          <p:nvSpPr>
            <p:cNvPr id="16" name="Rectangle: Rounded Corners 15">
              <a:extLst>
                <a:ext uri="{FF2B5EF4-FFF2-40B4-BE49-F238E27FC236}">
                  <a16:creationId xmlns:a16="http://schemas.microsoft.com/office/drawing/2014/main" id="{0CF239FF-E3AC-4F92-ABCC-3B8A14E3F14A}"/>
                </a:ext>
              </a:extLst>
            </p:cNvPr>
            <p:cNvSpPr/>
            <p:nvPr/>
          </p:nvSpPr>
          <p:spPr>
            <a:xfrm>
              <a:off x="2596895" y="1655695"/>
              <a:ext cx="2410331" cy="685800"/>
            </a:xfrm>
            <a:prstGeom prst="round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D510CC84-0C50-4A57-BCE8-441DFE8DB30E}"/>
                </a:ext>
              </a:extLst>
            </p:cNvPr>
            <p:cNvSpPr txBox="1"/>
            <p:nvPr/>
          </p:nvSpPr>
          <p:spPr>
            <a:xfrm>
              <a:off x="2666130" y="1781867"/>
              <a:ext cx="2208361" cy="369332"/>
            </a:xfrm>
            <a:prstGeom prst="rect">
              <a:avLst/>
            </a:prstGeom>
            <a:noFill/>
          </p:spPr>
          <p:txBody>
            <a:bodyPr wrap="none" rtlCol="0">
              <a:spAutoFit/>
            </a:bodyPr>
            <a:lstStyle/>
            <a:p>
              <a:pPr algn="ctr"/>
              <a:r>
                <a:rPr lang="en-US" dirty="0">
                  <a:solidFill>
                    <a:schemeClr val="bg1"/>
                  </a:solidFill>
                </a:rPr>
                <a:t>Usability Architecture</a:t>
              </a:r>
            </a:p>
          </p:txBody>
        </p:sp>
      </p:grpSp>
      <p:grpSp>
        <p:nvGrpSpPr>
          <p:cNvPr id="15" name="Group 14">
            <a:extLst>
              <a:ext uri="{FF2B5EF4-FFF2-40B4-BE49-F238E27FC236}">
                <a16:creationId xmlns:a16="http://schemas.microsoft.com/office/drawing/2014/main" id="{5ADD0176-50F7-44DE-9D1B-39B8F29DF5B6}"/>
              </a:ext>
            </a:extLst>
          </p:cNvPr>
          <p:cNvGrpSpPr/>
          <p:nvPr/>
        </p:nvGrpSpPr>
        <p:grpSpPr>
          <a:xfrm>
            <a:off x="2596895" y="3680701"/>
            <a:ext cx="2446092" cy="685800"/>
            <a:chOff x="2596895" y="3166995"/>
            <a:chExt cx="2446092" cy="685800"/>
          </a:xfrm>
        </p:grpSpPr>
        <p:sp>
          <p:nvSpPr>
            <p:cNvPr id="19" name="Rectangle: Rounded Corners 18">
              <a:extLst>
                <a:ext uri="{FF2B5EF4-FFF2-40B4-BE49-F238E27FC236}">
                  <a16:creationId xmlns:a16="http://schemas.microsoft.com/office/drawing/2014/main" id="{E9012A37-B052-4201-8A5A-F797BA3FFED2}"/>
                </a:ext>
              </a:extLst>
            </p:cNvPr>
            <p:cNvSpPr/>
            <p:nvPr/>
          </p:nvSpPr>
          <p:spPr>
            <a:xfrm>
              <a:off x="2596895" y="3166995"/>
              <a:ext cx="2410331" cy="685800"/>
            </a:xfrm>
            <a:prstGeom prst="roundRect">
              <a:avLst/>
            </a:prstGeom>
            <a:solidFill>
              <a:srgbClr val="00B0F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5507454-1533-47DE-B30A-B54C7AA48D00}"/>
                </a:ext>
              </a:extLst>
            </p:cNvPr>
            <p:cNvSpPr txBox="1"/>
            <p:nvPr/>
          </p:nvSpPr>
          <p:spPr>
            <a:xfrm>
              <a:off x="2610462" y="3305039"/>
              <a:ext cx="2432525" cy="369332"/>
            </a:xfrm>
            <a:prstGeom prst="rect">
              <a:avLst/>
            </a:prstGeom>
            <a:noFill/>
          </p:spPr>
          <p:txBody>
            <a:bodyPr wrap="none" rtlCol="0">
              <a:spAutoFit/>
            </a:bodyPr>
            <a:lstStyle/>
            <a:p>
              <a:pPr algn="ctr"/>
              <a:r>
                <a:rPr lang="en-US" dirty="0">
                  <a:solidFill>
                    <a:schemeClr val="bg1"/>
                  </a:solidFill>
                </a:rPr>
                <a:t>Integration Architecture</a:t>
              </a:r>
            </a:p>
          </p:txBody>
        </p:sp>
      </p:grpSp>
      <p:grpSp>
        <p:nvGrpSpPr>
          <p:cNvPr id="17" name="Group 16">
            <a:extLst>
              <a:ext uri="{FF2B5EF4-FFF2-40B4-BE49-F238E27FC236}">
                <a16:creationId xmlns:a16="http://schemas.microsoft.com/office/drawing/2014/main" id="{BFEECD0A-FC04-48FF-9B33-8D74E4AB7580}"/>
              </a:ext>
            </a:extLst>
          </p:cNvPr>
          <p:cNvGrpSpPr/>
          <p:nvPr/>
        </p:nvGrpSpPr>
        <p:grpSpPr>
          <a:xfrm>
            <a:off x="2596895" y="4687956"/>
            <a:ext cx="2410331" cy="685801"/>
            <a:chOff x="2596895" y="4687956"/>
            <a:chExt cx="2410331" cy="685801"/>
          </a:xfrm>
        </p:grpSpPr>
        <p:sp>
          <p:nvSpPr>
            <p:cNvPr id="20" name="Rectangle: Rounded Corners 19">
              <a:extLst>
                <a:ext uri="{FF2B5EF4-FFF2-40B4-BE49-F238E27FC236}">
                  <a16:creationId xmlns:a16="http://schemas.microsoft.com/office/drawing/2014/main" id="{060C784F-C07D-48FC-A35C-70C1E6567CFA}"/>
                </a:ext>
              </a:extLst>
            </p:cNvPr>
            <p:cNvSpPr/>
            <p:nvPr/>
          </p:nvSpPr>
          <p:spPr>
            <a:xfrm>
              <a:off x="2596895" y="4687956"/>
              <a:ext cx="2410331" cy="685801"/>
            </a:xfrm>
            <a:prstGeom prst="roundRect">
              <a:avLst/>
            </a:prstGeom>
            <a:solidFill>
              <a:srgbClr val="7030A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89D6286-7FD2-4A6C-8150-274CFA5A842B}"/>
                </a:ext>
              </a:extLst>
            </p:cNvPr>
            <p:cNvSpPr txBox="1"/>
            <p:nvPr/>
          </p:nvSpPr>
          <p:spPr>
            <a:xfrm>
              <a:off x="2729371" y="4846190"/>
              <a:ext cx="2065309" cy="369332"/>
            </a:xfrm>
            <a:prstGeom prst="rect">
              <a:avLst/>
            </a:prstGeom>
            <a:noFill/>
          </p:spPr>
          <p:txBody>
            <a:bodyPr wrap="none" rtlCol="0">
              <a:spAutoFit/>
            </a:bodyPr>
            <a:lstStyle/>
            <a:p>
              <a:pPr algn="ctr"/>
              <a:r>
                <a:rPr lang="en-US" dirty="0">
                  <a:solidFill>
                    <a:schemeClr val="bg1"/>
                  </a:solidFill>
                </a:rPr>
                <a:t>System Architecture</a:t>
              </a:r>
            </a:p>
          </p:txBody>
        </p:sp>
      </p:grpSp>
      <p:sp>
        <p:nvSpPr>
          <p:cNvPr id="33" name="TextBox 32">
            <a:extLst>
              <a:ext uri="{FF2B5EF4-FFF2-40B4-BE49-F238E27FC236}">
                <a16:creationId xmlns:a16="http://schemas.microsoft.com/office/drawing/2014/main" id="{E3862866-0FBE-4CE4-9438-A549E9CD2C2F}"/>
              </a:ext>
            </a:extLst>
          </p:cNvPr>
          <p:cNvSpPr txBox="1"/>
          <p:nvPr/>
        </p:nvSpPr>
        <p:spPr>
          <a:xfrm>
            <a:off x="6065452" y="3023099"/>
            <a:ext cx="908518" cy="646331"/>
          </a:xfrm>
          <a:prstGeom prst="rect">
            <a:avLst/>
          </a:prstGeom>
          <a:noFill/>
        </p:spPr>
        <p:txBody>
          <a:bodyPr wrap="none" rtlCol="0">
            <a:spAutoFit/>
          </a:bodyPr>
          <a:lstStyle/>
          <a:p>
            <a:pPr algn="ctr"/>
            <a:r>
              <a:rPr lang="en-US" dirty="0">
                <a:solidFill>
                  <a:schemeClr val="bg1"/>
                </a:solidFill>
              </a:rPr>
              <a:t>DevOps</a:t>
            </a:r>
          </a:p>
          <a:p>
            <a:pPr algn="ctr"/>
            <a:r>
              <a:rPr lang="en-US" dirty="0">
                <a:solidFill>
                  <a:schemeClr val="bg1"/>
                </a:solidFill>
              </a:rPr>
              <a:t>CI/CD</a:t>
            </a:r>
          </a:p>
        </p:txBody>
      </p:sp>
      <p:cxnSp>
        <p:nvCxnSpPr>
          <p:cNvPr id="37" name="Straight Arrow Connector 36">
            <a:extLst>
              <a:ext uri="{FF2B5EF4-FFF2-40B4-BE49-F238E27FC236}">
                <a16:creationId xmlns:a16="http://schemas.microsoft.com/office/drawing/2014/main" id="{E35B7A6A-ED27-4BD4-AFEC-0F5280818685}"/>
              </a:ext>
            </a:extLst>
          </p:cNvPr>
          <p:cNvCxnSpPr/>
          <p:nvPr/>
        </p:nvCxnSpPr>
        <p:spPr>
          <a:xfrm flipV="1">
            <a:off x="7609490" y="2565400"/>
            <a:ext cx="448660" cy="1714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8AC313F-A86B-4130-ADBD-7C7199ADBBE7}"/>
              </a:ext>
            </a:extLst>
          </p:cNvPr>
          <p:cNvCxnSpPr/>
          <p:nvPr/>
        </p:nvCxnSpPr>
        <p:spPr>
          <a:xfrm>
            <a:off x="7442200" y="4472056"/>
            <a:ext cx="565150" cy="2586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F2A1761-1560-44F8-A475-075FDD1D0EAF}"/>
              </a:ext>
            </a:extLst>
          </p:cNvPr>
          <p:cNvCxnSpPr>
            <a:cxnSpLocks/>
          </p:cNvCxnSpPr>
          <p:nvPr/>
        </p:nvCxnSpPr>
        <p:spPr>
          <a:xfrm>
            <a:off x="5106487" y="4003411"/>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84184A7-24AE-4508-AA1D-EA179CA8FEB2}"/>
              </a:ext>
            </a:extLst>
          </p:cNvPr>
          <p:cNvCxnSpPr/>
          <p:nvPr/>
        </p:nvCxnSpPr>
        <p:spPr>
          <a:xfrm flipV="1">
            <a:off x="5233677" y="4687956"/>
            <a:ext cx="342900" cy="1841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25DBAB8-ADD8-47A9-A4D1-B1AA5CAE9279}"/>
              </a:ext>
            </a:extLst>
          </p:cNvPr>
          <p:cNvCxnSpPr/>
          <p:nvPr/>
        </p:nvCxnSpPr>
        <p:spPr>
          <a:xfrm>
            <a:off x="2268037" y="197319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A076EFF-9B00-4124-8FAB-A602D9DA2EC0}"/>
              </a:ext>
            </a:extLst>
          </p:cNvPr>
          <p:cNvCxnSpPr/>
          <p:nvPr/>
        </p:nvCxnSpPr>
        <p:spPr>
          <a:xfrm>
            <a:off x="2268037" y="401040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5FDE8A0-1C19-46BE-96A6-3AFF41D54E2E}"/>
              </a:ext>
            </a:extLst>
          </p:cNvPr>
          <p:cNvCxnSpPr/>
          <p:nvPr/>
        </p:nvCxnSpPr>
        <p:spPr>
          <a:xfrm>
            <a:off x="2268036" y="5024506"/>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097945AB-1138-4F3E-94F2-8BB0BC421B14}"/>
              </a:ext>
            </a:extLst>
          </p:cNvPr>
          <p:cNvSpPr txBox="1"/>
          <p:nvPr/>
        </p:nvSpPr>
        <p:spPr>
          <a:xfrm>
            <a:off x="3904783" y="6079609"/>
            <a:ext cx="2918555" cy="369332"/>
          </a:xfrm>
          <a:prstGeom prst="rect">
            <a:avLst/>
          </a:prstGeom>
          <a:noFill/>
        </p:spPr>
        <p:txBody>
          <a:bodyPr wrap="none" rtlCol="0">
            <a:spAutoFit/>
          </a:bodyPr>
          <a:lstStyle/>
          <a:p>
            <a:pPr algn="ctr"/>
            <a:r>
              <a:rPr lang="en-US" dirty="0">
                <a:solidFill>
                  <a:schemeClr val="bg1"/>
                </a:solidFill>
              </a:rPr>
              <a:t>API Management Framework</a:t>
            </a:r>
          </a:p>
        </p:txBody>
      </p:sp>
      <p:cxnSp>
        <p:nvCxnSpPr>
          <p:cNvPr id="51" name="Straight Arrow Connector 50">
            <a:extLst>
              <a:ext uri="{FF2B5EF4-FFF2-40B4-BE49-F238E27FC236}">
                <a16:creationId xmlns:a16="http://schemas.microsoft.com/office/drawing/2014/main" id="{3185ED2F-D122-471E-89BD-D67ABEA2A58E}"/>
              </a:ext>
            </a:extLst>
          </p:cNvPr>
          <p:cNvCxnSpPr/>
          <p:nvPr/>
        </p:nvCxnSpPr>
        <p:spPr>
          <a:xfrm>
            <a:off x="9848850" y="1866900"/>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4D75F04-0713-4A19-9A19-1483A4412E4B}"/>
              </a:ext>
            </a:extLst>
          </p:cNvPr>
          <p:cNvCxnSpPr/>
          <p:nvPr/>
        </p:nvCxnSpPr>
        <p:spPr>
          <a:xfrm>
            <a:off x="9848850" y="2886075"/>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B4C067C-A3FA-445C-8FD8-06A54B0473E4}"/>
              </a:ext>
            </a:extLst>
          </p:cNvPr>
          <p:cNvCxnSpPr/>
          <p:nvPr/>
        </p:nvCxnSpPr>
        <p:spPr>
          <a:xfrm>
            <a:off x="9870089" y="4033375"/>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ectangle: Rounded Corners 56">
            <a:extLst>
              <a:ext uri="{FF2B5EF4-FFF2-40B4-BE49-F238E27FC236}">
                <a16:creationId xmlns:a16="http://schemas.microsoft.com/office/drawing/2014/main" id="{D908B564-79C0-4764-BDBE-ACEECA6495D0}"/>
              </a:ext>
            </a:extLst>
          </p:cNvPr>
          <p:cNvSpPr/>
          <p:nvPr/>
        </p:nvSpPr>
        <p:spPr>
          <a:xfrm>
            <a:off x="2596894" y="1589693"/>
            <a:ext cx="2410331" cy="685800"/>
          </a:xfrm>
          <a:prstGeom prst="roundRect">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5D790960-A868-4CC5-AEF3-39AC9D1EA2A0}"/>
              </a:ext>
            </a:extLst>
          </p:cNvPr>
          <p:cNvSpPr txBox="1"/>
          <p:nvPr/>
        </p:nvSpPr>
        <p:spPr>
          <a:xfrm>
            <a:off x="2667733" y="1715865"/>
            <a:ext cx="2205155" cy="369332"/>
          </a:xfrm>
          <a:prstGeom prst="rect">
            <a:avLst/>
          </a:prstGeom>
          <a:noFill/>
        </p:spPr>
        <p:txBody>
          <a:bodyPr wrap="none" rtlCol="0">
            <a:spAutoFit/>
          </a:bodyPr>
          <a:lstStyle/>
          <a:p>
            <a:pPr algn="ctr"/>
            <a:r>
              <a:rPr lang="en-US" dirty="0">
                <a:solidFill>
                  <a:schemeClr val="bg1"/>
                </a:solidFill>
              </a:rPr>
              <a:t>Business Architecture</a:t>
            </a:r>
          </a:p>
        </p:txBody>
      </p:sp>
      <p:cxnSp>
        <p:nvCxnSpPr>
          <p:cNvPr id="59" name="Straight Arrow Connector 58">
            <a:extLst>
              <a:ext uri="{FF2B5EF4-FFF2-40B4-BE49-F238E27FC236}">
                <a16:creationId xmlns:a16="http://schemas.microsoft.com/office/drawing/2014/main" id="{316E299E-AD5C-4643-8668-89C79FE9EC39}"/>
              </a:ext>
            </a:extLst>
          </p:cNvPr>
          <p:cNvCxnSpPr/>
          <p:nvPr/>
        </p:nvCxnSpPr>
        <p:spPr>
          <a:xfrm>
            <a:off x="2255337" y="298919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3C5B9A5-3E2E-46B8-BF65-7A713D8DC2E6}"/>
              </a:ext>
            </a:extLst>
          </p:cNvPr>
          <p:cNvCxnSpPr>
            <a:cxnSpLocks/>
          </p:cNvCxnSpPr>
          <p:nvPr/>
        </p:nvCxnSpPr>
        <p:spPr>
          <a:xfrm>
            <a:off x="5093787" y="2992106"/>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C5EA465-0A35-40BA-94E4-008D66C2FD41}"/>
              </a:ext>
            </a:extLst>
          </p:cNvPr>
          <p:cNvCxnSpPr>
            <a:cxnSpLocks/>
          </p:cNvCxnSpPr>
          <p:nvPr/>
        </p:nvCxnSpPr>
        <p:spPr>
          <a:xfrm>
            <a:off x="5198356" y="2074641"/>
            <a:ext cx="297667" cy="1603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129AB52F-42C5-4194-B2E4-A12B00DF6C31}"/>
              </a:ext>
            </a:extLst>
          </p:cNvPr>
          <p:cNvSpPr/>
          <p:nvPr/>
        </p:nvSpPr>
        <p:spPr>
          <a:xfrm>
            <a:off x="0" y="0"/>
            <a:ext cx="12192000"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AB0DCBF8-D339-4C8B-BF41-DF4FB4D7A9E4}"/>
              </a:ext>
            </a:extLst>
          </p:cNvPr>
          <p:cNvSpPr/>
          <p:nvPr/>
        </p:nvSpPr>
        <p:spPr>
          <a:xfrm>
            <a:off x="3168650" y="100521"/>
            <a:ext cx="6468578" cy="5681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984A3DF1-6F60-40F5-B63E-4248CBCBAB65}"/>
              </a:ext>
            </a:extLst>
          </p:cNvPr>
          <p:cNvSpPr txBox="1"/>
          <p:nvPr/>
        </p:nvSpPr>
        <p:spPr>
          <a:xfrm>
            <a:off x="3644761" y="118492"/>
            <a:ext cx="5695342" cy="523220"/>
          </a:xfrm>
          <a:prstGeom prst="rect">
            <a:avLst/>
          </a:prstGeom>
          <a:noFill/>
        </p:spPr>
        <p:txBody>
          <a:bodyPr wrap="none" rtlCol="0">
            <a:spAutoFit/>
          </a:bodyPr>
          <a:lstStyle/>
          <a:p>
            <a:r>
              <a:rPr lang="en-US" sz="2800" dirty="0">
                <a:solidFill>
                  <a:schemeClr val="accent1">
                    <a:lumMod val="75000"/>
                  </a:schemeClr>
                </a:solidFill>
              </a:rPr>
              <a:t>API Portal / Gateway Context Diagram</a:t>
            </a:r>
          </a:p>
        </p:txBody>
      </p:sp>
      <p:sp>
        <p:nvSpPr>
          <p:cNvPr id="3" name="TextBox 2">
            <a:extLst>
              <a:ext uri="{FF2B5EF4-FFF2-40B4-BE49-F238E27FC236}">
                <a16:creationId xmlns:a16="http://schemas.microsoft.com/office/drawing/2014/main" id="{F771674D-BCF3-4079-9667-7F579A8368B9}"/>
              </a:ext>
            </a:extLst>
          </p:cNvPr>
          <p:cNvSpPr txBox="1"/>
          <p:nvPr/>
        </p:nvSpPr>
        <p:spPr>
          <a:xfrm>
            <a:off x="8660712" y="6560272"/>
            <a:ext cx="3531288" cy="276999"/>
          </a:xfrm>
          <a:prstGeom prst="rect">
            <a:avLst/>
          </a:prstGeom>
          <a:noFill/>
        </p:spPr>
        <p:txBody>
          <a:bodyPr wrap="none" rtlCol="0">
            <a:spAutoFit/>
          </a:bodyPr>
          <a:lstStyle/>
          <a:p>
            <a:r>
              <a:rPr lang="en-US" sz="1200" dirty="0"/>
              <a:t>Internal VA Use Only – Working Draft – Pre-Decisional</a:t>
            </a:r>
            <a:endParaRPr lang="en-US" dirty="0"/>
          </a:p>
        </p:txBody>
      </p:sp>
      <p:sp>
        <p:nvSpPr>
          <p:cNvPr id="8" name="Rectangle: Top Corners Rounded 7">
            <a:extLst>
              <a:ext uri="{FF2B5EF4-FFF2-40B4-BE49-F238E27FC236}">
                <a16:creationId xmlns:a16="http://schemas.microsoft.com/office/drawing/2014/main" id="{8C60694E-C399-4757-BBD0-A7D125673576}"/>
              </a:ext>
            </a:extLst>
          </p:cNvPr>
          <p:cNvSpPr/>
          <p:nvPr/>
        </p:nvSpPr>
        <p:spPr>
          <a:xfrm>
            <a:off x="8195391" y="1462613"/>
            <a:ext cx="1482264" cy="2769573"/>
          </a:xfrm>
          <a:prstGeom prst="round2Same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Top Corners Rounded 21">
            <a:extLst>
              <a:ext uri="{FF2B5EF4-FFF2-40B4-BE49-F238E27FC236}">
                <a16:creationId xmlns:a16="http://schemas.microsoft.com/office/drawing/2014/main" id="{04EC8026-EB19-499C-8772-0E57367B8BE3}"/>
              </a:ext>
            </a:extLst>
          </p:cNvPr>
          <p:cNvSpPr/>
          <p:nvPr/>
        </p:nvSpPr>
        <p:spPr>
          <a:xfrm rot="10800000">
            <a:off x="8197464" y="4301618"/>
            <a:ext cx="1482264" cy="1260982"/>
          </a:xfrm>
          <a:prstGeom prst="round2Same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07C2B25E-86B0-43A4-A12E-FAA6355EEBA4}"/>
              </a:ext>
            </a:extLst>
          </p:cNvPr>
          <p:cNvSpPr txBox="1"/>
          <p:nvPr/>
        </p:nvSpPr>
        <p:spPr>
          <a:xfrm>
            <a:off x="8315038" y="4472056"/>
            <a:ext cx="1242968" cy="923330"/>
          </a:xfrm>
          <a:prstGeom prst="rect">
            <a:avLst/>
          </a:prstGeom>
          <a:noFill/>
        </p:spPr>
        <p:txBody>
          <a:bodyPr wrap="none" rtlCol="0">
            <a:spAutoFit/>
          </a:bodyPr>
          <a:lstStyle/>
          <a:p>
            <a:pPr algn="ctr"/>
            <a:r>
              <a:rPr lang="en-US" dirty="0">
                <a:solidFill>
                  <a:schemeClr val="bg1"/>
                </a:solidFill>
              </a:rPr>
              <a:t>Technology</a:t>
            </a:r>
          </a:p>
          <a:p>
            <a:pPr algn="ctr"/>
            <a:r>
              <a:rPr lang="en-US" dirty="0">
                <a:solidFill>
                  <a:schemeClr val="bg1"/>
                </a:solidFill>
              </a:rPr>
              <a:t>Stack</a:t>
            </a:r>
          </a:p>
          <a:p>
            <a:pPr algn="ctr"/>
            <a:r>
              <a:rPr lang="en-US" dirty="0">
                <a:solidFill>
                  <a:schemeClr val="bg1"/>
                </a:solidFill>
              </a:rPr>
              <a:t>Runtime</a:t>
            </a:r>
          </a:p>
        </p:txBody>
      </p:sp>
      <p:sp>
        <p:nvSpPr>
          <p:cNvPr id="35" name="TextBox 34">
            <a:extLst>
              <a:ext uri="{FF2B5EF4-FFF2-40B4-BE49-F238E27FC236}">
                <a16:creationId xmlns:a16="http://schemas.microsoft.com/office/drawing/2014/main" id="{935F333E-A261-4267-AAC6-97D0DB656C97}"/>
              </a:ext>
            </a:extLst>
          </p:cNvPr>
          <p:cNvSpPr txBox="1"/>
          <p:nvPr/>
        </p:nvSpPr>
        <p:spPr>
          <a:xfrm>
            <a:off x="8436129" y="2290204"/>
            <a:ext cx="1000787" cy="923330"/>
          </a:xfrm>
          <a:prstGeom prst="rect">
            <a:avLst/>
          </a:prstGeom>
          <a:noFill/>
        </p:spPr>
        <p:txBody>
          <a:bodyPr wrap="none" rtlCol="0">
            <a:spAutoFit/>
          </a:bodyPr>
          <a:lstStyle/>
          <a:p>
            <a:pPr algn="ctr"/>
            <a:r>
              <a:rPr lang="en-US" dirty="0">
                <a:solidFill>
                  <a:schemeClr val="bg1"/>
                </a:solidFill>
              </a:rPr>
              <a:t>API</a:t>
            </a:r>
          </a:p>
          <a:p>
            <a:pPr algn="ctr"/>
            <a:r>
              <a:rPr lang="en-US" dirty="0">
                <a:solidFill>
                  <a:schemeClr val="bg1"/>
                </a:solidFill>
              </a:rPr>
              <a:t>Gateway</a:t>
            </a:r>
          </a:p>
          <a:p>
            <a:pPr algn="ctr"/>
            <a:r>
              <a:rPr lang="en-US" dirty="0">
                <a:solidFill>
                  <a:schemeClr val="bg1"/>
                </a:solidFill>
              </a:rPr>
              <a:t>Runtime</a:t>
            </a:r>
          </a:p>
        </p:txBody>
      </p:sp>
      <p:sp>
        <p:nvSpPr>
          <p:cNvPr id="56" name="Rectangle: Rounded Corners 55">
            <a:extLst>
              <a:ext uri="{FF2B5EF4-FFF2-40B4-BE49-F238E27FC236}">
                <a16:creationId xmlns:a16="http://schemas.microsoft.com/office/drawing/2014/main" id="{992DCAFA-7507-4F8D-AE37-CF070582C50F}"/>
              </a:ext>
            </a:extLst>
          </p:cNvPr>
          <p:cNvSpPr/>
          <p:nvPr/>
        </p:nvSpPr>
        <p:spPr>
          <a:xfrm>
            <a:off x="884360" y="2237129"/>
            <a:ext cx="6771812" cy="2864601"/>
          </a:xfrm>
          <a:prstGeom prst="roundRect">
            <a:avLst/>
          </a:prstGeom>
          <a:solidFill>
            <a:schemeClr val="bg1"/>
          </a:solidFill>
          <a:scene3d>
            <a:camera prst="orthographicFront"/>
            <a:lightRig rig="threePt" dir="t"/>
          </a:scene3d>
          <a:sp3d>
            <a:bevelT w="317500" h="317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66A1FD77-56EE-49F8-9AE8-3D7DCEB8BED9}"/>
              </a:ext>
            </a:extLst>
          </p:cNvPr>
          <p:cNvSpPr/>
          <p:nvPr/>
        </p:nvSpPr>
        <p:spPr>
          <a:xfrm>
            <a:off x="1327912" y="2494313"/>
            <a:ext cx="5811815" cy="2308324"/>
          </a:xfrm>
          <a:prstGeom prst="rect">
            <a:avLst/>
          </a:prstGeom>
        </p:spPr>
        <p:txBody>
          <a:bodyPr wrap="square">
            <a:spAutoFit/>
          </a:bodyPr>
          <a:lstStyle/>
          <a:p>
            <a:r>
              <a:rPr lang="en-US" dirty="0"/>
              <a:t>For purposes of this presentation, the Technology Stack and API Gateway represent the runtime environment for API execution.</a:t>
            </a:r>
          </a:p>
          <a:p>
            <a:endParaRPr lang="en-US" dirty="0"/>
          </a:p>
          <a:p>
            <a:r>
              <a:rPr lang="en-US" dirty="0"/>
              <a:t>A succinct definition of an </a:t>
            </a:r>
            <a:r>
              <a:rPr lang="en-US" b="1" dirty="0"/>
              <a:t>API Gateway </a:t>
            </a:r>
            <a:r>
              <a:rPr lang="en-US" dirty="0"/>
              <a:t>is that component providing a crucial layer of runtime API mediation, including policy management, traffic monitoring, security, SLA and rate limiting functions.</a:t>
            </a:r>
          </a:p>
        </p:txBody>
      </p:sp>
    </p:spTree>
    <p:extLst>
      <p:ext uri="{BB962C8B-B14F-4D97-AF65-F5344CB8AC3E}">
        <p14:creationId xmlns:p14="http://schemas.microsoft.com/office/powerpoint/2010/main" val="2208508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AB0DCBF8-D339-4C8B-BF41-DF4FB4D7A9E4}"/>
              </a:ext>
            </a:extLst>
          </p:cNvPr>
          <p:cNvSpPr/>
          <p:nvPr/>
        </p:nvSpPr>
        <p:spPr>
          <a:xfrm>
            <a:off x="3168650" y="100521"/>
            <a:ext cx="6468578" cy="5681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E64DB264-DC85-4426-8232-AF54BF3314EE}"/>
              </a:ext>
            </a:extLst>
          </p:cNvPr>
          <p:cNvSpPr/>
          <p:nvPr/>
        </p:nvSpPr>
        <p:spPr>
          <a:xfrm>
            <a:off x="711200" y="5949950"/>
            <a:ext cx="8966456" cy="628650"/>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1EFEE53C-2421-44F6-9901-8ABFC4D99B89}"/>
              </a:ext>
            </a:extLst>
          </p:cNvPr>
          <p:cNvSpPr/>
          <p:nvPr/>
        </p:nvSpPr>
        <p:spPr>
          <a:xfrm>
            <a:off x="711199" y="803943"/>
            <a:ext cx="1605311"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Discover</a:t>
            </a:r>
          </a:p>
        </p:txBody>
      </p:sp>
      <p:sp>
        <p:nvSpPr>
          <p:cNvPr id="10" name="Rectangle 9">
            <a:extLst>
              <a:ext uri="{FF2B5EF4-FFF2-40B4-BE49-F238E27FC236}">
                <a16:creationId xmlns:a16="http://schemas.microsoft.com/office/drawing/2014/main" id="{21767BB9-8F03-47E9-A73C-90ABD2D57759}"/>
              </a:ext>
            </a:extLst>
          </p:cNvPr>
          <p:cNvSpPr/>
          <p:nvPr/>
        </p:nvSpPr>
        <p:spPr>
          <a:xfrm>
            <a:off x="3057605" y="803943"/>
            <a:ext cx="1552413"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Develop</a:t>
            </a:r>
          </a:p>
        </p:txBody>
      </p:sp>
      <p:sp>
        <p:nvSpPr>
          <p:cNvPr id="11" name="Rectangle 10">
            <a:extLst>
              <a:ext uri="{FF2B5EF4-FFF2-40B4-BE49-F238E27FC236}">
                <a16:creationId xmlns:a16="http://schemas.microsoft.com/office/drawing/2014/main" id="{06A4ABE4-A5D1-45CD-A013-C11555FDA1DD}"/>
              </a:ext>
            </a:extLst>
          </p:cNvPr>
          <p:cNvSpPr/>
          <p:nvPr/>
        </p:nvSpPr>
        <p:spPr>
          <a:xfrm>
            <a:off x="5760127" y="814136"/>
            <a:ext cx="1352678"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Deploy</a:t>
            </a:r>
          </a:p>
        </p:txBody>
      </p:sp>
      <p:sp>
        <p:nvSpPr>
          <p:cNvPr id="12" name="Rectangle 11">
            <a:extLst>
              <a:ext uri="{FF2B5EF4-FFF2-40B4-BE49-F238E27FC236}">
                <a16:creationId xmlns:a16="http://schemas.microsoft.com/office/drawing/2014/main" id="{A27A087C-DDCF-4241-A5FA-7A2FA33F37AB}"/>
              </a:ext>
            </a:extLst>
          </p:cNvPr>
          <p:cNvSpPr/>
          <p:nvPr/>
        </p:nvSpPr>
        <p:spPr>
          <a:xfrm>
            <a:off x="8154964" y="808406"/>
            <a:ext cx="1482264"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Execute</a:t>
            </a:r>
          </a:p>
        </p:txBody>
      </p:sp>
      <p:sp>
        <p:nvSpPr>
          <p:cNvPr id="13" name="Rectangle 12">
            <a:extLst>
              <a:ext uri="{FF2B5EF4-FFF2-40B4-BE49-F238E27FC236}">
                <a16:creationId xmlns:a16="http://schemas.microsoft.com/office/drawing/2014/main" id="{4C3137CC-6701-4809-ABC2-45EEF82E23D1}"/>
              </a:ext>
            </a:extLst>
          </p:cNvPr>
          <p:cNvSpPr/>
          <p:nvPr/>
        </p:nvSpPr>
        <p:spPr>
          <a:xfrm>
            <a:off x="10105039" y="808406"/>
            <a:ext cx="1745991"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Consume</a:t>
            </a:r>
          </a:p>
        </p:txBody>
      </p:sp>
      <p:sp>
        <p:nvSpPr>
          <p:cNvPr id="14" name="Rectangle: Rounded Corners 13">
            <a:extLst>
              <a:ext uri="{FF2B5EF4-FFF2-40B4-BE49-F238E27FC236}">
                <a16:creationId xmlns:a16="http://schemas.microsoft.com/office/drawing/2014/main" id="{6A2317B1-6187-4304-A64C-2925BBB664CD}"/>
              </a:ext>
            </a:extLst>
          </p:cNvPr>
          <p:cNvSpPr/>
          <p:nvPr/>
        </p:nvSpPr>
        <p:spPr>
          <a:xfrm>
            <a:off x="711199" y="1463262"/>
            <a:ext cx="1504951" cy="4099338"/>
          </a:xfrm>
          <a:prstGeom prst="roundRect">
            <a:avLst/>
          </a:prstGeom>
          <a:gradFill>
            <a:gsLst>
              <a:gs pos="0">
                <a:srgbClr val="00B050"/>
              </a:gs>
              <a:gs pos="37000">
                <a:srgbClr val="FFC000"/>
              </a:gs>
              <a:gs pos="62000">
                <a:srgbClr val="00B0F0"/>
              </a:gs>
              <a:gs pos="86000">
                <a:srgbClr val="7030A0"/>
              </a:gs>
            </a:gsLst>
            <a:lin ang="5400000" scaled="1"/>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CAF99B8-0AF6-4D1B-BDE1-51F482F5AC03}"/>
              </a:ext>
            </a:extLst>
          </p:cNvPr>
          <p:cNvSpPr/>
          <p:nvPr/>
        </p:nvSpPr>
        <p:spPr>
          <a:xfrm>
            <a:off x="5476974" y="1748161"/>
            <a:ext cx="2030916" cy="3153211"/>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Top Corners Rounded 7">
            <a:extLst>
              <a:ext uri="{FF2B5EF4-FFF2-40B4-BE49-F238E27FC236}">
                <a16:creationId xmlns:a16="http://schemas.microsoft.com/office/drawing/2014/main" id="{8C60694E-C399-4757-BBD0-A7D125673576}"/>
              </a:ext>
            </a:extLst>
          </p:cNvPr>
          <p:cNvSpPr/>
          <p:nvPr/>
        </p:nvSpPr>
        <p:spPr>
          <a:xfrm>
            <a:off x="8195391" y="1462613"/>
            <a:ext cx="1482264" cy="2769573"/>
          </a:xfrm>
          <a:prstGeom prst="round2Same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Top Corners Rounded 21">
            <a:extLst>
              <a:ext uri="{FF2B5EF4-FFF2-40B4-BE49-F238E27FC236}">
                <a16:creationId xmlns:a16="http://schemas.microsoft.com/office/drawing/2014/main" id="{04EC8026-EB19-499C-8772-0E57367B8BE3}"/>
              </a:ext>
            </a:extLst>
          </p:cNvPr>
          <p:cNvSpPr/>
          <p:nvPr/>
        </p:nvSpPr>
        <p:spPr>
          <a:xfrm rot="10800000">
            <a:off x="8197464" y="4301618"/>
            <a:ext cx="1482264" cy="1260982"/>
          </a:xfrm>
          <a:prstGeom prst="round2Same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 descr="https://cdn4.iconfinder.com/data/icons/professionals/512/general-512.png">
            <a:extLst>
              <a:ext uri="{FF2B5EF4-FFF2-40B4-BE49-F238E27FC236}">
                <a16:creationId xmlns:a16="http://schemas.microsoft.com/office/drawing/2014/main" id="{DF95A4DB-4C18-47EC-A2CF-68019E9C44E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56782" y="1432080"/>
            <a:ext cx="827209" cy="82720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http://icons.iconarchive.com/icons/icons-land/medical/256/People-Doctor-Female-icon.png">
            <a:extLst>
              <a:ext uri="{FF2B5EF4-FFF2-40B4-BE49-F238E27FC236}">
                <a16:creationId xmlns:a16="http://schemas.microsoft.com/office/drawing/2014/main" id="{22ACAB3A-A26E-454D-A3CF-C4C1D677F71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18431" y="2470431"/>
            <a:ext cx="834350" cy="83435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jainbgm.in/mba/images/318-29805.png">
            <a:extLst>
              <a:ext uri="{FF2B5EF4-FFF2-40B4-BE49-F238E27FC236}">
                <a16:creationId xmlns:a16="http://schemas.microsoft.com/office/drawing/2014/main" id="{893B823D-1E51-4176-BD73-D42A9BB5AE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18431" y="3628545"/>
            <a:ext cx="809660" cy="80966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01B4D1F-30EB-4B35-AE61-80A493438F65}"/>
              </a:ext>
            </a:extLst>
          </p:cNvPr>
          <p:cNvSpPr txBox="1"/>
          <p:nvPr/>
        </p:nvSpPr>
        <p:spPr>
          <a:xfrm>
            <a:off x="1094534" y="3027001"/>
            <a:ext cx="738279" cy="646331"/>
          </a:xfrm>
          <a:prstGeom prst="rect">
            <a:avLst/>
          </a:prstGeom>
          <a:noFill/>
        </p:spPr>
        <p:txBody>
          <a:bodyPr wrap="none" rtlCol="0">
            <a:spAutoFit/>
          </a:bodyPr>
          <a:lstStyle/>
          <a:p>
            <a:pPr algn="ctr"/>
            <a:r>
              <a:rPr lang="en-US" dirty="0">
                <a:solidFill>
                  <a:schemeClr val="bg1"/>
                </a:solidFill>
              </a:rPr>
              <a:t>API</a:t>
            </a:r>
          </a:p>
          <a:p>
            <a:pPr algn="ctr"/>
            <a:r>
              <a:rPr lang="en-US" dirty="0">
                <a:solidFill>
                  <a:schemeClr val="bg1"/>
                </a:solidFill>
              </a:rPr>
              <a:t>Portal</a:t>
            </a:r>
          </a:p>
        </p:txBody>
      </p:sp>
      <p:grpSp>
        <p:nvGrpSpPr>
          <p:cNvPr id="7" name="Group 6">
            <a:extLst>
              <a:ext uri="{FF2B5EF4-FFF2-40B4-BE49-F238E27FC236}">
                <a16:creationId xmlns:a16="http://schemas.microsoft.com/office/drawing/2014/main" id="{BD42EE5F-A2A7-4346-9F94-1020A3BF5AB9}"/>
              </a:ext>
            </a:extLst>
          </p:cNvPr>
          <p:cNvGrpSpPr/>
          <p:nvPr/>
        </p:nvGrpSpPr>
        <p:grpSpPr>
          <a:xfrm>
            <a:off x="2596895" y="2636871"/>
            <a:ext cx="2410331" cy="685800"/>
            <a:chOff x="2596895" y="1655695"/>
            <a:chExt cx="2410331" cy="685800"/>
          </a:xfrm>
        </p:grpSpPr>
        <p:sp>
          <p:nvSpPr>
            <p:cNvPr id="16" name="Rectangle: Rounded Corners 15">
              <a:extLst>
                <a:ext uri="{FF2B5EF4-FFF2-40B4-BE49-F238E27FC236}">
                  <a16:creationId xmlns:a16="http://schemas.microsoft.com/office/drawing/2014/main" id="{0CF239FF-E3AC-4F92-ABCC-3B8A14E3F14A}"/>
                </a:ext>
              </a:extLst>
            </p:cNvPr>
            <p:cNvSpPr/>
            <p:nvPr/>
          </p:nvSpPr>
          <p:spPr>
            <a:xfrm>
              <a:off x="2596895" y="1655695"/>
              <a:ext cx="2410331" cy="685800"/>
            </a:xfrm>
            <a:prstGeom prst="round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D510CC84-0C50-4A57-BCE8-441DFE8DB30E}"/>
                </a:ext>
              </a:extLst>
            </p:cNvPr>
            <p:cNvSpPr txBox="1"/>
            <p:nvPr/>
          </p:nvSpPr>
          <p:spPr>
            <a:xfrm>
              <a:off x="2666130" y="1781867"/>
              <a:ext cx="2208361" cy="369332"/>
            </a:xfrm>
            <a:prstGeom prst="rect">
              <a:avLst/>
            </a:prstGeom>
            <a:noFill/>
          </p:spPr>
          <p:txBody>
            <a:bodyPr wrap="none" rtlCol="0">
              <a:spAutoFit/>
            </a:bodyPr>
            <a:lstStyle/>
            <a:p>
              <a:pPr algn="ctr"/>
              <a:r>
                <a:rPr lang="en-US" dirty="0">
                  <a:solidFill>
                    <a:schemeClr val="bg1"/>
                  </a:solidFill>
                </a:rPr>
                <a:t>Usability Architecture</a:t>
              </a:r>
            </a:p>
          </p:txBody>
        </p:sp>
      </p:grpSp>
      <p:grpSp>
        <p:nvGrpSpPr>
          <p:cNvPr id="15" name="Group 14">
            <a:extLst>
              <a:ext uri="{FF2B5EF4-FFF2-40B4-BE49-F238E27FC236}">
                <a16:creationId xmlns:a16="http://schemas.microsoft.com/office/drawing/2014/main" id="{5ADD0176-50F7-44DE-9D1B-39B8F29DF5B6}"/>
              </a:ext>
            </a:extLst>
          </p:cNvPr>
          <p:cNvGrpSpPr/>
          <p:nvPr/>
        </p:nvGrpSpPr>
        <p:grpSpPr>
          <a:xfrm>
            <a:off x="2596895" y="3680701"/>
            <a:ext cx="2446092" cy="685800"/>
            <a:chOff x="2596895" y="3166995"/>
            <a:chExt cx="2446092" cy="685800"/>
          </a:xfrm>
        </p:grpSpPr>
        <p:sp>
          <p:nvSpPr>
            <p:cNvPr id="19" name="Rectangle: Rounded Corners 18">
              <a:extLst>
                <a:ext uri="{FF2B5EF4-FFF2-40B4-BE49-F238E27FC236}">
                  <a16:creationId xmlns:a16="http://schemas.microsoft.com/office/drawing/2014/main" id="{E9012A37-B052-4201-8A5A-F797BA3FFED2}"/>
                </a:ext>
              </a:extLst>
            </p:cNvPr>
            <p:cNvSpPr/>
            <p:nvPr/>
          </p:nvSpPr>
          <p:spPr>
            <a:xfrm>
              <a:off x="2596895" y="3166995"/>
              <a:ext cx="2410331" cy="685800"/>
            </a:xfrm>
            <a:prstGeom prst="roundRect">
              <a:avLst/>
            </a:prstGeom>
            <a:solidFill>
              <a:srgbClr val="00B0F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5507454-1533-47DE-B30A-B54C7AA48D00}"/>
                </a:ext>
              </a:extLst>
            </p:cNvPr>
            <p:cNvSpPr txBox="1"/>
            <p:nvPr/>
          </p:nvSpPr>
          <p:spPr>
            <a:xfrm>
              <a:off x="2610462" y="3305039"/>
              <a:ext cx="2432525" cy="369332"/>
            </a:xfrm>
            <a:prstGeom prst="rect">
              <a:avLst/>
            </a:prstGeom>
            <a:noFill/>
          </p:spPr>
          <p:txBody>
            <a:bodyPr wrap="none" rtlCol="0">
              <a:spAutoFit/>
            </a:bodyPr>
            <a:lstStyle/>
            <a:p>
              <a:pPr algn="ctr"/>
              <a:r>
                <a:rPr lang="en-US" dirty="0">
                  <a:solidFill>
                    <a:schemeClr val="bg1"/>
                  </a:solidFill>
                </a:rPr>
                <a:t>Integration Architecture</a:t>
              </a:r>
            </a:p>
          </p:txBody>
        </p:sp>
      </p:grpSp>
      <p:grpSp>
        <p:nvGrpSpPr>
          <p:cNvPr id="17" name="Group 16">
            <a:extLst>
              <a:ext uri="{FF2B5EF4-FFF2-40B4-BE49-F238E27FC236}">
                <a16:creationId xmlns:a16="http://schemas.microsoft.com/office/drawing/2014/main" id="{BFEECD0A-FC04-48FF-9B33-8D74E4AB7580}"/>
              </a:ext>
            </a:extLst>
          </p:cNvPr>
          <p:cNvGrpSpPr/>
          <p:nvPr/>
        </p:nvGrpSpPr>
        <p:grpSpPr>
          <a:xfrm>
            <a:off x="2596895" y="4687956"/>
            <a:ext cx="2410331" cy="685801"/>
            <a:chOff x="2596895" y="4687956"/>
            <a:chExt cx="2410331" cy="685801"/>
          </a:xfrm>
        </p:grpSpPr>
        <p:sp>
          <p:nvSpPr>
            <p:cNvPr id="20" name="Rectangle: Rounded Corners 19">
              <a:extLst>
                <a:ext uri="{FF2B5EF4-FFF2-40B4-BE49-F238E27FC236}">
                  <a16:creationId xmlns:a16="http://schemas.microsoft.com/office/drawing/2014/main" id="{060C784F-C07D-48FC-A35C-70C1E6567CFA}"/>
                </a:ext>
              </a:extLst>
            </p:cNvPr>
            <p:cNvSpPr/>
            <p:nvPr/>
          </p:nvSpPr>
          <p:spPr>
            <a:xfrm>
              <a:off x="2596895" y="4687956"/>
              <a:ext cx="2410331" cy="685801"/>
            </a:xfrm>
            <a:prstGeom prst="roundRect">
              <a:avLst/>
            </a:prstGeom>
            <a:solidFill>
              <a:srgbClr val="7030A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89D6286-7FD2-4A6C-8150-274CFA5A842B}"/>
                </a:ext>
              </a:extLst>
            </p:cNvPr>
            <p:cNvSpPr txBox="1"/>
            <p:nvPr/>
          </p:nvSpPr>
          <p:spPr>
            <a:xfrm>
              <a:off x="2729371" y="4846190"/>
              <a:ext cx="2065309" cy="369332"/>
            </a:xfrm>
            <a:prstGeom prst="rect">
              <a:avLst/>
            </a:prstGeom>
            <a:noFill/>
          </p:spPr>
          <p:txBody>
            <a:bodyPr wrap="none" rtlCol="0">
              <a:spAutoFit/>
            </a:bodyPr>
            <a:lstStyle/>
            <a:p>
              <a:pPr algn="ctr"/>
              <a:r>
                <a:rPr lang="en-US" dirty="0">
                  <a:solidFill>
                    <a:schemeClr val="bg1"/>
                  </a:solidFill>
                </a:rPr>
                <a:t>System Architecture</a:t>
              </a:r>
            </a:p>
          </p:txBody>
        </p:sp>
      </p:grpSp>
      <p:sp>
        <p:nvSpPr>
          <p:cNvPr id="33" name="TextBox 32">
            <a:extLst>
              <a:ext uri="{FF2B5EF4-FFF2-40B4-BE49-F238E27FC236}">
                <a16:creationId xmlns:a16="http://schemas.microsoft.com/office/drawing/2014/main" id="{E3862866-0FBE-4CE4-9438-A549E9CD2C2F}"/>
              </a:ext>
            </a:extLst>
          </p:cNvPr>
          <p:cNvSpPr txBox="1"/>
          <p:nvPr/>
        </p:nvSpPr>
        <p:spPr>
          <a:xfrm>
            <a:off x="6065452" y="3023099"/>
            <a:ext cx="908518" cy="646331"/>
          </a:xfrm>
          <a:prstGeom prst="rect">
            <a:avLst/>
          </a:prstGeom>
          <a:noFill/>
        </p:spPr>
        <p:txBody>
          <a:bodyPr wrap="none" rtlCol="0">
            <a:spAutoFit/>
          </a:bodyPr>
          <a:lstStyle/>
          <a:p>
            <a:pPr algn="ctr"/>
            <a:r>
              <a:rPr lang="en-US" dirty="0">
                <a:solidFill>
                  <a:schemeClr val="bg1"/>
                </a:solidFill>
              </a:rPr>
              <a:t>DevOps</a:t>
            </a:r>
          </a:p>
          <a:p>
            <a:pPr algn="ctr"/>
            <a:r>
              <a:rPr lang="en-US" dirty="0">
                <a:solidFill>
                  <a:schemeClr val="bg1"/>
                </a:solidFill>
              </a:rPr>
              <a:t>CI/CD</a:t>
            </a:r>
          </a:p>
        </p:txBody>
      </p:sp>
      <p:sp>
        <p:nvSpPr>
          <p:cNvPr id="34" name="TextBox 33">
            <a:extLst>
              <a:ext uri="{FF2B5EF4-FFF2-40B4-BE49-F238E27FC236}">
                <a16:creationId xmlns:a16="http://schemas.microsoft.com/office/drawing/2014/main" id="{07C2B25E-86B0-43A4-A12E-FAA6355EEBA4}"/>
              </a:ext>
            </a:extLst>
          </p:cNvPr>
          <p:cNvSpPr txBox="1"/>
          <p:nvPr/>
        </p:nvSpPr>
        <p:spPr>
          <a:xfrm>
            <a:off x="8315038" y="4472056"/>
            <a:ext cx="1242968" cy="923330"/>
          </a:xfrm>
          <a:prstGeom prst="rect">
            <a:avLst/>
          </a:prstGeom>
          <a:noFill/>
        </p:spPr>
        <p:txBody>
          <a:bodyPr wrap="none" rtlCol="0">
            <a:spAutoFit/>
          </a:bodyPr>
          <a:lstStyle/>
          <a:p>
            <a:pPr algn="ctr"/>
            <a:r>
              <a:rPr lang="en-US" dirty="0">
                <a:solidFill>
                  <a:schemeClr val="bg1"/>
                </a:solidFill>
              </a:rPr>
              <a:t>Technology</a:t>
            </a:r>
          </a:p>
          <a:p>
            <a:pPr algn="ctr"/>
            <a:r>
              <a:rPr lang="en-US" dirty="0">
                <a:solidFill>
                  <a:schemeClr val="bg1"/>
                </a:solidFill>
              </a:rPr>
              <a:t>Stack</a:t>
            </a:r>
          </a:p>
          <a:p>
            <a:pPr algn="ctr"/>
            <a:r>
              <a:rPr lang="en-US" dirty="0">
                <a:solidFill>
                  <a:schemeClr val="bg1"/>
                </a:solidFill>
              </a:rPr>
              <a:t>Runtime</a:t>
            </a:r>
          </a:p>
        </p:txBody>
      </p:sp>
      <p:sp>
        <p:nvSpPr>
          <p:cNvPr id="35" name="TextBox 34">
            <a:extLst>
              <a:ext uri="{FF2B5EF4-FFF2-40B4-BE49-F238E27FC236}">
                <a16:creationId xmlns:a16="http://schemas.microsoft.com/office/drawing/2014/main" id="{935F333E-A261-4267-AAC6-97D0DB656C97}"/>
              </a:ext>
            </a:extLst>
          </p:cNvPr>
          <p:cNvSpPr txBox="1"/>
          <p:nvPr/>
        </p:nvSpPr>
        <p:spPr>
          <a:xfrm>
            <a:off x="8436129" y="2290204"/>
            <a:ext cx="1000787" cy="923330"/>
          </a:xfrm>
          <a:prstGeom prst="rect">
            <a:avLst/>
          </a:prstGeom>
          <a:noFill/>
        </p:spPr>
        <p:txBody>
          <a:bodyPr wrap="none" rtlCol="0">
            <a:spAutoFit/>
          </a:bodyPr>
          <a:lstStyle/>
          <a:p>
            <a:pPr algn="ctr"/>
            <a:r>
              <a:rPr lang="en-US" dirty="0">
                <a:solidFill>
                  <a:schemeClr val="bg1"/>
                </a:solidFill>
              </a:rPr>
              <a:t>API</a:t>
            </a:r>
          </a:p>
          <a:p>
            <a:pPr algn="ctr"/>
            <a:r>
              <a:rPr lang="en-US" dirty="0">
                <a:solidFill>
                  <a:schemeClr val="bg1"/>
                </a:solidFill>
              </a:rPr>
              <a:t>Gateway</a:t>
            </a:r>
          </a:p>
          <a:p>
            <a:pPr algn="ctr"/>
            <a:r>
              <a:rPr lang="en-US" dirty="0">
                <a:solidFill>
                  <a:schemeClr val="bg1"/>
                </a:solidFill>
              </a:rPr>
              <a:t>Runtime</a:t>
            </a:r>
          </a:p>
        </p:txBody>
      </p:sp>
      <p:cxnSp>
        <p:nvCxnSpPr>
          <p:cNvPr id="37" name="Straight Arrow Connector 36">
            <a:extLst>
              <a:ext uri="{FF2B5EF4-FFF2-40B4-BE49-F238E27FC236}">
                <a16:creationId xmlns:a16="http://schemas.microsoft.com/office/drawing/2014/main" id="{E35B7A6A-ED27-4BD4-AFEC-0F5280818685}"/>
              </a:ext>
            </a:extLst>
          </p:cNvPr>
          <p:cNvCxnSpPr/>
          <p:nvPr/>
        </p:nvCxnSpPr>
        <p:spPr>
          <a:xfrm flipV="1">
            <a:off x="7609490" y="2565400"/>
            <a:ext cx="448660" cy="1714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8AC313F-A86B-4130-ADBD-7C7199ADBBE7}"/>
              </a:ext>
            </a:extLst>
          </p:cNvPr>
          <p:cNvCxnSpPr/>
          <p:nvPr/>
        </p:nvCxnSpPr>
        <p:spPr>
          <a:xfrm>
            <a:off x="7442200" y="4472056"/>
            <a:ext cx="565150" cy="2586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F2A1761-1560-44F8-A475-075FDD1D0EAF}"/>
              </a:ext>
            </a:extLst>
          </p:cNvPr>
          <p:cNvCxnSpPr>
            <a:cxnSpLocks/>
          </p:cNvCxnSpPr>
          <p:nvPr/>
        </p:nvCxnSpPr>
        <p:spPr>
          <a:xfrm>
            <a:off x="5106487" y="4003411"/>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84184A7-24AE-4508-AA1D-EA179CA8FEB2}"/>
              </a:ext>
            </a:extLst>
          </p:cNvPr>
          <p:cNvCxnSpPr/>
          <p:nvPr/>
        </p:nvCxnSpPr>
        <p:spPr>
          <a:xfrm flipV="1">
            <a:off x="5233677" y="4687956"/>
            <a:ext cx="342900" cy="1841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25DBAB8-ADD8-47A9-A4D1-B1AA5CAE9279}"/>
              </a:ext>
            </a:extLst>
          </p:cNvPr>
          <p:cNvCxnSpPr/>
          <p:nvPr/>
        </p:nvCxnSpPr>
        <p:spPr>
          <a:xfrm>
            <a:off x="2268037" y="197319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A076EFF-9B00-4124-8FAB-A602D9DA2EC0}"/>
              </a:ext>
            </a:extLst>
          </p:cNvPr>
          <p:cNvCxnSpPr/>
          <p:nvPr/>
        </p:nvCxnSpPr>
        <p:spPr>
          <a:xfrm>
            <a:off x="2268037" y="401040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5FDE8A0-1C19-46BE-96A6-3AFF41D54E2E}"/>
              </a:ext>
            </a:extLst>
          </p:cNvPr>
          <p:cNvCxnSpPr/>
          <p:nvPr/>
        </p:nvCxnSpPr>
        <p:spPr>
          <a:xfrm>
            <a:off x="2268036" y="5024506"/>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097945AB-1138-4F3E-94F2-8BB0BC421B14}"/>
              </a:ext>
            </a:extLst>
          </p:cNvPr>
          <p:cNvSpPr txBox="1"/>
          <p:nvPr/>
        </p:nvSpPr>
        <p:spPr>
          <a:xfrm>
            <a:off x="3904783" y="6079609"/>
            <a:ext cx="2918555" cy="369332"/>
          </a:xfrm>
          <a:prstGeom prst="rect">
            <a:avLst/>
          </a:prstGeom>
          <a:noFill/>
        </p:spPr>
        <p:txBody>
          <a:bodyPr wrap="none" rtlCol="0">
            <a:spAutoFit/>
          </a:bodyPr>
          <a:lstStyle/>
          <a:p>
            <a:pPr algn="ctr"/>
            <a:r>
              <a:rPr lang="en-US" dirty="0">
                <a:solidFill>
                  <a:schemeClr val="bg1"/>
                </a:solidFill>
              </a:rPr>
              <a:t>API Management Framework</a:t>
            </a:r>
          </a:p>
        </p:txBody>
      </p:sp>
      <p:cxnSp>
        <p:nvCxnSpPr>
          <p:cNvPr id="51" name="Straight Arrow Connector 50">
            <a:extLst>
              <a:ext uri="{FF2B5EF4-FFF2-40B4-BE49-F238E27FC236}">
                <a16:creationId xmlns:a16="http://schemas.microsoft.com/office/drawing/2014/main" id="{3185ED2F-D122-471E-89BD-D67ABEA2A58E}"/>
              </a:ext>
            </a:extLst>
          </p:cNvPr>
          <p:cNvCxnSpPr/>
          <p:nvPr/>
        </p:nvCxnSpPr>
        <p:spPr>
          <a:xfrm>
            <a:off x="9848850" y="1866900"/>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4D75F04-0713-4A19-9A19-1483A4412E4B}"/>
              </a:ext>
            </a:extLst>
          </p:cNvPr>
          <p:cNvCxnSpPr/>
          <p:nvPr/>
        </p:nvCxnSpPr>
        <p:spPr>
          <a:xfrm>
            <a:off x="9848850" y="2886075"/>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B4C067C-A3FA-445C-8FD8-06A54B0473E4}"/>
              </a:ext>
            </a:extLst>
          </p:cNvPr>
          <p:cNvCxnSpPr/>
          <p:nvPr/>
        </p:nvCxnSpPr>
        <p:spPr>
          <a:xfrm>
            <a:off x="9870089" y="4033375"/>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984A3DF1-6F60-40F5-B63E-4248CBCBAB65}"/>
              </a:ext>
            </a:extLst>
          </p:cNvPr>
          <p:cNvSpPr txBox="1"/>
          <p:nvPr/>
        </p:nvSpPr>
        <p:spPr>
          <a:xfrm>
            <a:off x="3644761" y="118492"/>
            <a:ext cx="5695342" cy="523220"/>
          </a:xfrm>
          <a:prstGeom prst="rect">
            <a:avLst/>
          </a:prstGeom>
          <a:noFill/>
        </p:spPr>
        <p:txBody>
          <a:bodyPr wrap="none" rtlCol="0">
            <a:spAutoFit/>
          </a:bodyPr>
          <a:lstStyle/>
          <a:p>
            <a:r>
              <a:rPr lang="en-US" sz="2800" dirty="0">
                <a:solidFill>
                  <a:schemeClr val="accent1">
                    <a:lumMod val="75000"/>
                  </a:schemeClr>
                </a:solidFill>
              </a:rPr>
              <a:t>API Portal / Gateway Context Diagram</a:t>
            </a:r>
          </a:p>
        </p:txBody>
      </p:sp>
      <p:sp>
        <p:nvSpPr>
          <p:cNvPr id="3" name="TextBox 2">
            <a:extLst>
              <a:ext uri="{FF2B5EF4-FFF2-40B4-BE49-F238E27FC236}">
                <a16:creationId xmlns:a16="http://schemas.microsoft.com/office/drawing/2014/main" id="{F771674D-BCF3-4079-9667-7F579A8368B9}"/>
              </a:ext>
            </a:extLst>
          </p:cNvPr>
          <p:cNvSpPr txBox="1"/>
          <p:nvPr/>
        </p:nvSpPr>
        <p:spPr>
          <a:xfrm>
            <a:off x="8660712" y="6560272"/>
            <a:ext cx="3531288" cy="276999"/>
          </a:xfrm>
          <a:prstGeom prst="rect">
            <a:avLst/>
          </a:prstGeom>
          <a:noFill/>
        </p:spPr>
        <p:txBody>
          <a:bodyPr wrap="none" rtlCol="0">
            <a:spAutoFit/>
          </a:bodyPr>
          <a:lstStyle/>
          <a:p>
            <a:r>
              <a:rPr lang="en-US" sz="1200" dirty="0"/>
              <a:t>Internal VA Use Only – Working Draft – Pre-Decisional</a:t>
            </a:r>
            <a:endParaRPr lang="en-US" dirty="0"/>
          </a:p>
        </p:txBody>
      </p:sp>
      <p:sp>
        <p:nvSpPr>
          <p:cNvPr id="57" name="Rectangle: Rounded Corners 56">
            <a:extLst>
              <a:ext uri="{FF2B5EF4-FFF2-40B4-BE49-F238E27FC236}">
                <a16:creationId xmlns:a16="http://schemas.microsoft.com/office/drawing/2014/main" id="{D908B564-79C0-4764-BDBE-ACEECA6495D0}"/>
              </a:ext>
            </a:extLst>
          </p:cNvPr>
          <p:cNvSpPr/>
          <p:nvPr/>
        </p:nvSpPr>
        <p:spPr>
          <a:xfrm>
            <a:off x="2596894" y="1589693"/>
            <a:ext cx="2410331" cy="685800"/>
          </a:xfrm>
          <a:prstGeom prst="roundRect">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5D790960-A868-4CC5-AEF3-39AC9D1EA2A0}"/>
              </a:ext>
            </a:extLst>
          </p:cNvPr>
          <p:cNvSpPr txBox="1"/>
          <p:nvPr/>
        </p:nvSpPr>
        <p:spPr>
          <a:xfrm>
            <a:off x="2667733" y="1715865"/>
            <a:ext cx="2205155" cy="369332"/>
          </a:xfrm>
          <a:prstGeom prst="rect">
            <a:avLst/>
          </a:prstGeom>
          <a:noFill/>
        </p:spPr>
        <p:txBody>
          <a:bodyPr wrap="none" rtlCol="0">
            <a:spAutoFit/>
          </a:bodyPr>
          <a:lstStyle/>
          <a:p>
            <a:pPr algn="ctr"/>
            <a:r>
              <a:rPr lang="en-US" dirty="0">
                <a:solidFill>
                  <a:schemeClr val="bg1"/>
                </a:solidFill>
              </a:rPr>
              <a:t>Business Architecture</a:t>
            </a:r>
          </a:p>
        </p:txBody>
      </p:sp>
      <p:cxnSp>
        <p:nvCxnSpPr>
          <p:cNvPr id="59" name="Straight Arrow Connector 58">
            <a:extLst>
              <a:ext uri="{FF2B5EF4-FFF2-40B4-BE49-F238E27FC236}">
                <a16:creationId xmlns:a16="http://schemas.microsoft.com/office/drawing/2014/main" id="{316E299E-AD5C-4643-8668-89C79FE9EC39}"/>
              </a:ext>
            </a:extLst>
          </p:cNvPr>
          <p:cNvCxnSpPr/>
          <p:nvPr/>
        </p:nvCxnSpPr>
        <p:spPr>
          <a:xfrm>
            <a:off x="2255337" y="298919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3C5B9A5-3E2E-46B8-BF65-7A713D8DC2E6}"/>
              </a:ext>
            </a:extLst>
          </p:cNvPr>
          <p:cNvCxnSpPr>
            <a:cxnSpLocks/>
          </p:cNvCxnSpPr>
          <p:nvPr/>
        </p:nvCxnSpPr>
        <p:spPr>
          <a:xfrm>
            <a:off x="5093787" y="2992106"/>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C5EA465-0A35-40BA-94E4-008D66C2FD41}"/>
              </a:ext>
            </a:extLst>
          </p:cNvPr>
          <p:cNvCxnSpPr>
            <a:cxnSpLocks/>
          </p:cNvCxnSpPr>
          <p:nvPr/>
        </p:nvCxnSpPr>
        <p:spPr>
          <a:xfrm>
            <a:off x="5198356" y="2074641"/>
            <a:ext cx="297667" cy="1603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806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2223</TotalTime>
  <Words>1293</Words>
  <Application>Microsoft Office PowerPoint</Application>
  <PresentationFormat>Widescreen</PresentationFormat>
  <Paragraphs>276</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API Portal / Gateway Context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Marshall</dc:creator>
  <cp:lastModifiedBy>Paul Marshall</cp:lastModifiedBy>
  <cp:revision>68</cp:revision>
  <cp:lastPrinted>2018-09-13T14:35:20Z</cp:lastPrinted>
  <dcterms:created xsi:type="dcterms:W3CDTF">2018-09-12T18:50:57Z</dcterms:created>
  <dcterms:modified xsi:type="dcterms:W3CDTF">2018-12-02T07:18:30Z</dcterms:modified>
</cp:coreProperties>
</file>