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6"/>
  </p:notesMasterIdLst>
  <p:sldIdLst>
    <p:sldId id="347" r:id="rId2"/>
    <p:sldId id="348" r:id="rId3"/>
    <p:sldId id="334" r:id="rId4"/>
    <p:sldId id="34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EBEJE1" initials="JG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49" autoAdjust="0"/>
  </p:normalViewPr>
  <p:slideViewPr>
    <p:cSldViewPr>
      <p:cViewPr varScale="1">
        <p:scale>
          <a:sx n="77" d="100"/>
          <a:sy n="77" d="100"/>
        </p:scale>
        <p:origin x="161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00" d="100"/>
          <a:sy n="100" d="100"/>
        </p:scale>
        <p:origin x="2289" y="-59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396E5-7734-45F6-B00B-53175B8D2379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652F1-2C92-4485-8233-B128AA7D8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18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problems have been identified from the F2F as needing to be solved?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652F1-2C92-4485-8233-B128AA7D8E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58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goals to be</a:t>
            </a:r>
            <a:r>
              <a:rPr lang="en-US" baseline="0" dirty="0"/>
              <a:t> achieved in the near term get gain early momentum for Self Service?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652F1-2C92-4485-8233-B128AA7D8E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22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may not be the “right” questions to ask at each hexagon piece.  The bigger question is, “Do we want to present a uniform Customer Experience?” whatever that might be?</a:t>
            </a:r>
          </a:p>
          <a:p>
            <a:endParaRPr lang="en-US" dirty="0"/>
          </a:p>
          <a:p>
            <a:r>
              <a:rPr lang="en-US" dirty="0"/>
              <a:t>If we do, then how do we get there?</a:t>
            </a:r>
          </a:p>
          <a:p>
            <a:endParaRPr lang="en-US" dirty="0"/>
          </a:p>
          <a:p>
            <a:r>
              <a:rPr lang="en-US" dirty="0"/>
              <a:t>And this doesn’t even address how we get to a Self Service Customer Experience.  How do we get there?</a:t>
            </a:r>
          </a:p>
          <a:p>
            <a:endParaRPr lang="en-US" dirty="0"/>
          </a:p>
          <a:p>
            <a:r>
              <a:rPr lang="en-US" dirty="0"/>
              <a:t>We believe it is critical to normalize the Customer Experience across the board through a well-defined process improvement campaign that includes the vision of a long term Self Service Customer Experience.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652F1-2C92-4485-8233-B128AA7D8E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43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652F1-2C92-4485-8233-B128AA7D8E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70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&quot;&quot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 descr="Enterprise Program Management Office icon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375" y="836624"/>
            <a:ext cx="1106424" cy="1106424"/>
          </a:xfrm>
          <a:prstGeom prst="rect">
            <a:avLst/>
          </a:prstGeom>
        </p:spPr>
      </p:pic>
      <p:sp>
        <p:nvSpPr>
          <p:cNvPr id="23" name="Title 22"/>
          <p:cNvSpPr>
            <a:spLocks noGrp="1"/>
          </p:cNvSpPr>
          <p:nvPr>
            <p:ph type="title" hasCustomPrompt="1"/>
          </p:nvPr>
        </p:nvSpPr>
        <p:spPr>
          <a:xfrm>
            <a:off x="2297229" y="1084242"/>
            <a:ext cx="4355045" cy="858806"/>
          </a:xfrm>
        </p:spPr>
        <p:txBody>
          <a:bodyPr anchor="t">
            <a:normAutofit/>
          </a:bodyPr>
          <a:lstStyle>
            <a:lvl1pPr>
              <a:defRPr sz="3000" cap="all" baseline="0">
                <a:solidFill>
                  <a:srgbClr val="175594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20" hasCustomPrompt="1"/>
          </p:nvPr>
        </p:nvSpPr>
        <p:spPr>
          <a:xfrm>
            <a:off x="2297229" y="1990379"/>
            <a:ext cx="4355401" cy="375663"/>
          </a:xfrm>
        </p:spPr>
        <p:txBody>
          <a:bodyPr>
            <a:normAutofit/>
          </a:bodyPr>
          <a:lstStyle>
            <a:lvl1pPr marL="0" indent="0">
              <a:buNone/>
              <a:defRPr sz="2200" b="1">
                <a:solidFill>
                  <a:srgbClr val="1F1F1F"/>
                </a:solidFill>
              </a:defRPr>
            </a:lvl1pPr>
          </a:lstStyle>
          <a:p>
            <a:pPr lvl="0"/>
            <a:r>
              <a:rPr lang="en-US" dirty="0"/>
              <a:t>Name of Presenter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2297229" y="2411327"/>
            <a:ext cx="2387226" cy="396875"/>
          </a:xfrm>
        </p:spPr>
        <p:txBody>
          <a:bodyPr>
            <a:noAutofit/>
          </a:bodyPr>
          <a:lstStyle>
            <a:lvl1pPr marL="0" indent="0">
              <a:buNone/>
              <a:defRPr sz="2200" i="1">
                <a:solidFill>
                  <a:srgbClr val="1F1F1F"/>
                </a:solidFill>
              </a:defRPr>
            </a:lvl1pPr>
          </a:lstStyle>
          <a:p>
            <a:pPr lvl="0"/>
            <a:r>
              <a:rPr lang="en-US" dirty="0"/>
              <a:t>Title of Presenter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297229" y="2867054"/>
            <a:ext cx="3657974" cy="436006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rgbClr val="1F1F1F"/>
                </a:solidFill>
              </a:defRPr>
            </a:lvl1pPr>
          </a:lstStyle>
          <a:p>
            <a:pPr lvl="0"/>
            <a:r>
              <a:rPr lang="en-US" dirty="0"/>
              <a:t>Presenter’s Organization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97229" y="3431533"/>
            <a:ext cx="2984500" cy="244114"/>
          </a:xfrm>
        </p:spPr>
        <p:txBody>
          <a:bodyPr/>
          <a:lstStyle>
            <a:lvl1pPr marL="0" indent="0">
              <a:buNone/>
              <a:defRPr sz="1600">
                <a:solidFill>
                  <a:srgbClr val="175594"/>
                </a:solidFill>
              </a:defRPr>
            </a:lvl1pPr>
          </a:lstStyle>
          <a:p>
            <a:pPr lvl="0"/>
            <a:r>
              <a:rPr lang="en-US" dirty="0"/>
              <a:t>Audience Name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297229" y="3714941"/>
            <a:ext cx="2984500" cy="26550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175594"/>
                </a:solidFill>
              </a:defRPr>
            </a:lvl1pPr>
          </a:lstStyle>
          <a:p>
            <a:pPr lvl="0"/>
            <a:r>
              <a:rPr lang="en-US" dirty="0"/>
              <a:t>Month Day</a:t>
            </a:r>
            <a:r>
              <a:rPr lang="en-US"/>
              <a:t>, YYYY</a:t>
            </a:r>
            <a:endParaRPr lang="en-US" dirty="0"/>
          </a:p>
        </p:txBody>
      </p:sp>
      <p:pic>
        <p:nvPicPr>
          <p:cNvPr id="3" name="Picture 2" descr="Logo and Seal for U.S. Department of Veterans Affairs, Office of Information and Technology, Enterprise Program Management Office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5678" y="5625432"/>
            <a:ext cx="3374136" cy="79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7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&quot;&quot;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222783" cy="31343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935" y="378460"/>
            <a:ext cx="7891272" cy="685800"/>
          </a:xfrm>
        </p:spPr>
        <p:txBody>
          <a:bodyPr/>
          <a:lstStyle>
            <a:lvl1pPr>
              <a:defRPr baseline="0">
                <a:solidFill>
                  <a:srgbClr val="1F1F1F"/>
                </a:solidFill>
              </a:defRPr>
            </a:lvl1pPr>
          </a:lstStyle>
          <a:p>
            <a:r>
              <a:rPr lang="en-US" dirty="0"/>
              <a:t>Insert Title, 28pt Calibri Bold (Color: RGB 33, 33, 33)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0935" y="1417320"/>
            <a:ext cx="7891271" cy="4489704"/>
          </a:xfrm>
        </p:spPr>
        <p:txBody>
          <a:bodyPr/>
          <a:lstStyle>
            <a:lvl1pPr>
              <a:defRPr baseline="0">
                <a:solidFill>
                  <a:srgbClr val="1F1F1F"/>
                </a:solidFill>
              </a:defRPr>
            </a:lvl1pPr>
            <a:lvl2pPr>
              <a:defRPr>
                <a:solidFill>
                  <a:srgbClr val="1F1F1F"/>
                </a:solidFill>
              </a:defRPr>
            </a:lvl2pPr>
            <a:lvl3pPr>
              <a:defRPr>
                <a:solidFill>
                  <a:srgbClr val="1F1F1F"/>
                </a:solidFill>
              </a:defRPr>
            </a:lvl3pPr>
            <a:lvl4pPr>
              <a:defRPr>
                <a:solidFill>
                  <a:srgbClr val="1F1F1F"/>
                </a:solidFill>
              </a:defRPr>
            </a:lvl4pPr>
          </a:lstStyle>
          <a:p>
            <a:pPr lvl="0"/>
            <a:r>
              <a:rPr lang="en-US" dirty="0"/>
              <a:t>Body Text no smaller than 18pt font, Calibri Regular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028289"/>
            <a:ext cx="2057400" cy="365125"/>
          </a:xfrm>
        </p:spPr>
        <p:txBody>
          <a:bodyPr/>
          <a:lstStyle/>
          <a:p>
            <a:fld id="{5BF47E76-F30A-4A31-BC89-F827BD7729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3028950" y="6028289"/>
            <a:ext cx="3086100" cy="365125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 descr="&quot;&quot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34912"/>
            <a:ext cx="9144000" cy="3230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&quot;&quot;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222783" cy="313430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936" y="374904"/>
            <a:ext cx="7891272" cy="686924"/>
          </a:xfrm>
        </p:spPr>
        <p:txBody>
          <a:bodyPr/>
          <a:lstStyle>
            <a:lvl1pPr>
              <a:defRPr baseline="0">
                <a:solidFill>
                  <a:srgbClr val="1F1F1F"/>
                </a:solidFill>
              </a:defRPr>
            </a:lvl1pPr>
          </a:lstStyle>
          <a:p>
            <a:r>
              <a:rPr lang="en-US" dirty="0"/>
              <a:t>Insert Title, 28pt Calibri Bold (Color: RGB 33, 33, 33)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99074"/>
            <a:ext cx="7886700" cy="414727"/>
          </a:xfrm>
        </p:spPr>
        <p:txBody>
          <a:bodyPr anchor="b">
            <a:normAutofit/>
          </a:bodyPr>
          <a:lstStyle>
            <a:lvl1pPr marL="0" indent="0">
              <a:buNone/>
              <a:defRPr sz="2200" b="1" baseline="0"/>
            </a:lvl1pPr>
          </a:lstStyle>
          <a:p>
            <a:r>
              <a:rPr lang="en-US" dirty="0"/>
              <a:t>Insert Heading, 22pt Calibri Bold (Color: RGB 33, 33, 33)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30936" y="1613801"/>
            <a:ext cx="7891272" cy="1993417"/>
          </a:xfrm>
        </p:spPr>
        <p:txBody>
          <a:bodyPr>
            <a:normAutofit/>
          </a:bodyPr>
          <a:lstStyle>
            <a:lvl1pPr>
              <a:defRPr sz="2000">
                <a:solidFill>
                  <a:srgbClr val="1F1F1F"/>
                </a:solidFill>
              </a:defRPr>
            </a:lvl1pPr>
            <a:lvl2pPr marL="685800" indent="-228600">
              <a:buFont typeface="CambriaMath" charset="0"/>
              <a:buChar char="⎯"/>
              <a:defRPr sz="2000">
                <a:solidFill>
                  <a:srgbClr val="1F1F1F"/>
                </a:solidFill>
              </a:defRPr>
            </a:lvl2pPr>
            <a:lvl3pPr>
              <a:defRPr sz="2000">
                <a:solidFill>
                  <a:srgbClr val="1F1F1F"/>
                </a:solidFill>
              </a:defRPr>
            </a:lvl3pPr>
            <a:lvl4pPr marL="1600200" indent="-228600">
              <a:buFont typeface=".AppleSystemUIFont" charset="-120"/>
              <a:buChar char="»"/>
              <a:defRPr sz="2000">
                <a:solidFill>
                  <a:srgbClr val="1F1F1F"/>
                </a:solidFill>
              </a:defRPr>
            </a:lvl4pPr>
          </a:lstStyle>
          <a:p>
            <a:pPr lvl="0"/>
            <a:r>
              <a:rPr lang="en-US" dirty="0"/>
              <a:t>Body Text no smaller than 18pt font, Calibri Regular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612485"/>
            <a:ext cx="7886700" cy="414727"/>
          </a:xfrm>
        </p:spPr>
        <p:txBody>
          <a:bodyPr anchor="b">
            <a:normAutofit/>
          </a:bodyPr>
          <a:lstStyle>
            <a:lvl1pPr marL="0" indent="0">
              <a:buNone/>
              <a:defRPr sz="2200" b="1" baseline="0"/>
            </a:lvl1pPr>
          </a:lstStyle>
          <a:p>
            <a:r>
              <a:rPr lang="en-US" dirty="0"/>
              <a:t>Insert Heading, 22pt Calibri Bold (Color: RGB 33, 33, 33)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0936" y="4027212"/>
            <a:ext cx="7891272" cy="200899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1F1F1F"/>
                </a:solidFill>
              </a:defRPr>
            </a:lvl1pPr>
            <a:lvl2pPr marL="685800" indent="-228600">
              <a:buFont typeface="CambriaMath" charset="0"/>
              <a:buChar char="⎯"/>
              <a:defRPr sz="2000">
                <a:solidFill>
                  <a:srgbClr val="1F1F1F"/>
                </a:solidFill>
              </a:defRPr>
            </a:lvl2pPr>
            <a:lvl3pPr>
              <a:defRPr sz="2000">
                <a:solidFill>
                  <a:srgbClr val="1F1F1F"/>
                </a:solidFill>
              </a:defRPr>
            </a:lvl3pPr>
            <a:lvl4pPr marL="1600200" indent="-228600">
              <a:buFont typeface=".AppleSystemUIFont" charset="-120"/>
              <a:buChar char="»"/>
              <a:defRPr sz="2000">
                <a:solidFill>
                  <a:srgbClr val="1F1F1F"/>
                </a:solidFill>
              </a:defRPr>
            </a:lvl4pPr>
          </a:lstStyle>
          <a:p>
            <a:pPr lvl="0"/>
            <a:r>
              <a:rPr lang="en-US" dirty="0"/>
              <a:t>Body Text no smaller than 18pt font, Calibri Regular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47E76-F30A-4A31-BC89-F827BD7729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 descr="&quot;&quot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34912"/>
            <a:ext cx="9144000" cy="32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9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&quot;&quot;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222783" cy="313430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74904"/>
            <a:ext cx="7886700" cy="685800"/>
          </a:xfrm>
        </p:spPr>
        <p:txBody>
          <a:bodyPr/>
          <a:lstStyle/>
          <a:p>
            <a:r>
              <a:rPr lang="en-US" dirty="0"/>
              <a:t>Insert Title, 28pt Calibri Bold (Color: RGB 33, 33, 33)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199810"/>
            <a:ext cx="3778250" cy="644113"/>
          </a:xfrm>
        </p:spPr>
        <p:txBody>
          <a:bodyPr anchor="b">
            <a:normAutofit/>
          </a:bodyPr>
          <a:lstStyle>
            <a:lvl1pPr marL="0" indent="0">
              <a:buNone/>
              <a:defRPr sz="2200" b="1" baseline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Insert Heading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1843923"/>
            <a:ext cx="3778250" cy="404286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Body Text no smaller than 18pt font, Calibri Regular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734083" y="1199809"/>
            <a:ext cx="3778250" cy="644113"/>
          </a:xfrm>
        </p:spPr>
        <p:txBody>
          <a:bodyPr anchor="b">
            <a:normAutofit/>
          </a:bodyPr>
          <a:lstStyle>
            <a:lvl1pPr marL="0" indent="0">
              <a:buNone/>
              <a:defRPr sz="2200" b="1" baseline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Insert Heading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34083" y="1843922"/>
            <a:ext cx="3778250" cy="404286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Body Text no smaller than 18pt font, Calibri Regular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47E76-F30A-4A31-BC89-F827BD7729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 descr="&quot;&quot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34912"/>
            <a:ext cx="9144000" cy="32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4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&quot;&quot;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222783" cy="31343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Title, 28pt Calibri Bold (Color: RGB 33, 33, 33)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028289"/>
            <a:ext cx="2057400" cy="365125"/>
          </a:xfrm>
        </p:spPr>
        <p:txBody>
          <a:bodyPr/>
          <a:lstStyle/>
          <a:p>
            <a:fld id="{5BF47E76-F30A-4A31-BC89-F827BD7729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3028950" y="6028289"/>
            <a:ext cx="3086100" cy="365125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Picture 7" descr="&quot;&quot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34912"/>
            <a:ext cx="9144000" cy="32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7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 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&quot;&quot;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222783" cy="313430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219026"/>
            <a:ext cx="7886700" cy="1253380"/>
          </a:xfrm>
        </p:spPr>
        <p:txBody>
          <a:bodyPr anchor="ctr">
            <a:noAutofit/>
          </a:bodyPr>
          <a:lstStyle>
            <a:lvl1pPr algn="ctr">
              <a:defRPr sz="3600" b="1" i="0" baseline="0">
                <a:solidFill>
                  <a:srgbClr val="1F1F1F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Call out slide: Important Information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47E76-F30A-4A31-BC89-F827BD7729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&quot;&quot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34912"/>
            <a:ext cx="9144000" cy="32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9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&quot;&quot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219026"/>
            <a:ext cx="7886700" cy="1253380"/>
          </a:xfrm>
        </p:spPr>
        <p:txBody>
          <a:bodyPr anchor="ctr">
            <a:noAutofit/>
          </a:bodyPr>
          <a:lstStyle>
            <a:lvl1pPr algn="ctr">
              <a:defRPr sz="3600" b="1" i="0">
                <a:solidFill>
                  <a:srgbClr val="1F1F1F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Interstitial Slide Title Size 36pt,</a:t>
            </a:r>
            <a:br>
              <a:rPr lang="en-US" dirty="0"/>
            </a:br>
            <a:r>
              <a:rPr lang="en-US" dirty="0"/>
              <a:t>Calibri Bold (Color: RGB 33,33,33)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47E76-F30A-4A31-BC89-F827BD77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0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&quot;&quot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219026"/>
            <a:ext cx="7886700" cy="1253380"/>
          </a:xfrm>
        </p:spPr>
        <p:txBody>
          <a:bodyPr anchor="ctr">
            <a:noAutofit/>
          </a:bodyPr>
          <a:lstStyle>
            <a:lvl1pPr algn="ctr">
              <a:defRPr sz="4000" b="1" i="0">
                <a:solidFill>
                  <a:srgbClr val="1F1F1F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QUESTIONS?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57950" y="6028289"/>
            <a:ext cx="2057400" cy="365125"/>
          </a:xfrm>
        </p:spPr>
        <p:txBody>
          <a:bodyPr/>
          <a:lstStyle/>
          <a:p>
            <a:fld id="{5BF47E76-F30A-4A31-BC89-F827BD77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7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w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&quot;&quot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024604"/>
            <a:ext cx="7886700" cy="1325563"/>
          </a:xfrm>
        </p:spPr>
        <p:txBody>
          <a:bodyPr>
            <a:normAutofit/>
          </a:bodyPr>
          <a:lstStyle>
            <a:lvl1pPr algn="ctr">
              <a:defRPr sz="4000" b="1" i="0">
                <a:solidFill>
                  <a:srgbClr val="1F1F1F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QUESTIONS?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8650" y="2349500"/>
            <a:ext cx="7886700" cy="25400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47E76-F30A-4A31-BC89-F827BD77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9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74904"/>
            <a:ext cx="78867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Size 28pt, Calibri Bold (Color: RGB 33,33,33)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936" y="1416052"/>
            <a:ext cx="7886700" cy="4489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Body Text no smaller than 18pt font, Calibri Regular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02828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47E76-F30A-4A31-BC89-F827BD7729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02828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2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1F1F1F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 baseline="0">
          <a:solidFill>
            <a:srgbClr val="1F1F1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mbriaMath" charset="0"/>
        <a:buChar char="⎯"/>
        <a:defRPr sz="2400" kern="1200">
          <a:solidFill>
            <a:srgbClr val="1F1F1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F1F1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»"/>
        <a:defRPr sz="2400" kern="1200">
          <a:solidFill>
            <a:srgbClr val="1F1F1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9D05-9B7D-48F4-BE83-9977F501DE2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Self Service Drivers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73D63-3D8F-4171-902D-2BFC9303B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7891271" cy="4489704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Problem Statements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Programs need a smooth transition from build-it to buy-it, leveraging Managed Services and COTS (e.g.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XaaS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) solutions.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Increasing user demands (number of users and uptime requirements) have resulted in increased complexity and are driving costs of development, deployment and support higher.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Costs resulting from system unavailability are significantly higher than they used to be further reinforcing the need for production environment stability and maintainability.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Without appropriate tools it is difficult to accurately validate Service Level Agreements.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Programs are looking for consistent solutions to leverage existing legacy resources to meet demands of expanding, flexible service capabilities.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Inability to support multiple versions of a service means coordinated releases are required among users of the service.</a:t>
            </a:r>
          </a:p>
          <a:p>
            <a:pPr lvl="1"/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55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9D05-9B7D-48F4-BE83-9977F501DE2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Self Service Goals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73D63-3D8F-4171-902D-2BFC9303B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489704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Develop enabling infrastructure (process, people and products) to facilitate Managed Services and COTS (e.g.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XaaS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) acquisitions.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Improve consistency, quality, effectiveness and efficiency by all ES Providers to deliver a multi-channel customer experience.  (i.e. The customer is the customer of ES, not simply of an ES Provider).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Extend hours of service beyond when people are “available.”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Focus on speed of response and ability to effectively reduce unnecessary blockers.</a:t>
            </a:r>
          </a:p>
          <a:p>
            <a:pPr lvl="1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Remove “red tape” or other unnecessary blockers.</a:t>
            </a:r>
          </a:p>
          <a:p>
            <a:pPr lvl="1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Leverage online and mobile solutions.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Minimize the effects of bad customer experiences.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Transform customer experience into cost savings or revenue opportunities.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Leverage solutions by turning them into reusable assets (i.e. don’t solve the same problem twice).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Measure results for continuous improvement.</a:t>
            </a:r>
          </a:p>
        </p:txBody>
      </p:sp>
    </p:spTree>
    <p:extLst>
      <p:ext uri="{BB962C8B-B14F-4D97-AF65-F5344CB8AC3E}">
        <p14:creationId xmlns:p14="http://schemas.microsoft.com/office/powerpoint/2010/main" val="172974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FEBE-076A-4ED2-9A26-A20CCCB4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346262"/>
            <a:ext cx="7891272" cy="68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How do we define the Customer Experience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4" name="Isosceles Triangle 4">
            <a:extLst>
              <a:ext uri="{FF2B5EF4-FFF2-40B4-BE49-F238E27FC236}">
                <a16:creationId xmlns:a16="http://schemas.microsoft.com/office/drawing/2014/main" id="{BF5BDFA5-21D5-4806-86BC-894BE143CDAD}"/>
              </a:ext>
            </a:extLst>
          </p:cNvPr>
          <p:cNvSpPr/>
          <p:nvPr/>
        </p:nvSpPr>
        <p:spPr>
          <a:xfrm rot="5400000">
            <a:off x="2816992" y="2771672"/>
            <a:ext cx="1825080" cy="1586598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157353 w 1218057"/>
              <a:gd name="connsiteY0" fmla="*/ 2090671 h 2090671"/>
              <a:gd name="connsiteX1" fmla="*/ 0 w 1218057"/>
              <a:gd name="connsiteY1" fmla="*/ 0 h 2090671"/>
              <a:gd name="connsiteX2" fmla="*/ 1218057 w 1218057"/>
              <a:gd name="connsiteY2" fmla="*/ 2090671 h 2090671"/>
              <a:gd name="connsiteX3" fmla="*/ 157353 w 1218057"/>
              <a:gd name="connsiteY3" fmla="*/ 2090671 h 2090671"/>
              <a:gd name="connsiteX0" fmla="*/ 0 w 2440505"/>
              <a:gd name="connsiteY0" fmla="*/ 2099829 h 2099829"/>
              <a:gd name="connsiteX1" fmla="*/ 1222448 w 2440505"/>
              <a:gd name="connsiteY1" fmla="*/ 0 h 2099829"/>
              <a:gd name="connsiteX2" fmla="*/ 2440505 w 2440505"/>
              <a:gd name="connsiteY2" fmla="*/ 2090671 h 2099829"/>
              <a:gd name="connsiteX3" fmla="*/ 0 w 2440505"/>
              <a:gd name="connsiteY3" fmla="*/ 2099829 h 2099829"/>
              <a:gd name="connsiteX0" fmla="*/ 0 w 2438206"/>
              <a:gd name="connsiteY0" fmla="*/ 2108320 h 2108320"/>
              <a:gd name="connsiteX1" fmla="*/ 1220149 w 2438206"/>
              <a:gd name="connsiteY1" fmla="*/ 0 h 2108320"/>
              <a:gd name="connsiteX2" fmla="*/ 2438206 w 2438206"/>
              <a:gd name="connsiteY2" fmla="*/ 2090671 h 2108320"/>
              <a:gd name="connsiteX3" fmla="*/ 0 w 2438206"/>
              <a:gd name="connsiteY3" fmla="*/ 2108320 h 2108320"/>
              <a:gd name="connsiteX0" fmla="*/ 0 w 2438206"/>
              <a:gd name="connsiteY0" fmla="*/ 2124989 h 2124989"/>
              <a:gd name="connsiteX1" fmla="*/ 1224911 w 2438206"/>
              <a:gd name="connsiteY1" fmla="*/ 0 h 2124989"/>
              <a:gd name="connsiteX2" fmla="*/ 2438206 w 2438206"/>
              <a:gd name="connsiteY2" fmla="*/ 2107340 h 2124989"/>
              <a:gd name="connsiteX3" fmla="*/ 0 w 2438206"/>
              <a:gd name="connsiteY3" fmla="*/ 2124989 h 2124989"/>
              <a:gd name="connsiteX0" fmla="*/ 0 w 2442970"/>
              <a:gd name="connsiteY0" fmla="*/ 2124989 h 2124989"/>
              <a:gd name="connsiteX1" fmla="*/ 1224911 w 2442970"/>
              <a:gd name="connsiteY1" fmla="*/ 0 h 2124989"/>
              <a:gd name="connsiteX2" fmla="*/ 2442970 w 2442970"/>
              <a:gd name="connsiteY2" fmla="*/ 2109722 h 2124989"/>
              <a:gd name="connsiteX3" fmla="*/ 0 w 2442970"/>
              <a:gd name="connsiteY3" fmla="*/ 2124989 h 2124989"/>
              <a:gd name="connsiteX0" fmla="*/ 0 w 2428680"/>
              <a:gd name="connsiteY0" fmla="*/ 2120227 h 2120227"/>
              <a:gd name="connsiteX1" fmla="*/ 1210621 w 2428680"/>
              <a:gd name="connsiteY1" fmla="*/ 0 h 2120227"/>
              <a:gd name="connsiteX2" fmla="*/ 2428680 w 2428680"/>
              <a:gd name="connsiteY2" fmla="*/ 2109722 h 2120227"/>
              <a:gd name="connsiteX3" fmla="*/ 0 w 2428680"/>
              <a:gd name="connsiteY3" fmla="*/ 2120227 h 2120227"/>
              <a:gd name="connsiteX0" fmla="*/ 0 w 2433440"/>
              <a:gd name="connsiteY0" fmla="*/ 2115464 h 2115464"/>
              <a:gd name="connsiteX1" fmla="*/ 1215381 w 2433440"/>
              <a:gd name="connsiteY1" fmla="*/ 0 h 2115464"/>
              <a:gd name="connsiteX2" fmla="*/ 2433440 w 2433440"/>
              <a:gd name="connsiteY2" fmla="*/ 2109722 h 2115464"/>
              <a:gd name="connsiteX3" fmla="*/ 0 w 2433440"/>
              <a:gd name="connsiteY3" fmla="*/ 2115464 h 211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3440" h="2115464">
                <a:moveTo>
                  <a:pt x="0" y="2115464"/>
                </a:moveTo>
                <a:lnTo>
                  <a:pt x="1215381" y="0"/>
                </a:lnTo>
                <a:lnTo>
                  <a:pt x="2433440" y="2109722"/>
                </a:lnTo>
                <a:lnTo>
                  <a:pt x="0" y="2115464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B511DFF-D2E6-40DD-A6D2-E02DE1A327FF}"/>
              </a:ext>
            </a:extLst>
          </p:cNvPr>
          <p:cNvSpPr/>
          <p:nvPr/>
        </p:nvSpPr>
        <p:spPr>
          <a:xfrm rot="1792429">
            <a:off x="3214278" y="3457409"/>
            <a:ext cx="1829544" cy="1581240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157353 w 1218057"/>
              <a:gd name="connsiteY0" fmla="*/ 2090671 h 2090671"/>
              <a:gd name="connsiteX1" fmla="*/ 0 w 1218057"/>
              <a:gd name="connsiteY1" fmla="*/ 0 h 2090671"/>
              <a:gd name="connsiteX2" fmla="*/ 1218057 w 1218057"/>
              <a:gd name="connsiteY2" fmla="*/ 2090671 h 2090671"/>
              <a:gd name="connsiteX3" fmla="*/ 157353 w 1218057"/>
              <a:gd name="connsiteY3" fmla="*/ 2090671 h 2090671"/>
              <a:gd name="connsiteX0" fmla="*/ 0 w 2440505"/>
              <a:gd name="connsiteY0" fmla="*/ 2099829 h 2099829"/>
              <a:gd name="connsiteX1" fmla="*/ 1222448 w 2440505"/>
              <a:gd name="connsiteY1" fmla="*/ 0 h 2099829"/>
              <a:gd name="connsiteX2" fmla="*/ 2440505 w 2440505"/>
              <a:gd name="connsiteY2" fmla="*/ 2090671 h 2099829"/>
              <a:gd name="connsiteX3" fmla="*/ 0 w 2440505"/>
              <a:gd name="connsiteY3" fmla="*/ 2099829 h 2099829"/>
              <a:gd name="connsiteX0" fmla="*/ 0 w 2438206"/>
              <a:gd name="connsiteY0" fmla="*/ 2108320 h 2108320"/>
              <a:gd name="connsiteX1" fmla="*/ 1220149 w 2438206"/>
              <a:gd name="connsiteY1" fmla="*/ 0 h 2108320"/>
              <a:gd name="connsiteX2" fmla="*/ 2438206 w 2438206"/>
              <a:gd name="connsiteY2" fmla="*/ 2090671 h 2108320"/>
              <a:gd name="connsiteX3" fmla="*/ 0 w 2438206"/>
              <a:gd name="connsiteY3" fmla="*/ 2108320 h 2108320"/>
              <a:gd name="connsiteX0" fmla="*/ 0 w 2439392"/>
              <a:gd name="connsiteY0" fmla="*/ 2108320 h 2108320"/>
              <a:gd name="connsiteX1" fmla="*/ 1220149 w 2439392"/>
              <a:gd name="connsiteY1" fmla="*/ 0 h 2108320"/>
              <a:gd name="connsiteX2" fmla="*/ 2439392 w 2439392"/>
              <a:gd name="connsiteY2" fmla="*/ 2092736 h 2108320"/>
              <a:gd name="connsiteX3" fmla="*/ 0 w 2439392"/>
              <a:gd name="connsiteY3" fmla="*/ 2108320 h 210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9392" h="2108320">
                <a:moveTo>
                  <a:pt x="0" y="2108320"/>
                </a:moveTo>
                <a:lnTo>
                  <a:pt x="1220149" y="0"/>
                </a:lnTo>
                <a:lnTo>
                  <a:pt x="2439392" y="2092736"/>
                </a:lnTo>
                <a:lnTo>
                  <a:pt x="0" y="210832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Isosceles Triangle 4">
            <a:extLst>
              <a:ext uri="{FF2B5EF4-FFF2-40B4-BE49-F238E27FC236}">
                <a16:creationId xmlns:a16="http://schemas.microsoft.com/office/drawing/2014/main" id="{32A6F21D-0D86-4C5F-AE1F-01E06A32FCFC}"/>
              </a:ext>
            </a:extLst>
          </p:cNvPr>
          <p:cNvSpPr/>
          <p:nvPr/>
        </p:nvSpPr>
        <p:spPr>
          <a:xfrm rot="19793507">
            <a:off x="4017565" y="3460394"/>
            <a:ext cx="1818059" cy="1581506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157353 w 1218057"/>
              <a:gd name="connsiteY0" fmla="*/ 2090671 h 2090671"/>
              <a:gd name="connsiteX1" fmla="*/ 0 w 1218057"/>
              <a:gd name="connsiteY1" fmla="*/ 0 h 2090671"/>
              <a:gd name="connsiteX2" fmla="*/ 1218057 w 1218057"/>
              <a:gd name="connsiteY2" fmla="*/ 2090671 h 2090671"/>
              <a:gd name="connsiteX3" fmla="*/ 157353 w 1218057"/>
              <a:gd name="connsiteY3" fmla="*/ 2090671 h 2090671"/>
              <a:gd name="connsiteX0" fmla="*/ 0 w 2440505"/>
              <a:gd name="connsiteY0" fmla="*/ 2099829 h 2099829"/>
              <a:gd name="connsiteX1" fmla="*/ 1222448 w 2440505"/>
              <a:gd name="connsiteY1" fmla="*/ 0 h 2099829"/>
              <a:gd name="connsiteX2" fmla="*/ 2440505 w 2440505"/>
              <a:gd name="connsiteY2" fmla="*/ 2090671 h 2099829"/>
              <a:gd name="connsiteX3" fmla="*/ 0 w 2440505"/>
              <a:gd name="connsiteY3" fmla="*/ 2099829 h 2099829"/>
              <a:gd name="connsiteX0" fmla="*/ 0 w 2438206"/>
              <a:gd name="connsiteY0" fmla="*/ 2108320 h 2108320"/>
              <a:gd name="connsiteX1" fmla="*/ 1220149 w 2438206"/>
              <a:gd name="connsiteY1" fmla="*/ 0 h 2108320"/>
              <a:gd name="connsiteX2" fmla="*/ 2438206 w 2438206"/>
              <a:gd name="connsiteY2" fmla="*/ 2090671 h 2108320"/>
              <a:gd name="connsiteX3" fmla="*/ 0 w 2438206"/>
              <a:gd name="connsiteY3" fmla="*/ 2108320 h 2108320"/>
              <a:gd name="connsiteX0" fmla="*/ 0 w 2438206"/>
              <a:gd name="connsiteY0" fmla="*/ 2126323 h 2126323"/>
              <a:gd name="connsiteX1" fmla="*/ 1222331 w 2438206"/>
              <a:gd name="connsiteY1" fmla="*/ 0 h 2126323"/>
              <a:gd name="connsiteX2" fmla="*/ 2438206 w 2438206"/>
              <a:gd name="connsiteY2" fmla="*/ 2108674 h 2126323"/>
              <a:gd name="connsiteX3" fmla="*/ 0 w 2438206"/>
              <a:gd name="connsiteY3" fmla="*/ 2126323 h 2126323"/>
              <a:gd name="connsiteX0" fmla="*/ 0 w 2415510"/>
              <a:gd name="connsiteY0" fmla="*/ 2087185 h 2108674"/>
              <a:gd name="connsiteX1" fmla="*/ 1199635 w 2415510"/>
              <a:gd name="connsiteY1" fmla="*/ 0 h 2108674"/>
              <a:gd name="connsiteX2" fmla="*/ 2415510 w 2415510"/>
              <a:gd name="connsiteY2" fmla="*/ 2108674 h 2108674"/>
              <a:gd name="connsiteX3" fmla="*/ 0 w 2415510"/>
              <a:gd name="connsiteY3" fmla="*/ 2087185 h 2108674"/>
              <a:gd name="connsiteX0" fmla="*/ 0 w 2424079"/>
              <a:gd name="connsiteY0" fmla="*/ 2087722 h 2108674"/>
              <a:gd name="connsiteX1" fmla="*/ 1208204 w 2424079"/>
              <a:gd name="connsiteY1" fmla="*/ 0 h 2108674"/>
              <a:gd name="connsiteX2" fmla="*/ 2424079 w 2424079"/>
              <a:gd name="connsiteY2" fmla="*/ 2108674 h 2108674"/>
              <a:gd name="connsiteX3" fmla="*/ 0 w 2424079"/>
              <a:gd name="connsiteY3" fmla="*/ 2087722 h 210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079" h="2108674">
                <a:moveTo>
                  <a:pt x="0" y="2087722"/>
                </a:moveTo>
                <a:lnTo>
                  <a:pt x="1208204" y="0"/>
                </a:lnTo>
                <a:lnTo>
                  <a:pt x="2424079" y="2108674"/>
                </a:lnTo>
                <a:lnTo>
                  <a:pt x="0" y="2087722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Isosceles Triangle 4">
            <a:extLst>
              <a:ext uri="{FF2B5EF4-FFF2-40B4-BE49-F238E27FC236}">
                <a16:creationId xmlns:a16="http://schemas.microsoft.com/office/drawing/2014/main" id="{642F9B07-1126-4FDD-83C7-5DE7EA180FC4}"/>
              </a:ext>
            </a:extLst>
          </p:cNvPr>
          <p:cNvSpPr/>
          <p:nvPr/>
        </p:nvSpPr>
        <p:spPr>
          <a:xfrm rot="16200000">
            <a:off x="4407908" y="2778774"/>
            <a:ext cx="1821511" cy="1582291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157353 w 1218057"/>
              <a:gd name="connsiteY0" fmla="*/ 2090671 h 2090671"/>
              <a:gd name="connsiteX1" fmla="*/ 0 w 1218057"/>
              <a:gd name="connsiteY1" fmla="*/ 0 h 2090671"/>
              <a:gd name="connsiteX2" fmla="*/ 1218057 w 1218057"/>
              <a:gd name="connsiteY2" fmla="*/ 2090671 h 2090671"/>
              <a:gd name="connsiteX3" fmla="*/ 157353 w 1218057"/>
              <a:gd name="connsiteY3" fmla="*/ 2090671 h 2090671"/>
              <a:gd name="connsiteX0" fmla="*/ 0 w 2440505"/>
              <a:gd name="connsiteY0" fmla="*/ 2099829 h 2099829"/>
              <a:gd name="connsiteX1" fmla="*/ 1222448 w 2440505"/>
              <a:gd name="connsiteY1" fmla="*/ 0 h 2099829"/>
              <a:gd name="connsiteX2" fmla="*/ 2440505 w 2440505"/>
              <a:gd name="connsiteY2" fmla="*/ 2090671 h 2099829"/>
              <a:gd name="connsiteX3" fmla="*/ 0 w 2440505"/>
              <a:gd name="connsiteY3" fmla="*/ 2099829 h 2099829"/>
              <a:gd name="connsiteX0" fmla="*/ 0 w 2438206"/>
              <a:gd name="connsiteY0" fmla="*/ 2108320 h 2108320"/>
              <a:gd name="connsiteX1" fmla="*/ 1220149 w 2438206"/>
              <a:gd name="connsiteY1" fmla="*/ 0 h 2108320"/>
              <a:gd name="connsiteX2" fmla="*/ 2438206 w 2438206"/>
              <a:gd name="connsiteY2" fmla="*/ 2090671 h 2108320"/>
              <a:gd name="connsiteX3" fmla="*/ 0 w 2438206"/>
              <a:gd name="connsiteY3" fmla="*/ 2108320 h 2108320"/>
              <a:gd name="connsiteX0" fmla="*/ 0 w 2428681"/>
              <a:gd name="connsiteY0" fmla="*/ 2108320 h 2109721"/>
              <a:gd name="connsiteX1" fmla="*/ 1220149 w 2428681"/>
              <a:gd name="connsiteY1" fmla="*/ 0 h 2109721"/>
              <a:gd name="connsiteX2" fmla="*/ 2428681 w 2428681"/>
              <a:gd name="connsiteY2" fmla="*/ 2109721 h 2109721"/>
              <a:gd name="connsiteX3" fmla="*/ 0 w 2428681"/>
              <a:gd name="connsiteY3" fmla="*/ 2108320 h 2109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681" h="2109721">
                <a:moveTo>
                  <a:pt x="0" y="2108320"/>
                </a:moveTo>
                <a:lnTo>
                  <a:pt x="1220149" y="0"/>
                </a:lnTo>
                <a:lnTo>
                  <a:pt x="2428681" y="2109721"/>
                </a:lnTo>
                <a:lnTo>
                  <a:pt x="0" y="210832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Isosceles Triangle 4">
            <a:extLst>
              <a:ext uri="{FF2B5EF4-FFF2-40B4-BE49-F238E27FC236}">
                <a16:creationId xmlns:a16="http://schemas.microsoft.com/office/drawing/2014/main" id="{FF2A6DC1-9C44-4334-B68D-20D1F8B3D33A}"/>
              </a:ext>
            </a:extLst>
          </p:cNvPr>
          <p:cNvSpPr/>
          <p:nvPr/>
        </p:nvSpPr>
        <p:spPr>
          <a:xfrm rot="12602654">
            <a:off x="4005716" y="2088996"/>
            <a:ext cx="1833125" cy="1581240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157353 w 1218057"/>
              <a:gd name="connsiteY0" fmla="*/ 2090671 h 2090671"/>
              <a:gd name="connsiteX1" fmla="*/ 0 w 1218057"/>
              <a:gd name="connsiteY1" fmla="*/ 0 h 2090671"/>
              <a:gd name="connsiteX2" fmla="*/ 1218057 w 1218057"/>
              <a:gd name="connsiteY2" fmla="*/ 2090671 h 2090671"/>
              <a:gd name="connsiteX3" fmla="*/ 157353 w 1218057"/>
              <a:gd name="connsiteY3" fmla="*/ 2090671 h 2090671"/>
              <a:gd name="connsiteX0" fmla="*/ 0 w 2440505"/>
              <a:gd name="connsiteY0" fmla="*/ 2099829 h 2099829"/>
              <a:gd name="connsiteX1" fmla="*/ 1222448 w 2440505"/>
              <a:gd name="connsiteY1" fmla="*/ 0 h 2099829"/>
              <a:gd name="connsiteX2" fmla="*/ 2440505 w 2440505"/>
              <a:gd name="connsiteY2" fmla="*/ 2090671 h 2099829"/>
              <a:gd name="connsiteX3" fmla="*/ 0 w 2440505"/>
              <a:gd name="connsiteY3" fmla="*/ 2099829 h 2099829"/>
              <a:gd name="connsiteX0" fmla="*/ 0 w 2438206"/>
              <a:gd name="connsiteY0" fmla="*/ 2108320 h 2108320"/>
              <a:gd name="connsiteX1" fmla="*/ 1220149 w 2438206"/>
              <a:gd name="connsiteY1" fmla="*/ 0 h 2108320"/>
              <a:gd name="connsiteX2" fmla="*/ 2438206 w 2438206"/>
              <a:gd name="connsiteY2" fmla="*/ 2090671 h 2108320"/>
              <a:gd name="connsiteX3" fmla="*/ 0 w 2438206"/>
              <a:gd name="connsiteY3" fmla="*/ 2108320 h 2108320"/>
              <a:gd name="connsiteX0" fmla="*/ 0 w 2444167"/>
              <a:gd name="connsiteY0" fmla="*/ 2108320 h 2108320"/>
              <a:gd name="connsiteX1" fmla="*/ 1220149 w 2444167"/>
              <a:gd name="connsiteY1" fmla="*/ 0 h 2108320"/>
              <a:gd name="connsiteX2" fmla="*/ 2444167 w 2444167"/>
              <a:gd name="connsiteY2" fmla="*/ 2100977 h 2108320"/>
              <a:gd name="connsiteX3" fmla="*/ 0 w 2444167"/>
              <a:gd name="connsiteY3" fmla="*/ 2108320 h 210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4167" h="2108320">
                <a:moveTo>
                  <a:pt x="0" y="2108320"/>
                </a:moveTo>
                <a:lnTo>
                  <a:pt x="1220149" y="0"/>
                </a:lnTo>
                <a:lnTo>
                  <a:pt x="2444167" y="2100977"/>
                </a:lnTo>
                <a:lnTo>
                  <a:pt x="0" y="210832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Isosceles Triangle 4">
            <a:extLst>
              <a:ext uri="{FF2B5EF4-FFF2-40B4-BE49-F238E27FC236}">
                <a16:creationId xmlns:a16="http://schemas.microsoft.com/office/drawing/2014/main" id="{B6D74458-83B0-4355-B95B-091FC8C92A57}"/>
              </a:ext>
            </a:extLst>
          </p:cNvPr>
          <p:cNvSpPr/>
          <p:nvPr/>
        </p:nvSpPr>
        <p:spPr>
          <a:xfrm rot="8981744">
            <a:off x="3206116" y="2085567"/>
            <a:ext cx="1840730" cy="1579818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157353 w 1218057"/>
              <a:gd name="connsiteY0" fmla="*/ 2090671 h 2090671"/>
              <a:gd name="connsiteX1" fmla="*/ 0 w 1218057"/>
              <a:gd name="connsiteY1" fmla="*/ 0 h 2090671"/>
              <a:gd name="connsiteX2" fmla="*/ 1218057 w 1218057"/>
              <a:gd name="connsiteY2" fmla="*/ 2090671 h 2090671"/>
              <a:gd name="connsiteX3" fmla="*/ 157353 w 1218057"/>
              <a:gd name="connsiteY3" fmla="*/ 2090671 h 2090671"/>
              <a:gd name="connsiteX0" fmla="*/ 0 w 2440505"/>
              <a:gd name="connsiteY0" fmla="*/ 2099829 h 2099829"/>
              <a:gd name="connsiteX1" fmla="*/ 1222448 w 2440505"/>
              <a:gd name="connsiteY1" fmla="*/ 0 h 2099829"/>
              <a:gd name="connsiteX2" fmla="*/ 2440505 w 2440505"/>
              <a:gd name="connsiteY2" fmla="*/ 2090671 h 2099829"/>
              <a:gd name="connsiteX3" fmla="*/ 0 w 2440505"/>
              <a:gd name="connsiteY3" fmla="*/ 2099829 h 2099829"/>
              <a:gd name="connsiteX0" fmla="*/ 0 w 2438206"/>
              <a:gd name="connsiteY0" fmla="*/ 2108320 h 2108320"/>
              <a:gd name="connsiteX1" fmla="*/ 1220149 w 2438206"/>
              <a:gd name="connsiteY1" fmla="*/ 0 h 2108320"/>
              <a:gd name="connsiteX2" fmla="*/ 2438206 w 2438206"/>
              <a:gd name="connsiteY2" fmla="*/ 2090671 h 2108320"/>
              <a:gd name="connsiteX3" fmla="*/ 0 w 2438206"/>
              <a:gd name="connsiteY3" fmla="*/ 2108320 h 2108320"/>
              <a:gd name="connsiteX0" fmla="*/ 0 w 2454306"/>
              <a:gd name="connsiteY0" fmla="*/ 2093394 h 2093394"/>
              <a:gd name="connsiteX1" fmla="*/ 1236249 w 2454306"/>
              <a:gd name="connsiteY1" fmla="*/ 0 h 2093394"/>
              <a:gd name="connsiteX2" fmla="*/ 2454306 w 2454306"/>
              <a:gd name="connsiteY2" fmla="*/ 2090671 h 2093394"/>
              <a:gd name="connsiteX3" fmla="*/ 0 w 2454306"/>
              <a:gd name="connsiteY3" fmla="*/ 2093394 h 2093394"/>
              <a:gd name="connsiteX0" fmla="*/ 0 w 2454306"/>
              <a:gd name="connsiteY0" fmla="*/ 2106077 h 2106077"/>
              <a:gd name="connsiteX1" fmla="*/ 1238144 w 2454306"/>
              <a:gd name="connsiteY1" fmla="*/ 0 h 2106077"/>
              <a:gd name="connsiteX2" fmla="*/ 2454306 w 2454306"/>
              <a:gd name="connsiteY2" fmla="*/ 2103354 h 2106077"/>
              <a:gd name="connsiteX3" fmla="*/ 0 w 2454306"/>
              <a:gd name="connsiteY3" fmla="*/ 2106077 h 2106077"/>
              <a:gd name="connsiteX0" fmla="*/ 0 w 2454306"/>
              <a:gd name="connsiteY0" fmla="*/ 2106424 h 2106424"/>
              <a:gd name="connsiteX1" fmla="*/ 1232832 w 2454306"/>
              <a:gd name="connsiteY1" fmla="*/ 0 h 2106424"/>
              <a:gd name="connsiteX2" fmla="*/ 2454306 w 2454306"/>
              <a:gd name="connsiteY2" fmla="*/ 2103701 h 2106424"/>
              <a:gd name="connsiteX3" fmla="*/ 0 w 2454306"/>
              <a:gd name="connsiteY3" fmla="*/ 2106424 h 210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4306" h="2106424">
                <a:moveTo>
                  <a:pt x="0" y="2106424"/>
                </a:moveTo>
                <a:lnTo>
                  <a:pt x="1232832" y="0"/>
                </a:lnTo>
                <a:lnTo>
                  <a:pt x="2454306" y="2103701"/>
                </a:lnTo>
                <a:lnTo>
                  <a:pt x="0" y="2106424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08F1A2-02DD-4DC4-958C-88E26A8BE56A}"/>
              </a:ext>
            </a:extLst>
          </p:cNvPr>
          <p:cNvSpPr/>
          <p:nvPr/>
        </p:nvSpPr>
        <p:spPr>
          <a:xfrm>
            <a:off x="3968653" y="3033178"/>
            <a:ext cx="1119945" cy="1063583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384675-EFB2-441D-9273-40B88AF9A0AE}"/>
              </a:ext>
            </a:extLst>
          </p:cNvPr>
          <p:cNvSpPr txBox="1"/>
          <p:nvPr/>
        </p:nvSpPr>
        <p:spPr>
          <a:xfrm>
            <a:off x="4674550" y="2366685"/>
            <a:ext cx="9204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1. Promotion</a:t>
            </a:r>
          </a:p>
          <a:p>
            <a:r>
              <a:rPr lang="en-US" sz="1050" dirty="0">
                <a:solidFill>
                  <a:schemeClr val="bg1"/>
                </a:solidFill>
              </a:rPr>
              <a:t>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F6529B-33C5-4641-AF2B-9F5A04242720}"/>
              </a:ext>
            </a:extLst>
          </p:cNvPr>
          <p:cNvSpPr txBox="1"/>
          <p:nvPr/>
        </p:nvSpPr>
        <p:spPr>
          <a:xfrm>
            <a:off x="3654373" y="2344946"/>
            <a:ext cx="8499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6. Customer</a:t>
            </a:r>
          </a:p>
          <a:p>
            <a:r>
              <a:rPr lang="en-US" sz="1050" dirty="0">
                <a:solidFill>
                  <a:schemeClr val="bg1"/>
                </a:solidFill>
              </a:rPr>
              <a:t>Value</a:t>
            </a:r>
          </a:p>
          <a:p>
            <a:r>
              <a:rPr lang="en-US" sz="1050" dirty="0">
                <a:solidFill>
                  <a:schemeClr val="bg1"/>
                </a:solidFill>
              </a:rPr>
              <a:t>Analytics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1121DE-1759-46CB-BAB6-C2279598534B}"/>
              </a:ext>
            </a:extLst>
          </p:cNvPr>
          <p:cNvSpPr txBox="1"/>
          <p:nvPr/>
        </p:nvSpPr>
        <p:spPr>
          <a:xfrm>
            <a:off x="5322953" y="3366371"/>
            <a:ext cx="708848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5" dirty="0">
                <a:solidFill>
                  <a:schemeClr val="bg1"/>
                </a:solidFill>
              </a:rPr>
              <a:t>2. Product</a:t>
            </a:r>
          </a:p>
          <a:p>
            <a:r>
              <a:rPr lang="en-US" sz="975" dirty="0">
                <a:solidFill>
                  <a:schemeClr val="bg1"/>
                </a:solidFill>
              </a:rPr>
              <a:t>Strategy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8EE104-1788-4035-B074-50779C8F0F29}"/>
              </a:ext>
            </a:extLst>
          </p:cNvPr>
          <p:cNvSpPr txBox="1"/>
          <p:nvPr/>
        </p:nvSpPr>
        <p:spPr>
          <a:xfrm>
            <a:off x="4750993" y="4248028"/>
            <a:ext cx="8499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3. Customer</a:t>
            </a:r>
          </a:p>
          <a:p>
            <a:r>
              <a:rPr lang="en-US" sz="1050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7D1B62-AA0A-4B3B-94A9-5C0C0D449C1A}"/>
              </a:ext>
            </a:extLst>
          </p:cNvPr>
          <p:cNvSpPr txBox="1"/>
          <p:nvPr/>
        </p:nvSpPr>
        <p:spPr>
          <a:xfrm>
            <a:off x="3689921" y="4338947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4. Pricing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B82106-F93D-4E13-A6D9-2049D15A1A6A}"/>
              </a:ext>
            </a:extLst>
          </p:cNvPr>
          <p:cNvSpPr txBox="1"/>
          <p:nvPr/>
        </p:nvSpPr>
        <p:spPr>
          <a:xfrm>
            <a:off x="3080931" y="3366370"/>
            <a:ext cx="9204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5. Supply</a:t>
            </a:r>
          </a:p>
          <a:p>
            <a:r>
              <a:rPr lang="en-US" sz="1050" dirty="0">
                <a:solidFill>
                  <a:schemeClr val="bg1"/>
                </a:solidFill>
              </a:rPr>
              <a:t>Management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F80F2F-160F-4AEA-913B-5FEE8CB9D1EC}"/>
              </a:ext>
            </a:extLst>
          </p:cNvPr>
          <p:cNvSpPr txBox="1"/>
          <p:nvPr/>
        </p:nvSpPr>
        <p:spPr>
          <a:xfrm>
            <a:off x="4219071" y="3354845"/>
            <a:ext cx="744114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5" dirty="0">
                <a:solidFill>
                  <a:schemeClr val="bg1"/>
                </a:solidFill>
              </a:rPr>
              <a:t>Customer</a:t>
            </a:r>
          </a:p>
          <a:p>
            <a:r>
              <a:rPr lang="en-US" sz="975" dirty="0">
                <a:solidFill>
                  <a:schemeClr val="bg1"/>
                </a:solidFill>
              </a:rPr>
              <a:t>Experience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A09EAC-B859-4848-B52C-BD2046522FBE}"/>
              </a:ext>
            </a:extLst>
          </p:cNvPr>
          <p:cNvSpPr txBox="1"/>
          <p:nvPr/>
        </p:nvSpPr>
        <p:spPr>
          <a:xfrm>
            <a:off x="5665356" y="1437813"/>
            <a:ext cx="32820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How do we communicate our pursuit of excellent service to our customers and inform them about our products?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414574-BFAA-4FAF-9EBF-6D0D848767D0}"/>
              </a:ext>
            </a:extLst>
          </p:cNvPr>
          <p:cNvSpPr txBox="1"/>
          <p:nvPr/>
        </p:nvSpPr>
        <p:spPr>
          <a:xfrm>
            <a:off x="6190184" y="3132580"/>
            <a:ext cx="27571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How do we develop products that are wanted and needed by our customers?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0731C4-DBBB-4F69-A2C2-9DE8C85D3D39}"/>
              </a:ext>
            </a:extLst>
          </p:cNvPr>
          <p:cNvSpPr txBox="1"/>
          <p:nvPr/>
        </p:nvSpPr>
        <p:spPr>
          <a:xfrm>
            <a:off x="5626081" y="4979005"/>
            <a:ext cx="2936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How do we deliver customer service in the way our customers define it?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D2A468-29B5-4EE2-93CE-E0083FA5A87B}"/>
              </a:ext>
            </a:extLst>
          </p:cNvPr>
          <p:cNvSpPr txBox="1"/>
          <p:nvPr/>
        </p:nvSpPr>
        <p:spPr>
          <a:xfrm>
            <a:off x="1026294" y="4946240"/>
            <a:ext cx="29361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How does our pricing model reflect the value proposition as our customer sees it?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F305F9-5CC1-4C37-ABF1-F70E5CFEBFEE}"/>
              </a:ext>
            </a:extLst>
          </p:cNvPr>
          <p:cNvSpPr txBox="1"/>
          <p:nvPr/>
        </p:nvSpPr>
        <p:spPr>
          <a:xfrm>
            <a:off x="609600" y="3289442"/>
            <a:ext cx="2260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How can we deliver faster, better and cheaper?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F2FFD5-996E-45B9-BAB7-283763FF28F4}"/>
              </a:ext>
            </a:extLst>
          </p:cNvPr>
          <p:cNvSpPr txBox="1"/>
          <p:nvPr/>
        </p:nvSpPr>
        <p:spPr>
          <a:xfrm>
            <a:off x="1016111" y="1618954"/>
            <a:ext cx="2260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How do we know what the customer thinks?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810619-EF58-4458-B5D4-5D3076714B8C}"/>
              </a:ext>
            </a:extLst>
          </p:cNvPr>
          <p:cNvSpPr txBox="1"/>
          <p:nvPr/>
        </p:nvSpPr>
        <p:spPr>
          <a:xfrm>
            <a:off x="4186393" y="5935108"/>
            <a:ext cx="4848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/>
              <a:t>2</a:t>
            </a:r>
            <a:r>
              <a:rPr lang="en-US" sz="1400" dirty="0"/>
              <a:t>The Value of Customer Experience, Quantified by Peter </a:t>
            </a:r>
            <a:r>
              <a:rPr lang="en-US" sz="1400" dirty="0" err="1"/>
              <a:t>Kriss</a:t>
            </a:r>
            <a:endParaRPr lang="en-US" sz="1400" dirty="0"/>
          </a:p>
          <a:p>
            <a:r>
              <a:rPr lang="en-US" sz="1400" dirty="0"/>
              <a:t>Copyright © Harvard Business Review, 2015.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5555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FEBE-076A-4ED2-9A26-A20CCCB4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54157"/>
            <a:ext cx="8970265" cy="685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How does Self Service Impact the Customer Experience?</a:t>
            </a:r>
          </a:p>
        </p:txBody>
      </p:sp>
      <p:sp>
        <p:nvSpPr>
          <p:cNvPr id="4" name="Isosceles Triangle 4">
            <a:extLst>
              <a:ext uri="{FF2B5EF4-FFF2-40B4-BE49-F238E27FC236}">
                <a16:creationId xmlns:a16="http://schemas.microsoft.com/office/drawing/2014/main" id="{BF5BDFA5-21D5-4806-86BC-894BE143CDAD}"/>
              </a:ext>
            </a:extLst>
          </p:cNvPr>
          <p:cNvSpPr/>
          <p:nvPr/>
        </p:nvSpPr>
        <p:spPr>
          <a:xfrm rot="5400000">
            <a:off x="2816992" y="2771672"/>
            <a:ext cx="1825080" cy="1586598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157353 w 1218057"/>
              <a:gd name="connsiteY0" fmla="*/ 2090671 h 2090671"/>
              <a:gd name="connsiteX1" fmla="*/ 0 w 1218057"/>
              <a:gd name="connsiteY1" fmla="*/ 0 h 2090671"/>
              <a:gd name="connsiteX2" fmla="*/ 1218057 w 1218057"/>
              <a:gd name="connsiteY2" fmla="*/ 2090671 h 2090671"/>
              <a:gd name="connsiteX3" fmla="*/ 157353 w 1218057"/>
              <a:gd name="connsiteY3" fmla="*/ 2090671 h 2090671"/>
              <a:gd name="connsiteX0" fmla="*/ 0 w 2440505"/>
              <a:gd name="connsiteY0" fmla="*/ 2099829 h 2099829"/>
              <a:gd name="connsiteX1" fmla="*/ 1222448 w 2440505"/>
              <a:gd name="connsiteY1" fmla="*/ 0 h 2099829"/>
              <a:gd name="connsiteX2" fmla="*/ 2440505 w 2440505"/>
              <a:gd name="connsiteY2" fmla="*/ 2090671 h 2099829"/>
              <a:gd name="connsiteX3" fmla="*/ 0 w 2440505"/>
              <a:gd name="connsiteY3" fmla="*/ 2099829 h 2099829"/>
              <a:gd name="connsiteX0" fmla="*/ 0 w 2438206"/>
              <a:gd name="connsiteY0" fmla="*/ 2108320 h 2108320"/>
              <a:gd name="connsiteX1" fmla="*/ 1220149 w 2438206"/>
              <a:gd name="connsiteY1" fmla="*/ 0 h 2108320"/>
              <a:gd name="connsiteX2" fmla="*/ 2438206 w 2438206"/>
              <a:gd name="connsiteY2" fmla="*/ 2090671 h 2108320"/>
              <a:gd name="connsiteX3" fmla="*/ 0 w 2438206"/>
              <a:gd name="connsiteY3" fmla="*/ 2108320 h 2108320"/>
              <a:gd name="connsiteX0" fmla="*/ 0 w 2438206"/>
              <a:gd name="connsiteY0" fmla="*/ 2124989 h 2124989"/>
              <a:gd name="connsiteX1" fmla="*/ 1224911 w 2438206"/>
              <a:gd name="connsiteY1" fmla="*/ 0 h 2124989"/>
              <a:gd name="connsiteX2" fmla="*/ 2438206 w 2438206"/>
              <a:gd name="connsiteY2" fmla="*/ 2107340 h 2124989"/>
              <a:gd name="connsiteX3" fmla="*/ 0 w 2438206"/>
              <a:gd name="connsiteY3" fmla="*/ 2124989 h 2124989"/>
              <a:gd name="connsiteX0" fmla="*/ 0 w 2442970"/>
              <a:gd name="connsiteY0" fmla="*/ 2124989 h 2124989"/>
              <a:gd name="connsiteX1" fmla="*/ 1224911 w 2442970"/>
              <a:gd name="connsiteY1" fmla="*/ 0 h 2124989"/>
              <a:gd name="connsiteX2" fmla="*/ 2442970 w 2442970"/>
              <a:gd name="connsiteY2" fmla="*/ 2109722 h 2124989"/>
              <a:gd name="connsiteX3" fmla="*/ 0 w 2442970"/>
              <a:gd name="connsiteY3" fmla="*/ 2124989 h 2124989"/>
              <a:gd name="connsiteX0" fmla="*/ 0 w 2428680"/>
              <a:gd name="connsiteY0" fmla="*/ 2120227 h 2120227"/>
              <a:gd name="connsiteX1" fmla="*/ 1210621 w 2428680"/>
              <a:gd name="connsiteY1" fmla="*/ 0 h 2120227"/>
              <a:gd name="connsiteX2" fmla="*/ 2428680 w 2428680"/>
              <a:gd name="connsiteY2" fmla="*/ 2109722 h 2120227"/>
              <a:gd name="connsiteX3" fmla="*/ 0 w 2428680"/>
              <a:gd name="connsiteY3" fmla="*/ 2120227 h 2120227"/>
              <a:gd name="connsiteX0" fmla="*/ 0 w 2433440"/>
              <a:gd name="connsiteY0" fmla="*/ 2115464 h 2115464"/>
              <a:gd name="connsiteX1" fmla="*/ 1215381 w 2433440"/>
              <a:gd name="connsiteY1" fmla="*/ 0 h 2115464"/>
              <a:gd name="connsiteX2" fmla="*/ 2433440 w 2433440"/>
              <a:gd name="connsiteY2" fmla="*/ 2109722 h 2115464"/>
              <a:gd name="connsiteX3" fmla="*/ 0 w 2433440"/>
              <a:gd name="connsiteY3" fmla="*/ 2115464 h 211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3440" h="2115464">
                <a:moveTo>
                  <a:pt x="0" y="2115464"/>
                </a:moveTo>
                <a:lnTo>
                  <a:pt x="1215381" y="0"/>
                </a:lnTo>
                <a:lnTo>
                  <a:pt x="2433440" y="2109722"/>
                </a:lnTo>
                <a:lnTo>
                  <a:pt x="0" y="2115464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B511DFF-D2E6-40DD-A6D2-E02DE1A327FF}"/>
              </a:ext>
            </a:extLst>
          </p:cNvPr>
          <p:cNvSpPr/>
          <p:nvPr/>
        </p:nvSpPr>
        <p:spPr>
          <a:xfrm rot="1792429">
            <a:off x="3214278" y="3457409"/>
            <a:ext cx="1829544" cy="1581240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157353 w 1218057"/>
              <a:gd name="connsiteY0" fmla="*/ 2090671 h 2090671"/>
              <a:gd name="connsiteX1" fmla="*/ 0 w 1218057"/>
              <a:gd name="connsiteY1" fmla="*/ 0 h 2090671"/>
              <a:gd name="connsiteX2" fmla="*/ 1218057 w 1218057"/>
              <a:gd name="connsiteY2" fmla="*/ 2090671 h 2090671"/>
              <a:gd name="connsiteX3" fmla="*/ 157353 w 1218057"/>
              <a:gd name="connsiteY3" fmla="*/ 2090671 h 2090671"/>
              <a:gd name="connsiteX0" fmla="*/ 0 w 2440505"/>
              <a:gd name="connsiteY0" fmla="*/ 2099829 h 2099829"/>
              <a:gd name="connsiteX1" fmla="*/ 1222448 w 2440505"/>
              <a:gd name="connsiteY1" fmla="*/ 0 h 2099829"/>
              <a:gd name="connsiteX2" fmla="*/ 2440505 w 2440505"/>
              <a:gd name="connsiteY2" fmla="*/ 2090671 h 2099829"/>
              <a:gd name="connsiteX3" fmla="*/ 0 w 2440505"/>
              <a:gd name="connsiteY3" fmla="*/ 2099829 h 2099829"/>
              <a:gd name="connsiteX0" fmla="*/ 0 w 2438206"/>
              <a:gd name="connsiteY0" fmla="*/ 2108320 h 2108320"/>
              <a:gd name="connsiteX1" fmla="*/ 1220149 w 2438206"/>
              <a:gd name="connsiteY1" fmla="*/ 0 h 2108320"/>
              <a:gd name="connsiteX2" fmla="*/ 2438206 w 2438206"/>
              <a:gd name="connsiteY2" fmla="*/ 2090671 h 2108320"/>
              <a:gd name="connsiteX3" fmla="*/ 0 w 2438206"/>
              <a:gd name="connsiteY3" fmla="*/ 2108320 h 2108320"/>
              <a:gd name="connsiteX0" fmla="*/ 0 w 2439392"/>
              <a:gd name="connsiteY0" fmla="*/ 2108320 h 2108320"/>
              <a:gd name="connsiteX1" fmla="*/ 1220149 w 2439392"/>
              <a:gd name="connsiteY1" fmla="*/ 0 h 2108320"/>
              <a:gd name="connsiteX2" fmla="*/ 2439392 w 2439392"/>
              <a:gd name="connsiteY2" fmla="*/ 2092736 h 2108320"/>
              <a:gd name="connsiteX3" fmla="*/ 0 w 2439392"/>
              <a:gd name="connsiteY3" fmla="*/ 2108320 h 210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9392" h="2108320">
                <a:moveTo>
                  <a:pt x="0" y="2108320"/>
                </a:moveTo>
                <a:lnTo>
                  <a:pt x="1220149" y="0"/>
                </a:lnTo>
                <a:lnTo>
                  <a:pt x="2439392" y="2092736"/>
                </a:lnTo>
                <a:lnTo>
                  <a:pt x="0" y="210832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Isosceles Triangle 4">
            <a:extLst>
              <a:ext uri="{FF2B5EF4-FFF2-40B4-BE49-F238E27FC236}">
                <a16:creationId xmlns:a16="http://schemas.microsoft.com/office/drawing/2014/main" id="{32A6F21D-0D86-4C5F-AE1F-01E06A32FCFC}"/>
              </a:ext>
            </a:extLst>
          </p:cNvPr>
          <p:cNvSpPr/>
          <p:nvPr/>
        </p:nvSpPr>
        <p:spPr>
          <a:xfrm rot="19793507">
            <a:off x="4017565" y="3460394"/>
            <a:ext cx="1818059" cy="1581506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157353 w 1218057"/>
              <a:gd name="connsiteY0" fmla="*/ 2090671 h 2090671"/>
              <a:gd name="connsiteX1" fmla="*/ 0 w 1218057"/>
              <a:gd name="connsiteY1" fmla="*/ 0 h 2090671"/>
              <a:gd name="connsiteX2" fmla="*/ 1218057 w 1218057"/>
              <a:gd name="connsiteY2" fmla="*/ 2090671 h 2090671"/>
              <a:gd name="connsiteX3" fmla="*/ 157353 w 1218057"/>
              <a:gd name="connsiteY3" fmla="*/ 2090671 h 2090671"/>
              <a:gd name="connsiteX0" fmla="*/ 0 w 2440505"/>
              <a:gd name="connsiteY0" fmla="*/ 2099829 h 2099829"/>
              <a:gd name="connsiteX1" fmla="*/ 1222448 w 2440505"/>
              <a:gd name="connsiteY1" fmla="*/ 0 h 2099829"/>
              <a:gd name="connsiteX2" fmla="*/ 2440505 w 2440505"/>
              <a:gd name="connsiteY2" fmla="*/ 2090671 h 2099829"/>
              <a:gd name="connsiteX3" fmla="*/ 0 w 2440505"/>
              <a:gd name="connsiteY3" fmla="*/ 2099829 h 2099829"/>
              <a:gd name="connsiteX0" fmla="*/ 0 w 2438206"/>
              <a:gd name="connsiteY0" fmla="*/ 2108320 h 2108320"/>
              <a:gd name="connsiteX1" fmla="*/ 1220149 w 2438206"/>
              <a:gd name="connsiteY1" fmla="*/ 0 h 2108320"/>
              <a:gd name="connsiteX2" fmla="*/ 2438206 w 2438206"/>
              <a:gd name="connsiteY2" fmla="*/ 2090671 h 2108320"/>
              <a:gd name="connsiteX3" fmla="*/ 0 w 2438206"/>
              <a:gd name="connsiteY3" fmla="*/ 2108320 h 2108320"/>
              <a:gd name="connsiteX0" fmla="*/ 0 w 2438206"/>
              <a:gd name="connsiteY0" fmla="*/ 2126323 h 2126323"/>
              <a:gd name="connsiteX1" fmla="*/ 1222331 w 2438206"/>
              <a:gd name="connsiteY1" fmla="*/ 0 h 2126323"/>
              <a:gd name="connsiteX2" fmla="*/ 2438206 w 2438206"/>
              <a:gd name="connsiteY2" fmla="*/ 2108674 h 2126323"/>
              <a:gd name="connsiteX3" fmla="*/ 0 w 2438206"/>
              <a:gd name="connsiteY3" fmla="*/ 2126323 h 2126323"/>
              <a:gd name="connsiteX0" fmla="*/ 0 w 2415510"/>
              <a:gd name="connsiteY0" fmla="*/ 2087185 h 2108674"/>
              <a:gd name="connsiteX1" fmla="*/ 1199635 w 2415510"/>
              <a:gd name="connsiteY1" fmla="*/ 0 h 2108674"/>
              <a:gd name="connsiteX2" fmla="*/ 2415510 w 2415510"/>
              <a:gd name="connsiteY2" fmla="*/ 2108674 h 2108674"/>
              <a:gd name="connsiteX3" fmla="*/ 0 w 2415510"/>
              <a:gd name="connsiteY3" fmla="*/ 2087185 h 2108674"/>
              <a:gd name="connsiteX0" fmla="*/ 0 w 2424079"/>
              <a:gd name="connsiteY0" fmla="*/ 2087722 h 2108674"/>
              <a:gd name="connsiteX1" fmla="*/ 1208204 w 2424079"/>
              <a:gd name="connsiteY1" fmla="*/ 0 h 2108674"/>
              <a:gd name="connsiteX2" fmla="*/ 2424079 w 2424079"/>
              <a:gd name="connsiteY2" fmla="*/ 2108674 h 2108674"/>
              <a:gd name="connsiteX3" fmla="*/ 0 w 2424079"/>
              <a:gd name="connsiteY3" fmla="*/ 2087722 h 210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079" h="2108674">
                <a:moveTo>
                  <a:pt x="0" y="2087722"/>
                </a:moveTo>
                <a:lnTo>
                  <a:pt x="1208204" y="0"/>
                </a:lnTo>
                <a:lnTo>
                  <a:pt x="2424079" y="2108674"/>
                </a:lnTo>
                <a:lnTo>
                  <a:pt x="0" y="2087722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Isosceles Triangle 4">
            <a:extLst>
              <a:ext uri="{FF2B5EF4-FFF2-40B4-BE49-F238E27FC236}">
                <a16:creationId xmlns:a16="http://schemas.microsoft.com/office/drawing/2014/main" id="{642F9B07-1126-4FDD-83C7-5DE7EA180FC4}"/>
              </a:ext>
            </a:extLst>
          </p:cNvPr>
          <p:cNvSpPr/>
          <p:nvPr/>
        </p:nvSpPr>
        <p:spPr>
          <a:xfrm rot="16200000">
            <a:off x="4407908" y="2778774"/>
            <a:ext cx="1821511" cy="1582291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157353 w 1218057"/>
              <a:gd name="connsiteY0" fmla="*/ 2090671 h 2090671"/>
              <a:gd name="connsiteX1" fmla="*/ 0 w 1218057"/>
              <a:gd name="connsiteY1" fmla="*/ 0 h 2090671"/>
              <a:gd name="connsiteX2" fmla="*/ 1218057 w 1218057"/>
              <a:gd name="connsiteY2" fmla="*/ 2090671 h 2090671"/>
              <a:gd name="connsiteX3" fmla="*/ 157353 w 1218057"/>
              <a:gd name="connsiteY3" fmla="*/ 2090671 h 2090671"/>
              <a:gd name="connsiteX0" fmla="*/ 0 w 2440505"/>
              <a:gd name="connsiteY0" fmla="*/ 2099829 h 2099829"/>
              <a:gd name="connsiteX1" fmla="*/ 1222448 w 2440505"/>
              <a:gd name="connsiteY1" fmla="*/ 0 h 2099829"/>
              <a:gd name="connsiteX2" fmla="*/ 2440505 w 2440505"/>
              <a:gd name="connsiteY2" fmla="*/ 2090671 h 2099829"/>
              <a:gd name="connsiteX3" fmla="*/ 0 w 2440505"/>
              <a:gd name="connsiteY3" fmla="*/ 2099829 h 2099829"/>
              <a:gd name="connsiteX0" fmla="*/ 0 w 2438206"/>
              <a:gd name="connsiteY0" fmla="*/ 2108320 h 2108320"/>
              <a:gd name="connsiteX1" fmla="*/ 1220149 w 2438206"/>
              <a:gd name="connsiteY1" fmla="*/ 0 h 2108320"/>
              <a:gd name="connsiteX2" fmla="*/ 2438206 w 2438206"/>
              <a:gd name="connsiteY2" fmla="*/ 2090671 h 2108320"/>
              <a:gd name="connsiteX3" fmla="*/ 0 w 2438206"/>
              <a:gd name="connsiteY3" fmla="*/ 2108320 h 2108320"/>
              <a:gd name="connsiteX0" fmla="*/ 0 w 2428681"/>
              <a:gd name="connsiteY0" fmla="*/ 2108320 h 2109721"/>
              <a:gd name="connsiteX1" fmla="*/ 1220149 w 2428681"/>
              <a:gd name="connsiteY1" fmla="*/ 0 h 2109721"/>
              <a:gd name="connsiteX2" fmla="*/ 2428681 w 2428681"/>
              <a:gd name="connsiteY2" fmla="*/ 2109721 h 2109721"/>
              <a:gd name="connsiteX3" fmla="*/ 0 w 2428681"/>
              <a:gd name="connsiteY3" fmla="*/ 2108320 h 2109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681" h="2109721">
                <a:moveTo>
                  <a:pt x="0" y="2108320"/>
                </a:moveTo>
                <a:lnTo>
                  <a:pt x="1220149" y="0"/>
                </a:lnTo>
                <a:lnTo>
                  <a:pt x="2428681" y="2109721"/>
                </a:lnTo>
                <a:lnTo>
                  <a:pt x="0" y="210832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Isosceles Triangle 4">
            <a:extLst>
              <a:ext uri="{FF2B5EF4-FFF2-40B4-BE49-F238E27FC236}">
                <a16:creationId xmlns:a16="http://schemas.microsoft.com/office/drawing/2014/main" id="{FF2A6DC1-9C44-4334-B68D-20D1F8B3D33A}"/>
              </a:ext>
            </a:extLst>
          </p:cNvPr>
          <p:cNvSpPr/>
          <p:nvPr/>
        </p:nvSpPr>
        <p:spPr>
          <a:xfrm rot="12602654">
            <a:off x="4005716" y="2088996"/>
            <a:ext cx="1833125" cy="1581240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157353 w 1218057"/>
              <a:gd name="connsiteY0" fmla="*/ 2090671 h 2090671"/>
              <a:gd name="connsiteX1" fmla="*/ 0 w 1218057"/>
              <a:gd name="connsiteY1" fmla="*/ 0 h 2090671"/>
              <a:gd name="connsiteX2" fmla="*/ 1218057 w 1218057"/>
              <a:gd name="connsiteY2" fmla="*/ 2090671 h 2090671"/>
              <a:gd name="connsiteX3" fmla="*/ 157353 w 1218057"/>
              <a:gd name="connsiteY3" fmla="*/ 2090671 h 2090671"/>
              <a:gd name="connsiteX0" fmla="*/ 0 w 2440505"/>
              <a:gd name="connsiteY0" fmla="*/ 2099829 h 2099829"/>
              <a:gd name="connsiteX1" fmla="*/ 1222448 w 2440505"/>
              <a:gd name="connsiteY1" fmla="*/ 0 h 2099829"/>
              <a:gd name="connsiteX2" fmla="*/ 2440505 w 2440505"/>
              <a:gd name="connsiteY2" fmla="*/ 2090671 h 2099829"/>
              <a:gd name="connsiteX3" fmla="*/ 0 w 2440505"/>
              <a:gd name="connsiteY3" fmla="*/ 2099829 h 2099829"/>
              <a:gd name="connsiteX0" fmla="*/ 0 w 2438206"/>
              <a:gd name="connsiteY0" fmla="*/ 2108320 h 2108320"/>
              <a:gd name="connsiteX1" fmla="*/ 1220149 w 2438206"/>
              <a:gd name="connsiteY1" fmla="*/ 0 h 2108320"/>
              <a:gd name="connsiteX2" fmla="*/ 2438206 w 2438206"/>
              <a:gd name="connsiteY2" fmla="*/ 2090671 h 2108320"/>
              <a:gd name="connsiteX3" fmla="*/ 0 w 2438206"/>
              <a:gd name="connsiteY3" fmla="*/ 2108320 h 2108320"/>
              <a:gd name="connsiteX0" fmla="*/ 0 w 2444167"/>
              <a:gd name="connsiteY0" fmla="*/ 2108320 h 2108320"/>
              <a:gd name="connsiteX1" fmla="*/ 1220149 w 2444167"/>
              <a:gd name="connsiteY1" fmla="*/ 0 h 2108320"/>
              <a:gd name="connsiteX2" fmla="*/ 2444167 w 2444167"/>
              <a:gd name="connsiteY2" fmla="*/ 2100977 h 2108320"/>
              <a:gd name="connsiteX3" fmla="*/ 0 w 2444167"/>
              <a:gd name="connsiteY3" fmla="*/ 2108320 h 210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4167" h="2108320">
                <a:moveTo>
                  <a:pt x="0" y="2108320"/>
                </a:moveTo>
                <a:lnTo>
                  <a:pt x="1220149" y="0"/>
                </a:lnTo>
                <a:lnTo>
                  <a:pt x="2444167" y="2100977"/>
                </a:lnTo>
                <a:lnTo>
                  <a:pt x="0" y="210832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Isosceles Triangle 4">
            <a:extLst>
              <a:ext uri="{FF2B5EF4-FFF2-40B4-BE49-F238E27FC236}">
                <a16:creationId xmlns:a16="http://schemas.microsoft.com/office/drawing/2014/main" id="{B6D74458-83B0-4355-B95B-091FC8C92A57}"/>
              </a:ext>
            </a:extLst>
          </p:cNvPr>
          <p:cNvSpPr/>
          <p:nvPr/>
        </p:nvSpPr>
        <p:spPr>
          <a:xfrm rot="8981744">
            <a:off x="3206116" y="2085567"/>
            <a:ext cx="1840730" cy="1579818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157353 w 1218057"/>
              <a:gd name="connsiteY0" fmla="*/ 2090671 h 2090671"/>
              <a:gd name="connsiteX1" fmla="*/ 0 w 1218057"/>
              <a:gd name="connsiteY1" fmla="*/ 0 h 2090671"/>
              <a:gd name="connsiteX2" fmla="*/ 1218057 w 1218057"/>
              <a:gd name="connsiteY2" fmla="*/ 2090671 h 2090671"/>
              <a:gd name="connsiteX3" fmla="*/ 157353 w 1218057"/>
              <a:gd name="connsiteY3" fmla="*/ 2090671 h 2090671"/>
              <a:gd name="connsiteX0" fmla="*/ 0 w 2440505"/>
              <a:gd name="connsiteY0" fmla="*/ 2099829 h 2099829"/>
              <a:gd name="connsiteX1" fmla="*/ 1222448 w 2440505"/>
              <a:gd name="connsiteY1" fmla="*/ 0 h 2099829"/>
              <a:gd name="connsiteX2" fmla="*/ 2440505 w 2440505"/>
              <a:gd name="connsiteY2" fmla="*/ 2090671 h 2099829"/>
              <a:gd name="connsiteX3" fmla="*/ 0 w 2440505"/>
              <a:gd name="connsiteY3" fmla="*/ 2099829 h 2099829"/>
              <a:gd name="connsiteX0" fmla="*/ 0 w 2438206"/>
              <a:gd name="connsiteY0" fmla="*/ 2108320 h 2108320"/>
              <a:gd name="connsiteX1" fmla="*/ 1220149 w 2438206"/>
              <a:gd name="connsiteY1" fmla="*/ 0 h 2108320"/>
              <a:gd name="connsiteX2" fmla="*/ 2438206 w 2438206"/>
              <a:gd name="connsiteY2" fmla="*/ 2090671 h 2108320"/>
              <a:gd name="connsiteX3" fmla="*/ 0 w 2438206"/>
              <a:gd name="connsiteY3" fmla="*/ 2108320 h 2108320"/>
              <a:gd name="connsiteX0" fmla="*/ 0 w 2454306"/>
              <a:gd name="connsiteY0" fmla="*/ 2093394 h 2093394"/>
              <a:gd name="connsiteX1" fmla="*/ 1236249 w 2454306"/>
              <a:gd name="connsiteY1" fmla="*/ 0 h 2093394"/>
              <a:gd name="connsiteX2" fmla="*/ 2454306 w 2454306"/>
              <a:gd name="connsiteY2" fmla="*/ 2090671 h 2093394"/>
              <a:gd name="connsiteX3" fmla="*/ 0 w 2454306"/>
              <a:gd name="connsiteY3" fmla="*/ 2093394 h 2093394"/>
              <a:gd name="connsiteX0" fmla="*/ 0 w 2454306"/>
              <a:gd name="connsiteY0" fmla="*/ 2106077 h 2106077"/>
              <a:gd name="connsiteX1" fmla="*/ 1238144 w 2454306"/>
              <a:gd name="connsiteY1" fmla="*/ 0 h 2106077"/>
              <a:gd name="connsiteX2" fmla="*/ 2454306 w 2454306"/>
              <a:gd name="connsiteY2" fmla="*/ 2103354 h 2106077"/>
              <a:gd name="connsiteX3" fmla="*/ 0 w 2454306"/>
              <a:gd name="connsiteY3" fmla="*/ 2106077 h 2106077"/>
              <a:gd name="connsiteX0" fmla="*/ 0 w 2454306"/>
              <a:gd name="connsiteY0" fmla="*/ 2106424 h 2106424"/>
              <a:gd name="connsiteX1" fmla="*/ 1232832 w 2454306"/>
              <a:gd name="connsiteY1" fmla="*/ 0 h 2106424"/>
              <a:gd name="connsiteX2" fmla="*/ 2454306 w 2454306"/>
              <a:gd name="connsiteY2" fmla="*/ 2103701 h 2106424"/>
              <a:gd name="connsiteX3" fmla="*/ 0 w 2454306"/>
              <a:gd name="connsiteY3" fmla="*/ 2106424 h 210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4306" h="2106424">
                <a:moveTo>
                  <a:pt x="0" y="2106424"/>
                </a:moveTo>
                <a:lnTo>
                  <a:pt x="1232832" y="0"/>
                </a:lnTo>
                <a:lnTo>
                  <a:pt x="2454306" y="2103701"/>
                </a:lnTo>
                <a:lnTo>
                  <a:pt x="0" y="2106424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08F1A2-02DD-4DC4-958C-88E26A8BE56A}"/>
              </a:ext>
            </a:extLst>
          </p:cNvPr>
          <p:cNvSpPr/>
          <p:nvPr/>
        </p:nvSpPr>
        <p:spPr>
          <a:xfrm>
            <a:off x="3968653" y="3033178"/>
            <a:ext cx="1119945" cy="1063583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384675-EFB2-441D-9273-40B88AF9A0AE}"/>
              </a:ext>
            </a:extLst>
          </p:cNvPr>
          <p:cNvSpPr txBox="1"/>
          <p:nvPr/>
        </p:nvSpPr>
        <p:spPr>
          <a:xfrm>
            <a:off x="4674550" y="2366685"/>
            <a:ext cx="9204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1. Promotion</a:t>
            </a:r>
          </a:p>
          <a:p>
            <a:r>
              <a:rPr lang="en-US" sz="1050" dirty="0">
                <a:solidFill>
                  <a:schemeClr val="bg1"/>
                </a:solidFill>
              </a:rPr>
              <a:t>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F6529B-33C5-4641-AF2B-9F5A04242720}"/>
              </a:ext>
            </a:extLst>
          </p:cNvPr>
          <p:cNvSpPr txBox="1"/>
          <p:nvPr/>
        </p:nvSpPr>
        <p:spPr>
          <a:xfrm>
            <a:off x="3654373" y="2344946"/>
            <a:ext cx="8499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6. Customer</a:t>
            </a:r>
          </a:p>
          <a:p>
            <a:r>
              <a:rPr lang="en-US" sz="1050" dirty="0">
                <a:solidFill>
                  <a:schemeClr val="bg1"/>
                </a:solidFill>
              </a:rPr>
              <a:t>Value</a:t>
            </a:r>
          </a:p>
          <a:p>
            <a:r>
              <a:rPr lang="en-US" sz="1050" dirty="0">
                <a:solidFill>
                  <a:schemeClr val="bg1"/>
                </a:solidFill>
              </a:rPr>
              <a:t>Analytics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1121DE-1759-46CB-BAB6-C2279598534B}"/>
              </a:ext>
            </a:extLst>
          </p:cNvPr>
          <p:cNvSpPr txBox="1"/>
          <p:nvPr/>
        </p:nvSpPr>
        <p:spPr>
          <a:xfrm>
            <a:off x="5322953" y="3366371"/>
            <a:ext cx="708848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5" dirty="0">
                <a:solidFill>
                  <a:schemeClr val="bg1"/>
                </a:solidFill>
              </a:rPr>
              <a:t>2. Product</a:t>
            </a:r>
          </a:p>
          <a:p>
            <a:r>
              <a:rPr lang="en-US" sz="975" dirty="0">
                <a:solidFill>
                  <a:schemeClr val="bg1"/>
                </a:solidFill>
              </a:rPr>
              <a:t>Strategy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8EE104-1788-4035-B074-50779C8F0F29}"/>
              </a:ext>
            </a:extLst>
          </p:cNvPr>
          <p:cNvSpPr txBox="1"/>
          <p:nvPr/>
        </p:nvSpPr>
        <p:spPr>
          <a:xfrm>
            <a:off x="4750993" y="4248028"/>
            <a:ext cx="8499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3. Customer</a:t>
            </a:r>
          </a:p>
          <a:p>
            <a:r>
              <a:rPr lang="en-US" sz="1050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7D1B62-AA0A-4B3B-94A9-5C0C0D449C1A}"/>
              </a:ext>
            </a:extLst>
          </p:cNvPr>
          <p:cNvSpPr txBox="1"/>
          <p:nvPr/>
        </p:nvSpPr>
        <p:spPr>
          <a:xfrm>
            <a:off x="3689921" y="4338947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4. Pricing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B82106-F93D-4E13-A6D9-2049D15A1A6A}"/>
              </a:ext>
            </a:extLst>
          </p:cNvPr>
          <p:cNvSpPr txBox="1"/>
          <p:nvPr/>
        </p:nvSpPr>
        <p:spPr>
          <a:xfrm>
            <a:off x="3080931" y="3366370"/>
            <a:ext cx="9204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5. Supply</a:t>
            </a:r>
          </a:p>
          <a:p>
            <a:r>
              <a:rPr lang="en-US" sz="1050" dirty="0">
                <a:solidFill>
                  <a:schemeClr val="bg1"/>
                </a:solidFill>
              </a:rPr>
              <a:t>Management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F80F2F-160F-4AEA-913B-5FEE8CB9D1EC}"/>
              </a:ext>
            </a:extLst>
          </p:cNvPr>
          <p:cNvSpPr txBox="1"/>
          <p:nvPr/>
        </p:nvSpPr>
        <p:spPr>
          <a:xfrm>
            <a:off x="4219071" y="3354845"/>
            <a:ext cx="744114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5" dirty="0">
                <a:solidFill>
                  <a:schemeClr val="bg1"/>
                </a:solidFill>
              </a:rPr>
              <a:t>Customer</a:t>
            </a:r>
          </a:p>
          <a:p>
            <a:r>
              <a:rPr lang="en-US" sz="975" dirty="0">
                <a:solidFill>
                  <a:schemeClr val="bg1"/>
                </a:solidFill>
              </a:rPr>
              <a:t>Experience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A09EAC-B859-4848-B52C-BD2046522FBE}"/>
              </a:ext>
            </a:extLst>
          </p:cNvPr>
          <p:cNvSpPr txBox="1"/>
          <p:nvPr/>
        </p:nvSpPr>
        <p:spPr>
          <a:xfrm>
            <a:off x="5594995" y="1527282"/>
            <a:ext cx="3282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Self Service means customers can view SLAs and service / product offerings in a published catalogue.</a:t>
            </a:r>
          </a:p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414574-BFAA-4FAF-9EBF-6D0D848767D0}"/>
              </a:ext>
            </a:extLst>
          </p:cNvPr>
          <p:cNvSpPr txBox="1"/>
          <p:nvPr/>
        </p:nvSpPr>
        <p:spPr>
          <a:xfrm>
            <a:off x="6260837" y="2659574"/>
            <a:ext cx="27571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Self Service means we respond to customer requests proactively by working with customers to meet their service needs.  New services or service enhancements delivered to a customer become part of the product inventory.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0731C4-DBBB-4F69-A2C2-9DE8C85D3D39}"/>
              </a:ext>
            </a:extLst>
          </p:cNvPr>
          <p:cNvSpPr txBox="1"/>
          <p:nvPr/>
        </p:nvSpPr>
        <p:spPr>
          <a:xfrm>
            <a:off x="5665356" y="4835411"/>
            <a:ext cx="2936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Self Service means we publish Play Books and guidance in a growing knowledge base library so customers have immediate access to solutions.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D2A468-29B5-4EE2-93CE-E0083FA5A87B}"/>
              </a:ext>
            </a:extLst>
          </p:cNvPr>
          <p:cNvSpPr txBox="1"/>
          <p:nvPr/>
        </p:nvSpPr>
        <p:spPr>
          <a:xfrm>
            <a:off x="1026294" y="4784996"/>
            <a:ext cx="293610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Self Service means we provide a pricing model that makes sense to sustain a growing capability of products and services for our customers.  Pricing is more predictable so our customers can budget accordingly.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F305F9-5CC1-4C37-ABF1-F70E5CFEBFEE}"/>
              </a:ext>
            </a:extLst>
          </p:cNvPr>
          <p:cNvSpPr txBox="1"/>
          <p:nvPr/>
        </p:nvSpPr>
        <p:spPr>
          <a:xfrm>
            <a:off x="533400" y="2788216"/>
            <a:ext cx="226048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Self Service means we provide our teams with reusable solutions to promote coordinated releases and flexible adaption to new version releases.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F2FFD5-996E-45B9-BAB7-283763FF28F4}"/>
              </a:ext>
            </a:extLst>
          </p:cNvPr>
          <p:cNvSpPr txBox="1"/>
          <p:nvPr/>
        </p:nvSpPr>
        <p:spPr>
          <a:xfrm>
            <a:off x="945037" y="1458016"/>
            <a:ext cx="27125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Self Service means we continuously obtain customer feedback and adapt to what our customers want.</a:t>
            </a:r>
          </a:p>
        </p:txBody>
      </p:sp>
    </p:spTree>
    <p:extLst>
      <p:ext uri="{BB962C8B-B14F-4D97-AF65-F5344CB8AC3E}">
        <p14:creationId xmlns:p14="http://schemas.microsoft.com/office/powerpoint/2010/main" val="1485344891"/>
      </p:ext>
    </p:extLst>
  </p:cSld>
  <p:clrMapOvr>
    <a:masterClrMapping/>
  </p:clrMapOvr>
</p:sld>
</file>

<file path=ppt/theme/theme1.xml><?xml version="1.0" encoding="utf-8"?>
<a:theme xmlns:a="http://schemas.openxmlformats.org/drawingml/2006/main" name="OI&amp;T Division PPT Layou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VA-OIT-EPMO-PowerPointTemplate-170510</Template>
  <TotalTime>7880</TotalTime>
  <Words>743</Words>
  <Application>Microsoft Office PowerPoint</Application>
  <PresentationFormat>On-screen Show (4:3)</PresentationFormat>
  <Paragraphs>78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.AppleSystemUIFont</vt:lpstr>
      <vt:lpstr>Arial</vt:lpstr>
      <vt:lpstr>Calibri</vt:lpstr>
      <vt:lpstr>CambriaMath</vt:lpstr>
      <vt:lpstr>OI&amp;T Division PPT Layout</vt:lpstr>
      <vt:lpstr>Self Service Drivers </vt:lpstr>
      <vt:lpstr>Self Service Goals </vt:lpstr>
      <vt:lpstr>How do we define the Customer Experience2?</vt:lpstr>
      <vt:lpstr>How does Self Service Impact the Customer Experience?</vt:lpstr>
    </vt:vector>
  </TitlesOfParts>
  <Company>Veteran Affairs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 PMO/TM – Strategic Initiative SCRUM</dc:title>
  <dc:creator>GIEBEJE1</dc:creator>
  <cp:lastModifiedBy>Marshall, Paul T. (GovernmentCIO)</cp:lastModifiedBy>
  <cp:revision>260</cp:revision>
  <dcterms:created xsi:type="dcterms:W3CDTF">2017-10-25T13:20:18Z</dcterms:created>
  <dcterms:modified xsi:type="dcterms:W3CDTF">2018-12-02T07:04:52Z</dcterms:modified>
</cp:coreProperties>
</file>