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5"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Raleway" panose="020B0604020202020204" charset="0"/>
      <p:regular r:id="rId19"/>
      <p:bold r:id="rId20"/>
      <p:italic r:id="rId21"/>
      <p:boldItalic r:id="rId22"/>
    </p:embeddedFont>
    <p:embeddedFont>
      <p:font typeface="Roboto"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29" y="5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186056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 name="Google Shape;4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e622919d9_0_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3e622919d9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e622919d9_0_4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3e622919d9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e622919d9_0_4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3e622919d9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marR="0" lvl="0" indent="0" algn="l" rtl="0">
              <a:lnSpc>
                <a:spcPct val="100000"/>
              </a:lnSpc>
              <a:spcBef>
                <a:spcPts val="0"/>
              </a:spcBef>
              <a:spcAft>
                <a:spcPts val="0"/>
              </a:spcAft>
              <a:buClr>
                <a:srgbClr val="000000"/>
              </a:buClr>
              <a:buSzPts val="1100"/>
              <a:buFont typeface="Arial"/>
              <a:buNone/>
            </a:pPr>
            <a:r>
              <a:rPr lang="en-US" sz="900"/>
              <a:t>We identified usable lessons learned in the areas of evangelism, authorization (whitelisting/blacklisting), maximizing developer experience, enterprise architecture, CI/DC support and documentation in a federated environment, among others.</a:t>
            </a:r>
            <a:endParaRPr sz="900"/>
          </a:p>
          <a:p>
            <a:pPr marL="228600" marR="0" lvl="0" indent="0" algn="l" rtl="0">
              <a:lnSpc>
                <a:spcPct val="100000"/>
              </a:lnSpc>
              <a:spcBef>
                <a:spcPts val="0"/>
              </a:spcBef>
              <a:spcAft>
                <a:spcPts val="0"/>
              </a:spcAft>
              <a:buClr>
                <a:srgbClr val="000000"/>
              </a:buClr>
              <a:buSzPts val="1100"/>
              <a:buFont typeface="Arial"/>
              <a:buNone/>
            </a:pPr>
            <a:endParaRPr sz="900"/>
          </a:p>
          <a:p>
            <a:pPr marL="228600" marR="0" lvl="0" indent="0" algn="l" rtl="0">
              <a:lnSpc>
                <a:spcPct val="100000"/>
              </a:lnSpc>
              <a:spcBef>
                <a:spcPts val="0"/>
              </a:spcBef>
              <a:spcAft>
                <a:spcPts val="0"/>
              </a:spcAft>
              <a:buClr>
                <a:srgbClr val="000000"/>
              </a:buClr>
              <a:buSzPts val="1100"/>
              <a:buFont typeface="Arial"/>
              <a:buNone/>
            </a:pPr>
            <a:r>
              <a:rPr lang="en-US" sz="900"/>
              <a:t>*Per our proposal: Sprint Retrospective - Separate from presenting our research and analysis, we’ll also conduct a</a:t>
            </a:r>
            <a:endParaRPr sz="900"/>
          </a:p>
          <a:p>
            <a:pPr marL="228600" marR="0" lvl="0" indent="0" algn="l" rtl="0">
              <a:lnSpc>
                <a:spcPct val="100000"/>
              </a:lnSpc>
              <a:spcBef>
                <a:spcPts val="0"/>
              </a:spcBef>
              <a:spcAft>
                <a:spcPts val="0"/>
              </a:spcAft>
              <a:buClr>
                <a:srgbClr val="000000"/>
              </a:buClr>
              <a:buSzPts val="1100"/>
              <a:buFont typeface="Arial"/>
              <a:buNone/>
            </a:pPr>
            <a:r>
              <a:rPr lang="en-US" sz="900"/>
              <a:t>one-hour Sprint Retrospective with VA where we will critique our efforts and provide VA with</a:t>
            </a:r>
            <a:endParaRPr sz="900"/>
          </a:p>
          <a:p>
            <a:pPr marL="228600" marR="0" lvl="0" indent="0" algn="l" rtl="0">
              <a:lnSpc>
                <a:spcPct val="100000"/>
              </a:lnSpc>
              <a:spcBef>
                <a:spcPts val="0"/>
              </a:spcBef>
              <a:spcAft>
                <a:spcPts val="0"/>
              </a:spcAft>
              <a:buClr>
                <a:srgbClr val="000000"/>
              </a:buClr>
              <a:buSzPts val="1100"/>
              <a:buFont typeface="Arial"/>
              <a:buNone/>
            </a:pPr>
            <a:r>
              <a:rPr lang="en-US" sz="900"/>
              <a:t>lessons learned that may be applied to further research and Microtaskings.</a:t>
            </a:r>
            <a:endParaRPr sz="9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deddb9cbe_2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3deddb9cb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marR="0" lvl="0" indent="0" algn="l" rtl="0">
              <a:lnSpc>
                <a:spcPct val="100000"/>
              </a:lnSpc>
              <a:spcBef>
                <a:spcPts val="0"/>
              </a:spcBef>
              <a:spcAft>
                <a:spcPts val="0"/>
              </a:spcAft>
              <a:buClr>
                <a:srgbClr val="000000"/>
              </a:buClr>
              <a:buSzPts val="1100"/>
              <a:buFont typeface="Arial"/>
              <a:buNone/>
            </a:pPr>
            <a:r>
              <a:rPr lang="en-US" sz="900"/>
              <a:t>We identified usable lessons learned in the areas of evangelism, authorization (whitelisting/blacklisting), maximizing developer experience, enterprise architecture, CI/DC support and documentation in a federated environment, among others.</a:t>
            </a:r>
            <a:endParaRPr sz="900"/>
          </a:p>
          <a:p>
            <a:pPr marL="228600" marR="0" lvl="0" indent="0" algn="l" rtl="0">
              <a:lnSpc>
                <a:spcPct val="100000"/>
              </a:lnSpc>
              <a:spcBef>
                <a:spcPts val="0"/>
              </a:spcBef>
              <a:spcAft>
                <a:spcPts val="0"/>
              </a:spcAft>
              <a:buClr>
                <a:srgbClr val="000000"/>
              </a:buClr>
              <a:buSzPts val="1100"/>
              <a:buFont typeface="Arial"/>
              <a:buNone/>
            </a:pPr>
            <a:endParaRPr sz="900"/>
          </a:p>
          <a:p>
            <a:pPr marL="228600" marR="0" lvl="0" indent="0" algn="l" rtl="0">
              <a:lnSpc>
                <a:spcPct val="100000"/>
              </a:lnSpc>
              <a:spcBef>
                <a:spcPts val="0"/>
              </a:spcBef>
              <a:spcAft>
                <a:spcPts val="0"/>
              </a:spcAft>
              <a:buClr>
                <a:srgbClr val="000000"/>
              </a:buClr>
              <a:buSzPts val="1100"/>
              <a:buFont typeface="Arial"/>
              <a:buNone/>
            </a:pPr>
            <a:r>
              <a:rPr lang="en-US" sz="900"/>
              <a:t>*Per our proposal: Sprint Retrospective - Separate from presenting our research and analysis, we’ll also conduct a</a:t>
            </a:r>
            <a:endParaRPr sz="900"/>
          </a:p>
          <a:p>
            <a:pPr marL="228600" marR="0" lvl="0" indent="0" algn="l" rtl="0">
              <a:lnSpc>
                <a:spcPct val="100000"/>
              </a:lnSpc>
              <a:spcBef>
                <a:spcPts val="0"/>
              </a:spcBef>
              <a:spcAft>
                <a:spcPts val="0"/>
              </a:spcAft>
              <a:buClr>
                <a:srgbClr val="000000"/>
              </a:buClr>
              <a:buSzPts val="1100"/>
              <a:buFont typeface="Arial"/>
              <a:buNone/>
            </a:pPr>
            <a:r>
              <a:rPr lang="en-US" sz="900"/>
              <a:t>one-hour Sprint Retrospective with VA where we will critique our efforts and provide VA with</a:t>
            </a:r>
            <a:endParaRPr sz="900"/>
          </a:p>
          <a:p>
            <a:pPr marL="228600" marR="0" lvl="0" indent="0" algn="l" rtl="0">
              <a:lnSpc>
                <a:spcPct val="100000"/>
              </a:lnSpc>
              <a:spcBef>
                <a:spcPts val="0"/>
              </a:spcBef>
              <a:spcAft>
                <a:spcPts val="0"/>
              </a:spcAft>
              <a:buClr>
                <a:srgbClr val="000000"/>
              </a:buClr>
              <a:buSzPts val="1100"/>
              <a:buFont typeface="Arial"/>
              <a:buNone/>
            </a:pPr>
            <a:r>
              <a:rPr lang="en-US" sz="900"/>
              <a:t>lessons learned that may be applied to further research and Microtaskings.</a:t>
            </a:r>
            <a:endParaRPr sz="9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e622919d9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3e622919d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e622919d9_0_1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3e622919d9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e622919d9_0_2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3e622919d9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e622919d9_0_3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3e622919d9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2"/>
        <p:cNvGrpSpPr/>
        <p:nvPr/>
      </p:nvGrpSpPr>
      <p:grpSpPr>
        <a:xfrm>
          <a:off x="0" y="0"/>
          <a:ext cx="0" cy="0"/>
          <a:chOff x="0" y="0"/>
          <a:chExt cx="0" cy="0"/>
        </a:xfrm>
      </p:grpSpPr>
      <p:sp>
        <p:nvSpPr>
          <p:cNvPr id="13" name="Google Shape;13;p2"/>
          <p:cNvSpPr txBox="1">
            <a:spLocks noGrp="1"/>
          </p:cNvSpPr>
          <p:nvPr>
            <p:ph type="sldNum" idx="12"/>
          </p:nvPr>
        </p:nvSpPr>
        <p:spPr>
          <a:xfrm>
            <a:off x="11364721" y="6260830"/>
            <a:ext cx="7316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rgbClr val="696969"/>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rgbClr val="696969"/>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rgbClr val="696969"/>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rgbClr val="696969"/>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rgbClr val="696969"/>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rgbClr val="696969"/>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rgbClr val="696969"/>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rgbClr val="696969"/>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rgbClr val="696969"/>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p:nvPr/>
        </p:nvSpPr>
        <p:spPr>
          <a:xfrm rot="10800000" flipH="1">
            <a:off x="0" y="2247900"/>
            <a:ext cx="12192000" cy="4610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p:nvPr/>
        </p:nvSpPr>
        <p:spPr>
          <a:xfrm>
            <a:off x="0" y="2262518"/>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629200" y="984966"/>
            <a:ext cx="10962800" cy="102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1400"/>
              <a:buFont typeface="Roboto"/>
              <a:buNone/>
              <a:defRPr sz="3200" b="0" i="0" u="none" strike="noStrike" cap="none">
                <a:solidFill>
                  <a:srgbClr val="696969"/>
                </a:solidFill>
                <a:latin typeface="Roboto"/>
                <a:ea typeface="Roboto"/>
                <a:cs typeface="Roboto"/>
                <a:sym typeface="Roboto"/>
              </a:defRPr>
            </a:lvl1pPr>
            <a:lvl2pPr marR="0" lvl="1"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18" name="Google Shape;18;p3"/>
          <p:cNvSpPr txBox="1">
            <a:spLocks noGrp="1"/>
          </p:cNvSpPr>
          <p:nvPr>
            <p:ph type="body" idx="1"/>
          </p:nvPr>
        </p:nvSpPr>
        <p:spPr>
          <a:xfrm>
            <a:off x="629200" y="2558766"/>
            <a:ext cx="10962800" cy="36135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800" b="0" i="0" u="none" strike="noStrike" cap="none">
                <a:solidFill>
                  <a:srgbClr val="696969"/>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9" name="Google Shape;19;p3"/>
          <p:cNvSpPr txBox="1">
            <a:spLocks noGrp="1"/>
          </p:cNvSpPr>
          <p:nvPr>
            <p:ph type="sldNum" idx="12"/>
          </p:nvPr>
        </p:nvSpPr>
        <p:spPr>
          <a:xfrm>
            <a:off x="11364721" y="6260830"/>
            <a:ext cx="7316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Main point">
  <p:cSld name="1_Main point">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11364721" y="6260830"/>
            <a:ext cx="7316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solidFill>
                <a:srgbClr val="000000"/>
              </a:solidFill>
            </a:endParaRPr>
          </a:p>
        </p:txBody>
      </p:sp>
      <p:sp>
        <p:nvSpPr>
          <p:cNvPr id="22" name="Google Shape;22;p4"/>
          <p:cNvSpPr/>
          <p:nvPr/>
        </p:nvSpPr>
        <p:spPr>
          <a:xfrm>
            <a:off x="6096000" y="0"/>
            <a:ext cx="6096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 name="Google Shape;23;p4"/>
          <p:cNvSpPr txBox="1">
            <a:spLocks noGrp="1"/>
          </p:cNvSpPr>
          <p:nvPr>
            <p:ph type="title"/>
          </p:nvPr>
        </p:nvSpPr>
        <p:spPr>
          <a:xfrm>
            <a:off x="6342742" y="607457"/>
            <a:ext cx="5471887" cy="1308429"/>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1400"/>
              <a:buFont typeface="Roboto"/>
              <a:buNone/>
              <a:defRPr sz="4800" b="0" i="0" u="none" strike="noStrike" cap="none">
                <a:solidFill>
                  <a:srgbClr val="696969"/>
                </a:solidFill>
                <a:latin typeface="Raleway"/>
                <a:ea typeface="Raleway"/>
                <a:cs typeface="Raleway"/>
                <a:sym typeface="Raleway"/>
              </a:defRPr>
            </a:lvl1pPr>
            <a:lvl2pPr marR="0" lvl="1"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24" name="Google Shape;24;p4"/>
          <p:cNvSpPr txBox="1">
            <a:spLocks noGrp="1"/>
          </p:cNvSpPr>
          <p:nvPr>
            <p:ph type="body" idx="1"/>
          </p:nvPr>
        </p:nvSpPr>
        <p:spPr>
          <a:xfrm>
            <a:off x="6342742" y="2250395"/>
            <a:ext cx="5471887" cy="4352925"/>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3200" b="0" i="0" u="none" strike="noStrike" cap="none">
                <a:solidFill>
                  <a:srgbClr val="696969"/>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24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24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24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24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5"/>
          <p:cNvSpPr/>
          <p:nvPr/>
        </p:nvSpPr>
        <p:spPr>
          <a:xfrm flipH="1">
            <a:off x="10995200" y="5661233"/>
            <a:ext cx="1196800" cy="11967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5"/>
          <p:cNvSpPr/>
          <p:nvPr/>
        </p:nvSpPr>
        <p:spPr>
          <a:xfrm flipH="1">
            <a:off x="10995200" y="5661166"/>
            <a:ext cx="1196800" cy="1196700"/>
          </a:xfrm>
          <a:prstGeom prst="round1Rect">
            <a:avLst>
              <a:gd name="adj" fmla="val 16667"/>
            </a:avLst>
          </a:prstGeom>
          <a:solidFill>
            <a:schemeClr val="lt1">
              <a:alpha val="6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
          <p:cNvSpPr txBox="1">
            <a:spLocks noGrp="1"/>
          </p:cNvSpPr>
          <p:nvPr>
            <p:ph type="ctrTitle"/>
          </p:nvPr>
        </p:nvSpPr>
        <p:spPr>
          <a:xfrm>
            <a:off x="520700" y="2425700"/>
            <a:ext cx="10962800" cy="1244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1400"/>
              <a:buFont typeface="Roboto"/>
              <a:buNone/>
              <a:defRPr sz="4800" b="0" i="0" u="none" strike="noStrike" cap="none">
                <a:solidFill>
                  <a:srgbClr val="696969"/>
                </a:solidFill>
                <a:latin typeface="Roboto"/>
                <a:ea typeface="Roboto"/>
                <a:cs typeface="Roboto"/>
                <a:sym typeface="Roboto"/>
              </a:defRPr>
            </a:lvl1pPr>
            <a:lvl2pPr marR="0" lvl="1" algn="l" rtl="0">
              <a:lnSpc>
                <a:spcPct val="100000"/>
              </a:lnSpc>
              <a:spcBef>
                <a:spcPts val="0"/>
              </a:spcBef>
              <a:spcAft>
                <a:spcPts val="0"/>
              </a:spcAft>
              <a:buClr>
                <a:schemeClr val="lt1"/>
              </a:buClr>
              <a:buSzPts val="1400"/>
              <a:buFont typeface="Roboto"/>
              <a:buNone/>
              <a:defRPr sz="4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400"/>
              <a:buFont typeface="Roboto"/>
              <a:buNone/>
              <a:defRPr sz="4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400"/>
              <a:buFont typeface="Roboto"/>
              <a:buNone/>
              <a:defRPr sz="4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400"/>
              <a:buFont typeface="Roboto"/>
              <a:buNone/>
              <a:defRPr sz="4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400"/>
              <a:buFont typeface="Roboto"/>
              <a:buNone/>
              <a:defRPr sz="4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400"/>
              <a:buFont typeface="Roboto"/>
              <a:buNone/>
              <a:defRPr sz="4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400"/>
              <a:buFont typeface="Roboto"/>
              <a:buNone/>
              <a:defRPr sz="4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4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29" name="Google Shape;29;p5"/>
          <p:cNvSpPr txBox="1">
            <a:spLocks noGrp="1"/>
          </p:cNvSpPr>
          <p:nvPr>
            <p:ph type="subTitle" idx="1"/>
          </p:nvPr>
        </p:nvSpPr>
        <p:spPr>
          <a:xfrm>
            <a:off x="520700" y="3718840"/>
            <a:ext cx="10962800" cy="57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400"/>
              <a:buFont typeface="Roboto"/>
              <a:buNone/>
              <a:defRPr sz="1800" b="0" i="0" u="none" strike="noStrike" cap="none">
                <a:solidFill>
                  <a:srgbClr val="696969"/>
                </a:solidFill>
                <a:latin typeface="Roboto"/>
                <a:ea typeface="Roboto"/>
                <a:cs typeface="Roboto"/>
                <a:sym typeface="Roboto"/>
              </a:defRPr>
            </a:lvl1pPr>
            <a:lvl2pPr marR="0" lvl="1"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30" name="Google Shape;30;p5"/>
          <p:cNvSpPr txBox="1">
            <a:spLocks noGrp="1"/>
          </p:cNvSpPr>
          <p:nvPr>
            <p:ph type="sldNum" idx="12"/>
          </p:nvPr>
        </p:nvSpPr>
        <p:spPr>
          <a:xfrm>
            <a:off x="11364721" y="6260830"/>
            <a:ext cx="7316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6"/>
          <p:cNvSpPr/>
          <p:nvPr/>
        </p:nvSpPr>
        <p:spPr>
          <a:xfrm rot="10800000" flipH="1">
            <a:off x="0" y="2247900"/>
            <a:ext cx="12192000" cy="4610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txBox="1">
            <a:spLocks noGrp="1"/>
          </p:cNvSpPr>
          <p:nvPr>
            <p:ph type="title"/>
          </p:nvPr>
        </p:nvSpPr>
        <p:spPr>
          <a:xfrm>
            <a:off x="629200" y="984966"/>
            <a:ext cx="10962800" cy="102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5" name="Google Shape;35;p6"/>
          <p:cNvSpPr txBox="1">
            <a:spLocks noGrp="1"/>
          </p:cNvSpPr>
          <p:nvPr>
            <p:ph type="body" idx="1"/>
          </p:nvPr>
        </p:nvSpPr>
        <p:spPr>
          <a:xfrm>
            <a:off x="629200" y="2558767"/>
            <a:ext cx="5333200" cy="36135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36" name="Google Shape;36;p6"/>
          <p:cNvSpPr txBox="1">
            <a:spLocks noGrp="1"/>
          </p:cNvSpPr>
          <p:nvPr>
            <p:ph type="body" idx="2"/>
          </p:nvPr>
        </p:nvSpPr>
        <p:spPr>
          <a:xfrm>
            <a:off x="6259000" y="2558767"/>
            <a:ext cx="5333200" cy="36135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37" name="Google Shape;37;p6"/>
          <p:cNvSpPr txBox="1">
            <a:spLocks noGrp="1"/>
          </p:cNvSpPr>
          <p:nvPr>
            <p:ph type="sldNum" idx="12"/>
          </p:nvPr>
        </p:nvSpPr>
        <p:spPr>
          <a:xfrm>
            <a:off x="11364721" y="6260830"/>
            <a:ext cx="7316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653667" y="651000"/>
            <a:ext cx="8302800" cy="54543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1400"/>
              <a:buFont typeface="Roboto"/>
              <a:buNone/>
              <a:defRPr sz="6000" b="0" i="0" u="none" strike="noStrike" cap="none">
                <a:solidFill>
                  <a:srgbClr val="696969"/>
                </a:solidFill>
                <a:latin typeface="Roboto"/>
                <a:ea typeface="Roboto"/>
                <a:cs typeface="Roboto"/>
                <a:sym typeface="Roboto"/>
              </a:defRPr>
            </a:lvl1pPr>
            <a:lvl2pPr marR="0" lvl="1"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40" name="Google Shape;40;p7"/>
          <p:cNvSpPr txBox="1">
            <a:spLocks noGrp="1"/>
          </p:cNvSpPr>
          <p:nvPr>
            <p:ph type="sldNum" idx="12"/>
          </p:nvPr>
        </p:nvSpPr>
        <p:spPr>
          <a:xfrm>
            <a:off x="11364721" y="6260830"/>
            <a:ext cx="7316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634000" y="1678033"/>
            <a:ext cx="10962800" cy="26181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1400"/>
              <a:buFont typeface="Roboto"/>
              <a:buNone/>
              <a:defRPr sz="12000" b="0" i="0" u="none" strike="noStrike" cap="none">
                <a:solidFill>
                  <a:schemeClr val="dk2"/>
                </a:solidFill>
                <a:latin typeface="Roboto"/>
                <a:ea typeface="Roboto"/>
                <a:cs typeface="Roboto"/>
                <a:sym typeface="Roboto"/>
              </a:defRPr>
            </a:lvl1pPr>
            <a:lvl2pPr marR="0" lvl="1" algn="ctr" rtl="0">
              <a:lnSpc>
                <a:spcPct val="100000"/>
              </a:lnSpc>
              <a:spcBef>
                <a:spcPts val="0"/>
              </a:spcBef>
              <a:spcAft>
                <a:spcPts val="0"/>
              </a:spcAft>
              <a:buClr>
                <a:schemeClr val="dk2"/>
              </a:buClr>
              <a:buSzPts val="1400"/>
              <a:buFont typeface="Roboto"/>
              <a:buNone/>
              <a:defRPr sz="12000" b="0" i="0" u="none" strike="noStrike" cap="none">
                <a:solidFill>
                  <a:schemeClr val="dk2"/>
                </a:solidFill>
                <a:latin typeface="Roboto"/>
                <a:ea typeface="Roboto"/>
                <a:cs typeface="Roboto"/>
                <a:sym typeface="Roboto"/>
              </a:defRPr>
            </a:lvl2pPr>
            <a:lvl3pPr marR="0" lvl="2" algn="ctr" rtl="0">
              <a:lnSpc>
                <a:spcPct val="100000"/>
              </a:lnSpc>
              <a:spcBef>
                <a:spcPts val="0"/>
              </a:spcBef>
              <a:spcAft>
                <a:spcPts val="0"/>
              </a:spcAft>
              <a:buClr>
                <a:schemeClr val="dk2"/>
              </a:buClr>
              <a:buSzPts val="1400"/>
              <a:buFont typeface="Roboto"/>
              <a:buNone/>
              <a:defRPr sz="12000" b="0" i="0" u="none" strike="noStrike" cap="none">
                <a:solidFill>
                  <a:schemeClr val="dk2"/>
                </a:solidFill>
                <a:latin typeface="Roboto"/>
                <a:ea typeface="Roboto"/>
                <a:cs typeface="Roboto"/>
                <a:sym typeface="Roboto"/>
              </a:defRPr>
            </a:lvl3pPr>
            <a:lvl4pPr marR="0" lvl="3" algn="ctr" rtl="0">
              <a:lnSpc>
                <a:spcPct val="100000"/>
              </a:lnSpc>
              <a:spcBef>
                <a:spcPts val="0"/>
              </a:spcBef>
              <a:spcAft>
                <a:spcPts val="0"/>
              </a:spcAft>
              <a:buClr>
                <a:schemeClr val="dk2"/>
              </a:buClr>
              <a:buSzPts val="1400"/>
              <a:buFont typeface="Roboto"/>
              <a:buNone/>
              <a:defRPr sz="12000" b="0" i="0" u="none" strike="noStrike" cap="none">
                <a:solidFill>
                  <a:schemeClr val="dk2"/>
                </a:solidFill>
                <a:latin typeface="Roboto"/>
                <a:ea typeface="Roboto"/>
                <a:cs typeface="Roboto"/>
                <a:sym typeface="Roboto"/>
              </a:defRPr>
            </a:lvl4pPr>
            <a:lvl5pPr marR="0" lvl="4" algn="ctr" rtl="0">
              <a:lnSpc>
                <a:spcPct val="100000"/>
              </a:lnSpc>
              <a:spcBef>
                <a:spcPts val="0"/>
              </a:spcBef>
              <a:spcAft>
                <a:spcPts val="0"/>
              </a:spcAft>
              <a:buClr>
                <a:schemeClr val="dk2"/>
              </a:buClr>
              <a:buSzPts val="1400"/>
              <a:buFont typeface="Roboto"/>
              <a:buNone/>
              <a:defRPr sz="12000" b="0" i="0" u="none" strike="noStrike" cap="none">
                <a:solidFill>
                  <a:schemeClr val="dk2"/>
                </a:solidFill>
                <a:latin typeface="Roboto"/>
                <a:ea typeface="Roboto"/>
                <a:cs typeface="Roboto"/>
                <a:sym typeface="Roboto"/>
              </a:defRPr>
            </a:lvl5pPr>
            <a:lvl6pPr marR="0" lvl="5" algn="ctr" rtl="0">
              <a:lnSpc>
                <a:spcPct val="100000"/>
              </a:lnSpc>
              <a:spcBef>
                <a:spcPts val="0"/>
              </a:spcBef>
              <a:spcAft>
                <a:spcPts val="0"/>
              </a:spcAft>
              <a:buClr>
                <a:schemeClr val="dk2"/>
              </a:buClr>
              <a:buSzPts val="1400"/>
              <a:buFont typeface="Roboto"/>
              <a:buNone/>
              <a:defRPr sz="12000" b="0" i="0" u="none" strike="noStrike" cap="none">
                <a:solidFill>
                  <a:schemeClr val="dk2"/>
                </a:solidFill>
                <a:latin typeface="Roboto"/>
                <a:ea typeface="Roboto"/>
                <a:cs typeface="Roboto"/>
                <a:sym typeface="Roboto"/>
              </a:defRPr>
            </a:lvl6pPr>
            <a:lvl7pPr marR="0" lvl="6" algn="ctr" rtl="0">
              <a:lnSpc>
                <a:spcPct val="100000"/>
              </a:lnSpc>
              <a:spcBef>
                <a:spcPts val="0"/>
              </a:spcBef>
              <a:spcAft>
                <a:spcPts val="0"/>
              </a:spcAft>
              <a:buClr>
                <a:schemeClr val="dk2"/>
              </a:buClr>
              <a:buSzPts val="1400"/>
              <a:buFont typeface="Roboto"/>
              <a:buNone/>
              <a:defRPr sz="12000" b="0" i="0" u="none" strike="noStrike" cap="none">
                <a:solidFill>
                  <a:schemeClr val="dk2"/>
                </a:solidFill>
                <a:latin typeface="Roboto"/>
                <a:ea typeface="Roboto"/>
                <a:cs typeface="Roboto"/>
                <a:sym typeface="Roboto"/>
              </a:defRPr>
            </a:lvl7pPr>
            <a:lvl8pPr marR="0" lvl="7" algn="ctr" rtl="0">
              <a:lnSpc>
                <a:spcPct val="100000"/>
              </a:lnSpc>
              <a:spcBef>
                <a:spcPts val="0"/>
              </a:spcBef>
              <a:spcAft>
                <a:spcPts val="0"/>
              </a:spcAft>
              <a:buClr>
                <a:schemeClr val="dk2"/>
              </a:buClr>
              <a:buSzPts val="1400"/>
              <a:buFont typeface="Roboto"/>
              <a:buNone/>
              <a:defRPr sz="12000" b="0" i="0" u="none" strike="noStrike" cap="none">
                <a:solidFill>
                  <a:schemeClr val="dk2"/>
                </a:solidFill>
                <a:latin typeface="Roboto"/>
                <a:ea typeface="Roboto"/>
                <a:cs typeface="Roboto"/>
                <a:sym typeface="Roboto"/>
              </a:defRPr>
            </a:lvl8pPr>
            <a:lvl9pPr marR="0" lvl="8" algn="ctr" rtl="0">
              <a:lnSpc>
                <a:spcPct val="100000"/>
              </a:lnSpc>
              <a:spcBef>
                <a:spcPts val="0"/>
              </a:spcBef>
              <a:spcAft>
                <a:spcPts val="0"/>
              </a:spcAft>
              <a:buClr>
                <a:schemeClr val="dk2"/>
              </a:buClr>
              <a:buSzPts val="1400"/>
              <a:buFont typeface="Roboto"/>
              <a:buNone/>
              <a:defRPr sz="12000" b="0" i="0" u="none" strike="noStrike" cap="none">
                <a:solidFill>
                  <a:schemeClr val="dk2"/>
                </a:solidFill>
                <a:latin typeface="Roboto"/>
                <a:ea typeface="Roboto"/>
                <a:cs typeface="Roboto"/>
                <a:sym typeface="Roboto"/>
              </a:defRPr>
            </a:lvl9pPr>
          </a:lstStyle>
          <a:p>
            <a:endParaRPr/>
          </a:p>
        </p:txBody>
      </p:sp>
      <p:sp>
        <p:nvSpPr>
          <p:cNvPr id="43" name="Google Shape;43;p8"/>
          <p:cNvSpPr txBox="1">
            <a:spLocks noGrp="1"/>
          </p:cNvSpPr>
          <p:nvPr>
            <p:ph type="body" idx="1"/>
          </p:nvPr>
        </p:nvSpPr>
        <p:spPr>
          <a:xfrm>
            <a:off x="634000" y="4406166"/>
            <a:ext cx="10962800" cy="1734300"/>
          </a:xfrm>
          <a:prstGeom prst="rect">
            <a:avLst/>
          </a:prstGeom>
          <a:noFill/>
          <a:ln>
            <a:noFill/>
          </a:ln>
        </p:spPr>
        <p:txBody>
          <a:bodyPr spcFirstLastPara="1" wrap="square" lIns="91425" tIns="91425" rIns="91425" bIns="91425" anchor="t" anchorCtr="0"/>
          <a:lstStyle>
            <a:lvl1pPr marL="457200" marR="0" lvl="0" indent="-228600" algn="ctr" rtl="0">
              <a:lnSpc>
                <a:spcPct val="115000"/>
              </a:lnSpc>
              <a:spcBef>
                <a:spcPts val="0"/>
              </a:spcBef>
              <a:spcAft>
                <a:spcPts val="0"/>
              </a:spcAft>
              <a:buClr>
                <a:schemeClr val="lt2"/>
              </a:buClr>
              <a:buSzPts val="1400"/>
              <a:buFont typeface="Roboto"/>
              <a:buNone/>
              <a:defRPr sz="1800" b="0" i="0" u="none" strike="noStrike" cap="none">
                <a:solidFill>
                  <a:schemeClr val="lt2"/>
                </a:solidFill>
                <a:latin typeface="Roboto"/>
                <a:ea typeface="Roboto"/>
                <a:cs typeface="Roboto"/>
                <a:sym typeface="Roboto"/>
              </a:defRPr>
            </a:lvl1pPr>
            <a:lvl2pPr marL="914400" marR="0" lvl="1"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ctr"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44" name="Google Shape;44;p8"/>
          <p:cNvSpPr txBox="1">
            <a:spLocks noGrp="1"/>
          </p:cNvSpPr>
          <p:nvPr>
            <p:ph type="sldNum" idx="12"/>
          </p:nvPr>
        </p:nvSpPr>
        <p:spPr>
          <a:xfrm>
            <a:off x="11364721" y="6260830"/>
            <a:ext cx="7316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9200" y="984966"/>
            <a:ext cx="10962800" cy="102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629200" y="2558766"/>
            <a:ext cx="10962800" cy="36135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p:nvPr/>
        </p:nvSpPr>
        <p:spPr>
          <a:xfrm>
            <a:off x="-739539" y="88540"/>
            <a:ext cx="574647" cy="1094282"/>
          </a:xfrm>
          <a:prstGeom prst="ellipse">
            <a:avLst/>
          </a:prstGeom>
          <a:solidFill>
            <a:srgbClr val="3939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9;p1"/>
          <p:cNvSpPr/>
          <p:nvPr/>
        </p:nvSpPr>
        <p:spPr>
          <a:xfrm>
            <a:off x="-739539" y="1297586"/>
            <a:ext cx="574647" cy="1094282"/>
          </a:xfrm>
          <a:prstGeom prst="ellipse">
            <a:avLst/>
          </a:prstGeom>
          <a:solidFill>
            <a:srgbClr val="A5BC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p1"/>
          <p:cNvSpPr/>
          <p:nvPr/>
        </p:nvSpPr>
        <p:spPr>
          <a:xfrm>
            <a:off x="-691033" y="2506633"/>
            <a:ext cx="526141" cy="1094282"/>
          </a:xfrm>
          <a:prstGeom prst="ellipse">
            <a:avLst/>
          </a:prstGeom>
          <a:solidFill>
            <a:srgbClr val="64AAA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11;p1"/>
          <p:cNvSpPr txBox="1">
            <a:spLocks noGrp="1"/>
          </p:cNvSpPr>
          <p:nvPr>
            <p:ph type="sldNum" idx="12"/>
          </p:nvPr>
        </p:nvSpPr>
        <p:spPr>
          <a:xfrm>
            <a:off x="10879805" y="6260830"/>
            <a:ext cx="7316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32000"/>
          </a:blip>
          <a:stretch>
            <a:fillRect/>
          </a:stretch>
        </a:blipFill>
        <a:effectLst/>
      </p:bgPr>
    </p:bg>
    <p:spTree>
      <p:nvGrpSpPr>
        <p:cNvPr id="1" name="Shape 48"/>
        <p:cNvGrpSpPr/>
        <p:nvPr/>
      </p:nvGrpSpPr>
      <p:grpSpPr>
        <a:xfrm>
          <a:off x="0" y="0"/>
          <a:ext cx="0" cy="0"/>
          <a:chOff x="0" y="0"/>
          <a:chExt cx="0" cy="0"/>
        </a:xfrm>
      </p:grpSpPr>
      <p:sp>
        <p:nvSpPr>
          <p:cNvPr id="49" name="Google Shape;49;p9"/>
          <p:cNvSpPr/>
          <p:nvPr/>
        </p:nvSpPr>
        <p:spPr>
          <a:xfrm>
            <a:off x="0" y="-1"/>
            <a:ext cx="12192000" cy="6858000"/>
          </a:xfrm>
          <a:prstGeom prst="rect">
            <a:avLst/>
          </a:prstGeom>
          <a:solidFill>
            <a:schemeClr val="lt1">
              <a:alpha val="64313"/>
            </a:schemeClr>
          </a:solidFill>
          <a:ln>
            <a:noFill/>
          </a:ln>
          <a:effectLst>
            <a:outerShdw blurRad="57150" dist="19050" dir="5400000" algn="bl" rotWithShape="0">
              <a:srgbClr val="000000">
                <a:alpha val="49803"/>
              </a:srgbClr>
            </a:outerShdw>
            <a:reflection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9"/>
          <p:cNvSpPr txBox="1">
            <a:spLocks noGrp="1"/>
          </p:cNvSpPr>
          <p:nvPr>
            <p:ph type="title" idx="4294967295"/>
          </p:nvPr>
        </p:nvSpPr>
        <p:spPr>
          <a:xfrm>
            <a:off x="2011875" y="3526725"/>
            <a:ext cx="8282400" cy="1602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400"/>
              <a:buFont typeface="Roboto"/>
              <a:buNone/>
            </a:pPr>
            <a:r>
              <a:rPr lang="en-US" sz="4000" b="1">
                <a:solidFill>
                  <a:srgbClr val="696969"/>
                </a:solidFill>
                <a:latin typeface="Raleway"/>
                <a:ea typeface="Raleway"/>
                <a:cs typeface="Raleway"/>
                <a:sym typeface="Raleway"/>
              </a:rPr>
              <a:t>VA Microtask - API Governance</a:t>
            </a:r>
            <a:endParaRPr sz="4000" b="1">
              <a:solidFill>
                <a:srgbClr val="696969"/>
              </a:solidFill>
              <a:latin typeface="Raleway"/>
              <a:ea typeface="Raleway"/>
              <a:cs typeface="Raleway"/>
              <a:sym typeface="Raleway"/>
            </a:endParaRPr>
          </a:p>
          <a:p>
            <a:pPr marL="0" marR="0" lvl="0" indent="0" algn="ctr" rtl="0">
              <a:lnSpc>
                <a:spcPct val="100000"/>
              </a:lnSpc>
              <a:spcBef>
                <a:spcPts val="0"/>
              </a:spcBef>
              <a:spcAft>
                <a:spcPts val="0"/>
              </a:spcAft>
              <a:buClr>
                <a:schemeClr val="lt1"/>
              </a:buClr>
              <a:buSzPts val="1400"/>
              <a:buFont typeface="Roboto"/>
              <a:buNone/>
            </a:pPr>
            <a:r>
              <a:rPr lang="en-US" sz="4000" b="1">
                <a:solidFill>
                  <a:srgbClr val="696969"/>
                </a:solidFill>
                <a:latin typeface="Raleway"/>
                <a:ea typeface="Raleway"/>
                <a:cs typeface="Raleway"/>
                <a:sym typeface="Raleway"/>
              </a:rPr>
              <a:t>Executive Summary</a:t>
            </a:r>
            <a:endParaRPr sz="4000" b="1">
              <a:solidFill>
                <a:srgbClr val="696969"/>
              </a:solidFill>
              <a:latin typeface="Raleway"/>
              <a:ea typeface="Raleway"/>
              <a:cs typeface="Raleway"/>
              <a:sym typeface="Raleway"/>
            </a:endParaRPr>
          </a:p>
        </p:txBody>
      </p:sp>
      <p:pic>
        <p:nvPicPr>
          <p:cNvPr id="51" name="Google Shape;51;p9"/>
          <p:cNvPicPr preferRelativeResize="0"/>
          <p:nvPr/>
        </p:nvPicPr>
        <p:blipFill rotWithShape="1">
          <a:blip r:embed="rId4">
            <a:alphaModFix/>
          </a:blip>
          <a:srcRect/>
          <a:stretch/>
        </p:blipFill>
        <p:spPr>
          <a:xfrm>
            <a:off x="2490436" y="604922"/>
            <a:ext cx="7211129" cy="3025552"/>
          </a:xfrm>
          <a:prstGeom prst="rect">
            <a:avLst/>
          </a:prstGeom>
          <a:noFill/>
          <a:ln>
            <a:noFill/>
          </a:ln>
        </p:spPr>
      </p:pic>
      <p:sp>
        <p:nvSpPr>
          <p:cNvPr id="52" name="Google Shape;52;p9"/>
          <p:cNvSpPr txBox="1"/>
          <p:nvPr/>
        </p:nvSpPr>
        <p:spPr>
          <a:xfrm>
            <a:off x="7561098" y="5207262"/>
            <a:ext cx="4001968" cy="1320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FFFFFF"/>
              </a:buClr>
              <a:buSzPts val="2000"/>
              <a:buFont typeface="Raleway"/>
              <a:buNone/>
            </a:pPr>
            <a:r>
              <a:rPr lang="en-US" sz="2000" b="1" i="0" u="none" strike="noStrike" cap="none">
                <a:solidFill>
                  <a:schemeClr val="dk2"/>
                </a:solidFill>
                <a:latin typeface="Raleway"/>
                <a:ea typeface="Raleway"/>
                <a:cs typeface="Raleway"/>
                <a:sym typeface="Raleway"/>
              </a:rPr>
              <a:t>PO Box 535 McLean, VA 22101</a:t>
            </a:r>
            <a:endParaRPr sz="2000" b="1" i="0" u="none" strike="noStrike" cap="none">
              <a:solidFill>
                <a:schemeClr val="dk2"/>
              </a:solidFill>
              <a:latin typeface="Raleway"/>
              <a:ea typeface="Raleway"/>
              <a:cs typeface="Raleway"/>
              <a:sym typeface="Raleway"/>
            </a:endParaRPr>
          </a:p>
          <a:p>
            <a:pPr marL="0" marR="0" lvl="0" indent="0" algn="r" rtl="0">
              <a:lnSpc>
                <a:spcPct val="100000"/>
              </a:lnSpc>
              <a:spcBef>
                <a:spcPts val="0"/>
              </a:spcBef>
              <a:spcAft>
                <a:spcPts val="0"/>
              </a:spcAft>
              <a:buClr>
                <a:srgbClr val="FFFFFF"/>
              </a:buClr>
              <a:buSzPts val="2000"/>
              <a:buFont typeface="Raleway"/>
              <a:buNone/>
            </a:pPr>
            <a:r>
              <a:rPr lang="en-US" sz="2000" b="1" i="0" u="none" strike="noStrike" cap="none">
                <a:solidFill>
                  <a:schemeClr val="dk2"/>
                </a:solidFill>
                <a:latin typeface="Raleway"/>
                <a:ea typeface="Raleway"/>
                <a:cs typeface="Raleway"/>
                <a:sym typeface="Raleway"/>
              </a:rPr>
              <a:t>T: (888) 529-8965</a:t>
            </a:r>
            <a:endParaRPr sz="2000" b="1" i="0" u="none" strike="noStrike" cap="none">
              <a:solidFill>
                <a:schemeClr val="dk2"/>
              </a:solidFill>
              <a:latin typeface="Raleway"/>
              <a:ea typeface="Raleway"/>
              <a:cs typeface="Raleway"/>
              <a:sym typeface="Raleway"/>
            </a:endParaRPr>
          </a:p>
          <a:p>
            <a:pPr marL="0" marR="0" lvl="0" indent="0" algn="r" rtl="0">
              <a:lnSpc>
                <a:spcPct val="100000"/>
              </a:lnSpc>
              <a:spcBef>
                <a:spcPts val="0"/>
              </a:spcBef>
              <a:spcAft>
                <a:spcPts val="0"/>
              </a:spcAft>
              <a:buClr>
                <a:srgbClr val="FFFFFF"/>
              </a:buClr>
              <a:buSzPts val="2000"/>
              <a:buFont typeface="Raleway"/>
              <a:buNone/>
            </a:pPr>
            <a:r>
              <a:rPr lang="en-US" sz="2000" b="1" i="0" u="none" strike="noStrike" cap="none">
                <a:solidFill>
                  <a:schemeClr val="dk2"/>
                </a:solidFill>
                <a:latin typeface="Raleway"/>
                <a:ea typeface="Raleway"/>
                <a:cs typeface="Raleway"/>
                <a:sym typeface="Raleway"/>
              </a:rPr>
              <a:t>F: (888) 647-0542</a:t>
            </a:r>
            <a:endParaRPr sz="2000" b="1" i="0" u="none" strike="noStrike" cap="none">
              <a:solidFill>
                <a:schemeClr val="dk2"/>
              </a:solidFill>
              <a:latin typeface="Raleway"/>
              <a:ea typeface="Raleway"/>
              <a:cs typeface="Raleway"/>
              <a:sym typeface="Raleway"/>
            </a:endParaRPr>
          </a:p>
        </p:txBody>
      </p:sp>
      <p:sp>
        <p:nvSpPr>
          <p:cNvPr id="53" name="Google Shape;53;p9"/>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chemeClr val="lt1"/>
                </a:solidFill>
                <a:latin typeface="Arial"/>
                <a:ea typeface="Arial"/>
                <a:cs typeface="Arial"/>
                <a:sym typeface="Arial"/>
              </a:rPr>
              <a:t>1</a:t>
            </a:fld>
            <a:endParaRPr sz="1400" b="0" i="0" u="none" strike="noStrike" cap="none">
              <a:solidFill>
                <a:srgbClr val="69696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p:nvPr/>
        </p:nvSpPr>
        <p:spPr>
          <a:xfrm>
            <a:off x="1999280"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8"/>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10</a:t>
            </a:fld>
            <a:endParaRPr sz="1400" b="0" i="0" u="none" strike="noStrike" cap="none">
              <a:solidFill>
                <a:srgbClr val="696969"/>
              </a:solidFill>
              <a:latin typeface="Arial"/>
              <a:ea typeface="Arial"/>
              <a:cs typeface="Arial"/>
              <a:sym typeface="Arial"/>
            </a:endParaRPr>
          </a:p>
        </p:txBody>
      </p:sp>
      <p:sp>
        <p:nvSpPr>
          <p:cNvPr id="137" name="Google Shape;137;p18"/>
          <p:cNvSpPr txBox="1"/>
          <p:nvPr/>
        </p:nvSpPr>
        <p:spPr>
          <a:xfrm>
            <a:off x="2837924" y="1341225"/>
            <a:ext cx="8515500" cy="526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0" lvl="0" indent="0" rtl="0">
              <a:spcBef>
                <a:spcPts val="0"/>
              </a:spcBef>
              <a:spcAft>
                <a:spcPts val="0"/>
              </a:spcAft>
              <a:buNone/>
            </a:pPr>
            <a:r>
              <a:rPr lang="en-US" sz="2400">
                <a:solidFill>
                  <a:srgbClr val="696969"/>
                </a:solidFill>
                <a:latin typeface="Raleway"/>
                <a:ea typeface="Raleway"/>
                <a:cs typeface="Raleway"/>
                <a:sym typeface="Raleway"/>
              </a:rPr>
              <a:t>Consumer/Developer Experience</a:t>
            </a:r>
            <a:endParaRPr sz="24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Dedicated Evangelism Function (GSA) </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We recommend that evangelism be explicitly addressed in future API Governance initiatives. This evangelism should include external outreach as well as internal outreach to VA development teams.</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lvl="0" indent="-342900" rtl="0">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Two Tiers of Technical Documentation (IRS)</a:t>
            </a:r>
            <a:endParaRPr sz="1800">
              <a:solidFill>
                <a:srgbClr val="696969"/>
              </a:solidFill>
              <a:latin typeface="Raleway"/>
              <a:ea typeface="Raleway"/>
              <a:cs typeface="Raleway"/>
              <a:sym typeface="Raleway"/>
            </a:endParaRPr>
          </a:p>
          <a:p>
            <a:pPr marL="914400" lvl="1" indent="-342900" rtl="0">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VA could consider which API’s carry a similar security risk and then provide documentation through an analogous process.</a:t>
            </a:r>
            <a:endParaRPr sz="1800">
              <a:solidFill>
                <a:srgbClr val="696969"/>
              </a:solidFill>
              <a:latin typeface="Raleway"/>
              <a:ea typeface="Raleway"/>
              <a:cs typeface="Raleway"/>
              <a:sym typeface="Raleway"/>
            </a:endParaRPr>
          </a:p>
          <a:p>
            <a:pPr marL="0" lvl="0" indent="0" rtl="0">
              <a:spcBef>
                <a:spcPts val="0"/>
              </a:spcBef>
              <a:spcAft>
                <a:spcPts val="0"/>
              </a:spcAft>
              <a:buNone/>
            </a:pPr>
            <a:endParaRPr sz="1800">
              <a:solidFill>
                <a:srgbClr val="696969"/>
              </a:solidFill>
              <a:latin typeface="Raleway"/>
              <a:ea typeface="Raleway"/>
              <a:cs typeface="Raleway"/>
              <a:sym typeface="Raleway"/>
            </a:endParaRPr>
          </a:p>
          <a:p>
            <a:pPr marL="457200" lvl="0" indent="-342900" rtl="0">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Use of Peer Review To Ensure a Positive Developer Experience. </a:t>
            </a:r>
            <a:endParaRPr sz="1800">
              <a:solidFill>
                <a:srgbClr val="696969"/>
              </a:solidFill>
              <a:latin typeface="Raleway"/>
              <a:ea typeface="Raleway"/>
              <a:cs typeface="Raleway"/>
              <a:sym typeface="Raleway"/>
            </a:endParaRPr>
          </a:p>
          <a:p>
            <a:pPr marL="914400" lvl="1" indent="-342900" rtl="0">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Recommend identifying a small cadre of developers available for this type of review.  These outside developers be engaged only when VA feels it has fully mature documentation based on a best practice.</a:t>
            </a:r>
            <a:endParaRPr sz="1800">
              <a:solidFill>
                <a:srgbClr val="696969"/>
              </a:solidFill>
              <a:latin typeface="Raleway"/>
              <a:ea typeface="Raleway"/>
              <a:cs typeface="Raleway"/>
              <a:sym typeface="Raleway"/>
            </a:endParaRPr>
          </a:p>
          <a:p>
            <a:pPr marL="45720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p:txBody>
      </p:sp>
      <p:sp>
        <p:nvSpPr>
          <p:cNvPr id="138" name="Google Shape;138;p18"/>
          <p:cNvSpPr txBox="1"/>
          <p:nvPr/>
        </p:nvSpPr>
        <p:spPr>
          <a:xfrm>
            <a:off x="2696704" y="393820"/>
            <a:ext cx="8580900"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b="0" i="0" u="none" strike="noStrike" cap="none">
                <a:solidFill>
                  <a:srgbClr val="696969"/>
                </a:solidFill>
                <a:latin typeface="Raleway"/>
                <a:ea typeface="Raleway"/>
                <a:cs typeface="Raleway"/>
                <a:sym typeface="Raleway"/>
              </a:rPr>
              <a:t>Research and Analysis Specifics </a:t>
            </a:r>
            <a:endParaRPr sz="2400" b="1" i="0" u="none" strike="noStrike" cap="none">
              <a:solidFill>
                <a:srgbClr val="696969"/>
              </a:solidFill>
              <a:latin typeface="Raleway"/>
              <a:ea typeface="Raleway"/>
              <a:cs typeface="Raleway"/>
              <a:sym typeface="Raleway"/>
            </a:endParaRPr>
          </a:p>
        </p:txBody>
      </p:sp>
      <p:cxnSp>
        <p:nvCxnSpPr>
          <p:cNvPr id="139" name="Google Shape;139;p18"/>
          <p:cNvCxnSpPr/>
          <p:nvPr/>
        </p:nvCxnSpPr>
        <p:spPr>
          <a:xfrm>
            <a:off x="2547243" y="1341233"/>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p:nvPr/>
        </p:nvSpPr>
        <p:spPr>
          <a:xfrm>
            <a:off x="1999280"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9"/>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11</a:t>
            </a:fld>
            <a:endParaRPr sz="1400" b="0" i="0" u="none" strike="noStrike" cap="none">
              <a:solidFill>
                <a:srgbClr val="696969"/>
              </a:solidFill>
              <a:latin typeface="Arial"/>
              <a:ea typeface="Arial"/>
              <a:cs typeface="Arial"/>
              <a:sym typeface="Arial"/>
            </a:endParaRPr>
          </a:p>
        </p:txBody>
      </p:sp>
      <p:sp>
        <p:nvSpPr>
          <p:cNvPr id="146" name="Google Shape;146;p19"/>
          <p:cNvSpPr txBox="1"/>
          <p:nvPr/>
        </p:nvSpPr>
        <p:spPr>
          <a:xfrm>
            <a:off x="2837924" y="1112625"/>
            <a:ext cx="8515500" cy="526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0" lvl="0" indent="0" rtl="0">
              <a:spcBef>
                <a:spcPts val="0"/>
              </a:spcBef>
              <a:spcAft>
                <a:spcPts val="0"/>
              </a:spcAft>
              <a:buNone/>
            </a:pPr>
            <a:r>
              <a:rPr lang="en-US" sz="2400">
                <a:solidFill>
                  <a:srgbClr val="696969"/>
                </a:solidFill>
                <a:latin typeface="Raleway"/>
                <a:ea typeface="Raleway"/>
                <a:cs typeface="Raleway"/>
                <a:sym typeface="Raleway"/>
              </a:rPr>
              <a:t>Consumer/Developer Experience</a:t>
            </a:r>
            <a:endParaRPr sz="24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Copying Best Practices</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We Recommend that prior to any new contracts for API development being written, that a review of some API Developer webpages be performed in order to identify common denominator elements.  These can be published in Playbooks, Design Patterns, and required in future contracts.</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lvl="0" indent="-342900" rtl="0">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Weakness</a:t>
            </a:r>
            <a:r>
              <a:rPr lang="en-US" sz="1800">
                <a:solidFill>
                  <a:srgbClr val="696969"/>
                </a:solidFill>
                <a:latin typeface="Raleway"/>
                <a:ea typeface="Raleway"/>
                <a:cs typeface="Raleway"/>
                <a:sym typeface="Raleway"/>
              </a:rPr>
              <a:t>: Communicating System Outages in Multilayered Orchestration</a:t>
            </a:r>
            <a:endParaRPr sz="1800">
              <a:solidFill>
                <a:srgbClr val="696969"/>
              </a:solidFill>
              <a:latin typeface="Raleway"/>
              <a:ea typeface="Raleway"/>
              <a:cs typeface="Raleway"/>
              <a:sym typeface="Raleway"/>
            </a:endParaRPr>
          </a:p>
          <a:p>
            <a:pPr marL="914400" lvl="1" indent="-342900" rtl="0">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VA could follow a similar maturation path as 1upHealth to provide consumers of its API's visibility into the overall system health.  This would include a dashboard webpage and periodic test calls in production.</a:t>
            </a:r>
            <a:endParaRPr sz="1800">
              <a:solidFill>
                <a:srgbClr val="696969"/>
              </a:solidFill>
              <a:latin typeface="Raleway"/>
              <a:ea typeface="Raleway"/>
              <a:cs typeface="Raleway"/>
              <a:sym typeface="Raleway"/>
            </a:endParaRPr>
          </a:p>
          <a:p>
            <a:pPr marL="0" lvl="0" indent="0" rtl="0">
              <a:spcBef>
                <a:spcPts val="0"/>
              </a:spcBef>
              <a:spcAft>
                <a:spcPts val="0"/>
              </a:spcAft>
              <a:buNone/>
            </a:pPr>
            <a:endParaRPr sz="1800">
              <a:solidFill>
                <a:srgbClr val="696969"/>
              </a:solidFill>
              <a:latin typeface="Raleway"/>
              <a:ea typeface="Raleway"/>
              <a:cs typeface="Raleway"/>
              <a:sym typeface="Raleway"/>
            </a:endParaRPr>
          </a:p>
          <a:p>
            <a:pPr marL="457200" lvl="0" indent="-342900" rtl="0">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Designate a Customer Success Engineer. </a:t>
            </a:r>
            <a:endParaRPr sz="1800">
              <a:solidFill>
                <a:srgbClr val="696969"/>
              </a:solidFill>
              <a:latin typeface="Raleway"/>
              <a:ea typeface="Raleway"/>
              <a:cs typeface="Raleway"/>
              <a:sym typeface="Raleway"/>
            </a:endParaRPr>
          </a:p>
          <a:p>
            <a:pPr marL="914400" lvl="1" indent="-342900" rtl="0">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We recommend VA acquire services for such in either a PMO contract or a API development contract. </a:t>
            </a:r>
            <a:endParaRPr sz="1800">
              <a:solidFill>
                <a:srgbClr val="696969"/>
              </a:solidFill>
              <a:latin typeface="Raleway"/>
              <a:ea typeface="Raleway"/>
              <a:cs typeface="Raleway"/>
              <a:sym typeface="Raleway"/>
            </a:endParaRPr>
          </a:p>
        </p:txBody>
      </p:sp>
      <p:sp>
        <p:nvSpPr>
          <p:cNvPr id="147" name="Google Shape;147;p19"/>
          <p:cNvSpPr txBox="1"/>
          <p:nvPr/>
        </p:nvSpPr>
        <p:spPr>
          <a:xfrm>
            <a:off x="2696704" y="393820"/>
            <a:ext cx="8580900"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b="0" i="0" u="none" strike="noStrike" cap="none">
                <a:solidFill>
                  <a:srgbClr val="696969"/>
                </a:solidFill>
                <a:latin typeface="Raleway"/>
                <a:ea typeface="Raleway"/>
                <a:cs typeface="Raleway"/>
                <a:sym typeface="Raleway"/>
              </a:rPr>
              <a:t>Research and Analysis Specifics </a:t>
            </a:r>
            <a:endParaRPr sz="2400" b="1" i="0" u="none" strike="noStrike" cap="none">
              <a:solidFill>
                <a:srgbClr val="696969"/>
              </a:solidFill>
              <a:latin typeface="Raleway"/>
              <a:ea typeface="Raleway"/>
              <a:cs typeface="Raleway"/>
              <a:sym typeface="Raleway"/>
            </a:endParaRPr>
          </a:p>
        </p:txBody>
      </p:sp>
      <p:cxnSp>
        <p:nvCxnSpPr>
          <p:cNvPr id="148" name="Google Shape;148;p19"/>
          <p:cNvCxnSpPr/>
          <p:nvPr/>
        </p:nvCxnSpPr>
        <p:spPr>
          <a:xfrm>
            <a:off x="2547243" y="1341233"/>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p:nvPr/>
        </p:nvSpPr>
        <p:spPr>
          <a:xfrm>
            <a:off x="1999280"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0"/>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12</a:t>
            </a:fld>
            <a:endParaRPr sz="1400" b="0" i="0" u="none" strike="noStrike" cap="none">
              <a:solidFill>
                <a:srgbClr val="696969"/>
              </a:solidFill>
              <a:latin typeface="Arial"/>
              <a:ea typeface="Arial"/>
              <a:cs typeface="Arial"/>
              <a:sym typeface="Arial"/>
            </a:endParaRPr>
          </a:p>
        </p:txBody>
      </p:sp>
      <p:sp>
        <p:nvSpPr>
          <p:cNvPr id="155" name="Google Shape;155;p20"/>
          <p:cNvSpPr txBox="1"/>
          <p:nvPr/>
        </p:nvSpPr>
        <p:spPr>
          <a:xfrm>
            <a:off x="2837924" y="1341225"/>
            <a:ext cx="8515500" cy="526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0" lvl="0" indent="0" rtl="0">
              <a:spcBef>
                <a:spcPts val="0"/>
              </a:spcBef>
              <a:spcAft>
                <a:spcPts val="0"/>
              </a:spcAft>
              <a:buNone/>
            </a:pPr>
            <a:r>
              <a:rPr lang="en-US" sz="2400">
                <a:solidFill>
                  <a:srgbClr val="696969"/>
                </a:solidFill>
                <a:latin typeface="Raleway"/>
                <a:ea typeface="Raleway"/>
                <a:cs typeface="Raleway"/>
                <a:sym typeface="Raleway"/>
              </a:rPr>
              <a:t>Consumer/Developer Experience</a:t>
            </a:r>
            <a:endParaRPr sz="24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Verify Third Party Applications Functions As Expected Prior to Whitelisting </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VA builds and exposes more API’s to be consumed by third party applications, it will likely become increasingly difficult to verify those third party apps function as expected for Veterans and other users.  As part of its governance model, VA should consider how much governance it wants to place over 3rd party apps prior to them being whitelisted in production.  </a:t>
            </a:r>
            <a:endParaRPr sz="1800">
              <a:solidFill>
                <a:srgbClr val="696969"/>
              </a:solidFill>
              <a:latin typeface="Raleway"/>
              <a:ea typeface="Raleway"/>
              <a:cs typeface="Raleway"/>
              <a:sym typeface="Raleway"/>
            </a:endParaRPr>
          </a:p>
        </p:txBody>
      </p:sp>
      <p:sp>
        <p:nvSpPr>
          <p:cNvPr id="156" name="Google Shape;156;p20"/>
          <p:cNvSpPr txBox="1"/>
          <p:nvPr/>
        </p:nvSpPr>
        <p:spPr>
          <a:xfrm>
            <a:off x="2696704" y="393820"/>
            <a:ext cx="8580900"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b="0" i="0" u="none" strike="noStrike" cap="none">
                <a:solidFill>
                  <a:srgbClr val="696969"/>
                </a:solidFill>
                <a:latin typeface="Raleway"/>
                <a:ea typeface="Raleway"/>
                <a:cs typeface="Raleway"/>
                <a:sym typeface="Raleway"/>
              </a:rPr>
              <a:t>Research and Analysis Specifics </a:t>
            </a:r>
            <a:endParaRPr sz="2400" b="1" i="0" u="none" strike="noStrike" cap="none">
              <a:solidFill>
                <a:srgbClr val="696969"/>
              </a:solidFill>
              <a:latin typeface="Raleway"/>
              <a:ea typeface="Raleway"/>
              <a:cs typeface="Raleway"/>
              <a:sym typeface="Raleway"/>
            </a:endParaRPr>
          </a:p>
        </p:txBody>
      </p:sp>
      <p:cxnSp>
        <p:nvCxnSpPr>
          <p:cNvPr id="157" name="Google Shape;157;p20"/>
          <p:cNvCxnSpPr/>
          <p:nvPr/>
        </p:nvCxnSpPr>
        <p:spPr>
          <a:xfrm>
            <a:off x="2547243" y="1341233"/>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p:nvPr/>
        </p:nvSpPr>
        <p:spPr>
          <a:xfrm>
            <a:off x="1999280"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1"/>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13</a:t>
            </a:fld>
            <a:endParaRPr sz="1400" b="0" i="0" u="none" strike="noStrike" cap="none">
              <a:solidFill>
                <a:srgbClr val="696969"/>
              </a:solidFill>
              <a:latin typeface="Arial"/>
              <a:ea typeface="Arial"/>
              <a:cs typeface="Arial"/>
              <a:sym typeface="Arial"/>
            </a:endParaRPr>
          </a:p>
        </p:txBody>
      </p:sp>
      <p:sp>
        <p:nvSpPr>
          <p:cNvPr id="164" name="Google Shape;164;p21"/>
          <p:cNvSpPr txBox="1"/>
          <p:nvPr/>
        </p:nvSpPr>
        <p:spPr>
          <a:xfrm>
            <a:off x="2686024" y="1341225"/>
            <a:ext cx="8515375" cy="52689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696969"/>
              </a:buClr>
              <a:buSzPts val="1800"/>
              <a:buFont typeface="Raleway"/>
              <a:buChar char="●"/>
            </a:pPr>
            <a:r>
              <a:rPr lang="en-US" sz="1800" b="1">
                <a:solidFill>
                  <a:srgbClr val="696969"/>
                </a:solidFill>
                <a:latin typeface="Raleway"/>
                <a:ea typeface="Raleway"/>
                <a:cs typeface="Raleway"/>
                <a:sym typeface="Raleway"/>
              </a:rPr>
              <a:t>Apply Governance Resources Early to Development of a Partner Trusting Process and Associated Permissions API - </a:t>
            </a:r>
            <a:r>
              <a:rPr lang="en-US" sz="1800">
                <a:solidFill>
                  <a:srgbClr val="696969"/>
                </a:solidFill>
                <a:latin typeface="Raleway"/>
                <a:ea typeface="Raleway"/>
                <a:cs typeface="Raleway"/>
                <a:sym typeface="Raleway"/>
              </a:rPr>
              <a:t>We believe that applying governance early to the partner trusting process and linking that to a permissions API will enable third party developers to interface easily with VA produced API’s.</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a:solidFill>
                  <a:srgbClr val="696969"/>
                </a:solidFill>
                <a:latin typeface="Raleway"/>
                <a:ea typeface="Raleway"/>
                <a:cs typeface="Raleway"/>
                <a:sym typeface="Raleway"/>
              </a:rPr>
              <a:t>Apply More Effort to CI/CD Pipeline Governance and Support -</a:t>
            </a:r>
            <a:r>
              <a:rPr lang="en-US" sz="1800">
                <a:solidFill>
                  <a:srgbClr val="696969"/>
                </a:solidFill>
                <a:latin typeface="Raleway"/>
                <a:ea typeface="Raleway"/>
                <a:cs typeface="Raleway"/>
                <a:sym typeface="Raleway"/>
              </a:rPr>
              <a:t> We recommend that VA provide a single cloud native CI/CD pipeline that any of these teams could use. This initiative would would include internal evangelism and training of developers.</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a:solidFill>
                  <a:srgbClr val="696969"/>
                </a:solidFill>
                <a:latin typeface="Raleway"/>
                <a:ea typeface="Raleway"/>
                <a:cs typeface="Raleway"/>
                <a:sym typeface="Raleway"/>
              </a:rPr>
              <a:t>Apply Governance to the Developer Experience via a Customer Success Engineer or Product Owner - </a:t>
            </a:r>
            <a:r>
              <a:rPr lang="en-US" sz="1800">
                <a:solidFill>
                  <a:srgbClr val="696969"/>
                </a:solidFill>
                <a:latin typeface="Raleway"/>
                <a:ea typeface="Raleway"/>
                <a:cs typeface="Raleway"/>
                <a:sym typeface="Raleway"/>
              </a:rPr>
              <a:t>We recommend staffing a dedicated position of Customer Success Engineer or Product Owner. This position would be responsible for guaranteeing a developer friendly experience for 3rd parties interfacing with VA API’s.  This position would differ from the Project Manager for an API initiative.</a:t>
            </a:r>
            <a:endParaRPr sz="1800">
              <a:solidFill>
                <a:srgbClr val="696969"/>
              </a:solidFill>
              <a:latin typeface="Raleway"/>
              <a:ea typeface="Raleway"/>
              <a:cs typeface="Raleway"/>
              <a:sym typeface="Raleway"/>
            </a:endParaRPr>
          </a:p>
        </p:txBody>
      </p:sp>
      <p:sp>
        <p:nvSpPr>
          <p:cNvPr id="165" name="Google Shape;165;p21"/>
          <p:cNvSpPr txBox="1"/>
          <p:nvPr/>
        </p:nvSpPr>
        <p:spPr>
          <a:xfrm>
            <a:off x="2696704" y="393820"/>
            <a:ext cx="8580896"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b="0" i="0" u="none" strike="noStrike" cap="none">
                <a:solidFill>
                  <a:srgbClr val="696969"/>
                </a:solidFill>
                <a:latin typeface="Raleway"/>
                <a:ea typeface="Raleway"/>
                <a:cs typeface="Raleway"/>
                <a:sym typeface="Raleway"/>
              </a:rPr>
              <a:t>R</a:t>
            </a:r>
            <a:r>
              <a:rPr lang="en-US" sz="4000">
                <a:solidFill>
                  <a:srgbClr val="696969"/>
                </a:solidFill>
                <a:latin typeface="Raleway"/>
                <a:ea typeface="Raleway"/>
                <a:cs typeface="Raleway"/>
                <a:sym typeface="Raleway"/>
              </a:rPr>
              <a:t>ecommendations to VA</a:t>
            </a:r>
            <a:endParaRPr sz="2400" b="1" i="0" u="none" strike="noStrike" cap="none">
              <a:solidFill>
                <a:srgbClr val="696969"/>
              </a:solidFill>
              <a:latin typeface="Raleway"/>
              <a:ea typeface="Raleway"/>
              <a:cs typeface="Raleway"/>
              <a:sym typeface="Raleway"/>
            </a:endParaRPr>
          </a:p>
        </p:txBody>
      </p:sp>
      <p:cxnSp>
        <p:nvCxnSpPr>
          <p:cNvPr id="166" name="Google Shape;166;p21"/>
          <p:cNvCxnSpPr/>
          <p:nvPr/>
        </p:nvCxnSpPr>
        <p:spPr>
          <a:xfrm>
            <a:off x="2836193" y="1301858"/>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p:nvPr/>
        </p:nvSpPr>
        <p:spPr>
          <a:xfrm>
            <a:off x="1999280"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2"/>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14</a:t>
            </a:fld>
            <a:endParaRPr sz="1400" b="0" i="0" u="none" strike="noStrike" cap="none">
              <a:solidFill>
                <a:srgbClr val="696969"/>
              </a:solidFill>
              <a:latin typeface="Arial"/>
              <a:ea typeface="Arial"/>
              <a:cs typeface="Arial"/>
              <a:sym typeface="Arial"/>
            </a:endParaRPr>
          </a:p>
        </p:txBody>
      </p:sp>
      <p:sp>
        <p:nvSpPr>
          <p:cNvPr id="173" name="Google Shape;173;p22"/>
          <p:cNvSpPr txBox="1"/>
          <p:nvPr/>
        </p:nvSpPr>
        <p:spPr>
          <a:xfrm>
            <a:off x="2686025" y="1341225"/>
            <a:ext cx="9095400" cy="5296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696969"/>
              </a:buClr>
              <a:buSzPts val="1800"/>
              <a:buFont typeface="Raleway"/>
              <a:buChar char="●"/>
            </a:pPr>
            <a:r>
              <a:rPr lang="en-US" sz="2000" b="1" dirty="0">
                <a:solidFill>
                  <a:srgbClr val="696969"/>
                </a:solidFill>
                <a:latin typeface="Raleway"/>
                <a:ea typeface="Raleway"/>
                <a:cs typeface="Raleway"/>
                <a:sym typeface="Raleway"/>
              </a:rPr>
              <a:t>Research &amp; Analysis Process (primary areas of Lessons Learned)</a:t>
            </a:r>
            <a:endParaRPr sz="2000" b="1" dirty="0">
              <a:solidFill>
                <a:srgbClr val="696969"/>
              </a:solidFill>
              <a:latin typeface="Raleway"/>
              <a:ea typeface="Raleway"/>
              <a:cs typeface="Raleway"/>
              <a:sym typeface="Raleway"/>
            </a:endParaRPr>
          </a:p>
          <a:p>
            <a:pPr marL="914400" lvl="1" indent="-342900" rtl="0">
              <a:lnSpc>
                <a:spcPct val="115000"/>
              </a:lnSpc>
              <a:spcBef>
                <a:spcPts val="0"/>
              </a:spcBef>
              <a:spcAft>
                <a:spcPts val="0"/>
              </a:spcAft>
              <a:buClr>
                <a:srgbClr val="666666"/>
              </a:buClr>
              <a:buSzPts val="1800"/>
              <a:buFont typeface="Raleway"/>
              <a:buChar char="○"/>
            </a:pPr>
            <a:r>
              <a:rPr lang="en-US" sz="1800" dirty="0">
                <a:solidFill>
                  <a:srgbClr val="666666"/>
                </a:solidFill>
                <a:latin typeface="Raleway"/>
                <a:ea typeface="Raleway"/>
                <a:cs typeface="Raleway"/>
                <a:sym typeface="Raleway"/>
              </a:rPr>
              <a:t>The four week window provided to complete the microtask was as good timeframe. Our approach to the micro task was focused, but definitely not dedicated resources. Flexibility was key.</a:t>
            </a:r>
            <a:endParaRPr sz="1800" dirty="0">
              <a:solidFill>
                <a:srgbClr val="666666"/>
              </a:solidFill>
              <a:latin typeface="Raleway"/>
              <a:ea typeface="Raleway"/>
              <a:cs typeface="Raleway"/>
              <a:sym typeface="Raleway"/>
            </a:endParaRPr>
          </a:p>
          <a:p>
            <a:pPr marL="914400" lvl="1" indent="-342900" rtl="0">
              <a:lnSpc>
                <a:spcPct val="115000"/>
              </a:lnSpc>
              <a:spcBef>
                <a:spcPts val="0"/>
              </a:spcBef>
              <a:spcAft>
                <a:spcPts val="0"/>
              </a:spcAft>
              <a:buClr>
                <a:srgbClr val="666666"/>
              </a:buClr>
              <a:buSzPts val="1800"/>
              <a:buFont typeface="Raleway"/>
              <a:buChar char="○"/>
            </a:pPr>
            <a:r>
              <a:rPr lang="en-US" sz="1800" dirty="0">
                <a:solidFill>
                  <a:srgbClr val="666666"/>
                </a:solidFill>
                <a:latin typeface="Raleway"/>
                <a:ea typeface="Raleway"/>
                <a:cs typeface="Raleway"/>
                <a:sym typeface="Raleway"/>
              </a:rPr>
              <a:t>Collaborative approach, flexibility for interactions, as well as timeframe for deliverables (putting quality over rigid timeframes) were all very helpful in the timely completion of this microtask.</a:t>
            </a:r>
            <a:endParaRPr sz="1800" dirty="0">
              <a:solidFill>
                <a:srgbClr val="666666"/>
              </a:solidFill>
              <a:latin typeface="Raleway"/>
              <a:ea typeface="Raleway"/>
              <a:cs typeface="Raleway"/>
              <a:sym typeface="Raleway"/>
            </a:endParaRPr>
          </a:p>
          <a:p>
            <a:pPr marL="914400" lvl="1" indent="-342900" rtl="0">
              <a:lnSpc>
                <a:spcPct val="115000"/>
              </a:lnSpc>
              <a:spcBef>
                <a:spcPts val="0"/>
              </a:spcBef>
              <a:spcAft>
                <a:spcPts val="0"/>
              </a:spcAft>
              <a:buClr>
                <a:srgbClr val="666666"/>
              </a:buClr>
              <a:buSzPts val="1800"/>
              <a:buFont typeface="Raleway"/>
              <a:buChar char="○"/>
            </a:pPr>
            <a:r>
              <a:rPr lang="en-US" sz="1800" dirty="0">
                <a:solidFill>
                  <a:srgbClr val="666666"/>
                </a:solidFill>
                <a:latin typeface="Raleway"/>
                <a:ea typeface="Raleway"/>
                <a:cs typeface="Raleway"/>
                <a:sym typeface="Raleway"/>
              </a:rPr>
              <a:t>Difficult to respond to other available microtasks while working on the current microtask (resource constraints and dollar constraints). Also (relational), difficult to perform work on multiple microtasks at the same time. Challenge of the microtask model. Should add more time to respond to the microtask RFIs (14 days versus 7 days would be helpful).</a:t>
            </a:r>
            <a:endParaRPr sz="1800" dirty="0">
              <a:solidFill>
                <a:srgbClr val="666666"/>
              </a:solidFill>
              <a:latin typeface="Raleway"/>
              <a:ea typeface="Raleway"/>
              <a:cs typeface="Raleway"/>
              <a:sym typeface="Raleway"/>
            </a:endParaRPr>
          </a:p>
        </p:txBody>
      </p:sp>
      <p:sp>
        <p:nvSpPr>
          <p:cNvPr id="174" name="Google Shape;174;p22"/>
          <p:cNvSpPr txBox="1"/>
          <p:nvPr/>
        </p:nvSpPr>
        <p:spPr>
          <a:xfrm>
            <a:off x="2696704" y="393820"/>
            <a:ext cx="8580896"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a:solidFill>
                  <a:srgbClr val="696969"/>
                </a:solidFill>
                <a:latin typeface="Raleway"/>
                <a:ea typeface="Raleway"/>
                <a:cs typeface="Raleway"/>
                <a:sym typeface="Raleway"/>
              </a:rPr>
              <a:t>Team </a:t>
            </a:r>
            <a:r>
              <a:rPr lang="en-US" sz="4000" b="0" i="0" u="none" strike="noStrike" cap="none">
                <a:solidFill>
                  <a:srgbClr val="696969"/>
                </a:solidFill>
                <a:latin typeface="Raleway"/>
                <a:ea typeface="Raleway"/>
                <a:cs typeface="Raleway"/>
                <a:sym typeface="Raleway"/>
              </a:rPr>
              <a:t>Retrospective </a:t>
            </a:r>
            <a:endParaRPr sz="2400" b="1" i="0" u="none" strike="noStrike" cap="none">
              <a:solidFill>
                <a:srgbClr val="696969"/>
              </a:solidFill>
              <a:latin typeface="Raleway"/>
              <a:ea typeface="Raleway"/>
              <a:cs typeface="Raleway"/>
              <a:sym typeface="Raleway"/>
            </a:endParaRPr>
          </a:p>
        </p:txBody>
      </p:sp>
      <p:cxnSp>
        <p:nvCxnSpPr>
          <p:cNvPr id="175" name="Google Shape;175;p22"/>
          <p:cNvCxnSpPr/>
          <p:nvPr/>
        </p:nvCxnSpPr>
        <p:spPr>
          <a:xfrm>
            <a:off x="2836193" y="1301858"/>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p:nvPr/>
        </p:nvSpPr>
        <p:spPr>
          <a:xfrm>
            <a:off x="1999280"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3"/>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15</a:t>
            </a:fld>
            <a:endParaRPr sz="1400" b="0" i="0" u="none" strike="noStrike" cap="none">
              <a:solidFill>
                <a:srgbClr val="696969"/>
              </a:solidFill>
              <a:latin typeface="Arial"/>
              <a:ea typeface="Arial"/>
              <a:cs typeface="Arial"/>
              <a:sym typeface="Arial"/>
            </a:endParaRPr>
          </a:p>
        </p:txBody>
      </p:sp>
      <p:sp>
        <p:nvSpPr>
          <p:cNvPr id="182" name="Google Shape;182;p23"/>
          <p:cNvSpPr txBox="1"/>
          <p:nvPr/>
        </p:nvSpPr>
        <p:spPr>
          <a:xfrm>
            <a:off x="2686025" y="1341225"/>
            <a:ext cx="9095400" cy="5296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696969"/>
              </a:buClr>
              <a:buSzPts val="1800"/>
              <a:buFont typeface="Raleway"/>
              <a:buChar char="●"/>
            </a:pPr>
            <a:r>
              <a:rPr lang="en-US" sz="2000" b="1" dirty="0">
                <a:solidFill>
                  <a:srgbClr val="696969"/>
                </a:solidFill>
                <a:latin typeface="Raleway"/>
                <a:ea typeface="Raleway"/>
                <a:cs typeface="Raleway"/>
                <a:sym typeface="Raleway"/>
              </a:rPr>
              <a:t>Research &amp; Analysis Process (primary areas of Lessons Learned)</a:t>
            </a:r>
            <a:endParaRPr sz="2000" b="1" dirty="0">
              <a:solidFill>
                <a:srgbClr val="696969"/>
              </a:solidFill>
              <a:latin typeface="Raleway"/>
              <a:ea typeface="Raleway"/>
              <a:cs typeface="Raleway"/>
              <a:sym typeface="Raleway"/>
            </a:endParaRPr>
          </a:p>
          <a:p>
            <a:pPr marL="914400" lvl="1" indent="-330200" rtl="0">
              <a:lnSpc>
                <a:spcPct val="115000"/>
              </a:lnSpc>
              <a:spcBef>
                <a:spcPts val="0"/>
              </a:spcBef>
              <a:spcAft>
                <a:spcPts val="0"/>
              </a:spcAft>
              <a:buClr>
                <a:srgbClr val="666666"/>
              </a:buClr>
              <a:buSzPts val="1600"/>
              <a:buFont typeface="Raleway"/>
              <a:buChar char="○"/>
            </a:pPr>
            <a:r>
              <a:rPr lang="en-US" sz="1600" dirty="0">
                <a:solidFill>
                  <a:srgbClr val="666666"/>
                </a:solidFill>
                <a:latin typeface="Raleway"/>
                <a:ea typeface="Raleway"/>
                <a:cs typeface="Raleway"/>
                <a:sym typeface="Raleway"/>
              </a:rPr>
              <a:t>Level of effort of the total team combined may go beyond the awarded $10K dollar amount for this microtask. Recommend reviewing the dollar amounts associated with individual microtasks to determine the breadth and depth of reasonable scope of work for that particular dollar amount.</a:t>
            </a:r>
            <a:endParaRPr sz="1600" dirty="0">
              <a:solidFill>
                <a:srgbClr val="666666"/>
              </a:solidFill>
              <a:latin typeface="Raleway"/>
              <a:ea typeface="Raleway"/>
              <a:cs typeface="Raleway"/>
              <a:sym typeface="Raleway"/>
            </a:endParaRPr>
          </a:p>
          <a:p>
            <a:pPr marL="914400" lvl="1" indent="-330200" rtl="0">
              <a:lnSpc>
                <a:spcPct val="115000"/>
              </a:lnSpc>
              <a:spcBef>
                <a:spcPts val="0"/>
              </a:spcBef>
              <a:spcAft>
                <a:spcPts val="0"/>
              </a:spcAft>
              <a:buClr>
                <a:srgbClr val="666666"/>
              </a:buClr>
              <a:buSzPts val="1600"/>
              <a:buFont typeface="Raleway"/>
              <a:buChar char="○"/>
            </a:pPr>
            <a:r>
              <a:rPr lang="en-US" sz="1600" dirty="0">
                <a:solidFill>
                  <a:srgbClr val="666666"/>
                </a:solidFill>
                <a:latin typeface="Raleway"/>
                <a:ea typeface="Raleway"/>
                <a:cs typeface="Raleway"/>
                <a:sym typeface="Raleway"/>
              </a:rPr>
              <a:t>Appreciated the nimbleness and flexibility, and the streamlined nature of the process (including the RFI/proposal process, the open door policy to ask questions of the government, the flexible time frame offered for working on and completion of the deliverables). Truly, an Agile approach.</a:t>
            </a:r>
            <a:endParaRPr sz="1600" dirty="0">
              <a:solidFill>
                <a:srgbClr val="666666"/>
              </a:solidFill>
              <a:latin typeface="Raleway"/>
              <a:ea typeface="Raleway"/>
              <a:cs typeface="Raleway"/>
              <a:sym typeface="Raleway"/>
            </a:endParaRPr>
          </a:p>
          <a:p>
            <a:pPr marL="914400" lvl="1" indent="-330200" rtl="0">
              <a:lnSpc>
                <a:spcPct val="115000"/>
              </a:lnSpc>
              <a:spcBef>
                <a:spcPts val="0"/>
              </a:spcBef>
              <a:spcAft>
                <a:spcPts val="0"/>
              </a:spcAft>
              <a:buClr>
                <a:srgbClr val="666666"/>
              </a:buClr>
              <a:buSzPts val="1600"/>
              <a:buFont typeface="Raleway"/>
              <a:buChar char="○"/>
            </a:pPr>
            <a:r>
              <a:rPr lang="en-US" sz="1600" dirty="0">
                <a:solidFill>
                  <a:srgbClr val="666666"/>
                </a:solidFill>
                <a:latin typeface="Raleway"/>
                <a:ea typeface="Raleway"/>
                <a:cs typeface="Raleway"/>
                <a:sym typeface="Raleway"/>
              </a:rPr>
              <a:t>Responding to the microtask worked well. Good to respond in a public forum through the draft RFI process. Good thing to having sharing online (including others that responded to the microtask; seeing things out on GitHub shared).</a:t>
            </a:r>
            <a:endParaRPr sz="1600" dirty="0">
              <a:solidFill>
                <a:srgbClr val="666666"/>
              </a:solidFill>
              <a:latin typeface="Raleway"/>
              <a:ea typeface="Raleway"/>
              <a:cs typeface="Raleway"/>
              <a:sym typeface="Raleway"/>
            </a:endParaRPr>
          </a:p>
          <a:p>
            <a:pPr marL="914400" lvl="1" indent="-330200" rtl="0">
              <a:lnSpc>
                <a:spcPct val="115000"/>
              </a:lnSpc>
              <a:spcBef>
                <a:spcPts val="0"/>
              </a:spcBef>
              <a:spcAft>
                <a:spcPts val="0"/>
              </a:spcAft>
              <a:buClr>
                <a:srgbClr val="666666"/>
              </a:buClr>
              <a:buSzPts val="1600"/>
              <a:buFont typeface="Raleway"/>
              <a:buChar char="○"/>
            </a:pPr>
            <a:r>
              <a:rPr lang="en-US" sz="1600" dirty="0">
                <a:solidFill>
                  <a:srgbClr val="666666"/>
                </a:solidFill>
                <a:latin typeface="Raleway"/>
                <a:ea typeface="Raleway"/>
                <a:cs typeface="Raleway"/>
                <a:sym typeface="Raleway"/>
              </a:rPr>
              <a:t>Maximized the value of each call with the interviewees. Opportunity to do things better (I.e. get interview questions to those being interviewed ahead of time to aid in the call structure and interview process). Establish expectations for follow-up at the end of each call, including opening the door for direct interaction with VA personnel associated with the particular microtask.</a:t>
            </a:r>
            <a:endParaRPr sz="1600" dirty="0">
              <a:solidFill>
                <a:srgbClr val="666666"/>
              </a:solidFill>
              <a:latin typeface="Raleway"/>
              <a:ea typeface="Raleway"/>
              <a:cs typeface="Raleway"/>
              <a:sym typeface="Raleway"/>
            </a:endParaRPr>
          </a:p>
        </p:txBody>
      </p:sp>
      <p:sp>
        <p:nvSpPr>
          <p:cNvPr id="183" name="Google Shape;183;p23"/>
          <p:cNvSpPr txBox="1"/>
          <p:nvPr/>
        </p:nvSpPr>
        <p:spPr>
          <a:xfrm>
            <a:off x="2696704" y="393820"/>
            <a:ext cx="8580900"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a:solidFill>
                  <a:srgbClr val="696969"/>
                </a:solidFill>
                <a:latin typeface="Raleway"/>
                <a:ea typeface="Raleway"/>
                <a:cs typeface="Raleway"/>
                <a:sym typeface="Raleway"/>
              </a:rPr>
              <a:t>Team </a:t>
            </a:r>
            <a:r>
              <a:rPr lang="en-US" sz="4000" b="0" i="0" u="none" strike="noStrike" cap="none">
                <a:solidFill>
                  <a:srgbClr val="696969"/>
                </a:solidFill>
                <a:latin typeface="Raleway"/>
                <a:ea typeface="Raleway"/>
                <a:cs typeface="Raleway"/>
                <a:sym typeface="Raleway"/>
              </a:rPr>
              <a:t>Retrospective (con</a:t>
            </a:r>
            <a:r>
              <a:rPr lang="en-US" sz="4000">
                <a:solidFill>
                  <a:srgbClr val="696969"/>
                </a:solidFill>
                <a:latin typeface="Raleway"/>
                <a:ea typeface="Raleway"/>
                <a:cs typeface="Raleway"/>
                <a:sym typeface="Raleway"/>
              </a:rPr>
              <a:t>’t)</a:t>
            </a:r>
            <a:endParaRPr sz="2400" b="1" i="0" u="none" strike="noStrike" cap="none">
              <a:solidFill>
                <a:srgbClr val="696969"/>
              </a:solidFill>
              <a:latin typeface="Raleway"/>
              <a:ea typeface="Raleway"/>
              <a:cs typeface="Raleway"/>
              <a:sym typeface="Raleway"/>
            </a:endParaRPr>
          </a:p>
        </p:txBody>
      </p:sp>
      <p:cxnSp>
        <p:nvCxnSpPr>
          <p:cNvPr id="184" name="Google Shape;184;p23"/>
          <p:cNvCxnSpPr/>
          <p:nvPr/>
        </p:nvCxnSpPr>
        <p:spPr>
          <a:xfrm>
            <a:off x="2836193" y="1301858"/>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8"/>
        <p:cNvGrpSpPr/>
        <p:nvPr/>
      </p:nvGrpSpPr>
      <p:grpSpPr>
        <a:xfrm>
          <a:off x="0" y="0"/>
          <a:ext cx="0" cy="0"/>
          <a:chOff x="0" y="0"/>
          <a:chExt cx="0" cy="0"/>
        </a:xfrm>
      </p:grpSpPr>
      <p:sp>
        <p:nvSpPr>
          <p:cNvPr id="189" name="Google Shape;189;p24"/>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16</a:t>
            </a:fld>
            <a:endParaRPr sz="1400" b="0" i="0" u="none" strike="noStrike" cap="none">
              <a:solidFill>
                <a:srgbClr val="696969"/>
              </a:solidFill>
              <a:latin typeface="Arial"/>
              <a:ea typeface="Arial"/>
              <a:cs typeface="Arial"/>
              <a:sym typeface="Arial"/>
            </a:endParaRPr>
          </a:p>
        </p:txBody>
      </p:sp>
      <p:sp>
        <p:nvSpPr>
          <p:cNvPr id="190" name="Google Shape;190;p24"/>
          <p:cNvSpPr txBox="1"/>
          <p:nvPr/>
        </p:nvSpPr>
        <p:spPr>
          <a:xfrm>
            <a:off x="3103020" y="2251128"/>
            <a:ext cx="5985960" cy="1892700"/>
          </a:xfrm>
          <a:prstGeom prst="rect">
            <a:avLst/>
          </a:prstGeom>
          <a:noFill/>
          <a:ln>
            <a:noFill/>
          </a:ln>
          <a:effectLst>
            <a:outerShdw blurRad="107950" dist="12700" dir="5400000" algn="ctr">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2"/>
              </a:buClr>
              <a:buSzPts val="1400"/>
              <a:buFont typeface="Roboto"/>
              <a:buNone/>
            </a:pPr>
            <a:r>
              <a:rPr lang="en-US" sz="6000" b="1" i="1" u="none" strike="noStrike" cap="none">
                <a:solidFill>
                  <a:schemeClr val="lt1"/>
                </a:solidFill>
                <a:latin typeface="Raleway"/>
                <a:ea typeface="Raleway"/>
                <a:cs typeface="Raleway"/>
                <a:sym typeface="Raleway"/>
              </a:rPr>
              <a:t>sprezzmc.com</a:t>
            </a:r>
            <a:endParaRPr sz="6000" b="0" i="0" u="none" strike="noStrike" cap="none">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
        <p:cNvGrpSpPr/>
        <p:nvPr/>
      </p:nvGrpSpPr>
      <p:grpSpPr>
        <a:xfrm>
          <a:off x="0" y="0"/>
          <a:ext cx="0" cy="0"/>
          <a:chOff x="0" y="0"/>
          <a:chExt cx="0" cy="0"/>
        </a:xfrm>
      </p:grpSpPr>
      <p:sp>
        <p:nvSpPr>
          <p:cNvPr id="58" name="Google Shape;58;p10"/>
          <p:cNvSpPr/>
          <p:nvPr/>
        </p:nvSpPr>
        <p:spPr>
          <a:xfrm>
            <a:off x="4308529" y="0"/>
            <a:ext cx="7883471"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0"/>
          <p:cNvSpPr txBox="1">
            <a:spLocks noGrp="1"/>
          </p:cNvSpPr>
          <p:nvPr>
            <p:ph type="title" idx="4294967295"/>
          </p:nvPr>
        </p:nvSpPr>
        <p:spPr>
          <a:xfrm>
            <a:off x="577698" y="449664"/>
            <a:ext cx="2880300" cy="1892700"/>
          </a:xfrm>
          <a:prstGeom prst="rect">
            <a:avLst/>
          </a:prstGeom>
          <a:noFill/>
          <a:ln>
            <a:noFill/>
          </a:ln>
          <a:effectLst>
            <a:outerShdw blurRad="50800" dist="50800" dir="5400000" algn="ctr" rotWithShape="0">
              <a:srgbClr val="393939"/>
            </a:outerShdw>
          </a:effectLst>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400"/>
              <a:buFont typeface="Roboto"/>
              <a:buNone/>
            </a:pPr>
            <a:r>
              <a:rPr lang="en-US" sz="4400" b="1" i="0" u="none" strike="noStrike" cap="none">
                <a:solidFill>
                  <a:schemeClr val="lt1"/>
                </a:solidFill>
                <a:latin typeface="Raleway"/>
                <a:ea typeface="Raleway"/>
                <a:cs typeface="Raleway"/>
                <a:sym typeface="Raleway"/>
              </a:rPr>
              <a:t>Contents</a:t>
            </a:r>
            <a:endParaRPr sz="4400" b="0" i="0" u="none" strike="noStrike" cap="none">
              <a:solidFill>
                <a:schemeClr val="lt1"/>
              </a:solidFill>
              <a:latin typeface="Roboto"/>
              <a:ea typeface="Roboto"/>
              <a:cs typeface="Roboto"/>
              <a:sym typeface="Roboto"/>
            </a:endParaRPr>
          </a:p>
        </p:txBody>
      </p:sp>
      <p:sp>
        <p:nvSpPr>
          <p:cNvPr id="60" name="Google Shape;60;p10"/>
          <p:cNvSpPr txBox="1"/>
          <p:nvPr/>
        </p:nvSpPr>
        <p:spPr>
          <a:xfrm>
            <a:off x="4802900" y="449675"/>
            <a:ext cx="6338400" cy="55866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2400"/>
              <a:buFont typeface="Arial"/>
              <a:buNone/>
            </a:pPr>
            <a:endParaRPr sz="2400" b="1" i="0" u="none" strike="noStrike" cap="none">
              <a:solidFill>
                <a:schemeClr val="dk2"/>
              </a:solidFill>
              <a:latin typeface="Raleway"/>
              <a:ea typeface="Raleway"/>
              <a:cs typeface="Raleway"/>
              <a:sym typeface="Raleway"/>
            </a:endParaRPr>
          </a:p>
          <a:p>
            <a:pPr marL="457200" marR="0" lvl="0" indent="-419100" algn="l" rtl="0">
              <a:lnSpc>
                <a:spcPct val="150000"/>
              </a:lnSpc>
              <a:spcBef>
                <a:spcPts val="1200"/>
              </a:spcBef>
              <a:spcAft>
                <a:spcPts val="0"/>
              </a:spcAft>
              <a:buClr>
                <a:schemeClr val="dk2"/>
              </a:buClr>
              <a:buSzPts val="3000"/>
              <a:buFont typeface="Arial"/>
              <a:buChar char="●"/>
            </a:pPr>
            <a:r>
              <a:rPr lang="en-US" sz="3000" b="1">
                <a:solidFill>
                  <a:schemeClr val="dk2"/>
                </a:solidFill>
                <a:latin typeface="Raleway"/>
                <a:ea typeface="Raleway"/>
                <a:cs typeface="Raleway"/>
                <a:sym typeface="Raleway"/>
              </a:rPr>
              <a:t>Deliverables</a:t>
            </a:r>
            <a:endParaRPr sz="3000" b="1">
              <a:solidFill>
                <a:schemeClr val="dk2"/>
              </a:solidFill>
              <a:latin typeface="Raleway"/>
              <a:ea typeface="Raleway"/>
              <a:cs typeface="Raleway"/>
              <a:sym typeface="Raleway"/>
            </a:endParaRPr>
          </a:p>
          <a:p>
            <a:pPr marL="457200" marR="0" lvl="0" indent="-419100" algn="l" rtl="0">
              <a:lnSpc>
                <a:spcPct val="150000"/>
              </a:lnSpc>
              <a:spcBef>
                <a:spcPts val="1200"/>
              </a:spcBef>
              <a:spcAft>
                <a:spcPts val="0"/>
              </a:spcAft>
              <a:buClr>
                <a:schemeClr val="dk2"/>
              </a:buClr>
              <a:buSzPts val="3000"/>
              <a:buFont typeface="Arial"/>
              <a:buChar char="●"/>
            </a:pPr>
            <a:r>
              <a:rPr lang="en-US" sz="3000" b="1">
                <a:solidFill>
                  <a:schemeClr val="dk2"/>
                </a:solidFill>
                <a:latin typeface="Raleway"/>
                <a:ea typeface="Raleway"/>
                <a:cs typeface="Raleway"/>
                <a:sym typeface="Raleway"/>
              </a:rPr>
              <a:t>Review of Process</a:t>
            </a:r>
            <a:endParaRPr sz="3000" b="1">
              <a:solidFill>
                <a:schemeClr val="dk2"/>
              </a:solidFill>
              <a:latin typeface="Raleway"/>
              <a:ea typeface="Raleway"/>
              <a:cs typeface="Raleway"/>
              <a:sym typeface="Raleway"/>
            </a:endParaRPr>
          </a:p>
          <a:p>
            <a:pPr marL="457200" marR="0" lvl="0" indent="-419100" algn="l" rtl="0">
              <a:lnSpc>
                <a:spcPct val="150000"/>
              </a:lnSpc>
              <a:spcBef>
                <a:spcPts val="1200"/>
              </a:spcBef>
              <a:spcAft>
                <a:spcPts val="0"/>
              </a:spcAft>
              <a:buClr>
                <a:schemeClr val="dk2"/>
              </a:buClr>
              <a:buSzPts val="3000"/>
              <a:buFont typeface="Arial"/>
              <a:buChar char="●"/>
            </a:pPr>
            <a:r>
              <a:rPr lang="en-US" sz="3000" b="1">
                <a:solidFill>
                  <a:schemeClr val="dk2"/>
                </a:solidFill>
                <a:latin typeface="Raleway"/>
                <a:ea typeface="Raleway"/>
                <a:cs typeface="Raleway"/>
                <a:sym typeface="Raleway"/>
              </a:rPr>
              <a:t>Research &amp; Analysis Specifics</a:t>
            </a:r>
            <a:endParaRPr sz="3000" b="1">
              <a:solidFill>
                <a:schemeClr val="dk2"/>
              </a:solidFill>
              <a:latin typeface="Raleway"/>
              <a:ea typeface="Raleway"/>
              <a:cs typeface="Raleway"/>
              <a:sym typeface="Raleway"/>
            </a:endParaRPr>
          </a:p>
          <a:p>
            <a:pPr marL="457200" marR="0" lvl="0" indent="-419100" algn="l" rtl="0">
              <a:lnSpc>
                <a:spcPct val="150000"/>
              </a:lnSpc>
              <a:spcBef>
                <a:spcPts val="1200"/>
              </a:spcBef>
              <a:spcAft>
                <a:spcPts val="0"/>
              </a:spcAft>
              <a:buClr>
                <a:schemeClr val="dk2"/>
              </a:buClr>
              <a:buSzPts val="3000"/>
              <a:buFont typeface="Arial"/>
              <a:buChar char="●"/>
            </a:pPr>
            <a:r>
              <a:rPr lang="en-US" sz="3000" b="1">
                <a:solidFill>
                  <a:schemeClr val="dk2"/>
                </a:solidFill>
                <a:latin typeface="Raleway"/>
                <a:ea typeface="Raleway"/>
                <a:cs typeface="Raleway"/>
                <a:sym typeface="Raleway"/>
              </a:rPr>
              <a:t>Recommendations to VA</a:t>
            </a:r>
            <a:endParaRPr sz="3000" b="1">
              <a:solidFill>
                <a:schemeClr val="dk2"/>
              </a:solidFill>
              <a:latin typeface="Raleway"/>
              <a:ea typeface="Raleway"/>
              <a:cs typeface="Raleway"/>
              <a:sym typeface="Raleway"/>
            </a:endParaRPr>
          </a:p>
          <a:p>
            <a:pPr marL="457200" marR="0" lvl="0" indent="-419100" algn="l" rtl="0">
              <a:lnSpc>
                <a:spcPct val="150000"/>
              </a:lnSpc>
              <a:spcBef>
                <a:spcPts val="1200"/>
              </a:spcBef>
              <a:spcAft>
                <a:spcPts val="0"/>
              </a:spcAft>
              <a:buClr>
                <a:schemeClr val="dk2"/>
              </a:buClr>
              <a:buSzPts val="3000"/>
              <a:buFont typeface="Arial"/>
              <a:buChar char="●"/>
            </a:pPr>
            <a:r>
              <a:rPr lang="en-US" sz="3000" b="1">
                <a:solidFill>
                  <a:schemeClr val="dk2"/>
                </a:solidFill>
                <a:latin typeface="Raleway"/>
                <a:ea typeface="Raleway"/>
                <a:cs typeface="Raleway"/>
                <a:sym typeface="Raleway"/>
              </a:rPr>
              <a:t>Team Retrospective</a:t>
            </a:r>
            <a:endParaRPr sz="3000" b="0" i="0" u="none" strike="noStrike" cap="none">
              <a:solidFill>
                <a:schemeClr val="dk2"/>
              </a:solidFill>
              <a:latin typeface="Raleway"/>
              <a:ea typeface="Raleway"/>
              <a:cs typeface="Raleway"/>
              <a:sym typeface="Raleway"/>
            </a:endParaRPr>
          </a:p>
          <a:p>
            <a:pPr marL="0" marR="0" lvl="0" indent="0" algn="l" rtl="0">
              <a:lnSpc>
                <a:spcPct val="166666"/>
              </a:lnSpc>
              <a:spcBef>
                <a:spcPts val="600"/>
              </a:spcBef>
              <a:spcAft>
                <a:spcPts val="0"/>
              </a:spcAft>
              <a:buClr>
                <a:srgbClr val="000000"/>
              </a:buClr>
              <a:buSzPts val="1400"/>
              <a:buFont typeface="Arial"/>
              <a:buNone/>
            </a:pPr>
            <a:endParaRPr sz="1400" b="0" i="0" u="none" strike="noStrike" cap="none">
              <a:solidFill>
                <a:schemeClr val="dk2"/>
              </a:solidFill>
              <a:latin typeface="Raleway"/>
              <a:ea typeface="Raleway"/>
              <a:cs typeface="Raleway"/>
              <a:sym typeface="Raleway"/>
            </a:endParaRPr>
          </a:p>
        </p:txBody>
      </p:sp>
      <p:sp>
        <p:nvSpPr>
          <p:cNvPr id="61" name="Google Shape;61;p10"/>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2</a:t>
            </a:fld>
            <a:endParaRPr sz="1400" b="0" i="0" u="none" strike="noStrike" cap="none">
              <a:solidFill>
                <a:srgbClr val="69696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Google Shape;66;p11"/>
          <p:cNvSpPr/>
          <p:nvPr/>
        </p:nvSpPr>
        <p:spPr>
          <a:xfrm>
            <a:off x="1999280"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1"/>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3</a:t>
            </a:fld>
            <a:endParaRPr sz="1400" b="0" i="0" u="none" strike="noStrike" cap="none">
              <a:solidFill>
                <a:srgbClr val="696969"/>
              </a:solidFill>
              <a:latin typeface="Arial"/>
              <a:ea typeface="Arial"/>
              <a:cs typeface="Arial"/>
              <a:sym typeface="Arial"/>
            </a:endParaRPr>
          </a:p>
        </p:txBody>
      </p:sp>
      <p:sp>
        <p:nvSpPr>
          <p:cNvPr id="68" name="Google Shape;68;p11"/>
          <p:cNvSpPr txBox="1"/>
          <p:nvPr/>
        </p:nvSpPr>
        <p:spPr>
          <a:xfrm>
            <a:off x="2686025" y="1341225"/>
            <a:ext cx="9125100" cy="5104500"/>
          </a:xfrm>
          <a:prstGeom prst="rect">
            <a:avLst/>
          </a:prstGeom>
          <a:noFill/>
          <a:ln>
            <a:noFill/>
          </a:ln>
        </p:spPr>
        <p:txBody>
          <a:bodyPr spcFirstLastPara="1" wrap="square" lIns="91425" tIns="91425" rIns="91425" bIns="91425" anchor="t" anchorCtr="0">
            <a:noAutofit/>
          </a:bodyPr>
          <a:lstStyle/>
          <a:p>
            <a:pPr marL="76200" marR="0" lvl="0" indent="0" algn="l" rtl="0">
              <a:lnSpc>
                <a:spcPct val="100000"/>
              </a:lnSpc>
              <a:spcBef>
                <a:spcPts val="0"/>
              </a:spcBef>
              <a:spcAft>
                <a:spcPts val="0"/>
              </a:spcAft>
              <a:buNone/>
            </a:pPr>
            <a:r>
              <a:rPr lang="en-US" sz="2000" b="0" i="0" u="none" strike="noStrike" cap="none">
                <a:solidFill>
                  <a:srgbClr val="696969"/>
                </a:solidFill>
                <a:latin typeface="Raleway"/>
                <a:ea typeface="Raleway"/>
                <a:cs typeface="Raleway"/>
                <a:sym typeface="Raleway"/>
              </a:rPr>
              <a:t>WHAT WE</a:t>
            </a:r>
            <a:r>
              <a:rPr lang="en-US" sz="2000">
                <a:solidFill>
                  <a:srgbClr val="696969"/>
                </a:solidFill>
                <a:latin typeface="Raleway"/>
                <a:ea typeface="Raleway"/>
                <a:cs typeface="Raleway"/>
                <a:sym typeface="Raleway"/>
              </a:rPr>
              <a:t>’RE</a:t>
            </a:r>
            <a:r>
              <a:rPr lang="en-US" sz="2000" b="0" i="0" u="none" strike="noStrike" cap="none">
                <a:solidFill>
                  <a:srgbClr val="696969"/>
                </a:solidFill>
                <a:latin typeface="Raleway"/>
                <a:ea typeface="Raleway"/>
                <a:cs typeface="Raleway"/>
                <a:sym typeface="Raleway"/>
              </a:rPr>
              <a:t> DELIVERING</a:t>
            </a:r>
            <a:endParaRPr/>
          </a:p>
          <a:p>
            <a:pPr marL="457200" marR="0" lvl="8" indent="-381000" algn="l" rtl="0">
              <a:lnSpc>
                <a:spcPct val="100000"/>
              </a:lnSpc>
              <a:spcBef>
                <a:spcPts val="0"/>
              </a:spcBef>
              <a:spcAft>
                <a:spcPts val="0"/>
              </a:spcAft>
              <a:buClr>
                <a:srgbClr val="696969"/>
              </a:buClr>
              <a:buSzPts val="2400"/>
              <a:buFont typeface="Raleway"/>
              <a:buChar char="●"/>
            </a:pPr>
            <a:r>
              <a:rPr lang="en-US" sz="1800" b="0" i="0" u="sng" strike="noStrike" cap="none">
                <a:solidFill>
                  <a:srgbClr val="696969"/>
                </a:solidFill>
                <a:latin typeface="Raleway"/>
                <a:ea typeface="Raleway"/>
                <a:cs typeface="Raleway"/>
                <a:sym typeface="Raleway"/>
              </a:rPr>
              <a:t>Presentation of Findings (t</a:t>
            </a:r>
            <a:r>
              <a:rPr lang="en-US" sz="1800" u="sng">
                <a:solidFill>
                  <a:srgbClr val="696969"/>
                </a:solidFill>
                <a:latin typeface="Raleway"/>
                <a:ea typeface="Raleway"/>
                <a:cs typeface="Raleway"/>
                <a:sym typeface="Raleway"/>
              </a:rPr>
              <a:t>his brief)</a:t>
            </a:r>
            <a:r>
              <a:rPr lang="en-US" sz="1800" b="0" i="0" u="none" strike="noStrike" cap="none">
                <a:solidFill>
                  <a:srgbClr val="696969"/>
                </a:solidFill>
                <a:latin typeface="Raleway"/>
                <a:ea typeface="Raleway"/>
                <a:cs typeface="Raleway"/>
                <a:sym typeface="Raleway"/>
              </a:rPr>
              <a:t> - PowerPoint-style summary and analysis of our findings targeted at VA executives.</a:t>
            </a:r>
            <a:r>
              <a:rPr lang="en-US" sz="1800">
                <a:solidFill>
                  <a:srgbClr val="696969"/>
                </a:solidFill>
                <a:latin typeface="Raleway"/>
                <a:ea typeface="Raleway"/>
                <a:cs typeface="Raleway"/>
                <a:sym typeface="Raleway"/>
              </a:rPr>
              <a:t> It h</a:t>
            </a:r>
            <a:r>
              <a:rPr lang="en-US" sz="1800" b="0" i="0" u="none" strike="noStrike" cap="none">
                <a:solidFill>
                  <a:srgbClr val="696969"/>
                </a:solidFill>
                <a:latin typeface="Raleway"/>
                <a:ea typeface="Raleway"/>
                <a:cs typeface="Raleway"/>
                <a:sym typeface="Raleway"/>
              </a:rPr>
              <a:t>ighlight</a:t>
            </a:r>
            <a:r>
              <a:rPr lang="en-US" sz="1800">
                <a:solidFill>
                  <a:srgbClr val="696969"/>
                </a:solidFill>
                <a:latin typeface="Raleway"/>
                <a:ea typeface="Raleway"/>
                <a:cs typeface="Raleway"/>
                <a:sym typeface="Raleway"/>
              </a:rPr>
              <a:t>s</a:t>
            </a:r>
            <a:r>
              <a:rPr lang="en-US" sz="1800" b="0" i="0" u="none" strike="noStrike" cap="none">
                <a:solidFill>
                  <a:srgbClr val="696969"/>
                </a:solidFill>
                <a:latin typeface="Raleway"/>
                <a:ea typeface="Raleway"/>
                <a:cs typeface="Raleway"/>
                <a:sym typeface="Raleway"/>
              </a:rPr>
              <a:t> strengths and weaknesses of selected governance models and provid</a:t>
            </a:r>
            <a:r>
              <a:rPr lang="en-US" sz="1800">
                <a:solidFill>
                  <a:srgbClr val="696969"/>
                </a:solidFill>
                <a:latin typeface="Raleway"/>
                <a:ea typeface="Raleway"/>
                <a:cs typeface="Raleway"/>
                <a:sym typeface="Raleway"/>
              </a:rPr>
              <a:t>es</a:t>
            </a:r>
            <a:r>
              <a:rPr lang="en-US" sz="1800" b="0" i="0" u="none" strike="noStrike" cap="none">
                <a:solidFill>
                  <a:srgbClr val="696969"/>
                </a:solidFill>
                <a:latin typeface="Raleway"/>
                <a:ea typeface="Raleway"/>
                <a:cs typeface="Raleway"/>
                <a:sym typeface="Raleway"/>
              </a:rPr>
              <a:t> actionable recommendations for governance improvements. </a:t>
            </a:r>
            <a:endParaRPr sz="1800" b="0" i="0" u="none" strike="noStrike" cap="none">
              <a:solidFill>
                <a:srgbClr val="696969"/>
              </a:solidFill>
              <a:latin typeface="Raleway"/>
              <a:ea typeface="Raleway"/>
              <a:cs typeface="Raleway"/>
              <a:sym typeface="Raleway"/>
            </a:endParaRPr>
          </a:p>
          <a:p>
            <a:pPr marL="457200" marR="0" lvl="7" indent="-381000" algn="l" rtl="0">
              <a:lnSpc>
                <a:spcPct val="100000"/>
              </a:lnSpc>
              <a:spcBef>
                <a:spcPts val="0"/>
              </a:spcBef>
              <a:spcAft>
                <a:spcPts val="0"/>
              </a:spcAft>
              <a:buClr>
                <a:srgbClr val="696969"/>
              </a:buClr>
              <a:buSzPts val="2400"/>
              <a:buFont typeface="Raleway"/>
              <a:buChar char="●"/>
            </a:pPr>
            <a:r>
              <a:rPr lang="en-US" sz="1800" b="0" i="0" u="sng" strike="noStrike" cap="none">
                <a:solidFill>
                  <a:srgbClr val="696969"/>
                </a:solidFill>
                <a:latin typeface="Raleway"/>
                <a:ea typeface="Raleway"/>
                <a:cs typeface="Raleway"/>
                <a:sym typeface="Raleway"/>
              </a:rPr>
              <a:t>Narrative of Findings</a:t>
            </a:r>
            <a:r>
              <a:rPr lang="en-US" sz="1800">
                <a:solidFill>
                  <a:srgbClr val="696969"/>
                </a:solidFill>
                <a:latin typeface="Raleway"/>
                <a:ea typeface="Raleway"/>
                <a:cs typeface="Raleway"/>
                <a:sym typeface="Raleway"/>
              </a:rPr>
              <a:t> </a:t>
            </a:r>
            <a:r>
              <a:rPr lang="en-US" sz="1800" b="0" i="0" u="none" strike="noStrike" cap="none">
                <a:solidFill>
                  <a:srgbClr val="696969"/>
                </a:solidFill>
                <a:latin typeface="Raleway"/>
                <a:ea typeface="Raleway"/>
                <a:cs typeface="Raleway"/>
                <a:sym typeface="Raleway"/>
              </a:rPr>
              <a:t>- In addition to the executive presentation, we are provid</a:t>
            </a:r>
            <a:r>
              <a:rPr lang="en-US" sz="1800">
                <a:solidFill>
                  <a:srgbClr val="696969"/>
                </a:solidFill>
                <a:latin typeface="Raleway"/>
                <a:ea typeface="Raleway"/>
                <a:cs typeface="Raleway"/>
                <a:sym typeface="Raleway"/>
              </a:rPr>
              <a:t>ing</a:t>
            </a:r>
            <a:r>
              <a:rPr lang="en-US" sz="1800" b="0" i="0" u="none" strike="noStrike" cap="none">
                <a:solidFill>
                  <a:srgbClr val="696969"/>
                </a:solidFill>
                <a:latin typeface="Raleway"/>
                <a:ea typeface="Raleway"/>
                <a:cs typeface="Raleway"/>
                <a:sym typeface="Raleway"/>
              </a:rPr>
              <a:t> a narrative summary of research and analysis. This </a:t>
            </a:r>
            <a:r>
              <a:rPr lang="en-US" sz="1800">
                <a:solidFill>
                  <a:srgbClr val="696969"/>
                </a:solidFill>
                <a:latin typeface="Raleway"/>
                <a:ea typeface="Raleway"/>
                <a:cs typeface="Raleway"/>
                <a:sym typeface="Raleway"/>
              </a:rPr>
              <a:t>will be in</a:t>
            </a:r>
            <a:r>
              <a:rPr lang="en-US" sz="1800" b="0" i="0" u="none" strike="noStrike" cap="none">
                <a:solidFill>
                  <a:srgbClr val="696969"/>
                </a:solidFill>
                <a:latin typeface="Raleway"/>
                <a:ea typeface="Raleway"/>
                <a:cs typeface="Raleway"/>
                <a:sym typeface="Raleway"/>
              </a:rPr>
              <a:t> markdown format shareable on GitHub.</a:t>
            </a:r>
            <a:endParaRPr sz="1800" b="0" i="0" u="none" strike="noStrike" cap="none">
              <a:solidFill>
                <a:srgbClr val="696969"/>
              </a:solidFill>
              <a:latin typeface="Raleway"/>
              <a:ea typeface="Raleway"/>
              <a:cs typeface="Raleway"/>
              <a:sym typeface="Raleway"/>
            </a:endParaRPr>
          </a:p>
          <a:p>
            <a:pPr marL="457200" marR="0" lvl="7" indent="-381000" algn="l" rtl="0">
              <a:lnSpc>
                <a:spcPct val="100000"/>
              </a:lnSpc>
              <a:spcBef>
                <a:spcPts val="0"/>
              </a:spcBef>
              <a:spcAft>
                <a:spcPts val="0"/>
              </a:spcAft>
              <a:buClr>
                <a:srgbClr val="696969"/>
              </a:buClr>
              <a:buSzPts val="2400"/>
              <a:buFont typeface="Raleway"/>
              <a:buChar char="●"/>
            </a:pPr>
            <a:r>
              <a:rPr lang="en-US" sz="1800" b="0" i="0" u="sng" strike="noStrike" cap="none">
                <a:solidFill>
                  <a:srgbClr val="696969"/>
                </a:solidFill>
                <a:latin typeface="Raleway"/>
                <a:ea typeface="Raleway"/>
                <a:cs typeface="Raleway"/>
                <a:sym typeface="Raleway"/>
              </a:rPr>
              <a:t>Primary Research Results</a:t>
            </a:r>
            <a:r>
              <a:rPr lang="en-US" sz="1800" b="0" i="0" strike="noStrike" cap="none">
                <a:solidFill>
                  <a:srgbClr val="696969"/>
                </a:solidFill>
                <a:latin typeface="Raleway"/>
                <a:ea typeface="Raleway"/>
                <a:cs typeface="Raleway"/>
                <a:sym typeface="Raleway"/>
              </a:rPr>
              <a:t> </a:t>
            </a:r>
            <a:r>
              <a:rPr lang="en-US" sz="1800" b="0" i="0" u="none" strike="noStrike" cap="none">
                <a:solidFill>
                  <a:srgbClr val="696969"/>
                </a:solidFill>
                <a:latin typeface="Raleway"/>
                <a:ea typeface="Raleway"/>
                <a:cs typeface="Raleway"/>
                <a:sym typeface="Raleway"/>
              </a:rPr>
              <a:t>- We </a:t>
            </a:r>
            <a:r>
              <a:rPr lang="en-US" sz="1800">
                <a:solidFill>
                  <a:srgbClr val="696969"/>
                </a:solidFill>
                <a:latin typeface="Raleway"/>
                <a:ea typeface="Raleway"/>
                <a:cs typeface="Raleway"/>
                <a:sym typeface="Raleway"/>
              </a:rPr>
              <a:t>are </a:t>
            </a:r>
            <a:r>
              <a:rPr lang="en-US" sz="1800" b="0" i="0" u="none" strike="noStrike" cap="none">
                <a:solidFill>
                  <a:srgbClr val="696969"/>
                </a:solidFill>
                <a:latin typeface="Raleway"/>
                <a:ea typeface="Raleway"/>
                <a:cs typeface="Raleway"/>
                <a:sym typeface="Raleway"/>
              </a:rPr>
              <a:t>provid</a:t>
            </a:r>
            <a:r>
              <a:rPr lang="en-US" sz="1800">
                <a:solidFill>
                  <a:srgbClr val="696969"/>
                </a:solidFill>
                <a:latin typeface="Raleway"/>
                <a:ea typeface="Raleway"/>
                <a:cs typeface="Raleway"/>
                <a:sym typeface="Raleway"/>
              </a:rPr>
              <a:t>ing</a:t>
            </a:r>
            <a:r>
              <a:rPr lang="en-US" sz="1800" b="0" i="0" u="none" strike="noStrike" cap="none">
                <a:solidFill>
                  <a:srgbClr val="696969"/>
                </a:solidFill>
                <a:latin typeface="Raleway"/>
                <a:ea typeface="Raleway"/>
                <a:cs typeface="Raleway"/>
                <a:sym typeface="Raleway"/>
              </a:rPr>
              <a:t> written summaries of all the primary research that backs our findings. This </a:t>
            </a:r>
            <a:r>
              <a:rPr lang="en-US" sz="1800">
                <a:solidFill>
                  <a:srgbClr val="696969"/>
                </a:solidFill>
                <a:latin typeface="Raleway"/>
                <a:ea typeface="Raleway"/>
                <a:cs typeface="Raleway"/>
                <a:sym typeface="Raleway"/>
              </a:rPr>
              <a:t>will be</a:t>
            </a:r>
            <a:r>
              <a:rPr lang="en-US" sz="1800" b="0" i="0" u="none" strike="noStrike" cap="none">
                <a:solidFill>
                  <a:srgbClr val="696969"/>
                </a:solidFill>
                <a:latin typeface="Raleway"/>
                <a:ea typeface="Raleway"/>
                <a:cs typeface="Raleway"/>
                <a:sym typeface="Raleway"/>
              </a:rPr>
              <a:t> provided in markdown format,</a:t>
            </a:r>
            <a:r>
              <a:rPr lang="en-US" sz="1800">
                <a:solidFill>
                  <a:srgbClr val="696969"/>
                </a:solidFill>
                <a:latin typeface="Raleway"/>
                <a:ea typeface="Raleway"/>
                <a:cs typeface="Raleway"/>
                <a:sym typeface="Raleway"/>
              </a:rPr>
              <a:t> </a:t>
            </a:r>
            <a:r>
              <a:rPr lang="en-US" sz="1800" b="0" i="0" u="none" strike="noStrike" cap="none">
                <a:solidFill>
                  <a:srgbClr val="696969"/>
                </a:solidFill>
                <a:latin typeface="Raleway"/>
                <a:ea typeface="Raleway"/>
                <a:cs typeface="Raleway"/>
                <a:sym typeface="Raleway"/>
              </a:rPr>
              <a:t>as well.</a:t>
            </a:r>
            <a:endParaRPr sz="1800" b="0" i="0" u="none" strike="noStrike" cap="none">
              <a:solidFill>
                <a:srgbClr val="696969"/>
              </a:solidFill>
              <a:latin typeface="Raleway"/>
              <a:ea typeface="Raleway"/>
              <a:cs typeface="Raleway"/>
              <a:sym typeface="Raleway"/>
            </a:endParaRPr>
          </a:p>
          <a:p>
            <a:pPr marL="457200" marR="0" lvl="7" indent="-381000" algn="l" rtl="0">
              <a:lnSpc>
                <a:spcPct val="100000"/>
              </a:lnSpc>
              <a:spcBef>
                <a:spcPts val="0"/>
              </a:spcBef>
              <a:spcAft>
                <a:spcPts val="0"/>
              </a:spcAft>
              <a:buClr>
                <a:srgbClr val="696969"/>
              </a:buClr>
              <a:buSzPts val="2400"/>
              <a:buFont typeface="Raleway"/>
              <a:buChar char="●"/>
            </a:pPr>
            <a:r>
              <a:rPr lang="en-US" sz="1800" b="0" i="0" u="sng" strike="noStrike" cap="none">
                <a:solidFill>
                  <a:srgbClr val="696969"/>
                </a:solidFill>
                <a:latin typeface="Raleway"/>
                <a:ea typeface="Raleway"/>
                <a:cs typeface="Raleway"/>
                <a:sym typeface="Raleway"/>
              </a:rPr>
              <a:t>Sprint Retrospective</a:t>
            </a:r>
            <a:r>
              <a:rPr lang="en-US" sz="1800" b="0" i="0" u="none" strike="noStrike" cap="none">
                <a:solidFill>
                  <a:srgbClr val="696969"/>
                </a:solidFill>
                <a:latin typeface="Raleway"/>
                <a:ea typeface="Raleway"/>
                <a:cs typeface="Raleway"/>
                <a:sym typeface="Raleway"/>
              </a:rPr>
              <a:t> - Separate from presenting our research and analysis, </a:t>
            </a:r>
            <a:r>
              <a:rPr lang="en-US" sz="1800">
                <a:solidFill>
                  <a:srgbClr val="696969"/>
                </a:solidFill>
                <a:latin typeface="Raleway"/>
                <a:ea typeface="Raleway"/>
                <a:cs typeface="Raleway"/>
                <a:sym typeface="Raleway"/>
              </a:rPr>
              <a:t>this will </a:t>
            </a:r>
            <a:r>
              <a:rPr lang="en-US" sz="1800" b="0" i="0" u="none" strike="noStrike" cap="none">
                <a:solidFill>
                  <a:srgbClr val="696969"/>
                </a:solidFill>
                <a:latin typeface="Raleway"/>
                <a:ea typeface="Raleway"/>
                <a:cs typeface="Raleway"/>
                <a:sym typeface="Raleway"/>
              </a:rPr>
              <a:t>critique our efforts and provide VA with lessons learned that may be applied to further research and Microtaskings.</a:t>
            </a:r>
            <a:endParaRPr sz="1800" b="0" i="0" u="none" strike="noStrike" cap="none">
              <a:solidFill>
                <a:srgbClr val="696969"/>
              </a:solidFill>
              <a:latin typeface="Raleway"/>
              <a:ea typeface="Raleway"/>
              <a:cs typeface="Raleway"/>
              <a:sym typeface="Raleway"/>
            </a:endParaRPr>
          </a:p>
        </p:txBody>
      </p:sp>
      <p:sp>
        <p:nvSpPr>
          <p:cNvPr id="69" name="Google Shape;69;p11"/>
          <p:cNvSpPr txBox="1"/>
          <p:nvPr/>
        </p:nvSpPr>
        <p:spPr>
          <a:xfrm>
            <a:off x="2696704" y="393820"/>
            <a:ext cx="8580896"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b="0" i="0" u="none" strike="noStrike" cap="none">
                <a:solidFill>
                  <a:srgbClr val="696969"/>
                </a:solidFill>
                <a:latin typeface="Raleway"/>
                <a:ea typeface="Raleway"/>
                <a:cs typeface="Raleway"/>
                <a:sym typeface="Raleway"/>
              </a:rPr>
              <a:t>Deliverables </a:t>
            </a:r>
            <a:endParaRPr sz="2400" b="1" i="0" u="none" strike="noStrike" cap="none">
              <a:solidFill>
                <a:srgbClr val="696969"/>
              </a:solidFill>
              <a:latin typeface="Raleway"/>
              <a:ea typeface="Raleway"/>
              <a:cs typeface="Raleway"/>
              <a:sym typeface="Raleway"/>
            </a:endParaRPr>
          </a:p>
        </p:txBody>
      </p:sp>
      <p:cxnSp>
        <p:nvCxnSpPr>
          <p:cNvPr id="70" name="Google Shape;70;p11"/>
          <p:cNvCxnSpPr/>
          <p:nvPr/>
        </p:nvCxnSpPr>
        <p:spPr>
          <a:xfrm>
            <a:off x="2836193" y="1301858"/>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p:nvPr/>
        </p:nvSpPr>
        <p:spPr>
          <a:xfrm>
            <a:off x="1999205"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2"/>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4</a:t>
            </a:fld>
            <a:endParaRPr sz="1400" b="0" i="0" u="none" strike="noStrike" cap="none">
              <a:solidFill>
                <a:srgbClr val="696969"/>
              </a:solidFill>
              <a:latin typeface="Arial"/>
              <a:ea typeface="Arial"/>
              <a:cs typeface="Arial"/>
              <a:sym typeface="Arial"/>
            </a:endParaRPr>
          </a:p>
        </p:txBody>
      </p:sp>
      <p:sp>
        <p:nvSpPr>
          <p:cNvPr id="77" name="Google Shape;77;p12"/>
          <p:cNvSpPr txBox="1"/>
          <p:nvPr/>
        </p:nvSpPr>
        <p:spPr>
          <a:xfrm>
            <a:off x="2686025" y="1341225"/>
            <a:ext cx="5769000" cy="5268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696969"/>
              </a:buClr>
              <a:buSzPts val="2400"/>
              <a:buFont typeface="Raleway"/>
              <a:buChar char="●"/>
            </a:pPr>
            <a:r>
              <a:rPr lang="en-US" sz="2400">
                <a:solidFill>
                  <a:srgbClr val="696969"/>
                </a:solidFill>
                <a:latin typeface="Raleway"/>
                <a:ea typeface="Raleway"/>
                <a:cs typeface="Raleway"/>
                <a:sym typeface="Raleway"/>
              </a:rPr>
              <a:t>Interviews Scheduled/Conducted</a:t>
            </a:r>
            <a:endParaRPr sz="2400">
              <a:solidFill>
                <a:srgbClr val="696969"/>
              </a:solidFill>
              <a:latin typeface="Raleway"/>
              <a:ea typeface="Raleway"/>
              <a:cs typeface="Raleway"/>
              <a:sym typeface="Raleway"/>
            </a:endParaRPr>
          </a:p>
          <a:p>
            <a:pPr marL="914400" marR="0" lvl="1" indent="-317500" algn="l" rtl="0">
              <a:lnSpc>
                <a:spcPct val="100000"/>
              </a:lnSpc>
              <a:spcBef>
                <a:spcPts val="0"/>
              </a:spcBef>
              <a:spcAft>
                <a:spcPts val="0"/>
              </a:spcAft>
              <a:buSzPts val="1400"/>
              <a:buChar char="○"/>
            </a:pPr>
            <a:r>
              <a:rPr lang="en-US" sz="2400">
                <a:solidFill>
                  <a:srgbClr val="696969"/>
                </a:solidFill>
                <a:latin typeface="Raleway"/>
                <a:ea typeface="Raleway"/>
                <a:cs typeface="Raleway"/>
                <a:sym typeface="Raleway"/>
              </a:rPr>
              <a:t>Contacted 30+ Organizations</a:t>
            </a:r>
            <a:endParaRPr sz="2400">
              <a:solidFill>
                <a:srgbClr val="696969"/>
              </a:solidFill>
              <a:latin typeface="Raleway"/>
              <a:ea typeface="Raleway"/>
              <a:cs typeface="Raleway"/>
              <a:sym typeface="Raleway"/>
            </a:endParaRPr>
          </a:p>
          <a:p>
            <a:pPr marL="914400" marR="0" lvl="1" indent="-317500" algn="l" rtl="0">
              <a:lnSpc>
                <a:spcPct val="100000"/>
              </a:lnSpc>
              <a:spcBef>
                <a:spcPts val="0"/>
              </a:spcBef>
              <a:spcAft>
                <a:spcPts val="0"/>
              </a:spcAft>
              <a:buSzPts val="1400"/>
              <a:buChar char="○"/>
            </a:pPr>
            <a:r>
              <a:rPr lang="en-US" sz="2400">
                <a:solidFill>
                  <a:srgbClr val="696969"/>
                </a:solidFill>
                <a:latin typeface="Raleway"/>
                <a:ea typeface="Raleway"/>
                <a:cs typeface="Raleway"/>
                <a:sym typeface="Raleway"/>
              </a:rPr>
              <a:t>Conducted 9 interviews</a:t>
            </a:r>
            <a:endParaRPr sz="2400">
              <a:solidFill>
                <a:srgbClr val="696969"/>
              </a:solidFill>
              <a:latin typeface="Raleway"/>
              <a:ea typeface="Raleway"/>
              <a:cs typeface="Raleway"/>
              <a:sym typeface="Raleway"/>
            </a:endParaRPr>
          </a:p>
          <a:p>
            <a:pPr marL="914400" marR="0" lvl="1" indent="-317500" algn="l" rtl="0">
              <a:lnSpc>
                <a:spcPct val="100000"/>
              </a:lnSpc>
              <a:spcBef>
                <a:spcPts val="0"/>
              </a:spcBef>
              <a:spcAft>
                <a:spcPts val="0"/>
              </a:spcAft>
              <a:buSzPts val="1400"/>
              <a:buChar char="○"/>
            </a:pPr>
            <a:r>
              <a:rPr lang="en-US" sz="2400">
                <a:solidFill>
                  <a:srgbClr val="696969"/>
                </a:solidFill>
                <a:latin typeface="Raleway"/>
                <a:ea typeface="Raleway"/>
                <a:cs typeface="Raleway"/>
                <a:sym typeface="Raleway"/>
              </a:rPr>
              <a:t>Focused on 6 best public and private</a:t>
            </a:r>
            <a:endParaRPr sz="24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457200" marR="0" lvl="0" indent="-381000" algn="l" rtl="0">
              <a:lnSpc>
                <a:spcPct val="100000"/>
              </a:lnSpc>
              <a:spcBef>
                <a:spcPts val="0"/>
              </a:spcBef>
              <a:spcAft>
                <a:spcPts val="0"/>
              </a:spcAft>
              <a:buClr>
                <a:srgbClr val="696969"/>
              </a:buClr>
              <a:buSzPts val="2400"/>
              <a:buFont typeface="Raleway"/>
              <a:buChar char="●"/>
            </a:pPr>
            <a:r>
              <a:rPr lang="en-US" sz="2400">
                <a:solidFill>
                  <a:srgbClr val="696969"/>
                </a:solidFill>
                <a:latin typeface="Raleway"/>
                <a:ea typeface="Raleway"/>
                <a:cs typeface="Raleway"/>
                <a:sym typeface="Raleway"/>
              </a:rPr>
              <a:t>Elements Focused On During Interviews</a:t>
            </a:r>
            <a:endParaRPr sz="2400">
              <a:solidFill>
                <a:srgbClr val="696969"/>
              </a:solidFill>
              <a:latin typeface="Raleway"/>
              <a:ea typeface="Raleway"/>
              <a:cs typeface="Raleway"/>
              <a:sym typeface="Raleway"/>
            </a:endParaRPr>
          </a:p>
          <a:p>
            <a:pPr marL="914400" marR="0" lvl="1" indent="-381000" algn="l" rtl="0">
              <a:lnSpc>
                <a:spcPct val="100000"/>
              </a:lnSpc>
              <a:spcBef>
                <a:spcPts val="0"/>
              </a:spcBef>
              <a:spcAft>
                <a:spcPts val="0"/>
              </a:spcAft>
              <a:buClr>
                <a:srgbClr val="696969"/>
              </a:buClr>
              <a:buSzPts val="2400"/>
              <a:buFont typeface="Raleway"/>
              <a:buChar char="○"/>
            </a:pPr>
            <a:r>
              <a:rPr lang="en-US" sz="2400">
                <a:solidFill>
                  <a:srgbClr val="696969"/>
                </a:solidFill>
                <a:latin typeface="Raleway"/>
                <a:ea typeface="Raleway"/>
                <a:cs typeface="Raleway"/>
                <a:sym typeface="Raleway"/>
              </a:rPr>
              <a:t>General Business Information</a:t>
            </a:r>
            <a:endParaRPr sz="2400">
              <a:solidFill>
                <a:srgbClr val="696969"/>
              </a:solidFill>
              <a:latin typeface="Raleway"/>
              <a:ea typeface="Raleway"/>
              <a:cs typeface="Raleway"/>
              <a:sym typeface="Raleway"/>
            </a:endParaRPr>
          </a:p>
          <a:p>
            <a:pPr marL="914400" marR="0" lvl="1" indent="-381000" algn="l" rtl="0">
              <a:lnSpc>
                <a:spcPct val="100000"/>
              </a:lnSpc>
              <a:spcBef>
                <a:spcPts val="0"/>
              </a:spcBef>
              <a:spcAft>
                <a:spcPts val="0"/>
              </a:spcAft>
              <a:buClr>
                <a:srgbClr val="696969"/>
              </a:buClr>
              <a:buSzPts val="2400"/>
              <a:buFont typeface="Raleway"/>
              <a:buChar char="○"/>
            </a:pPr>
            <a:r>
              <a:rPr lang="en-US" sz="2400">
                <a:solidFill>
                  <a:srgbClr val="696969"/>
                </a:solidFill>
                <a:latin typeface="Raleway"/>
                <a:ea typeface="Raleway"/>
                <a:cs typeface="Raleway"/>
                <a:sym typeface="Raleway"/>
              </a:rPr>
              <a:t>API Prioritization</a:t>
            </a:r>
            <a:endParaRPr sz="2400">
              <a:solidFill>
                <a:srgbClr val="696969"/>
              </a:solidFill>
              <a:latin typeface="Raleway"/>
              <a:ea typeface="Raleway"/>
              <a:cs typeface="Raleway"/>
              <a:sym typeface="Raleway"/>
            </a:endParaRPr>
          </a:p>
          <a:p>
            <a:pPr marL="914400" marR="0" lvl="1" indent="-381000" algn="l" rtl="0">
              <a:lnSpc>
                <a:spcPct val="100000"/>
              </a:lnSpc>
              <a:spcBef>
                <a:spcPts val="0"/>
              </a:spcBef>
              <a:spcAft>
                <a:spcPts val="0"/>
              </a:spcAft>
              <a:buClr>
                <a:srgbClr val="696969"/>
              </a:buClr>
              <a:buSzPts val="2400"/>
              <a:buFont typeface="Raleway"/>
              <a:buChar char="○"/>
            </a:pPr>
            <a:r>
              <a:rPr lang="en-US" sz="2400">
                <a:solidFill>
                  <a:srgbClr val="696969"/>
                </a:solidFill>
                <a:latin typeface="Raleway"/>
                <a:ea typeface="Raleway"/>
                <a:cs typeface="Raleway"/>
                <a:sym typeface="Raleway"/>
              </a:rPr>
              <a:t>Standards</a:t>
            </a:r>
            <a:endParaRPr sz="2400">
              <a:solidFill>
                <a:srgbClr val="696969"/>
              </a:solidFill>
              <a:latin typeface="Raleway"/>
              <a:ea typeface="Raleway"/>
              <a:cs typeface="Raleway"/>
              <a:sym typeface="Raleway"/>
            </a:endParaRPr>
          </a:p>
          <a:p>
            <a:pPr marL="914400" marR="0" lvl="1" indent="-381000" algn="l" rtl="0">
              <a:lnSpc>
                <a:spcPct val="100000"/>
              </a:lnSpc>
              <a:spcBef>
                <a:spcPts val="0"/>
              </a:spcBef>
              <a:spcAft>
                <a:spcPts val="0"/>
              </a:spcAft>
              <a:buClr>
                <a:srgbClr val="696969"/>
              </a:buClr>
              <a:buSzPts val="2400"/>
              <a:buFont typeface="Raleway"/>
              <a:buChar char="○"/>
            </a:pPr>
            <a:r>
              <a:rPr lang="en-US" sz="2400">
                <a:solidFill>
                  <a:srgbClr val="696969"/>
                </a:solidFill>
                <a:latin typeface="Raleway"/>
                <a:ea typeface="Raleway"/>
                <a:cs typeface="Raleway"/>
                <a:sym typeface="Raleway"/>
              </a:rPr>
              <a:t>Consumer Experience</a:t>
            </a:r>
            <a:endParaRPr sz="2400">
              <a:solidFill>
                <a:srgbClr val="696969"/>
              </a:solidFill>
              <a:latin typeface="Raleway"/>
              <a:ea typeface="Raleway"/>
              <a:cs typeface="Raleway"/>
              <a:sym typeface="Raleway"/>
            </a:endParaRPr>
          </a:p>
          <a:p>
            <a:pPr marL="914400" marR="0" lvl="1" indent="-381000" algn="l" rtl="0">
              <a:lnSpc>
                <a:spcPct val="100000"/>
              </a:lnSpc>
              <a:spcBef>
                <a:spcPts val="0"/>
              </a:spcBef>
              <a:spcAft>
                <a:spcPts val="0"/>
              </a:spcAft>
              <a:buClr>
                <a:srgbClr val="696969"/>
              </a:buClr>
              <a:buSzPts val="2400"/>
              <a:buFont typeface="Raleway"/>
              <a:buChar char="○"/>
            </a:pPr>
            <a:r>
              <a:rPr lang="en-US" sz="2400">
                <a:solidFill>
                  <a:srgbClr val="696969"/>
                </a:solidFill>
                <a:latin typeface="Raleway"/>
                <a:ea typeface="Raleway"/>
                <a:cs typeface="Raleway"/>
                <a:sym typeface="Raleway"/>
              </a:rPr>
              <a:t>Best Practices/Data Share</a:t>
            </a:r>
            <a:endParaRPr sz="2400">
              <a:solidFill>
                <a:srgbClr val="696969"/>
              </a:solidFill>
              <a:latin typeface="Raleway"/>
              <a:ea typeface="Raleway"/>
              <a:cs typeface="Raleway"/>
              <a:sym typeface="Raleway"/>
            </a:endParaRPr>
          </a:p>
          <a:p>
            <a:pPr marL="45720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2400">
              <a:latin typeface="Raleway"/>
              <a:ea typeface="Raleway"/>
              <a:cs typeface="Raleway"/>
              <a:sym typeface="Raleway"/>
            </a:endParaRPr>
          </a:p>
        </p:txBody>
      </p:sp>
      <p:sp>
        <p:nvSpPr>
          <p:cNvPr id="78" name="Google Shape;78;p12"/>
          <p:cNvSpPr txBox="1"/>
          <p:nvPr/>
        </p:nvSpPr>
        <p:spPr>
          <a:xfrm>
            <a:off x="2805154" y="393820"/>
            <a:ext cx="8580900"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a:solidFill>
                  <a:srgbClr val="696969"/>
                </a:solidFill>
                <a:latin typeface="Raleway"/>
                <a:ea typeface="Raleway"/>
                <a:cs typeface="Raleway"/>
                <a:sym typeface="Raleway"/>
              </a:rPr>
              <a:t>Process Outline</a:t>
            </a:r>
            <a:r>
              <a:rPr lang="en-US" sz="4000" b="0" i="0" u="none" strike="noStrike" cap="none">
                <a:solidFill>
                  <a:srgbClr val="696969"/>
                </a:solidFill>
                <a:latin typeface="Raleway"/>
                <a:ea typeface="Raleway"/>
                <a:cs typeface="Raleway"/>
                <a:sym typeface="Raleway"/>
              </a:rPr>
              <a:t> Highlights</a:t>
            </a:r>
            <a:endParaRPr sz="2400" b="1" i="0" u="none" strike="noStrike" cap="none">
              <a:solidFill>
                <a:srgbClr val="696969"/>
              </a:solidFill>
              <a:latin typeface="Raleway"/>
              <a:ea typeface="Raleway"/>
              <a:cs typeface="Raleway"/>
              <a:sym typeface="Raleway"/>
            </a:endParaRPr>
          </a:p>
        </p:txBody>
      </p:sp>
      <p:cxnSp>
        <p:nvCxnSpPr>
          <p:cNvPr id="79" name="Google Shape;79;p12"/>
          <p:cNvCxnSpPr/>
          <p:nvPr/>
        </p:nvCxnSpPr>
        <p:spPr>
          <a:xfrm>
            <a:off x="2836193" y="1301858"/>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pic>
        <p:nvPicPr>
          <p:cNvPr id="80" name="Google Shape;80;p12"/>
          <p:cNvPicPr preferRelativeResize="0"/>
          <p:nvPr/>
        </p:nvPicPr>
        <p:blipFill>
          <a:blip r:embed="rId3">
            <a:alphaModFix/>
          </a:blip>
          <a:stretch>
            <a:fillRect/>
          </a:stretch>
        </p:blipFill>
        <p:spPr>
          <a:xfrm>
            <a:off x="8466400" y="1807285"/>
            <a:ext cx="1231875" cy="1231875"/>
          </a:xfrm>
          <a:prstGeom prst="rect">
            <a:avLst/>
          </a:prstGeom>
          <a:noFill/>
          <a:ln>
            <a:noFill/>
          </a:ln>
        </p:spPr>
      </p:pic>
      <p:pic>
        <p:nvPicPr>
          <p:cNvPr id="81" name="Google Shape;81;p12"/>
          <p:cNvPicPr preferRelativeResize="0"/>
          <p:nvPr/>
        </p:nvPicPr>
        <p:blipFill>
          <a:blip r:embed="rId4">
            <a:alphaModFix/>
          </a:blip>
          <a:stretch>
            <a:fillRect/>
          </a:stretch>
        </p:blipFill>
        <p:spPr>
          <a:xfrm>
            <a:off x="10101951" y="4624650"/>
            <a:ext cx="1694475" cy="1694475"/>
          </a:xfrm>
          <a:prstGeom prst="rect">
            <a:avLst/>
          </a:prstGeom>
          <a:noFill/>
          <a:ln>
            <a:noFill/>
          </a:ln>
        </p:spPr>
      </p:pic>
      <p:pic>
        <p:nvPicPr>
          <p:cNvPr id="82" name="Google Shape;82;p12"/>
          <p:cNvPicPr preferRelativeResize="0"/>
          <p:nvPr/>
        </p:nvPicPr>
        <p:blipFill>
          <a:blip r:embed="rId5">
            <a:alphaModFix/>
          </a:blip>
          <a:stretch>
            <a:fillRect/>
          </a:stretch>
        </p:blipFill>
        <p:spPr>
          <a:xfrm>
            <a:off x="8235088" y="3429000"/>
            <a:ext cx="1694475" cy="1271845"/>
          </a:xfrm>
          <a:prstGeom prst="rect">
            <a:avLst/>
          </a:prstGeom>
          <a:noFill/>
          <a:ln>
            <a:noFill/>
          </a:ln>
        </p:spPr>
      </p:pic>
      <p:pic>
        <p:nvPicPr>
          <p:cNvPr id="83" name="Google Shape;83;p12"/>
          <p:cNvPicPr preferRelativeResize="0"/>
          <p:nvPr/>
        </p:nvPicPr>
        <p:blipFill>
          <a:blip r:embed="rId6">
            <a:alphaModFix/>
          </a:blip>
          <a:stretch>
            <a:fillRect/>
          </a:stretch>
        </p:blipFill>
        <p:spPr>
          <a:xfrm>
            <a:off x="10333263" y="3070788"/>
            <a:ext cx="1231875" cy="1231850"/>
          </a:xfrm>
          <a:prstGeom prst="rect">
            <a:avLst/>
          </a:prstGeom>
          <a:noFill/>
          <a:ln>
            <a:noFill/>
          </a:ln>
        </p:spPr>
      </p:pic>
      <p:pic>
        <p:nvPicPr>
          <p:cNvPr id="84" name="Google Shape;84;p12"/>
          <p:cNvPicPr preferRelativeResize="0"/>
          <p:nvPr/>
        </p:nvPicPr>
        <p:blipFill>
          <a:blip r:embed="rId7">
            <a:alphaModFix/>
          </a:blip>
          <a:stretch>
            <a:fillRect/>
          </a:stretch>
        </p:blipFill>
        <p:spPr>
          <a:xfrm>
            <a:off x="7886538" y="4716338"/>
            <a:ext cx="2391600" cy="1543825"/>
          </a:xfrm>
          <a:prstGeom prst="rect">
            <a:avLst/>
          </a:prstGeom>
          <a:noFill/>
          <a:ln>
            <a:noFill/>
          </a:ln>
        </p:spPr>
      </p:pic>
      <p:pic>
        <p:nvPicPr>
          <p:cNvPr id="85" name="Google Shape;85;p12"/>
          <p:cNvPicPr preferRelativeResize="0"/>
          <p:nvPr/>
        </p:nvPicPr>
        <p:blipFill>
          <a:blip r:embed="rId8">
            <a:alphaModFix/>
          </a:blip>
          <a:stretch>
            <a:fillRect/>
          </a:stretch>
        </p:blipFill>
        <p:spPr>
          <a:xfrm>
            <a:off x="10178188" y="1367413"/>
            <a:ext cx="1694405" cy="16944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p:nvPr/>
        </p:nvSpPr>
        <p:spPr>
          <a:xfrm>
            <a:off x="1999280"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3"/>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5</a:t>
            </a:fld>
            <a:endParaRPr sz="1400" b="0" i="0" u="none" strike="noStrike" cap="none">
              <a:solidFill>
                <a:srgbClr val="696969"/>
              </a:solidFill>
              <a:latin typeface="Arial"/>
              <a:ea typeface="Arial"/>
              <a:cs typeface="Arial"/>
              <a:sym typeface="Arial"/>
            </a:endParaRPr>
          </a:p>
        </p:txBody>
      </p:sp>
      <p:sp>
        <p:nvSpPr>
          <p:cNvPr id="92" name="Google Shape;92;p13"/>
          <p:cNvSpPr txBox="1"/>
          <p:nvPr/>
        </p:nvSpPr>
        <p:spPr>
          <a:xfrm>
            <a:off x="2686024" y="1341225"/>
            <a:ext cx="8515375" cy="526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r>
              <a:rPr lang="en-US" sz="2400">
                <a:solidFill>
                  <a:srgbClr val="696969"/>
                </a:solidFill>
                <a:latin typeface="Raleway"/>
                <a:ea typeface="Raleway"/>
                <a:cs typeface="Raleway"/>
                <a:sym typeface="Raleway"/>
              </a:rPr>
              <a:t>Prioritizing Which API’s to Build </a:t>
            </a:r>
            <a:endParaRPr sz="2400">
              <a:solidFill>
                <a:srgbClr val="696969"/>
              </a:solidFill>
              <a:latin typeface="Raleway"/>
              <a:ea typeface="Raleway"/>
              <a:cs typeface="Raleway"/>
              <a:sym typeface="Raleway"/>
            </a:endParaRPr>
          </a:p>
          <a:p>
            <a:pPr marL="457200" lvl="0" indent="-342900" rtl="0">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A Dedicated User Permission API</a:t>
            </a:r>
            <a:endParaRPr sz="1800">
              <a:solidFill>
                <a:srgbClr val="696969"/>
              </a:solidFill>
              <a:latin typeface="Raleway"/>
              <a:ea typeface="Raleway"/>
              <a:cs typeface="Raleway"/>
              <a:sym typeface="Raleway"/>
            </a:endParaRPr>
          </a:p>
          <a:p>
            <a:pPr marL="914400" lvl="1" indent="-342900" rtl="0">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VA already has multiple permission schemes for its publicly facing API’s. VA could potentially focus on building or acquiring its own dedicated User Permissions API and exposing that early in its API Platform Program to speed adoption of subsequent API’s </a:t>
            </a:r>
            <a:endParaRPr sz="1800">
              <a:solidFill>
                <a:srgbClr val="696969"/>
              </a:solidFill>
              <a:latin typeface="Raleway"/>
              <a:ea typeface="Raleway"/>
              <a:cs typeface="Raleway"/>
              <a:sym typeface="Raleway"/>
            </a:endParaRPr>
          </a:p>
          <a:p>
            <a:pPr marL="914400" lvl="0" indent="0" rtl="0">
              <a:spcBef>
                <a:spcPts val="0"/>
              </a:spcBef>
              <a:spcAft>
                <a:spcPts val="0"/>
              </a:spcAft>
              <a:buNone/>
            </a:pPr>
            <a:endParaRPr sz="1800">
              <a:solidFill>
                <a:srgbClr val="696969"/>
              </a:solidFill>
              <a:latin typeface="Raleway"/>
              <a:ea typeface="Raleway"/>
              <a:cs typeface="Raleway"/>
              <a:sym typeface="Raleway"/>
            </a:endParaRPr>
          </a:p>
          <a:p>
            <a:pPr marL="457200" lvl="0" indent="0" rtl="0">
              <a:spcBef>
                <a:spcPts val="0"/>
              </a:spcBef>
              <a:spcAft>
                <a:spcPts val="0"/>
              </a:spcAft>
              <a:buNone/>
            </a:pPr>
            <a:endParaRPr sz="1800">
              <a:solidFill>
                <a:srgbClr val="696969"/>
              </a:solidFill>
              <a:latin typeface="Raleway"/>
              <a:ea typeface="Raleway"/>
              <a:cs typeface="Raleway"/>
              <a:sym typeface="Raleway"/>
            </a:endParaRPr>
          </a:p>
          <a:p>
            <a:pPr marL="457200" lvl="0" indent="-342900" rtl="0">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Building API’s Above Cerner, Epic and other Provider EHRM API</a:t>
            </a:r>
            <a:endParaRPr sz="1800">
              <a:solidFill>
                <a:srgbClr val="696969"/>
              </a:solidFill>
              <a:latin typeface="Raleway"/>
              <a:ea typeface="Raleway"/>
              <a:cs typeface="Raleway"/>
              <a:sym typeface="Raleway"/>
            </a:endParaRPr>
          </a:p>
          <a:p>
            <a:pPr marL="914400" lvl="1" indent="-342900" rtl="0">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We recommend that any API Governance initiative includes a liaison with Veterans Health Administration on forward looking policy questions concerning health data sharing beyond what is maintained within Veteran VistA and Cerner records. </a:t>
            </a:r>
            <a:endParaRPr sz="1800">
              <a:solidFill>
                <a:srgbClr val="696969"/>
              </a:solidFill>
              <a:latin typeface="Raleway"/>
              <a:ea typeface="Raleway"/>
              <a:cs typeface="Raleway"/>
              <a:sym typeface="Raleway"/>
            </a:endParaRPr>
          </a:p>
          <a:p>
            <a:pPr marL="45720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None/>
            </a:pPr>
            <a:endParaRPr sz="1800">
              <a:solidFill>
                <a:srgbClr val="222222"/>
              </a:solidFill>
              <a:highlight>
                <a:srgbClr val="FFFFFF"/>
              </a:highlight>
            </a:endParaRPr>
          </a:p>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45720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p:txBody>
      </p:sp>
      <p:sp>
        <p:nvSpPr>
          <p:cNvPr id="93" name="Google Shape;93;p13"/>
          <p:cNvSpPr txBox="1"/>
          <p:nvPr/>
        </p:nvSpPr>
        <p:spPr>
          <a:xfrm>
            <a:off x="2696704" y="393820"/>
            <a:ext cx="8580896"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b="0" i="0" u="none" strike="noStrike" cap="none">
                <a:solidFill>
                  <a:srgbClr val="696969"/>
                </a:solidFill>
                <a:latin typeface="Raleway"/>
                <a:ea typeface="Raleway"/>
                <a:cs typeface="Raleway"/>
                <a:sym typeface="Raleway"/>
              </a:rPr>
              <a:t>Research and Analysis Specifics </a:t>
            </a:r>
            <a:endParaRPr sz="4000" b="1" i="0" u="none" strike="noStrike" cap="none">
              <a:solidFill>
                <a:srgbClr val="696969"/>
              </a:solidFill>
              <a:latin typeface="Raleway"/>
              <a:ea typeface="Raleway"/>
              <a:cs typeface="Raleway"/>
              <a:sym typeface="Raleway"/>
            </a:endParaRPr>
          </a:p>
        </p:txBody>
      </p:sp>
      <p:cxnSp>
        <p:nvCxnSpPr>
          <p:cNvPr id="94" name="Google Shape;94;p13"/>
          <p:cNvCxnSpPr/>
          <p:nvPr/>
        </p:nvCxnSpPr>
        <p:spPr>
          <a:xfrm>
            <a:off x="2547243" y="1341233"/>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p:nvPr/>
        </p:nvSpPr>
        <p:spPr>
          <a:xfrm>
            <a:off x="1999280"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4"/>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6</a:t>
            </a:fld>
            <a:endParaRPr sz="1400" b="0" i="0" u="none" strike="noStrike" cap="none">
              <a:solidFill>
                <a:srgbClr val="696969"/>
              </a:solidFill>
              <a:latin typeface="Arial"/>
              <a:ea typeface="Arial"/>
              <a:cs typeface="Arial"/>
              <a:sym typeface="Arial"/>
            </a:endParaRPr>
          </a:p>
        </p:txBody>
      </p:sp>
      <p:sp>
        <p:nvSpPr>
          <p:cNvPr id="101" name="Google Shape;101;p14"/>
          <p:cNvSpPr txBox="1"/>
          <p:nvPr/>
        </p:nvSpPr>
        <p:spPr>
          <a:xfrm>
            <a:off x="2686024" y="1188825"/>
            <a:ext cx="8515500" cy="526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r>
              <a:rPr lang="en-US" sz="2400">
                <a:solidFill>
                  <a:srgbClr val="696969"/>
                </a:solidFill>
                <a:latin typeface="Raleway"/>
                <a:ea typeface="Raleway"/>
                <a:cs typeface="Raleway"/>
                <a:sym typeface="Raleway"/>
              </a:rPr>
              <a:t>Implementation Patterns </a:t>
            </a:r>
            <a:endParaRPr sz="24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Weakness</a:t>
            </a:r>
            <a:r>
              <a:rPr lang="en-US" sz="1800">
                <a:solidFill>
                  <a:srgbClr val="696969"/>
                </a:solidFill>
                <a:latin typeface="Raleway"/>
                <a:ea typeface="Raleway"/>
                <a:cs typeface="Raleway"/>
                <a:sym typeface="Raleway"/>
              </a:rPr>
              <a:t>: Heavy Handed Enterprise Architecture Kills Momentum</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Recommends embedding enterprise level architects in individual teams to provide guidance and not forcing a SOA architecture through a gateway review.   </a:t>
            </a:r>
            <a:endParaRPr sz="1800">
              <a:solidFill>
                <a:srgbClr val="696969"/>
              </a:solidFill>
              <a:latin typeface="Raleway"/>
              <a:ea typeface="Raleway"/>
              <a:cs typeface="Raleway"/>
              <a:sym typeface="Raleway"/>
            </a:endParaRPr>
          </a:p>
          <a:p>
            <a:pPr marL="91440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Defined Partner “Trusting” Process (IRS) </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VA should consider an enterprise level process for trusting partners, especially for API’s that allow Create, Update, and Delete to VA data sources.</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 </a:t>
            </a: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Lightweight Whitelisting Process (GSA)</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We recommend that the API platform governance team create tiered templates for lightweight whitelisting and heavyweight whitelisting. These could then be presented as “out of the box” solutions for specific business line requirements.</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45720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p:txBody>
      </p:sp>
      <p:sp>
        <p:nvSpPr>
          <p:cNvPr id="102" name="Google Shape;102;p14"/>
          <p:cNvSpPr txBox="1"/>
          <p:nvPr/>
        </p:nvSpPr>
        <p:spPr>
          <a:xfrm>
            <a:off x="2696704" y="393820"/>
            <a:ext cx="8580900"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b="0" i="0" u="none" strike="noStrike" cap="none">
                <a:solidFill>
                  <a:srgbClr val="696969"/>
                </a:solidFill>
                <a:latin typeface="Raleway"/>
                <a:ea typeface="Raleway"/>
                <a:cs typeface="Raleway"/>
                <a:sym typeface="Raleway"/>
              </a:rPr>
              <a:t>Research and Analysis Specifics </a:t>
            </a:r>
            <a:endParaRPr sz="2400" b="1" i="0" u="none" strike="noStrike" cap="none">
              <a:solidFill>
                <a:srgbClr val="696969"/>
              </a:solidFill>
              <a:latin typeface="Raleway"/>
              <a:ea typeface="Raleway"/>
              <a:cs typeface="Raleway"/>
              <a:sym typeface="Raleway"/>
            </a:endParaRPr>
          </a:p>
        </p:txBody>
      </p:sp>
      <p:cxnSp>
        <p:nvCxnSpPr>
          <p:cNvPr id="103" name="Google Shape;103;p14"/>
          <p:cNvCxnSpPr/>
          <p:nvPr/>
        </p:nvCxnSpPr>
        <p:spPr>
          <a:xfrm>
            <a:off x="2547243" y="1341233"/>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p:nvPr/>
        </p:nvSpPr>
        <p:spPr>
          <a:xfrm>
            <a:off x="1999280"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5"/>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7</a:t>
            </a:fld>
            <a:endParaRPr sz="1400" b="0" i="0" u="none" strike="noStrike" cap="none">
              <a:solidFill>
                <a:srgbClr val="696969"/>
              </a:solidFill>
              <a:latin typeface="Arial"/>
              <a:ea typeface="Arial"/>
              <a:cs typeface="Arial"/>
              <a:sym typeface="Arial"/>
            </a:endParaRPr>
          </a:p>
        </p:txBody>
      </p:sp>
      <p:sp>
        <p:nvSpPr>
          <p:cNvPr id="110" name="Google Shape;110;p15"/>
          <p:cNvSpPr txBox="1"/>
          <p:nvPr/>
        </p:nvSpPr>
        <p:spPr>
          <a:xfrm>
            <a:off x="2729399" y="1066675"/>
            <a:ext cx="8515500" cy="526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0" lvl="0" indent="0" rtl="0">
              <a:spcBef>
                <a:spcPts val="0"/>
              </a:spcBef>
              <a:spcAft>
                <a:spcPts val="0"/>
              </a:spcAft>
              <a:buNone/>
            </a:pPr>
            <a:r>
              <a:rPr lang="en-US" sz="2400">
                <a:solidFill>
                  <a:srgbClr val="696969"/>
                </a:solidFill>
                <a:latin typeface="Raleway"/>
                <a:ea typeface="Raleway"/>
                <a:cs typeface="Raleway"/>
                <a:sym typeface="Raleway"/>
              </a:rPr>
              <a:t>Implementation Patterns </a:t>
            </a:r>
            <a:endParaRPr sz="24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Robust Testing Prior to Engaging Third Parties</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Consider minimizing interaction with vendors during the testing phase in order to ensure consumers only have interaction with a stable API. </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When Third Party Testing Is Required, Engage Motivated Consumers</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We recommend that the VA require its contracted developers to be responsible for Reference Implementation testing of their own API’S prior to any final testing with a consumer. </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Provisioning of an Enterprise CI/CD Platform and Associated Training</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We recommend including a developer education and documentation component beyond stanard VIP documentation requirements.  Also consider acquiring CI/CD support in a way that doesn’t favor a specific developer.</a:t>
            </a:r>
            <a:endParaRPr sz="1800">
              <a:solidFill>
                <a:srgbClr val="696969"/>
              </a:solidFill>
              <a:latin typeface="Raleway"/>
              <a:ea typeface="Raleway"/>
              <a:cs typeface="Raleway"/>
              <a:sym typeface="Raleway"/>
            </a:endParaRPr>
          </a:p>
          <a:p>
            <a:pPr marL="45720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p:txBody>
      </p:sp>
      <p:sp>
        <p:nvSpPr>
          <p:cNvPr id="111" name="Google Shape;111;p15"/>
          <p:cNvSpPr txBox="1"/>
          <p:nvPr/>
        </p:nvSpPr>
        <p:spPr>
          <a:xfrm>
            <a:off x="2696704" y="393820"/>
            <a:ext cx="8580900"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b="0" i="0" u="none" strike="noStrike" cap="none">
                <a:solidFill>
                  <a:srgbClr val="696969"/>
                </a:solidFill>
                <a:latin typeface="Raleway"/>
                <a:ea typeface="Raleway"/>
                <a:cs typeface="Raleway"/>
                <a:sym typeface="Raleway"/>
              </a:rPr>
              <a:t>Research and Analysis Specifics </a:t>
            </a:r>
            <a:endParaRPr sz="2400" b="1" i="0" u="none" strike="noStrike" cap="none">
              <a:solidFill>
                <a:srgbClr val="696969"/>
              </a:solidFill>
              <a:latin typeface="Raleway"/>
              <a:ea typeface="Raleway"/>
              <a:cs typeface="Raleway"/>
              <a:sym typeface="Raleway"/>
            </a:endParaRPr>
          </a:p>
        </p:txBody>
      </p:sp>
      <p:cxnSp>
        <p:nvCxnSpPr>
          <p:cNvPr id="112" name="Google Shape;112;p15"/>
          <p:cNvCxnSpPr/>
          <p:nvPr/>
        </p:nvCxnSpPr>
        <p:spPr>
          <a:xfrm>
            <a:off x="2547243" y="1341233"/>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p:nvPr/>
        </p:nvSpPr>
        <p:spPr>
          <a:xfrm>
            <a:off x="1999200" y="10975"/>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8</a:t>
            </a:fld>
            <a:endParaRPr sz="1400" b="0" i="0" u="none" strike="noStrike" cap="none">
              <a:solidFill>
                <a:srgbClr val="696969"/>
              </a:solidFill>
              <a:latin typeface="Arial"/>
              <a:ea typeface="Arial"/>
              <a:cs typeface="Arial"/>
              <a:sym typeface="Arial"/>
            </a:endParaRPr>
          </a:p>
        </p:txBody>
      </p:sp>
      <p:sp>
        <p:nvSpPr>
          <p:cNvPr id="119" name="Google Shape;119;p16"/>
          <p:cNvSpPr txBox="1"/>
          <p:nvPr/>
        </p:nvSpPr>
        <p:spPr>
          <a:xfrm>
            <a:off x="2729400" y="1066675"/>
            <a:ext cx="8515500" cy="550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0" lvl="0" indent="0" rtl="0">
              <a:spcBef>
                <a:spcPts val="0"/>
              </a:spcBef>
              <a:spcAft>
                <a:spcPts val="0"/>
              </a:spcAft>
              <a:buNone/>
            </a:pPr>
            <a:r>
              <a:rPr lang="en-US" sz="2400">
                <a:solidFill>
                  <a:srgbClr val="696969"/>
                </a:solidFill>
                <a:latin typeface="Raleway"/>
                <a:ea typeface="Raleway"/>
                <a:cs typeface="Raleway"/>
                <a:sym typeface="Raleway"/>
              </a:rPr>
              <a:t>Implementation Patterns </a:t>
            </a:r>
            <a:endParaRPr sz="24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Not Forcing OAuth2 in Test Environment</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Recommend simplifying the security requirements in the exposed test environment to support easy experimentation with an API.</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Weakness</a:t>
            </a:r>
            <a:r>
              <a:rPr lang="en-US" sz="1800">
                <a:solidFill>
                  <a:srgbClr val="696969"/>
                </a:solidFill>
                <a:latin typeface="Raleway"/>
                <a:ea typeface="Raleway"/>
                <a:cs typeface="Raleway"/>
                <a:sym typeface="Raleway"/>
              </a:rPr>
              <a:t>: Ancillary Tool Requirements to an API Gateway Tool Increases Licensing Cost </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There's no clear answer on what API tools or platforms to acquire for large federal agencies  based on the VA and FS’ experience. Early governance could focus on making a decision for a gateway tool factoring in lifestyle cost considerations.</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Purposeful Division of Team on Github to Enforce Architectural Goals</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VA could consider amending VIP and the Rational schema/Compliance epics to encourage API’s and Microservices. </a:t>
            </a:r>
            <a:endParaRPr sz="1800">
              <a:solidFill>
                <a:srgbClr val="696969"/>
              </a:solidFill>
              <a:latin typeface="Raleway"/>
              <a:ea typeface="Raleway"/>
              <a:cs typeface="Raleway"/>
              <a:sym typeface="Raleway"/>
            </a:endParaRPr>
          </a:p>
          <a:p>
            <a:pPr marL="45720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p:txBody>
      </p:sp>
      <p:sp>
        <p:nvSpPr>
          <p:cNvPr id="120" name="Google Shape;120;p16"/>
          <p:cNvSpPr txBox="1"/>
          <p:nvPr/>
        </p:nvSpPr>
        <p:spPr>
          <a:xfrm>
            <a:off x="2718150" y="393825"/>
            <a:ext cx="8515500"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b="0" i="0" u="none" strike="noStrike" cap="none">
                <a:solidFill>
                  <a:srgbClr val="696969"/>
                </a:solidFill>
                <a:latin typeface="Raleway"/>
                <a:ea typeface="Raleway"/>
                <a:cs typeface="Raleway"/>
                <a:sym typeface="Raleway"/>
              </a:rPr>
              <a:t>Research and Analysis Specifics </a:t>
            </a:r>
            <a:endParaRPr sz="2400" b="1" i="0" u="none" strike="noStrike" cap="none">
              <a:solidFill>
                <a:srgbClr val="696969"/>
              </a:solidFill>
              <a:latin typeface="Raleway"/>
              <a:ea typeface="Raleway"/>
              <a:cs typeface="Raleway"/>
              <a:sym typeface="Raleway"/>
            </a:endParaRPr>
          </a:p>
        </p:txBody>
      </p:sp>
      <p:cxnSp>
        <p:nvCxnSpPr>
          <p:cNvPr id="121" name="Google Shape;121;p16"/>
          <p:cNvCxnSpPr/>
          <p:nvPr/>
        </p:nvCxnSpPr>
        <p:spPr>
          <a:xfrm>
            <a:off x="2547243" y="1341233"/>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p:nvPr/>
        </p:nvSpPr>
        <p:spPr>
          <a:xfrm>
            <a:off x="1999205"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9</a:t>
            </a:fld>
            <a:endParaRPr sz="1400" b="0" i="0" u="none" strike="noStrike" cap="none">
              <a:solidFill>
                <a:srgbClr val="696969"/>
              </a:solidFill>
              <a:latin typeface="Arial"/>
              <a:ea typeface="Arial"/>
              <a:cs typeface="Arial"/>
              <a:sym typeface="Arial"/>
            </a:endParaRPr>
          </a:p>
        </p:txBody>
      </p:sp>
      <p:sp>
        <p:nvSpPr>
          <p:cNvPr id="128" name="Google Shape;128;p17"/>
          <p:cNvSpPr txBox="1"/>
          <p:nvPr/>
        </p:nvSpPr>
        <p:spPr>
          <a:xfrm>
            <a:off x="2729399" y="1219075"/>
            <a:ext cx="8515500" cy="526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0" lvl="0" indent="0" rtl="0">
              <a:spcBef>
                <a:spcPts val="0"/>
              </a:spcBef>
              <a:spcAft>
                <a:spcPts val="0"/>
              </a:spcAft>
              <a:buNone/>
            </a:pPr>
            <a:r>
              <a:rPr lang="en-US" sz="2400">
                <a:solidFill>
                  <a:srgbClr val="696969"/>
                </a:solidFill>
                <a:latin typeface="Raleway"/>
                <a:ea typeface="Raleway"/>
                <a:cs typeface="Raleway"/>
                <a:sym typeface="Raleway"/>
              </a:rPr>
              <a:t>Implementation Patterns </a:t>
            </a:r>
            <a:r>
              <a:rPr lang="en-US" sz="1800">
                <a:solidFill>
                  <a:srgbClr val="696969"/>
                </a:solidFill>
                <a:latin typeface="Raleway"/>
                <a:ea typeface="Raleway"/>
                <a:cs typeface="Raleway"/>
                <a:sym typeface="Raleway"/>
              </a:rPr>
              <a:t>.</a:t>
            </a:r>
            <a:endParaRPr sz="18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Weakness</a:t>
            </a:r>
            <a:r>
              <a:rPr lang="en-US" sz="1800">
                <a:solidFill>
                  <a:srgbClr val="696969"/>
                </a:solidFill>
                <a:latin typeface="Raleway"/>
                <a:ea typeface="Raleway"/>
                <a:cs typeface="Raleway"/>
                <a:sym typeface="Raleway"/>
              </a:rPr>
              <a:t>: Reliance on Non- Cloud Based Legacy Systems Decreases API Availability</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As VA initiates its own Cloud migration initiative it may be worth factoring in the API pipeline when considering prioritization of legacy system migration. </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Weakness</a:t>
            </a:r>
            <a:r>
              <a:rPr lang="en-US" sz="1800">
                <a:solidFill>
                  <a:srgbClr val="696969"/>
                </a:solidFill>
                <a:latin typeface="Raleway"/>
                <a:ea typeface="Raleway"/>
                <a:cs typeface="Raleway"/>
                <a:sym typeface="Raleway"/>
              </a:rPr>
              <a:t>: Even with Mature Governance, Third Parties Cannot Be Trusted to Use API’s as Intended</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VA could address this both through thorough SLA’s enforced through an API Management tool. </a:t>
            </a:r>
            <a:br>
              <a:rPr lang="en-US" sz="1800">
                <a:solidFill>
                  <a:srgbClr val="696969"/>
                </a:solidFill>
                <a:latin typeface="Raleway"/>
                <a:ea typeface="Raleway"/>
                <a:cs typeface="Raleway"/>
                <a:sym typeface="Raleway"/>
              </a:rPr>
            </a:br>
            <a:r>
              <a:rPr lang="en-US" sz="1800">
                <a:solidFill>
                  <a:srgbClr val="696969"/>
                </a:solidFill>
                <a:latin typeface="Raleway"/>
                <a:ea typeface="Raleway"/>
                <a:cs typeface="Raleway"/>
                <a:sym typeface="Raleway"/>
              </a:rPr>
              <a:t> </a:t>
            </a:r>
            <a:endParaRPr sz="1800">
              <a:solidFill>
                <a:srgbClr val="696969"/>
              </a:solidFill>
              <a:latin typeface="Raleway"/>
              <a:ea typeface="Raleway"/>
              <a:cs typeface="Raleway"/>
              <a:sym typeface="Raleway"/>
            </a:endParaRPr>
          </a:p>
          <a:p>
            <a:pPr marL="45720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p:txBody>
      </p:sp>
      <p:sp>
        <p:nvSpPr>
          <p:cNvPr id="129" name="Google Shape;129;p17"/>
          <p:cNvSpPr txBox="1"/>
          <p:nvPr/>
        </p:nvSpPr>
        <p:spPr>
          <a:xfrm>
            <a:off x="2696704" y="393820"/>
            <a:ext cx="8580900"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b="0" i="0" u="none" strike="noStrike" cap="none">
                <a:solidFill>
                  <a:srgbClr val="696969"/>
                </a:solidFill>
                <a:latin typeface="Raleway"/>
                <a:ea typeface="Raleway"/>
                <a:cs typeface="Raleway"/>
                <a:sym typeface="Raleway"/>
              </a:rPr>
              <a:t>Research and Analysis Specifics </a:t>
            </a:r>
            <a:endParaRPr sz="2400" b="1" i="0" u="none" strike="noStrike" cap="none">
              <a:solidFill>
                <a:srgbClr val="696969"/>
              </a:solidFill>
              <a:latin typeface="Raleway"/>
              <a:ea typeface="Raleway"/>
              <a:cs typeface="Raleway"/>
              <a:sym typeface="Raleway"/>
            </a:endParaRPr>
          </a:p>
        </p:txBody>
      </p:sp>
      <p:cxnSp>
        <p:nvCxnSpPr>
          <p:cNvPr id="130" name="Google Shape;130;p17"/>
          <p:cNvCxnSpPr/>
          <p:nvPr/>
        </p:nvCxnSpPr>
        <p:spPr>
          <a:xfrm>
            <a:off x="2547243" y="1341233"/>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1839</Words>
  <Application>Microsoft Office PowerPoint</Application>
  <PresentationFormat>Widescreen</PresentationFormat>
  <Paragraphs>153</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Raleway</vt:lpstr>
      <vt:lpstr>Roboto</vt:lpstr>
      <vt:lpstr>Arial</vt:lpstr>
      <vt:lpstr>material</vt:lpstr>
      <vt:lpstr>VA Microtask - API Governance Executive Summary</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 Microtask - API Governance Executive Summary</dc:title>
  <cp:lastModifiedBy>Paul Marshall</cp:lastModifiedBy>
  <cp:revision>1</cp:revision>
  <dcterms:modified xsi:type="dcterms:W3CDTF">2018-08-14T16:42:46Z</dcterms:modified>
</cp:coreProperties>
</file>