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6" r:id="rId2"/>
    <p:sldId id="279" r:id="rId3"/>
    <p:sldId id="289" r:id="rId4"/>
    <p:sldId id="290" r:id="rId5"/>
    <p:sldId id="291" r:id="rId6"/>
    <p:sldId id="292" r:id="rId7"/>
    <p:sldId id="293" r:id="rId8"/>
    <p:sldId id="295" r:id="rId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72" y="267"/>
      </p:cViewPr>
      <p:guideLst/>
    </p:cSldViewPr>
  </p:slideViewPr>
  <p:notesTextViewPr>
    <p:cViewPr>
      <p:scale>
        <a:sx n="1" d="1"/>
        <a:sy n="1" d="1"/>
      </p:scale>
      <p:origin x="0" y="0"/>
    </p:cViewPr>
  </p:notesTextViewPr>
  <p:notesViewPr>
    <p:cSldViewPr snapToGrid="0">
      <p:cViewPr varScale="1">
        <p:scale>
          <a:sx n="76" d="100"/>
          <a:sy n="76" d="100"/>
        </p:scale>
        <p:origin x="276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0C2404AE-5233-47D3-AEBC-30103E32ED6E}" type="datetimeFigureOut">
              <a:rPr lang="en-US" smtClean="0"/>
              <a:t>10/2/2018</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40E31F4F-87E9-4946-81A5-B25DBF3AA321}" type="slidenum">
              <a:rPr lang="en-US" smtClean="0"/>
              <a:t>‹#›</a:t>
            </a:fld>
            <a:endParaRPr lang="en-US"/>
          </a:p>
        </p:txBody>
      </p:sp>
    </p:spTree>
    <p:extLst>
      <p:ext uri="{BB962C8B-B14F-4D97-AF65-F5344CB8AC3E}">
        <p14:creationId xmlns:p14="http://schemas.microsoft.com/office/powerpoint/2010/main" val="583684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1</a:t>
            </a:fld>
            <a:endParaRPr lang="en-US"/>
          </a:p>
        </p:txBody>
      </p:sp>
    </p:spTree>
    <p:extLst>
      <p:ext uri="{BB962C8B-B14F-4D97-AF65-F5344CB8AC3E}">
        <p14:creationId xmlns:p14="http://schemas.microsoft.com/office/powerpoint/2010/main" val="411561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2</a:t>
            </a:fld>
            <a:endParaRPr lang="en-US"/>
          </a:p>
        </p:txBody>
      </p:sp>
    </p:spTree>
    <p:extLst>
      <p:ext uri="{BB962C8B-B14F-4D97-AF65-F5344CB8AC3E}">
        <p14:creationId xmlns:p14="http://schemas.microsoft.com/office/powerpoint/2010/main" val="237109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3</a:t>
            </a:fld>
            <a:endParaRPr lang="en-US"/>
          </a:p>
        </p:txBody>
      </p:sp>
    </p:spTree>
    <p:extLst>
      <p:ext uri="{BB962C8B-B14F-4D97-AF65-F5344CB8AC3E}">
        <p14:creationId xmlns:p14="http://schemas.microsoft.com/office/powerpoint/2010/main" val="2887463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4</a:t>
            </a:fld>
            <a:endParaRPr lang="en-US"/>
          </a:p>
        </p:txBody>
      </p:sp>
    </p:spTree>
    <p:extLst>
      <p:ext uri="{BB962C8B-B14F-4D97-AF65-F5344CB8AC3E}">
        <p14:creationId xmlns:p14="http://schemas.microsoft.com/office/powerpoint/2010/main" val="433778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5</a:t>
            </a:fld>
            <a:endParaRPr lang="en-US"/>
          </a:p>
        </p:txBody>
      </p:sp>
    </p:spTree>
    <p:extLst>
      <p:ext uri="{BB962C8B-B14F-4D97-AF65-F5344CB8AC3E}">
        <p14:creationId xmlns:p14="http://schemas.microsoft.com/office/powerpoint/2010/main" val="110711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6</a:t>
            </a:fld>
            <a:endParaRPr lang="en-US"/>
          </a:p>
        </p:txBody>
      </p:sp>
    </p:spTree>
    <p:extLst>
      <p:ext uri="{BB962C8B-B14F-4D97-AF65-F5344CB8AC3E}">
        <p14:creationId xmlns:p14="http://schemas.microsoft.com/office/powerpoint/2010/main" val="107379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7</a:t>
            </a:fld>
            <a:endParaRPr lang="en-US"/>
          </a:p>
        </p:txBody>
      </p:sp>
    </p:spTree>
    <p:extLst>
      <p:ext uri="{BB962C8B-B14F-4D97-AF65-F5344CB8AC3E}">
        <p14:creationId xmlns:p14="http://schemas.microsoft.com/office/powerpoint/2010/main" val="347446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How does this help us with more specific tasks, such as the AOA’s or specific gateway considerations.</a:t>
            </a:r>
          </a:p>
          <a:p>
            <a:endParaRPr lang="en-US" dirty="0"/>
          </a:p>
          <a:p>
            <a:r>
              <a:rPr lang="en-US" dirty="0"/>
              <a:t>Randhir: Diagram naming.</a:t>
            </a:r>
          </a:p>
          <a:p>
            <a:endParaRPr lang="en-US" dirty="0"/>
          </a:p>
          <a:p>
            <a:r>
              <a:rPr lang="en-US" dirty="0"/>
              <a:t>We are showing some components, but maybe missing some in the lifecycle.</a:t>
            </a:r>
          </a:p>
          <a:p>
            <a:endParaRPr lang="en-US" dirty="0"/>
          </a:p>
          <a:p>
            <a:r>
              <a:rPr lang="en-US" dirty="0"/>
              <a:t>What do the arrows mean?</a:t>
            </a:r>
          </a:p>
          <a:p>
            <a:endParaRPr lang="en-US" dirty="0"/>
          </a:p>
          <a:p>
            <a:r>
              <a:rPr lang="en-US" dirty="0"/>
              <a:t>Are we attempting to show sequence.</a:t>
            </a:r>
          </a:p>
          <a:p>
            <a:endParaRPr lang="en-US" dirty="0"/>
          </a:p>
          <a:p>
            <a:r>
              <a:rPr lang="en-US" dirty="0"/>
              <a:t>Vasu:  Instead of management, what about a 360 view?</a:t>
            </a:r>
          </a:p>
          <a:p>
            <a:endParaRPr lang="en-US" dirty="0"/>
          </a:p>
          <a:p>
            <a:r>
              <a:rPr lang="en-US" dirty="0"/>
              <a:t>What about scalability, security, elasticity?</a:t>
            </a:r>
          </a:p>
          <a:p>
            <a:endParaRPr lang="en-US" dirty="0"/>
          </a:p>
        </p:txBody>
      </p:sp>
      <p:sp>
        <p:nvSpPr>
          <p:cNvPr id="4" name="Slide Number Placeholder 3"/>
          <p:cNvSpPr>
            <a:spLocks noGrp="1"/>
          </p:cNvSpPr>
          <p:nvPr>
            <p:ph type="sldNum" sz="quarter" idx="10"/>
          </p:nvPr>
        </p:nvSpPr>
        <p:spPr/>
        <p:txBody>
          <a:bodyPr/>
          <a:lstStyle/>
          <a:p>
            <a:fld id="{40E31F4F-87E9-4946-81A5-B25DBF3AA321}" type="slidenum">
              <a:rPr lang="en-US" smtClean="0"/>
              <a:t>8</a:t>
            </a:fld>
            <a:endParaRPr lang="en-US"/>
          </a:p>
        </p:txBody>
      </p:sp>
    </p:spTree>
    <p:extLst>
      <p:ext uri="{BB962C8B-B14F-4D97-AF65-F5344CB8AC3E}">
        <p14:creationId xmlns:p14="http://schemas.microsoft.com/office/powerpoint/2010/main" val="292137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C974-F002-43F4-82E2-71C8D8A9E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1926D2-2202-412F-AD3D-89A719073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8701A4-6659-427A-8A97-1DEA757149B5}"/>
              </a:ext>
            </a:extLst>
          </p:cNvPr>
          <p:cNvSpPr>
            <a:spLocks noGrp="1"/>
          </p:cNvSpPr>
          <p:nvPr>
            <p:ph type="dt" sz="half" idx="10"/>
          </p:nvPr>
        </p:nvSpPr>
        <p:spPr/>
        <p:txBody>
          <a:bodyPr/>
          <a:lstStyle/>
          <a:p>
            <a:fld id="{E5FD0198-2C97-4BED-A025-B1C1CBEA68DF}" type="datetimeFigureOut">
              <a:rPr lang="en-US" smtClean="0"/>
              <a:t>10/2/2018</a:t>
            </a:fld>
            <a:endParaRPr lang="en-US"/>
          </a:p>
        </p:txBody>
      </p:sp>
      <p:sp>
        <p:nvSpPr>
          <p:cNvPr id="5" name="Footer Placeholder 4">
            <a:extLst>
              <a:ext uri="{FF2B5EF4-FFF2-40B4-BE49-F238E27FC236}">
                <a16:creationId xmlns:a16="http://schemas.microsoft.com/office/drawing/2014/main" id="{F970A5B3-BEFE-44C2-A5EC-B42245DC8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A0E7A-CF71-474F-BF5F-6E558BD3D6CE}"/>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317911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711A-4D3F-44D2-B450-FE2F8743A1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72BF84-B7E0-4B83-B6A9-D18CF39592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A326F-6AC7-4B0F-B2AF-77B96280CD5F}"/>
              </a:ext>
            </a:extLst>
          </p:cNvPr>
          <p:cNvSpPr>
            <a:spLocks noGrp="1"/>
          </p:cNvSpPr>
          <p:nvPr>
            <p:ph type="dt" sz="half" idx="10"/>
          </p:nvPr>
        </p:nvSpPr>
        <p:spPr/>
        <p:txBody>
          <a:bodyPr/>
          <a:lstStyle/>
          <a:p>
            <a:fld id="{E5FD0198-2C97-4BED-A025-B1C1CBEA68DF}" type="datetimeFigureOut">
              <a:rPr lang="en-US" smtClean="0"/>
              <a:t>10/2/2018</a:t>
            </a:fld>
            <a:endParaRPr lang="en-US"/>
          </a:p>
        </p:txBody>
      </p:sp>
      <p:sp>
        <p:nvSpPr>
          <p:cNvPr id="5" name="Footer Placeholder 4">
            <a:extLst>
              <a:ext uri="{FF2B5EF4-FFF2-40B4-BE49-F238E27FC236}">
                <a16:creationId xmlns:a16="http://schemas.microsoft.com/office/drawing/2014/main" id="{FF2E6E1A-B41E-479E-9E6A-A8A2EF20B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CAA00-FA09-4FF5-87FB-3A1EA644CBF1}"/>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6129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9B12C-BF2B-4C24-BDDD-3DB7047F18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A20957-BD2F-46AA-99D7-7BC758BCA1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F8E3A-59F8-44BC-A89C-CE1E4CC4A760}"/>
              </a:ext>
            </a:extLst>
          </p:cNvPr>
          <p:cNvSpPr>
            <a:spLocks noGrp="1"/>
          </p:cNvSpPr>
          <p:nvPr>
            <p:ph type="dt" sz="half" idx="10"/>
          </p:nvPr>
        </p:nvSpPr>
        <p:spPr/>
        <p:txBody>
          <a:bodyPr/>
          <a:lstStyle/>
          <a:p>
            <a:fld id="{E5FD0198-2C97-4BED-A025-B1C1CBEA68DF}" type="datetimeFigureOut">
              <a:rPr lang="en-US" smtClean="0"/>
              <a:t>10/2/2018</a:t>
            </a:fld>
            <a:endParaRPr lang="en-US"/>
          </a:p>
        </p:txBody>
      </p:sp>
      <p:sp>
        <p:nvSpPr>
          <p:cNvPr id="5" name="Footer Placeholder 4">
            <a:extLst>
              <a:ext uri="{FF2B5EF4-FFF2-40B4-BE49-F238E27FC236}">
                <a16:creationId xmlns:a16="http://schemas.microsoft.com/office/drawing/2014/main" id="{0DD06BC4-E936-4910-8468-4BADE1831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4F68D-5DEB-4C92-A4E0-7BF9850A3CBB}"/>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194755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7832-38DF-4653-B409-9601E60A14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FFBBB-683B-473A-B1E4-6819DDDD5F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31650-128D-45A8-BA18-B7A79897FCED}"/>
              </a:ext>
            </a:extLst>
          </p:cNvPr>
          <p:cNvSpPr>
            <a:spLocks noGrp="1"/>
          </p:cNvSpPr>
          <p:nvPr>
            <p:ph type="dt" sz="half" idx="10"/>
          </p:nvPr>
        </p:nvSpPr>
        <p:spPr/>
        <p:txBody>
          <a:bodyPr/>
          <a:lstStyle/>
          <a:p>
            <a:fld id="{E5FD0198-2C97-4BED-A025-B1C1CBEA68DF}" type="datetimeFigureOut">
              <a:rPr lang="en-US" smtClean="0"/>
              <a:t>10/2/2018</a:t>
            </a:fld>
            <a:endParaRPr lang="en-US"/>
          </a:p>
        </p:txBody>
      </p:sp>
      <p:sp>
        <p:nvSpPr>
          <p:cNvPr id="5" name="Footer Placeholder 4">
            <a:extLst>
              <a:ext uri="{FF2B5EF4-FFF2-40B4-BE49-F238E27FC236}">
                <a16:creationId xmlns:a16="http://schemas.microsoft.com/office/drawing/2014/main" id="{E9BA0F7B-4BD3-4CA5-B96E-79A7ACC6C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0D7DF-736F-4BBD-ABC3-596D82400C2C}"/>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33796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5E1E-3F97-4EDC-A4AD-C702B30FF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3E1F2D-005D-4798-B14F-CA65C444EF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D4D6D4-4A89-4D74-8D72-877E07A186D0}"/>
              </a:ext>
            </a:extLst>
          </p:cNvPr>
          <p:cNvSpPr>
            <a:spLocks noGrp="1"/>
          </p:cNvSpPr>
          <p:nvPr>
            <p:ph type="dt" sz="half" idx="10"/>
          </p:nvPr>
        </p:nvSpPr>
        <p:spPr/>
        <p:txBody>
          <a:bodyPr/>
          <a:lstStyle/>
          <a:p>
            <a:fld id="{E5FD0198-2C97-4BED-A025-B1C1CBEA68DF}" type="datetimeFigureOut">
              <a:rPr lang="en-US" smtClean="0"/>
              <a:t>10/2/2018</a:t>
            </a:fld>
            <a:endParaRPr lang="en-US"/>
          </a:p>
        </p:txBody>
      </p:sp>
      <p:sp>
        <p:nvSpPr>
          <p:cNvPr id="5" name="Footer Placeholder 4">
            <a:extLst>
              <a:ext uri="{FF2B5EF4-FFF2-40B4-BE49-F238E27FC236}">
                <a16:creationId xmlns:a16="http://schemas.microsoft.com/office/drawing/2014/main" id="{15CF76A7-B027-4C30-9E08-720E75937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F0F0A-A890-4C3F-9F15-7F7D99440AC8}"/>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302587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9271-EF75-4E06-A8B0-9ADFF9E5C3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04CA0F-BDF1-4215-B792-A70C17F3BD8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0D9F56-4682-4D9E-847C-37AB039F966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A12393-E29B-49D8-96C2-0D454AE80F57}"/>
              </a:ext>
            </a:extLst>
          </p:cNvPr>
          <p:cNvSpPr>
            <a:spLocks noGrp="1"/>
          </p:cNvSpPr>
          <p:nvPr>
            <p:ph type="dt" sz="half" idx="10"/>
          </p:nvPr>
        </p:nvSpPr>
        <p:spPr/>
        <p:txBody>
          <a:bodyPr/>
          <a:lstStyle/>
          <a:p>
            <a:fld id="{E5FD0198-2C97-4BED-A025-B1C1CBEA68DF}" type="datetimeFigureOut">
              <a:rPr lang="en-US" smtClean="0"/>
              <a:t>10/2/2018</a:t>
            </a:fld>
            <a:endParaRPr lang="en-US"/>
          </a:p>
        </p:txBody>
      </p:sp>
      <p:sp>
        <p:nvSpPr>
          <p:cNvPr id="6" name="Footer Placeholder 5">
            <a:extLst>
              <a:ext uri="{FF2B5EF4-FFF2-40B4-BE49-F238E27FC236}">
                <a16:creationId xmlns:a16="http://schemas.microsoft.com/office/drawing/2014/main" id="{D0A37233-33C4-4DAF-9236-E92315D45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B0682-A803-4909-9582-DC4780A0D4DA}"/>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186154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02C2-C044-4BE1-BB51-B42C9DD168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ECB6BA-3F49-42DD-973B-5ECCE09A4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8A7CF6-1978-4EE8-BFD0-EF8ACEB95C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419BF3-0440-4A72-87AC-DB8EDEE28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FE9B90-0BC9-467E-91FC-AFF4E7AF1F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CEDE6-317C-40B5-8EDB-61CE0684BC97}"/>
              </a:ext>
            </a:extLst>
          </p:cNvPr>
          <p:cNvSpPr>
            <a:spLocks noGrp="1"/>
          </p:cNvSpPr>
          <p:nvPr>
            <p:ph type="dt" sz="half" idx="10"/>
          </p:nvPr>
        </p:nvSpPr>
        <p:spPr/>
        <p:txBody>
          <a:bodyPr/>
          <a:lstStyle/>
          <a:p>
            <a:fld id="{E5FD0198-2C97-4BED-A025-B1C1CBEA68DF}" type="datetimeFigureOut">
              <a:rPr lang="en-US" smtClean="0"/>
              <a:t>10/2/2018</a:t>
            </a:fld>
            <a:endParaRPr lang="en-US"/>
          </a:p>
        </p:txBody>
      </p:sp>
      <p:sp>
        <p:nvSpPr>
          <p:cNvPr id="8" name="Footer Placeholder 7">
            <a:extLst>
              <a:ext uri="{FF2B5EF4-FFF2-40B4-BE49-F238E27FC236}">
                <a16:creationId xmlns:a16="http://schemas.microsoft.com/office/drawing/2014/main" id="{6F60C4BE-D52D-4382-B34B-B8C8A0D562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A3164-4297-41B9-B013-DF4C119D839A}"/>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32105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DB46-07A6-441D-AA9D-BD5E5B13BB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C0B001-B043-4AB0-8BA8-B8FB52C18FB5}"/>
              </a:ext>
            </a:extLst>
          </p:cNvPr>
          <p:cNvSpPr>
            <a:spLocks noGrp="1"/>
          </p:cNvSpPr>
          <p:nvPr>
            <p:ph type="dt" sz="half" idx="10"/>
          </p:nvPr>
        </p:nvSpPr>
        <p:spPr/>
        <p:txBody>
          <a:bodyPr/>
          <a:lstStyle/>
          <a:p>
            <a:fld id="{E5FD0198-2C97-4BED-A025-B1C1CBEA68DF}" type="datetimeFigureOut">
              <a:rPr lang="en-US" smtClean="0"/>
              <a:t>10/2/2018</a:t>
            </a:fld>
            <a:endParaRPr lang="en-US"/>
          </a:p>
        </p:txBody>
      </p:sp>
      <p:sp>
        <p:nvSpPr>
          <p:cNvPr id="4" name="Footer Placeholder 3">
            <a:extLst>
              <a:ext uri="{FF2B5EF4-FFF2-40B4-BE49-F238E27FC236}">
                <a16:creationId xmlns:a16="http://schemas.microsoft.com/office/drawing/2014/main" id="{2E945C3F-AE44-4371-9F47-BE9659AB3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D1EF20-CC82-4FC5-BC34-3841DD2544AA}"/>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88440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62E371-6C35-496C-A910-343A46CABF44}"/>
              </a:ext>
            </a:extLst>
          </p:cNvPr>
          <p:cNvSpPr>
            <a:spLocks noGrp="1"/>
          </p:cNvSpPr>
          <p:nvPr>
            <p:ph type="dt" sz="half" idx="10"/>
          </p:nvPr>
        </p:nvSpPr>
        <p:spPr/>
        <p:txBody>
          <a:bodyPr/>
          <a:lstStyle/>
          <a:p>
            <a:fld id="{E5FD0198-2C97-4BED-A025-B1C1CBEA68DF}" type="datetimeFigureOut">
              <a:rPr lang="en-US" smtClean="0"/>
              <a:t>10/2/2018</a:t>
            </a:fld>
            <a:endParaRPr lang="en-US"/>
          </a:p>
        </p:txBody>
      </p:sp>
      <p:sp>
        <p:nvSpPr>
          <p:cNvPr id="3" name="Footer Placeholder 2">
            <a:extLst>
              <a:ext uri="{FF2B5EF4-FFF2-40B4-BE49-F238E27FC236}">
                <a16:creationId xmlns:a16="http://schemas.microsoft.com/office/drawing/2014/main" id="{204DD582-F68A-4E8A-86FC-E95432FC61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7829D2-08D9-4A44-89EF-CE243E00E5A0}"/>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238285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C532-4586-4157-B75B-76BEDDCA8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29D5C-B04C-4F17-BC7A-50322684C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747697-C994-483D-BA09-C56BCEFF1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098A12-0DA2-40C0-AD06-DC9153F412EE}"/>
              </a:ext>
            </a:extLst>
          </p:cNvPr>
          <p:cNvSpPr>
            <a:spLocks noGrp="1"/>
          </p:cNvSpPr>
          <p:nvPr>
            <p:ph type="dt" sz="half" idx="10"/>
          </p:nvPr>
        </p:nvSpPr>
        <p:spPr/>
        <p:txBody>
          <a:bodyPr/>
          <a:lstStyle/>
          <a:p>
            <a:fld id="{E5FD0198-2C97-4BED-A025-B1C1CBEA68DF}" type="datetimeFigureOut">
              <a:rPr lang="en-US" smtClean="0"/>
              <a:t>10/2/2018</a:t>
            </a:fld>
            <a:endParaRPr lang="en-US"/>
          </a:p>
        </p:txBody>
      </p:sp>
      <p:sp>
        <p:nvSpPr>
          <p:cNvPr id="6" name="Footer Placeholder 5">
            <a:extLst>
              <a:ext uri="{FF2B5EF4-FFF2-40B4-BE49-F238E27FC236}">
                <a16:creationId xmlns:a16="http://schemas.microsoft.com/office/drawing/2014/main" id="{308F602C-DCC4-4BD9-85C6-77DC5A88D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C544B1-B811-44A9-BA52-51D65DA199B1}"/>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104259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543C-837D-4C6F-BC98-AE710362A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AA37F-62AA-4159-AA58-B65EE1FDB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43DBFE-3F21-4145-AA22-408F155F8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4F5E82-34CA-40B5-8AD1-CC118C24F57C}"/>
              </a:ext>
            </a:extLst>
          </p:cNvPr>
          <p:cNvSpPr>
            <a:spLocks noGrp="1"/>
          </p:cNvSpPr>
          <p:nvPr>
            <p:ph type="dt" sz="half" idx="10"/>
          </p:nvPr>
        </p:nvSpPr>
        <p:spPr/>
        <p:txBody>
          <a:bodyPr/>
          <a:lstStyle/>
          <a:p>
            <a:fld id="{E5FD0198-2C97-4BED-A025-B1C1CBEA68DF}" type="datetimeFigureOut">
              <a:rPr lang="en-US" smtClean="0"/>
              <a:t>10/2/2018</a:t>
            </a:fld>
            <a:endParaRPr lang="en-US"/>
          </a:p>
        </p:txBody>
      </p:sp>
      <p:sp>
        <p:nvSpPr>
          <p:cNvPr id="6" name="Footer Placeholder 5">
            <a:extLst>
              <a:ext uri="{FF2B5EF4-FFF2-40B4-BE49-F238E27FC236}">
                <a16:creationId xmlns:a16="http://schemas.microsoft.com/office/drawing/2014/main" id="{99C05854-9751-4E36-8004-4D3B7E6B5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C058A-0D1C-4813-8228-AA0FC69B1368}"/>
              </a:ext>
            </a:extLst>
          </p:cNvPr>
          <p:cNvSpPr>
            <a:spLocks noGrp="1"/>
          </p:cNvSpPr>
          <p:nvPr>
            <p:ph type="sldNum" sz="quarter" idx="12"/>
          </p:nvPr>
        </p:nvSpPr>
        <p:spPr/>
        <p:txBody>
          <a:bodyPr/>
          <a:lstStyle/>
          <a:p>
            <a:fld id="{E12974F5-B1BB-4C91-A82D-E28E2AC4CDD3}" type="slidenum">
              <a:rPr lang="en-US" smtClean="0"/>
              <a:t>‹#›</a:t>
            </a:fld>
            <a:endParaRPr lang="en-US"/>
          </a:p>
        </p:txBody>
      </p:sp>
    </p:spTree>
    <p:extLst>
      <p:ext uri="{BB962C8B-B14F-4D97-AF65-F5344CB8AC3E}">
        <p14:creationId xmlns:p14="http://schemas.microsoft.com/office/powerpoint/2010/main" val="124098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661648-C52F-4DB5-A57B-FA937A7CF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07EE6E-C56C-4E61-920A-D484DA335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B9AAF-003E-4B87-A45C-2E537598E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D0198-2C97-4BED-A025-B1C1CBEA68DF}" type="datetimeFigureOut">
              <a:rPr lang="en-US" smtClean="0"/>
              <a:t>10/2/2018</a:t>
            </a:fld>
            <a:endParaRPr lang="en-US"/>
          </a:p>
        </p:txBody>
      </p:sp>
      <p:sp>
        <p:nvSpPr>
          <p:cNvPr id="5" name="Footer Placeholder 4">
            <a:extLst>
              <a:ext uri="{FF2B5EF4-FFF2-40B4-BE49-F238E27FC236}">
                <a16:creationId xmlns:a16="http://schemas.microsoft.com/office/drawing/2014/main" id="{FC0E5F06-49BB-4C12-AFE4-65D05BE96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3E9A47-96C8-4FFA-BEC9-5E280CE99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974F5-B1BB-4C91-A82D-E28E2AC4CDD3}" type="slidenum">
              <a:rPr lang="en-US" smtClean="0"/>
              <a:t>‹#›</a:t>
            </a:fld>
            <a:endParaRPr lang="en-US"/>
          </a:p>
        </p:txBody>
      </p:sp>
    </p:spTree>
    <p:extLst>
      <p:ext uri="{BB962C8B-B14F-4D97-AF65-F5344CB8AC3E}">
        <p14:creationId xmlns:p14="http://schemas.microsoft.com/office/powerpoint/2010/main" val="417659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DBB8-BD4C-4CED-AEBB-E315DBF68C98}"/>
              </a:ext>
            </a:extLst>
          </p:cNvPr>
          <p:cNvSpPr>
            <a:spLocks noGrp="1"/>
          </p:cNvSpPr>
          <p:nvPr>
            <p:ph type="title"/>
          </p:nvPr>
        </p:nvSpPr>
        <p:spPr>
          <a:xfrm>
            <a:off x="838200" y="1102104"/>
            <a:ext cx="10515600" cy="1325563"/>
          </a:xfrm>
        </p:spPr>
        <p:txBody>
          <a:bodyPr/>
          <a:lstStyle/>
          <a:p>
            <a:pPr algn="ctr"/>
            <a:r>
              <a:rPr lang="en-US" dirty="0">
                <a:solidFill>
                  <a:schemeClr val="bg1"/>
                </a:solidFill>
              </a:rPr>
              <a:t>API Portal / Gateway Context Diagram</a:t>
            </a:r>
          </a:p>
        </p:txBody>
      </p:sp>
      <p:sp>
        <p:nvSpPr>
          <p:cNvPr id="3" name="Content Placeholder 2">
            <a:extLst>
              <a:ext uri="{FF2B5EF4-FFF2-40B4-BE49-F238E27FC236}">
                <a16:creationId xmlns:a16="http://schemas.microsoft.com/office/drawing/2014/main" id="{EE5DF0C9-C5DB-4079-BF3D-C888CEF18720}"/>
              </a:ext>
            </a:extLst>
          </p:cNvPr>
          <p:cNvSpPr>
            <a:spLocks noGrp="1"/>
          </p:cNvSpPr>
          <p:nvPr>
            <p:ph idx="1"/>
          </p:nvPr>
        </p:nvSpPr>
        <p:spPr>
          <a:xfrm>
            <a:off x="769392" y="2961564"/>
            <a:ext cx="10748749" cy="2381534"/>
          </a:xfrm>
        </p:spPr>
        <p:txBody>
          <a:bodyPr/>
          <a:lstStyle/>
          <a:p>
            <a:r>
              <a:rPr lang="en-US" dirty="0">
                <a:solidFill>
                  <a:schemeClr val="bg1"/>
                </a:solidFill>
              </a:rPr>
              <a:t>This is an introductory “concepts and facilities” guide to describe the fundamental components of an API Lifecycle for Discovery, Development, Deployment and Execution of APIs using an API Gateway.</a:t>
            </a:r>
          </a:p>
          <a:p>
            <a:r>
              <a:rPr lang="en-US" dirty="0">
                <a:solidFill>
                  <a:schemeClr val="bg1"/>
                </a:solidFill>
              </a:rPr>
              <a:t>It helps to establish a common Lexicon of understanding.</a:t>
            </a:r>
          </a:p>
          <a:p>
            <a:endParaRPr lang="en-US" dirty="0"/>
          </a:p>
        </p:txBody>
      </p:sp>
      <p:sp>
        <p:nvSpPr>
          <p:cNvPr id="4" name="TextBox 3">
            <a:extLst>
              <a:ext uri="{FF2B5EF4-FFF2-40B4-BE49-F238E27FC236}">
                <a16:creationId xmlns:a16="http://schemas.microsoft.com/office/drawing/2014/main" id="{17593F07-EB4E-4251-B591-3EA0A07915E8}"/>
              </a:ext>
            </a:extLst>
          </p:cNvPr>
          <p:cNvSpPr txBox="1"/>
          <p:nvPr/>
        </p:nvSpPr>
        <p:spPr>
          <a:xfrm>
            <a:off x="8660712" y="6560272"/>
            <a:ext cx="3531288" cy="276999"/>
          </a:xfrm>
          <a:prstGeom prst="rect">
            <a:avLst/>
          </a:prstGeom>
          <a:noFill/>
        </p:spPr>
        <p:txBody>
          <a:bodyPr wrap="none" rtlCol="0">
            <a:spAutoFit/>
          </a:bodyPr>
          <a:lstStyle/>
          <a:p>
            <a:r>
              <a:rPr lang="en-US" sz="1200" dirty="0">
                <a:solidFill>
                  <a:schemeClr val="bg1"/>
                </a:solidFill>
              </a:rPr>
              <a:t>Internal VA Use Only – Working Draft – Pre-Decisional</a:t>
            </a:r>
            <a:endParaRPr lang="en-US" dirty="0">
              <a:solidFill>
                <a:schemeClr val="bg1"/>
              </a:solidFill>
            </a:endParaRPr>
          </a:p>
        </p:txBody>
      </p:sp>
    </p:spTree>
    <p:extLst>
      <p:ext uri="{BB962C8B-B14F-4D97-AF65-F5344CB8AC3E}">
        <p14:creationId xmlns:p14="http://schemas.microsoft.com/office/powerpoint/2010/main" val="294603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4" name="TextBox 3">
            <a:extLst>
              <a:ext uri="{FF2B5EF4-FFF2-40B4-BE49-F238E27FC236}">
                <a16:creationId xmlns:a16="http://schemas.microsoft.com/office/drawing/2014/main" id="{4F403AA2-4B8C-4145-BD79-360261E281EB}"/>
              </a:ext>
            </a:extLst>
          </p:cNvPr>
          <p:cNvSpPr txBox="1"/>
          <p:nvPr/>
        </p:nvSpPr>
        <p:spPr>
          <a:xfrm>
            <a:off x="216568" y="200526"/>
            <a:ext cx="2874569" cy="369332"/>
          </a:xfrm>
          <a:prstGeom prst="rect">
            <a:avLst/>
          </a:prstGeom>
          <a:noFill/>
        </p:spPr>
        <p:txBody>
          <a:bodyPr wrap="none" rtlCol="0">
            <a:spAutoFit/>
          </a:bodyPr>
          <a:lstStyle/>
          <a:p>
            <a:r>
              <a:rPr lang="en-US" dirty="0"/>
              <a:t>Think about diagram naming</a:t>
            </a:r>
          </a:p>
        </p:txBody>
      </p: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32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E50E033C-FDA9-4706-ABEF-CC406A38CAD4}"/>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62" name="Rectangle: Rounded Corners 61">
            <a:extLst>
              <a:ext uri="{FF2B5EF4-FFF2-40B4-BE49-F238E27FC236}">
                <a16:creationId xmlns:a16="http://schemas.microsoft.com/office/drawing/2014/main" id="{542C0847-D75D-4FEB-8F3B-954AA1D3468E}"/>
              </a:ext>
            </a:extLst>
          </p:cNvPr>
          <p:cNvSpPr/>
          <p:nvPr/>
        </p:nvSpPr>
        <p:spPr>
          <a:xfrm>
            <a:off x="1970054" y="2385944"/>
            <a:ext cx="7072346" cy="2673832"/>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36F8D57-08EA-407E-A371-F7B16794D9EA}"/>
              </a:ext>
            </a:extLst>
          </p:cNvPr>
          <p:cNvSpPr/>
          <p:nvPr/>
        </p:nvSpPr>
        <p:spPr>
          <a:xfrm>
            <a:off x="2429591" y="2664841"/>
            <a:ext cx="6096000" cy="2031325"/>
          </a:xfrm>
          <a:prstGeom prst="rect">
            <a:avLst/>
          </a:prstGeom>
        </p:spPr>
        <p:txBody>
          <a:bodyPr>
            <a:spAutoFit/>
          </a:bodyPr>
          <a:lstStyle/>
          <a:p>
            <a:r>
              <a:rPr lang="en-US" b="1" dirty="0"/>
              <a:t>API Management</a:t>
            </a:r>
            <a:r>
              <a:rPr lang="en-US" dirty="0"/>
              <a:t> is the process of creating and publishing web APIs, enforcing their usage policies, controlling access, nurturing the subscriber community, collecting and analyzing usage statistics, and reporting on performance.</a:t>
            </a:r>
          </a:p>
          <a:p>
            <a:endParaRPr lang="en-US" dirty="0"/>
          </a:p>
          <a:p>
            <a:r>
              <a:rPr lang="en-US" dirty="0"/>
              <a:t>API Management can be reified in an </a:t>
            </a:r>
            <a:r>
              <a:rPr lang="en-US" b="1" dirty="0"/>
              <a:t>API Management Framework</a:t>
            </a:r>
            <a:r>
              <a:rPr lang="en-US" dirty="0"/>
              <a:t> as illustrated below.</a:t>
            </a:r>
          </a:p>
        </p:txBody>
      </p:sp>
    </p:spTree>
    <p:extLst>
      <p:ext uri="{BB962C8B-B14F-4D97-AF65-F5344CB8AC3E}">
        <p14:creationId xmlns:p14="http://schemas.microsoft.com/office/powerpoint/2010/main" val="249225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FD335C3-5563-4635-8CB8-9DB32F70560B}"/>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62" name="Rectangle: Rounded Corners 61">
            <a:extLst>
              <a:ext uri="{FF2B5EF4-FFF2-40B4-BE49-F238E27FC236}">
                <a16:creationId xmlns:a16="http://schemas.microsoft.com/office/drawing/2014/main" id="{BA65F617-E999-437F-92BE-F416DE000221}"/>
              </a:ext>
            </a:extLst>
          </p:cNvPr>
          <p:cNvSpPr/>
          <p:nvPr/>
        </p:nvSpPr>
        <p:spPr>
          <a:xfrm>
            <a:off x="3362104" y="1973195"/>
            <a:ext cx="7017018" cy="2705780"/>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166BE11-A19A-4EE1-8FBB-AC082CC47533}"/>
              </a:ext>
            </a:extLst>
          </p:cNvPr>
          <p:cNvSpPr/>
          <p:nvPr/>
        </p:nvSpPr>
        <p:spPr>
          <a:xfrm>
            <a:off x="3821641" y="2029500"/>
            <a:ext cx="6096000" cy="2308324"/>
          </a:xfrm>
          <a:prstGeom prst="rect">
            <a:avLst/>
          </a:prstGeom>
        </p:spPr>
        <p:txBody>
          <a:bodyPr>
            <a:spAutoFit/>
          </a:bodyPr>
          <a:lstStyle/>
          <a:p>
            <a:pPr lvl="0"/>
            <a:endParaRPr lang="en-US" dirty="0"/>
          </a:p>
          <a:p>
            <a:pPr lvl="0"/>
            <a:r>
              <a:rPr lang="en-US" dirty="0"/>
              <a:t>An </a:t>
            </a:r>
            <a:r>
              <a:rPr lang="en-US" b="1" dirty="0"/>
              <a:t>API Portal </a:t>
            </a:r>
            <a:r>
              <a:rPr lang="en-US" dirty="0"/>
              <a:t>is a destination to attract and support developers and partners as they make use of your APIs. It allows for the packaging of APIs as products, complete with documentation, to enable your community to use APIs in a scalable way.</a:t>
            </a:r>
          </a:p>
          <a:p>
            <a:pPr lvl="0"/>
            <a:endParaRPr lang="en-US" dirty="0"/>
          </a:p>
          <a:p>
            <a:pPr lvl="0"/>
            <a:r>
              <a:rPr lang="en-US" dirty="0"/>
              <a:t>An API portal helps to enable self-service for developers of API artifacts.</a:t>
            </a:r>
          </a:p>
        </p:txBody>
      </p:sp>
    </p:spTree>
    <p:extLst>
      <p:ext uri="{BB962C8B-B14F-4D97-AF65-F5344CB8AC3E}">
        <p14:creationId xmlns:p14="http://schemas.microsoft.com/office/powerpoint/2010/main" val="313471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C30AF637-AE82-4F30-9996-09160517626C}"/>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56" name="Rectangle: Rounded Corners 55">
            <a:extLst>
              <a:ext uri="{FF2B5EF4-FFF2-40B4-BE49-F238E27FC236}">
                <a16:creationId xmlns:a16="http://schemas.microsoft.com/office/drawing/2014/main" id="{AB14F316-1C37-4FD0-88A0-D7AF84637EA6}"/>
              </a:ext>
            </a:extLst>
          </p:cNvPr>
          <p:cNvSpPr/>
          <p:nvPr/>
        </p:nvSpPr>
        <p:spPr>
          <a:xfrm>
            <a:off x="5373186" y="1473159"/>
            <a:ext cx="6279595" cy="3817594"/>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07EC362-60C5-4570-A046-873F672A8320}"/>
              </a:ext>
            </a:extLst>
          </p:cNvPr>
          <p:cNvSpPr/>
          <p:nvPr/>
        </p:nvSpPr>
        <p:spPr>
          <a:xfrm>
            <a:off x="5760505" y="1752057"/>
            <a:ext cx="5645084" cy="3139321"/>
          </a:xfrm>
          <a:prstGeom prst="rect">
            <a:avLst/>
          </a:prstGeom>
        </p:spPr>
        <p:txBody>
          <a:bodyPr wrap="square">
            <a:spAutoFit/>
          </a:bodyPr>
          <a:lstStyle/>
          <a:p>
            <a:pPr lvl="0"/>
            <a:r>
              <a:rPr lang="en-US" dirty="0"/>
              <a:t>The Developer API Portal must satisfy the needs of multiple classes of users.  These include Architects and Developers at four levels:  1) Business, 2) Usability, 3) Integration and 4) System.</a:t>
            </a:r>
          </a:p>
          <a:p>
            <a:pPr lvl="0"/>
            <a:endParaRPr lang="en-US" dirty="0"/>
          </a:p>
          <a:p>
            <a:pPr lvl="0"/>
            <a:r>
              <a:rPr lang="en-US" dirty="0"/>
              <a:t>A principle tenet of the Portal is to promote Self Service.</a:t>
            </a:r>
          </a:p>
          <a:p>
            <a:pPr lvl="0"/>
            <a:endParaRPr lang="en-US" dirty="0"/>
          </a:p>
          <a:p>
            <a:pPr lvl="0"/>
            <a:r>
              <a:rPr lang="en-US" dirty="0"/>
              <a:t>Ideally, these users will obtain the information they need from the Portal to Develop, Design, and Test (through mocking) and Deploy to live Test and Production environments.</a:t>
            </a:r>
          </a:p>
        </p:txBody>
      </p:sp>
    </p:spTree>
    <p:extLst>
      <p:ext uri="{BB962C8B-B14F-4D97-AF65-F5344CB8AC3E}">
        <p14:creationId xmlns:p14="http://schemas.microsoft.com/office/powerpoint/2010/main" val="171355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FE1C903B-7908-42DE-B9DF-EDA0C0375C61}"/>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56" name="Rectangle: Rounded Corners 55">
            <a:extLst>
              <a:ext uri="{FF2B5EF4-FFF2-40B4-BE49-F238E27FC236}">
                <a16:creationId xmlns:a16="http://schemas.microsoft.com/office/drawing/2014/main" id="{AEB31674-376F-4BA1-8058-F68460998743}"/>
              </a:ext>
            </a:extLst>
          </p:cNvPr>
          <p:cNvSpPr/>
          <p:nvPr/>
        </p:nvSpPr>
        <p:spPr>
          <a:xfrm>
            <a:off x="7907770" y="1025986"/>
            <a:ext cx="3645060" cy="5422955"/>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BB6FC57D-328A-4B9B-A7FA-0BBEB86E5665}"/>
              </a:ext>
            </a:extLst>
          </p:cNvPr>
          <p:cNvSpPr/>
          <p:nvPr/>
        </p:nvSpPr>
        <p:spPr>
          <a:xfrm>
            <a:off x="416029" y="1103921"/>
            <a:ext cx="4670296" cy="4846017"/>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91D0472-8816-43F2-BDC9-019B4073DE18}"/>
              </a:ext>
            </a:extLst>
          </p:cNvPr>
          <p:cNvSpPr/>
          <p:nvPr/>
        </p:nvSpPr>
        <p:spPr>
          <a:xfrm>
            <a:off x="739855" y="1361105"/>
            <a:ext cx="3939919" cy="3970318"/>
          </a:xfrm>
          <a:prstGeom prst="rect">
            <a:avLst/>
          </a:prstGeom>
        </p:spPr>
        <p:txBody>
          <a:bodyPr wrap="square">
            <a:spAutoFit/>
          </a:bodyPr>
          <a:lstStyle/>
          <a:p>
            <a:r>
              <a:rPr lang="en-US" dirty="0"/>
              <a:t>Generally, software teams that practice CI/CD use a version control system to manage code; an automated build engine; unit, functional and integration test systems; performance testers for normal load and stress tests; configuration management tools; and an artifact repository. These teams might also rely on containers for a consistent software deployment model from development to test to production and integrated development environments to ease the complication of build and test. </a:t>
            </a:r>
          </a:p>
        </p:txBody>
      </p:sp>
      <p:sp>
        <p:nvSpPr>
          <p:cNvPr id="64" name="Rectangle 63">
            <a:extLst>
              <a:ext uri="{FF2B5EF4-FFF2-40B4-BE49-F238E27FC236}">
                <a16:creationId xmlns:a16="http://schemas.microsoft.com/office/drawing/2014/main" id="{36FE9896-0BB3-4968-B28B-7A673BD84454}"/>
              </a:ext>
            </a:extLst>
          </p:cNvPr>
          <p:cNvSpPr/>
          <p:nvPr/>
        </p:nvSpPr>
        <p:spPr>
          <a:xfrm>
            <a:off x="8154963" y="1188846"/>
            <a:ext cx="3063497" cy="4801314"/>
          </a:xfrm>
          <a:prstGeom prst="rect">
            <a:avLst/>
          </a:prstGeom>
        </p:spPr>
        <p:txBody>
          <a:bodyPr wrap="square">
            <a:spAutoFit/>
          </a:bodyPr>
          <a:lstStyle/>
          <a:p>
            <a:r>
              <a:rPr lang="en-US" dirty="0"/>
              <a:t>These tools all integrate with a CI/CD pipeline tool, such as Jenkins or </a:t>
            </a:r>
            <a:r>
              <a:rPr lang="en-US" dirty="0" err="1"/>
              <a:t>CircleCI</a:t>
            </a:r>
            <a:r>
              <a:rPr lang="en-US" dirty="0"/>
              <a:t>. Organizations also rely on monitoring in production and capacity management, and tools for these purposes can be integrated with the CI/CD pipeline as well.</a:t>
            </a:r>
          </a:p>
          <a:p>
            <a:endParaRPr lang="en-US" dirty="0"/>
          </a:p>
          <a:p>
            <a:r>
              <a:rPr lang="en-US" dirty="0"/>
              <a:t>Many API Portal/Gateway vendors provide (in their product) or integrate CI/CD tools, sometimes making it difficult to delineate the functional boundaries of a Portal, CI/CD and a Gateway.</a:t>
            </a:r>
          </a:p>
        </p:txBody>
      </p:sp>
    </p:spTree>
    <p:extLst>
      <p:ext uri="{BB962C8B-B14F-4D97-AF65-F5344CB8AC3E}">
        <p14:creationId xmlns:p14="http://schemas.microsoft.com/office/powerpoint/2010/main" val="7468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29AB52F-42C5-4194-B2E4-A12B00DF6C31}"/>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sp>
        <p:nvSpPr>
          <p:cNvPr id="56" name="Rectangle: Rounded Corners 55">
            <a:extLst>
              <a:ext uri="{FF2B5EF4-FFF2-40B4-BE49-F238E27FC236}">
                <a16:creationId xmlns:a16="http://schemas.microsoft.com/office/drawing/2014/main" id="{992DCAFA-7507-4F8D-AE37-CF070582C50F}"/>
              </a:ext>
            </a:extLst>
          </p:cNvPr>
          <p:cNvSpPr/>
          <p:nvPr/>
        </p:nvSpPr>
        <p:spPr>
          <a:xfrm>
            <a:off x="884360" y="2237129"/>
            <a:ext cx="6771812" cy="2864601"/>
          </a:xfrm>
          <a:prstGeom prst="roundRect">
            <a:avLst/>
          </a:prstGeom>
          <a:solidFill>
            <a:schemeClr val="bg1"/>
          </a:solidFill>
          <a:scene3d>
            <a:camera prst="orthographicFront"/>
            <a:lightRig rig="threePt" dir="t"/>
          </a:scene3d>
          <a:sp3d>
            <a:bevelT w="31750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6A1FD77-56EE-49F8-9AE8-3D7DCEB8BED9}"/>
              </a:ext>
            </a:extLst>
          </p:cNvPr>
          <p:cNvSpPr/>
          <p:nvPr/>
        </p:nvSpPr>
        <p:spPr>
          <a:xfrm>
            <a:off x="1327912" y="2494313"/>
            <a:ext cx="5811815" cy="2308324"/>
          </a:xfrm>
          <a:prstGeom prst="rect">
            <a:avLst/>
          </a:prstGeom>
        </p:spPr>
        <p:txBody>
          <a:bodyPr wrap="square">
            <a:spAutoFit/>
          </a:bodyPr>
          <a:lstStyle/>
          <a:p>
            <a:r>
              <a:rPr lang="en-US" dirty="0"/>
              <a:t>For purposes of this presentation, the Technology Stack and API Gateway represent the runtime environment for API execution.</a:t>
            </a:r>
          </a:p>
          <a:p>
            <a:endParaRPr lang="en-US" dirty="0"/>
          </a:p>
          <a:p>
            <a:r>
              <a:rPr lang="en-US" dirty="0"/>
              <a:t>A succinct definition of an </a:t>
            </a:r>
            <a:r>
              <a:rPr lang="en-US" b="1" dirty="0"/>
              <a:t>API Gateway </a:t>
            </a:r>
            <a:r>
              <a:rPr lang="en-US" dirty="0"/>
              <a:t>is that component providing a crucial layer of runtime API mediation, including policy management, traffic monitoring, security, SLA and rate limiting functions.</a:t>
            </a:r>
          </a:p>
        </p:txBody>
      </p:sp>
    </p:spTree>
    <p:extLst>
      <p:ext uri="{BB962C8B-B14F-4D97-AF65-F5344CB8AC3E}">
        <p14:creationId xmlns:p14="http://schemas.microsoft.com/office/powerpoint/2010/main" val="220850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AB0DCBF8-D339-4C8B-BF41-DF4FB4D7A9E4}"/>
              </a:ext>
            </a:extLst>
          </p:cNvPr>
          <p:cNvSpPr/>
          <p:nvPr/>
        </p:nvSpPr>
        <p:spPr>
          <a:xfrm>
            <a:off x="3168650" y="100521"/>
            <a:ext cx="6468578" cy="568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64DB264-DC85-4426-8232-AF54BF3314EE}"/>
              </a:ext>
            </a:extLst>
          </p:cNvPr>
          <p:cNvSpPr/>
          <p:nvPr/>
        </p:nvSpPr>
        <p:spPr>
          <a:xfrm>
            <a:off x="711200" y="5949950"/>
            <a:ext cx="8966456" cy="62865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EFEE53C-2421-44F6-9901-8ABFC4D99B89}"/>
              </a:ext>
            </a:extLst>
          </p:cNvPr>
          <p:cNvSpPr/>
          <p:nvPr/>
        </p:nvSpPr>
        <p:spPr>
          <a:xfrm>
            <a:off x="711199" y="803943"/>
            <a:ext cx="160531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Discover</a:t>
            </a:r>
          </a:p>
        </p:txBody>
      </p:sp>
      <p:sp>
        <p:nvSpPr>
          <p:cNvPr id="10" name="Rectangle 9">
            <a:extLst>
              <a:ext uri="{FF2B5EF4-FFF2-40B4-BE49-F238E27FC236}">
                <a16:creationId xmlns:a16="http://schemas.microsoft.com/office/drawing/2014/main" id="{21767BB9-8F03-47E9-A73C-90ABD2D57759}"/>
              </a:ext>
            </a:extLst>
          </p:cNvPr>
          <p:cNvSpPr/>
          <p:nvPr/>
        </p:nvSpPr>
        <p:spPr>
          <a:xfrm>
            <a:off x="3057605" y="803943"/>
            <a:ext cx="1552413"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Develop</a:t>
            </a:r>
          </a:p>
        </p:txBody>
      </p:sp>
      <p:sp>
        <p:nvSpPr>
          <p:cNvPr id="11" name="Rectangle 10">
            <a:extLst>
              <a:ext uri="{FF2B5EF4-FFF2-40B4-BE49-F238E27FC236}">
                <a16:creationId xmlns:a16="http://schemas.microsoft.com/office/drawing/2014/main" id="{06A4ABE4-A5D1-45CD-A013-C11555FDA1DD}"/>
              </a:ext>
            </a:extLst>
          </p:cNvPr>
          <p:cNvSpPr/>
          <p:nvPr/>
        </p:nvSpPr>
        <p:spPr>
          <a:xfrm>
            <a:off x="5760127" y="814136"/>
            <a:ext cx="1352678"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Deploy</a:t>
            </a:r>
          </a:p>
        </p:txBody>
      </p:sp>
      <p:sp>
        <p:nvSpPr>
          <p:cNvPr id="12" name="Rectangle 11">
            <a:extLst>
              <a:ext uri="{FF2B5EF4-FFF2-40B4-BE49-F238E27FC236}">
                <a16:creationId xmlns:a16="http://schemas.microsoft.com/office/drawing/2014/main" id="{A27A087C-DDCF-4241-A5FA-7A2FA33F37AB}"/>
              </a:ext>
            </a:extLst>
          </p:cNvPr>
          <p:cNvSpPr/>
          <p:nvPr/>
        </p:nvSpPr>
        <p:spPr>
          <a:xfrm>
            <a:off x="8154964" y="808406"/>
            <a:ext cx="1482264"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Execute</a:t>
            </a:r>
          </a:p>
        </p:txBody>
      </p:sp>
      <p:sp>
        <p:nvSpPr>
          <p:cNvPr id="13" name="Rectangle 12">
            <a:extLst>
              <a:ext uri="{FF2B5EF4-FFF2-40B4-BE49-F238E27FC236}">
                <a16:creationId xmlns:a16="http://schemas.microsoft.com/office/drawing/2014/main" id="{4C3137CC-6701-4809-ABC2-45EEF82E23D1}"/>
              </a:ext>
            </a:extLst>
          </p:cNvPr>
          <p:cNvSpPr/>
          <p:nvPr/>
        </p:nvSpPr>
        <p:spPr>
          <a:xfrm>
            <a:off x="10105039" y="808406"/>
            <a:ext cx="1745991" cy="584775"/>
          </a:xfrm>
          <a:prstGeom prst="rect">
            <a:avLst/>
          </a:prstGeom>
          <a:noFill/>
        </p:spPr>
        <p:txBody>
          <a:bodyPr wrap="none" lIns="91440" tIns="45720" rIns="91440" bIns="45720">
            <a:spAutoFit/>
          </a:bodyPr>
          <a:lstStyle/>
          <a:p>
            <a:pPr algn="ctr"/>
            <a:r>
              <a:rPr lang="en-US" sz="3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Consume</a:t>
            </a:r>
          </a:p>
        </p:txBody>
      </p:sp>
      <p:sp>
        <p:nvSpPr>
          <p:cNvPr id="14" name="Rectangle: Rounded Corners 13">
            <a:extLst>
              <a:ext uri="{FF2B5EF4-FFF2-40B4-BE49-F238E27FC236}">
                <a16:creationId xmlns:a16="http://schemas.microsoft.com/office/drawing/2014/main" id="{6A2317B1-6187-4304-A64C-2925BBB664CD}"/>
              </a:ext>
            </a:extLst>
          </p:cNvPr>
          <p:cNvSpPr/>
          <p:nvPr/>
        </p:nvSpPr>
        <p:spPr>
          <a:xfrm>
            <a:off x="711199" y="1463262"/>
            <a:ext cx="1504951" cy="4099338"/>
          </a:xfrm>
          <a:prstGeom prst="roundRect">
            <a:avLst/>
          </a:prstGeom>
          <a:gradFill>
            <a:gsLst>
              <a:gs pos="0">
                <a:srgbClr val="00B050"/>
              </a:gs>
              <a:gs pos="37000">
                <a:srgbClr val="FFC000"/>
              </a:gs>
              <a:gs pos="62000">
                <a:srgbClr val="00B0F0"/>
              </a:gs>
              <a:gs pos="86000">
                <a:srgbClr val="7030A0"/>
              </a:gs>
            </a:gsLst>
            <a:lin ang="5400000" scaled="1"/>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AF99B8-0AF6-4D1B-BDE1-51F482F5AC03}"/>
              </a:ext>
            </a:extLst>
          </p:cNvPr>
          <p:cNvSpPr/>
          <p:nvPr/>
        </p:nvSpPr>
        <p:spPr>
          <a:xfrm>
            <a:off x="5476974" y="1748161"/>
            <a:ext cx="2030916" cy="3153211"/>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8C60694E-C399-4757-BBD0-A7D125673576}"/>
              </a:ext>
            </a:extLst>
          </p:cNvPr>
          <p:cNvSpPr/>
          <p:nvPr/>
        </p:nvSpPr>
        <p:spPr>
          <a:xfrm>
            <a:off x="8195391" y="1462613"/>
            <a:ext cx="1482264" cy="2769573"/>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Top Corners Rounded 21">
            <a:extLst>
              <a:ext uri="{FF2B5EF4-FFF2-40B4-BE49-F238E27FC236}">
                <a16:creationId xmlns:a16="http://schemas.microsoft.com/office/drawing/2014/main" id="{04EC8026-EB19-499C-8772-0E57367B8BE3}"/>
              </a:ext>
            </a:extLst>
          </p:cNvPr>
          <p:cNvSpPr/>
          <p:nvPr/>
        </p:nvSpPr>
        <p:spPr>
          <a:xfrm rot="10800000">
            <a:off x="8197464" y="4301618"/>
            <a:ext cx="1482264" cy="1260982"/>
          </a:xfrm>
          <a:prstGeom prst="round2Same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cdn4.iconfinder.com/data/icons/professionals/512/general-512.png">
            <a:extLst>
              <a:ext uri="{FF2B5EF4-FFF2-40B4-BE49-F238E27FC236}">
                <a16:creationId xmlns:a16="http://schemas.microsoft.com/office/drawing/2014/main" id="{DF95A4DB-4C18-47EC-A2CF-68019E9C44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6782" y="1432080"/>
            <a:ext cx="827209" cy="8272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http://icons.iconarchive.com/icons/icons-land/medical/256/People-Doctor-Female-icon.png">
            <a:extLst>
              <a:ext uri="{FF2B5EF4-FFF2-40B4-BE49-F238E27FC236}">
                <a16:creationId xmlns:a16="http://schemas.microsoft.com/office/drawing/2014/main" id="{22ACAB3A-A26E-454D-A3CF-C4C1D677F7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18431" y="2470431"/>
            <a:ext cx="834350" cy="8343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jainbgm.in/mba/images/318-29805.png">
            <a:extLst>
              <a:ext uri="{FF2B5EF4-FFF2-40B4-BE49-F238E27FC236}">
                <a16:creationId xmlns:a16="http://schemas.microsoft.com/office/drawing/2014/main" id="{893B823D-1E51-4176-BD73-D42A9BB5AE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8431" y="3628545"/>
            <a:ext cx="809660" cy="8096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1B4D1F-30EB-4B35-AE61-80A493438F65}"/>
              </a:ext>
            </a:extLst>
          </p:cNvPr>
          <p:cNvSpPr txBox="1"/>
          <p:nvPr/>
        </p:nvSpPr>
        <p:spPr>
          <a:xfrm>
            <a:off x="1094534" y="3027001"/>
            <a:ext cx="738279" cy="646331"/>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Portal</a:t>
            </a:r>
          </a:p>
        </p:txBody>
      </p:sp>
      <p:grpSp>
        <p:nvGrpSpPr>
          <p:cNvPr id="7" name="Group 6">
            <a:extLst>
              <a:ext uri="{FF2B5EF4-FFF2-40B4-BE49-F238E27FC236}">
                <a16:creationId xmlns:a16="http://schemas.microsoft.com/office/drawing/2014/main" id="{BD42EE5F-A2A7-4346-9F94-1020A3BF5AB9}"/>
              </a:ext>
            </a:extLst>
          </p:cNvPr>
          <p:cNvGrpSpPr/>
          <p:nvPr/>
        </p:nvGrpSpPr>
        <p:grpSpPr>
          <a:xfrm>
            <a:off x="2596895" y="2636871"/>
            <a:ext cx="2410331" cy="685800"/>
            <a:chOff x="2596895" y="1655695"/>
            <a:chExt cx="2410331" cy="685800"/>
          </a:xfrm>
        </p:grpSpPr>
        <p:sp>
          <p:nvSpPr>
            <p:cNvPr id="16" name="Rectangle: Rounded Corners 15">
              <a:extLst>
                <a:ext uri="{FF2B5EF4-FFF2-40B4-BE49-F238E27FC236}">
                  <a16:creationId xmlns:a16="http://schemas.microsoft.com/office/drawing/2014/main" id="{0CF239FF-E3AC-4F92-ABCC-3B8A14E3F14A}"/>
                </a:ext>
              </a:extLst>
            </p:cNvPr>
            <p:cNvSpPr/>
            <p:nvPr/>
          </p:nvSpPr>
          <p:spPr>
            <a:xfrm>
              <a:off x="2596895" y="1655695"/>
              <a:ext cx="2410331" cy="685800"/>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D510CC84-0C50-4A57-BCE8-441DFE8DB30E}"/>
                </a:ext>
              </a:extLst>
            </p:cNvPr>
            <p:cNvSpPr txBox="1"/>
            <p:nvPr/>
          </p:nvSpPr>
          <p:spPr>
            <a:xfrm>
              <a:off x="2666130" y="1781867"/>
              <a:ext cx="2208361" cy="369332"/>
            </a:xfrm>
            <a:prstGeom prst="rect">
              <a:avLst/>
            </a:prstGeom>
            <a:noFill/>
          </p:spPr>
          <p:txBody>
            <a:bodyPr wrap="none" rtlCol="0">
              <a:spAutoFit/>
            </a:bodyPr>
            <a:lstStyle/>
            <a:p>
              <a:pPr algn="ctr"/>
              <a:r>
                <a:rPr lang="en-US" dirty="0">
                  <a:solidFill>
                    <a:schemeClr val="bg1"/>
                  </a:solidFill>
                </a:rPr>
                <a:t>Usability Architecture</a:t>
              </a:r>
            </a:p>
          </p:txBody>
        </p:sp>
      </p:grpSp>
      <p:grpSp>
        <p:nvGrpSpPr>
          <p:cNvPr id="15" name="Group 14">
            <a:extLst>
              <a:ext uri="{FF2B5EF4-FFF2-40B4-BE49-F238E27FC236}">
                <a16:creationId xmlns:a16="http://schemas.microsoft.com/office/drawing/2014/main" id="{5ADD0176-50F7-44DE-9D1B-39B8F29DF5B6}"/>
              </a:ext>
            </a:extLst>
          </p:cNvPr>
          <p:cNvGrpSpPr/>
          <p:nvPr/>
        </p:nvGrpSpPr>
        <p:grpSpPr>
          <a:xfrm>
            <a:off x="2596895" y="3680701"/>
            <a:ext cx="2446092" cy="685800"/>
            <a:chOff x="2596895" y="3166995"/>
            <a:chExt cx="2446092" cy="685800"/>
          </a:xfrm>
        </p:grpSpPr>
        <p:sp>
          <p:nvSpPr>
            <p:cNvPr id="19" name="Rectangle: Rounded Corners 18">
              <a:extLst>
                <a:ext uri="{FF2B5EF4-FFF2-40B4-BE49-F238E27FC236}">
                  <a16:creationId xmlns:a16="http://schemas.microsoft.com/office/drawing/2014/main" id="{E9012A37-B052-4201-8A5A-F797BA3FFED2}"/>
                </a:ext>
              </a:extLst>
            </p:cNvPr>
            <p:cNvSpPr/>
            <p:nvPr/>
          </p:nvSpPr>
          <p:spPr>
            <a:xfrm>
              <a:off x="2596895" y="3166995"/>
              <a:ext cx="2410331" cy="6858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507454-1533-47DE-B30A-B54C7AA48D00}"/>
                </a:ext>
              </a:extLst>
            </p:cNvPr>
            <p:cNvSpPr txBox="1"/>
            <p:nvPr/>
          </p:nvSpPr>
          <p:spPr>
            <a:xfrm>
              <a:off x="2610462" y="3305039"/>
              <a:ext cx="2432525" cy="369332"/>
            </a:xfrm>
            <a:prstGeom prst="rect">
              <a:avLst/>
            </a:prstGeom>
            <a:noFill/>
          </p:spPr>
          <p:txBody>
            <a:bodyPr wrap="none" rtlCol="0">
              <a:spAutoFit/>
            </a:bodyPr>
            <a:lstStyle/>
            <a:p>
              <a:pPr algn="ctr"/>
              <a:r>
                <a:rPr lang="en-US" dirty="0">
                  <a:solidFill>
                    <a:schemeClr val="bg1"/>
                  </a:solidFill>
                </a:rPr>
                <a:t>Integration Architecture</a:t>
              </a:r>
            </a:p>
          </p:txBody>
        </p:sp>
      </p:grpSp>
      <p:grpSp>
        <p:nvGrpSpPr>
          <p:cNvPr id="17" name="Group 16">
            <a:extLst>
              <a:ext uri="{FF2B5EF4-FFF2-40B4-BE49-F238E27FC236}">
                <a16:creationId xmlns:a16="http://schemas.microsoft.com/office/drawing/2014/main" id="{BFEECD0A-FC04-48FF-9B33-8D74E4AB7580}"/>
              </a:ext>
            </a:extLst>
          </p:cNvPr>
          <p:cNvGrpSpPr/>
          <p:nvPr/>
        </p:nvGrpSpPr>
        <p:grpSpPr>
          <a:xfrm>
            <a:off x="2596895" y="4687956"/>
            <a:ext cx="2410331" cy="685801"/>
            <a:chOff x="2596895" y="4687956"/>
            <a:chExt cx="2410331" cy="685801"/>
          </a:xfrm>
        </p:grpSpPr>
        <p:sp>
          <p:nvSpPr>
            <p:cNvPr id="20" name="Rectangle: Rounded Corners 19">
              <a:extLst>
                <a:ext uri="{FF2B5EF4-FFF2-40B4-BE49-F238E27FC236}">
                  <a16:creationId xmlns:a16="http://schemas.microsoft.com/office/drawing/2014/main" id="{060C784F-C07D-48FC-A35C-70C1E6567CFA}"/>
                </a:ext>
              </a:extLst>
            </p:cNvPr>
            <p:cNvSpPr/>
            <p:nvPr/>
          </p:nvSpPr>
          <p:spPr>
            <a:xfrm>
              <a:off x="2596895" y="4687956"/>
              <a:ext cx="2410331" cy="685801"/>
            </a:xfrm>
            <a:prstGeom prst="roundRect">
              <a:avLst/>
            </a:prstGeom>
            <a:solidFill>
              <a:srgbClr val="7030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89D6286-7FD2-4A6C-8150-274CFA5A842B}"/>
                </a:ext>
              </a:extLst>
            </p:cNvPr>
            <p:cNvSpPr txBox="1"/>
            <p:nvPr/>
          </p:nvSpPr>
          <p:spPr>
            <a:xfrm>
              <a:off x="2729371" y="4846190"/>
              <a:ext cx="2065309" cy="369332"/>
            </a:xfrm>
            <a:prstGeom prst="rect">
              <a:avLst/>
            </a:prstGeom>
            <a:noFill/>
          </p:spPr>
          <p:txBody>
            <a:bodyPr wrap="none" rtlCol="0">
              <a:spAutoFit/>
            </a:bodyPr>
            <a:lstStyle/>
            <a:p>
              <a:pPr algn="ctr"/>
              <a:r>
                <a:rPr lang="en-US" dirty="0">
                  <a:solidFill>
                    <a:schemeClr val="bg1"/>
                  </a:solidFill>
                </a:rPr>
                <a:t>System Architecture</a:t>
              </a:r>
            </a:p>
          </p:txBody>
        </p:sp>
      </p:grpSp>
      <p:sp>
        <p:nvSpPr>
          <p:cNvPr id="33" name="TextBox 32">
            <a:extLst>
              <a:ext uri="{FF2B5EF4-FFF2-40B4-BE49-F238E27FC236}">
                <a16:creationId xmlns:a16="http://schemas.microsoft.com/office/drawing/2014/main" id="{E3862866-0FBE-4CE4-9438-A549E9CD2C2F}"/>
              </a:ext>
            </a:extLst>
          </p:cNvPr>
          <p:cNvSpPr txBox="1"/>
          <p:nvPr/>
        </p:nvSpPr>
        <p:spPr>
          <a:xfrm>
            <a:off x="6065452" y="3023099"/>
            <a:ext cx="908518" cy="646331"/>
          </a:xfrm>
          <a:prstGeom prst="rect">
            <a:avLst/>
          </a:prstGeom>
          <a:noFill/>
        </p:spPr>
        <p:txBody>
          <a:bodyPr wrap="none" rtlCol="0">
            <a:spAutoFit/>
          </a:bodyPr>
          <a:lstStyle/>
          <a:p>
            <a:pPr algn="ctr"/>
            <a:r>
              <a:rPr lang="en-US" dirty="0">
                <a:solidFill>
                  <a:schemeClr val="bg1"/>
                </a:solidFill>
              </a:rPr>
              <a:t>DevOps</a:t>
            </a:r>
          </a:p>
          <a:p>
            <a:pPr algn="ctr"/>
            <a:r>
              <a:rPr lang="en-US" dirty="0">
                <a:solidFill>
                  <a:schemeClr val="bg1"/>
                </a:solidFill>
              </a:rPr>
              <a:t>CI/CD</a:t>
            </a:r>
          </a:p>
        </p:txBody>
      </p:sp>
      <p:sp>
        <p:nvSpPr>
          <p:cNvPr id="34" name="TextBox 33">
            <a:extLst>
              <a:ext uri="{FF2B5EF4-FFF2-40B4-BE49-F238E27FC236}">
                <a16:creationId xmlns:a16="http://schemas.microsoft.com/office/drawing/2014/main" id="{07C2B25E-86B0-43A4-A12E-FAA6355EEBA4}"/>
              </a:ext>
            </a:extLst>
          </p:cNvPr>
          <p:cNvSpPr txBox="1"/>
          <p:nvPr/>
        </p:nvSpPr>
        <p:spPr>
          <a:xfrm>
            <a:off x="8315038" y="4472056"/>
            <a:ext cx="1242968" cy="923330"/>
          </a:xfrm>
          <a:prstGeom prst="rect">
            <a:avLst/>
          </a:prstGeom>
          <a:noFill/>
        </p:spPr>
        <p:txBody>
          <a:bodyPr wrap="none" rtlCol="0">
            <a:spAutoFit/>
          </a:bodyPr>
          <a:lstStyle/>
          <a:p>
            <a:pPr algn="ctr"/>
            <a:r>
              <a:rPr lang="en-US" dirty="0">
                <a:solidFill>
                  <a:schemeClr val="bg1"/>
                </a:solidFill>
              </a:rPr>
              <a:t>Technology</a:t>
            </a:r>
          </a:p>
          <a:p>
            <a:pPr algn="ctr"/>
            <a:r>
              <a:rPr lang="en-US" dirty="0">
                <a:solidFill>
                  <a:schemeClr val="bg1"/>
                </a:solidFill>
              </a:rPr>
              <a:t>Stack</a:t>
            </a:r>
          </a:p>
          <a:p>
            <a:pPr algn="ctr"/>
            <a:r>
              <a:rPr lang="en-US" dirty="0">
                <a:solidFill>
                  <a:schemeClr val="bg1"/>
                </a:solidFill>
              </a:rPr>
              <a:t>Runtime</a:t>
            </a:r>
          </a:p>
        </p:txBody>
      </p:sp>
      <p:sp>
        <p:nvSpPr>
          <p:cNvPr id="35" name="TextBox 34">
            <a:extLst>
              <a:ext uri="{FF2B5EF4-FFF2-40B4-BE49-F238E27FC236}">
                <a16:creationId xmlns:a16="http://schemas.microsoft.com/office/drawing/2014/main" id="{935F333E-A261-4267-AAC6-97D0DB656C97}"/>
              </a:ext>
            </a:extLst>
          </p:cNvPr>
          <p:cNvSpPr txBox="1"/>
          <p:nvPr/>
        </p:nvSpPr>
        <p:spPr>
          <a:xfrm>
            <a:off x="8436129" y="2290204"/>
            <a:ext cx="1000787" cy="923330"/>
          </a:xfrm>
          <a:prstGeom prst="rect">
            <a:avLst/>
          </a:prstGeom>
          <a:noFill/>
        </p:spPr>
        <p:txBody>
          <a:bodyPr wrap="none" rtlCol="0">
            <a:spAutoFit/>
          </a:bodyPr>
          <a:lstStyle/>
          <a:p>
            <a:pPr algn="ctr"/>
            <a:r>
              <a:rPr lang="en-US" dirty="0">
                <a:solidFill>
                  <a:schemeClr val="bg1"/>
                </a:solidFill>
              </a:rPr>
              <a:t>API</a:t>
            </a:r>
          </a:p>
          <a:p>
            <a:pPr algn="ctr"/>
            <a:r>
              <a:rPr lang="en-US" dirty="0">
                <a:solidFill>
                  <a:schemeClr val="bg1"/>
                </a:solidFill>
              </a:rPr>
              <a:t>Gateway</a:t>
            </a:r>
          </a:p>
          <a:p>
            <a:pPr algn="ctr"/>
            <a:r>
              <a:rPr lang="en-US" dirty="0">
                <a:solidFill>
                  <a:schemeClr val="bg1"/>
                </a:solidFill>
              </a:rPr>
              <a:t>Runtime</a:t>
            </a:r>
          </a:p>
        </p:txBody>
      </p:sp>
      <p:cxnSp>
        <p:nvCxnSpPr>
          <p:cNvPr id="37" name="Straight Arrow Connector 36">
            <a:extLst>
              <a:ext uri="{FF2B5EF4-FFF2-40B4-BE49-F238E27FC236}">
                <a16:creationId xmlns:a16="http://schemas.microsoft.com/office/drawing/2014/main" id="{E35B7A6A-ED27-4BD4-AFEC-0F5280818685}"/>
              </a:ext>
            </a:extLst>
          </p:cNvPr>
          <p:cNvCxnSpPr/>
          <p:nvPr/>
        </p:nvCxnSpPr>
        <p:spPr>
          <a:xfrm flipV="1">
            <a:off x="7609490" y="2565400"/>
            <a:ext cx="448660" cy="1714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AC313F-A86B-4130-ADBD-7C7199ADBBE7}"/>
              </a:ext>
            </a:extLst>
          </p:cNvPr>
          <p:cNvCxnSpPr/>
          <p:nvPr/>
        </p:nvCxnSpPr>
        <p:spPr>
          <a:xfrm>
            <a:off x="7442200" y="4472056"/>
            <a:ext cx="565150" cy="258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2A1761-1560-44F8-A475-075FDD1D0EAF}"/>
              </a:ext>
            </a:extLst>
          </p:cNvPr>
          <p:cNvCxnSpPr>
            <a:cxnSpLocks/>
          </p:cNvCxnSpPr>
          <p:nvPr/>
        </p:nvCxnSpPr>
        <p:spPr>
          <a:xfrm>
            <a:off x="5106487" y="4003411"/>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84184A7-24AE-4508-AA1D-EA179CA8FEB2}"/>
              </a:ext>
            </a:extLst>
          </p:cNvPr>
          <p:cNvCxnSpPr/>
          <p:nvPr/>
        </p:nvCxnSpPr>
        <p:spPr>
          <a:xfrm flipV="1">
            <a:off x="5233677" y="4687956"/>
            <a:ext cx="342900" cy="1841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25DBAB8-ADD8-47A9-A4D1-B1AA5CAE9279}"/>
              </a:ext>
            </a:extLst>
          </p:cNvPr>
          <p:cNvCxnSpPr/>
          <p:nvPr/>
        </p:nvCxnSpPr>
        <p:spPr>
          <a:xfrm>
            <a:off x="2268037" y="1973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A076EFF-9B00-4124-8FAB-A602D9DA2EC0}"/>
              </a:ext>
            </a:extLst>
          </p:cNvPr>
          <p:cNvCxnSpPr/>
          <p:nvPr/>
        </p:nvCxnSpPr>
        <p:spPr>
          <a:xfrm>
            <a:off x="2268037" y="401040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FDE8A0-1C19-46BE-96A6-3AFF41D54E2E}"/>
              </a:ext>
            </a:extLst>
          </p:cNvPr>
          <p:cNvCxnSpPr/>
          <p:nvPr/>
        </p:nvCxnSpPr>
        <p:spPr>
          <a:xfrm>
            <a:off x="2268036" y="50245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97945AB-1138-4F3E-94F2-8BB0BC421B14}"/>
              </a:ext>
            </a:extLst>
          </p:cNvPr>
          <p:cNvSpPr txBox="1"/>
          <p:nvPr/>
        </p:nvSpPr>
        <p:spPr>
          <a:xfrm>
            <a:off x="3904783" y="6079609"/>
            <a:ext cx="2918555" cy="369332"/>
          </a:xfrm>
          <a:prstGeom prst="rect">
            <a:avLst/>
          </a:prstGeom>
          <a:noFill/>
        </p:spPr>
        <p:txBody>
          <a:bodyPr wrap="none" rtlCol="0">
            <a:spAutoFit/>
          </a:bodyPr>
          <a:lstStyle/>
          <a:p>
            <a:pPr algn="ctr"/>
            <a:r>
              <a:rPr lang="en-US" dirty="0">
                <a:solidFill>
                  <a:schemeClr val="bg1"/>
                </a:solidFill>
              </a:rPr>
              <a:t>API Management Framework</a:t>
            </a:r>
          </a:p>
        </p:txBody>
      </p:sp>
      <p:cxnSp>
        <p:nvCxnSpPr>
          <p:cNvPr id="51" name="Straight Arrow Connector 50">
            <a:extLst>
              <a:ext uri="{FF2B5EF4-FFF2-40B4-BE49-F238E27FC236}">
                <a16:creationId xmlns:a16="http://schemas.microsoft.com/office/drawing/2014/main" id="{3185ED2F-D122-471E-89BD-D67ABEA2A58E}"/>
              </a:ext>
            </a:extLst>
          </p:cNvPr>
          <p:cNvCxnSpPr/>
          <p:nvPr/>
        </p:nvCxnSpPr>
        <p:spPr>
          <a:xfrm>
            <a:off x="9848850" y="1866900"/>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4D75F04-0713-4A19-9A19-1483A4412E4B}"/>
              </a:ext>
            </a:extLst>
          </p:cNvPr>
          <p:cNvCxnSpPr/>
          <p:nvPr/>
        </p:nvCxnSpPr>
        <p:spPr>
          <a:xfrm>
            <a:off x="9848850" y="28860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B4C067C-A3FA-445C-8FD8-06A54B0473E4}"/>
              </a:ext>
            </a:extLst>
          </p:cNvPr>
          <p:cNvCxnSpPr/>
          <p:nvPr/>
        </p:nvCxnSpPr>
        <p:spPr>
          <a:xfrm>
            <a:off x="9870089" y="4033375"/>
            <a:ext cx="6540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84A3DF1-6F60-40F5-B63E-4248CBCBAB65}"/>
              </a:ext>
            </a:extLst>
          </p:cNvPr>
          <p:cNvSpPr txBox="1"/>
          <p:nvPr/>
        </p:nvSpPr>
        <p:spPr>
          <a:xfrm>
            <a:off x="3644761" y="118492"/>
            <a:ext cx="5695342" cy="523220"/>
          </a:xfrm>
          <a:prstGeom prst="rect">
            <a:avLst/>
          </a:prstGeom>
          <a:noFill/>
        </p:spPr>
        <p:txBody>
          <a:bodyPr wrap="none" rtlCol="0">
            <a:spAutoFit/>
          </a:bodyPr>
          <a:lstStyle/>
          <a:p>
            <a:r>
              <a:rPr lang="en-US" sz="2800" dirty="0">
                <a:solidFill>
                  <a:schemeClr val="accent1">
                    <a:lumMod val="75000"/>
                  </a:schemeClr>
                </a:solidFill>
              </a:rPr>
              <a:t>API Portal / Gateway Context Diagram</a:t>
            </a:r>
          </a:p>
        </p:txBody>
      </p:sp>
      <p:sp>
        <p:nvSpPr>
          <p:cNvPr id="3" name="TextBox 2">
            <a:extLst>
              <a:ext uri="{FF2B5EF4-FFF2-40B4-BE49-F238E27FC236}">
                <a16:creationId xmlns:a16="http://schemas.microsoft.com/office/drawing/2014/main" id="{F771674D-BCF3-4079-9667-7F579A8368B9}"/>
              </a:ext>
            </a:extLst>
          </p:cNvPr>
          <p:cNvSpPr txBox="1"/>
          <p:nvPr/>
        </p:nvSpPr>
        <p:spPr>
          <a:xfrm>
            <a:off x="8660712" y="6560272"/>
            <a:ext cx="3531288" cy="276999"/>
          </a:xfrm>
          <a:prstGeom prst="rect">
            <a:avLst/>
          </a:prstGeom>
          <a:noFill/>
        </p:spPr>
        <p:txBody>
          <a:bodyPr wrap="none" rtlCol="0">
            <a:spAutoFit/>
          </a:bodyPr>
          <a:lstStyle/>
          <a:p>
            <a:r>
              <a:rPr lang="en-US" sz="1200" dirty="0"/>
              <a:t>Internal VA Use Only – Working Draft – Pre-Decisional</a:t>
            </a:r>
            <a:endParaRPr lang="en-US" dirty="0"/>
          </a:p>
        </p:txBody>
      </p:sp>
      <p:sp>
        <p:nvSpPr>
          <p:cNvPr id="4" name="TextBox 3">
            <a:extLst>
              <a:ext uri="{FF2B5EF4-FFF2-40B4-BE49-F238E27FC236}">
                <a16:creationId xmlns:a16="http://schemas.microsoft.com/office/drawing/2014/main" id="{4F403AA2-4B8C-4145-BD79-360261E281EB}"/>
              </a:ext>
            </a:extLst>
          </p:cNvPr>
          <p:cNvSpPr txBox="1"/>
          <p:nvPr/>
        </p:nvSpPr>
        <p:spPr>
          <a:xfrm>
            <a:off x="216568" y="200526"/>
            <a:ext cx="2874569" cy="369332"/>
          </a:xfrm>
          <a:prstGeom prst="rect">
            <a:avLst/>
          </a:prstGeom>
          <a:noFill/>
        </p:spPr>
        <p:txBody>
          <a:bodyPr wrap="none" rtlCol="0">
            <a:spAutoFit/>
          </a:bodyPr>
          <a:lstStyle/>
          <a:p>
            <a:r>
              <a:rPr lang="en-US" dirty="0"/>
              <a:t>Think about diagram naming</a:t>
            </a:r>
          </a:p>
        </p:txBody>
      </p:sp>
      <p:sp>
        <p:nvSpPr>
          <p:cNvPr id="57" name="Rectangle: Rounded Corners 56">
            <a:extLst>
              <a:ext uri="{FF2B5EF4-FFF2-40B4-BE49-F238E27FC236}">
                <a16:creationId xmlns:a16="http://schemas.microsoft.com/office/drawing/2014/main" id="{D908B564-79C0-4764-BDBE-ACEECA6495D0}"/>
              </a:ext>
            </a:extLst>
          </p:cNvPr>
          <p:cNvSpPr/>
          <p:nvPr/>
        </p:nvSpPr>
        <p:spPr>
          <a:xfrm>
            <a:off x="2596894" y="1589693"/>
            <a:ext cx="2410331" cy="685800"/>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D790960-A868-4CC5-AEF3-39AC9D1EA2A0}"/>
              </a:ext>
            </a:extLst>
          </p:cNvPr>
          <p:cNvSpPr txBox="1"/>
          <p:nvPr/>
        </p:nvSpPr>
        <p:spPr>
          <a:xfrm>
            <a:off x="2667733" y="1715865"/>
            <a:ext cx="2205155" cy="369332"/>
          </a:xfrm>
          <a:prstGeom prst="rect">
            <a:avLst/>
          </a:prstGeom>
          <a:noFill/>
        </p:spPr>
        <p:txBody>
          <a:bodyPr wrap="none" rtlCol="0">
            <a:spAutoFit/>
          </a:bodyPr>
          <a:lstStyle/>
          <a:p>
            <a:pPr algn="ctr"/>
            <a:r>
              <a:rPr lang="en-US" dirty="0">
                <a:solidFill>
                  <a:schemeClr val="bg1"/>
                </a:solidFill>
              </a:rPr>
              <a:t>Business Architecture</a:t>
            </a:r>
          </a:p>
        </p:txBody>
      </p:sp>
      <p:cxnSp>
        <p:nvCxnSpPr>
          <p:cNvPr id="59" name="Straight Arrow Connector 58">
            <a:extLst>
              <a:ext uri="{FF2B5EF4-FFF2-40B4-BE49-F238E27FC236}">
                <a16:creationId xmlns:a16="http://schemas.microsoft.com/office/drawing/2014/main" id="{316E299E-AD5C-4643-8668-89C79FE9EC39}"/>
              </a:ext>
            </a:extLst>
          </p:cNvPr>
          <p:cNvCxnSpPr/>
          <p:nvPr/>
        </p:nvCxnSpPr>
        <p:spPr>
          <a:xfrm>
            <a:off x="2255337" y="2989195"/>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C5B9A5-3E2E-46B8-BF65-7A713D8DC2E6}"/>
              </a:ext>
            </a:extLst>
          </p:cNvPr>
          <p:cNvCxnSpPr>
            <a:cxnSpLocks/>
          </p:cNvCxnSpPr>
          <p:nvPr/>
        </p:nvCxnSpPr>
        <p:spPr>
          <a:xfrm>
            <a:off x="5093787" y="2992106"/>
            <a:ext cx="27831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5EA465-0A35-40BA-94E4-008D66C2FD41}"/>
              </a:ext>
            </a:extLst>
          </p:cNvPr>
          <p:cNvCxnSpPr>
            <a:cxnSpLocks/>
          </p:cNvCxnSpPr>
          <p:nvPr/>
        </p:nvCxnSpPr>
        <p:spPr>
          <a:xfrm>
            <a:off x="5198356" y="2074641"/>
            <a:ext cx="297667" cy="1603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806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2223</TotalTime>
  <Words>1301</Words>
  <Application>Microsoft Office PowerPoint</Application>
  <PresentationFormat>Widescreen</PresentationFormat>
  <Paragraphs>278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API Portal / Gateway Context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Marshall</dc:creator>
  <cp:lastModifiedBy>Paul Marshall</cp:lastModifiedBy>
  <cp:revision>67</cp:revision>
  <cp:lastPrinted>2018-09-13T14:35:20Z</cp:lastPrinted>
  <dcterms:created xsi:type="dcterms:W3CDTF">2018-09-12T18:50:57Z</dcterms:created>
  <dcterms:modified xsi:type="dcterms:W3CDTF">2018-10-02T15:38:19Z</dcterms:modified>
</cp:coreProperties>
</file>