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8"/>
      <p:bold r:id="rId9"/>
      <p:italic r:id="rId10"/>
      <p:boldItalic r:id="rId11"/>
    </p:embeddedFont>
    <p:embeddedFont>
      <p:font typeface="Source Sans Pro SemiBold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sDZeIYB0OMx39QbeghU9OW3Su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6C7224-CFD1-404B-94B6-0D80ABCC6CF8}">
  <a:tblStyle styleId="{5F6C7224-CFD1-404B-94B6-0D80ABCC6C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6e7fb98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7e6e7fb98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6e7fb9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7e6e7fb9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6e7fb98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7e6e7fb98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311700" y="1635300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DevOps Dashboard Strategy</a:t>
            </a:r>
            <a:endParaRPr sz="3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0037" y="2884700"/>
            <a:ext cx="2413275" cy="9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/>
          <p:nvPr/>
        </p:nvSpPr>
        <p:spPr>
          <a:xfrm>
            <a:off x="9032750" y="4550"/>
            <a:ext cx="120600" cy="5143500"/>
          </a:xfrm>
          <a:prstGeom prst="rect">
            <a:avLst/>
          </a:prstGeom>
          <a:solidFill>
            <a:srgbClr val="00A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0" y="4550"/>
            <a:ext cx="120600" cy="5143500"/>
          </a:xfrm>
          <a:prstGeom prst="rect">
            <a:avLst/>
          </a:prstGeom>
          <a:solidFill>
            <a:srgbClr val="00A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6e7fb98a_3_0"/>
          <p:cNvSpPr txBox="1">
            <a:spLocks noGrp="1"/>
          </p:cNvSpPr>
          <p:nvPr>
            <p:ph type="ctrTitle"/>
          </p:nvPr>
        </p:nvSpPr>
        <p:spPr>
          <a:xfrm>
            <a:off x="713250" y="672100"/>
            <a:ext cx="40821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Crawl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g7e6e7fb98a_3_0"/>
          <p:cNvSpPr txBox="1">
            <a:spLocks noGrp="1"/>
          </p:cNvSpPr>
          <p:nvPr>
            <p:ph type="ctrTitle"/>
          </p:nvPr>
        </p:nvSpPr>
        <p:spPr>
          <a:xfrm>
            <a:off x="1053550" y="1649225"/>
            <a:ext cx="1560900" cy="23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600" b="1">
                <a:solidFill>
                  <a:srgbClr val="00A08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Creation</a:t>
            </a:r>
            <a:br>
              <a:rPr lang="en" sz="1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 Team is manually creating and sending surveys.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4" name="Google Shape;64;g7e6e7fb98a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3354" y="4488700"/>
            <a:ext cx="1395169" cy="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7e6e7fb98a_3_0"/>
          <p:cNvSpPr/>
          <p:nvPr/>
        </p:nvSpPr>
        <p:spPr>
          <a:xfrm>
            <a:off x="0" y="4550"/>
            <a:ext cx="120600" cy="5143500"/>
          </a:xfrm>
          <a:prstGeom prst="rect">
            <a:avLst/>
          </a:prstGeom>
          <a:solidFill>
            <a:srgbClr val="00A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7e6e7fb98a_3_0"/>
          <p:cNvSpPr txBox="1">
            <a:spLocks noGrp="1"/>
          </p:cNvSpPr>
          <p:nvPr>
            <p:ph type="ctrTitle"/>
          </p:nvPr>
        </p:nvSpPr>
        <p:spPr>
          <a:xfrm>
            <a:off x="6805550" y="1649225"/>
            <a:ext cx="1866900" cy="1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600" b="1">
                <a:solidFill>
                  <a:srgbClr val="00A08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Building</a:t>
            </a:r>
            <a:br>
              <a:rPr lang="en" sz="1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 Team is delivering Dashboard using visualization tool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g7e6e7fb98a_3_0"/>
          <p:cNvSpPr txBox="1">
            <a:spLocks noGrp="1"/>
          </p:cNvSpPr>
          <p:nvPr>
            <p:ph type="ctrTitle"/>
          </p:nvPr>
        </p:nvSpPr>
        <p:spPr>
          <a:xfrm>
            <a:off x="4911463" y="1649225"/>
            <a:ext cx="1724100" cy="23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600" b="1">
                <a:solidFill>
                  <a:srgbClr val="00A08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Inputting</a:t>
            </a:r>
            <a:br>
              <a:rPr lang="en" sz="1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 Team is manually inputting survey results into the data source</a:t>
            </a: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.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g7e6e7fb98a_3_0"/>
          <p:cNvSpPr txBox="1">
            <a:spLocks noGrp="1"/>
          </p:cNvSpPr>
          <p:nvPr>
            <p:ph type="ctrTitle"/>
          </p:nvPr>
        </p:nvSpPr>
        <p:spPr>
          <a:xfrm>
            <a:off x="3017375" y="1649225"/>
            <a:ext cx="1724100" cy="23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600" b="1">
                <a:solidFill>
                  <a:srgbClr val="00A08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Completing</a:t>
            </a:r>
            <a:br>
              <a:rPr lang="en" sz="1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DevOps teams are filling out surveys that encompass entire maturity model.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endParaRPr sz="1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endParaRPr sz="1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9" name="Google Shape;69;g7e6e7fb98a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00" y="824637"/>
            <a:ext cx="519800" cy="2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6e7fb98a_0_8"/>
          <p:cNvSpPr txBox="1">
            <a:spLocks noGrp="1"/>
          </p:cNvSpPr>
          <p:nvPr>
            <p:ph type="ctrTitle"/>
          </p:nvPr>
        </p:nvSpPr>
        <p:spPr>
          <a:xfrm>
            <a:off x="637050" y="672100"/>
            <a:ext cx="40821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Walk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5" name="Google Shape;75;g7e6e7fb98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3354" y="4488700"/>
            <a:ext cx="1395169" cy="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7e6e7fb98a_0_8"/>
          <p:cNvSpPr txBox="1">
            <a:spLocks noGrp="1"/>
          </p:cNvSpPr>
          <p:nvPr>
            <p:ph type="ctrTitle"/>
          </p:nvPr>
        </p:nvSpPr>
        <p:spPr>
          <a:xfrm>
            <a:off x="713250" y="1182625"/>
            <a:ext cx="3813000" cy="28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 Team: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 a tool kit to DevOps teams with default values to programmatically send values back to the data source.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Setup and collect data from surveys automatically</a:t>
            </a: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DevOps Teams: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 tool kit with default values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Manually complete metrics manually with teams unique answer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 automated surveys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g7e6e7fb98a_0_8"/>
          <p:cNvSpPr/>
          <p:nvPr/>
        </p:nvSpPr>
        <p:spPr>
          <a:xfrm>
            <a:off x="0" y="4550"/>
            <a:ext cx="120600" cy="5143500"/>
          </a:xfrm>
          <a:prstGeom prst="rect">
            <a:avLst/>
          </a:prstGeom>
          <a:solidFill>
            <a:srgbClr val="00A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7e6e7fb98a_0_8"/>
          <p:cNvSpPr/>
          <p:nvPr/>
        </p:nvSpPr>
        <p:spPr>
          <a:xfrm>
            <a:off x="6279138" y="539713"/>
            <a:ext cx="1225800" cy="1225800"/>
          </a:xfrm>
          <a:prstGeom prst="ellipse">
            <a:avLst/>
          </a:prstGeom>
          <a:noFill/>
          <a:ln w="19050" cap="flat" cmpd="sng">
            <a:solidFill>
              <a:srgbClr val="00A0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Dashboard Team</a:t>
            </a:r>
            <a:endParaRPr sz="11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79" name="Google Shape;79;g7e6e7fb98a_0_8"/>
          <p:cNvCxnSpPr/>
          <p:nvPr/>
        </p:nvCxnSpPr>
        <p:spPr>
          <a:xfrm rot="10800000">
            <a:off x="6916852" y="2326029"/>
            <a:ext cx="958800" cy="5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0" name="Google Shape;80;g7e6e7fb98a_0_8"/>
          <p:cNvSpPr txBox="1">
            <a:spLocks noGrp="1"/>
          </p:cNvSpPr>
          <p:nvPr>
            <p:ph type="ctrTitle"/>
          </p:nvPr>
        </p:nvSpPr>
        <p:spPr>
          <a:xfrm>
            <a:off x="6307913" y="2949650"/>
            <a:ext cx="1083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Manual</a:t>
            </a:r>
            <a:endParaRPr sz="10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</a:t>
            </a:r>
            <a:endParaRPr sz="10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1" name="Google Shape;81;g7e6e7fb98a_0_8"/>
          <p:cNvSpPr/>
          <p:nvPr/>
        </p:nvSpPr>
        <p:spPr>
          <a:xfrm>
            <a:off x="7696138" y="2772180"/>
            <a:ext cx="1225800" cy="1225800"/>
          </a:xfrm>
          <a:prstGeom prst="ellipse">
            <a:avLst/>
          </a:prstGeom>
          <a:noFill/>
          <a:ln w="19050" cap="flat" cmpd="sng">
            <a:solidFill>
              <a:srgbClr val="00A0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DevOps Team </a:t>
            </a:r>
            <a:r>
              <a:rPr lang="en" sz="1100" i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</a:t>
            </a:r>
            <a:endParaRPr sz="1100" i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2" name="Google Shape;82;g7e6e7fb98a_0_8"/>
          <p:cNvSpPr/>
          <p:nvPr/>
        </p:nvSpPr>
        <p:spPr>
          <a:xfrm>
            <a:off x="4937875" y="2779550"/>
            <a:ext cx="1225800" cy="1225800"/>
          </a:xfrm>
          <a:prstGeom prst="ellipse">
            <a:avLst/>
          </a:prstGeom>
          <a:noFill/>
          <a:ln w="19050" cap="flat" cmpd="sng">
            <a:solidFill>
              <a:srgbClr val="00A0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DevOps Team 1</a:t>
            </a:r>
            <a:endParaRPr sz="11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83" name="Google Shape;83;g7e6e7fb98a_0_8"/>
          <p:cNvCxnSpPr/>
          <p:nvPr/>
        </p:nvCxnSpPr>
        <p:spPr>
          <a:xfrm rot="10800000" flipH="1">
            <a:off x="5955851" y="2330782"/>
            <a:ext cx="847800" cy="5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" name="Google Shape;84;g7e6e7fb98a_0_8"/>
          <p:cNvCxnSpPr/>
          <p:nvPr/>
        </p:nvCxnSpPr>
        <p:spPr>
          <a:xfrm flipH="1">
            <a:off x="7756418" y="1898772"/>
            <a:ext cx="356100" cy="247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g7e6e7fb98a_0_8"/>
          <p:cNvCxnSpPr/>
          <p:nvPr/>
        </p:nvCxnSpPr>
        <p:spPr>
          <a:xfrm rot="10800000">
            <a:off x="7334962" y="1604773"/>
            <a:ext cx="789900" cy="117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Dot"/>
            <a:round/>
            <a:headEnd type="none" w="med" len="med"/>
            <a:tailEnd type="none" w="med" len="med"/>
          </a:ln>
        </p:spPr>
      </p:cxnSp>
      <p:sp>
        <p:nvSpPr>
          <p:cNvPr id="86" name="Google Shape;86;g7e6e7fb98a_0_8"/>
          <p:cNvSpPr txBox="1">
            <a:spLocks noGrp="1"/>
          </p:cNvSpPr>
          <p:nvPr>
            <p:ph type="ctrTitle"/>
          </p:nvPr>
        </p:nvSpPr>
        <p:spPr>
          <a:xfrm>
            <a:off x="8112513" y="1604775"/>
            <a:ext cx="1083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Automated</a:t>
            </a:r>
            <a:endParaRPr sz="10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Surveys</a:t>
            </a:r>
            <a:endParaRPr sz="10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87" name="Google Shape;87;g7e6e7fb98a_0_8"/>
          <p:cNvCxnSpPr/>
          <p:nvPr/>
        </p:nvCxnSpPr>
        <p:spPr>
          <a:xfrm flipH="1">
            <a:off x="7180250" y="2749925"/>
            <a:ext cx="383100" cy="288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g7e6e7fb98a_0_8"/>
          <p:cNvCxnSpPr>
            <a:stCxn id="82" idx="0"/>
            <a:endCxn id="78" idx="3"/>
          </p:cNvCxnSpPr>
          <p:nvPr/>
        </p:nvCxnSpPr>
        <p:spPr>
          <a:xfrm rot="10800000" flipH="1">
            <a:off x="5550775" y="1585850"/>
            <a:ext cx="907800" cy="11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Dot"/>
            <a:round/>
            <a:headEnd type="none" w="med" len="med"/>
            <a:tailEnd type="none" w="med" len="med"/>
          </a:ln>
        </p:spPr>
      </p:cxnSp>
      <p:sp>
        <p:nvSpPr>
          <p:cNvPr id="89" name="Google Shape;89;g7e6e7fb98a_0_8"/>
          <p:cNvSpPr/>
          <p:nvPr/>
        </p:nvSpPr>
        <p:spPr>
          <a:xfrm>
            <a:off x="6495525" y="2261350"/>
            <a:ext cx="868800" cy="3480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 Store</a:t>
            </a:r>
            <a:endParaRPr sz="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90" name="Google Shape;90;g7e6e7fb98a_0_8"/>
          <p:cNvCxnSpPr>
            <a:stCxn id="89" idx="0"/>
          </p:cNvCxnSpPr>
          <p:nvPr/>
        </p:nvCxnSpPr>
        <p:spPr>
          <a:xfrm>
            <a:off x="6973425" y="22613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1" name="Google Shape;91;g7e6e7fb98a_0_8"/>
          <p:cNvCxnSpPr>
            <a:stCxn id="89" idx="1"/>
            <a:endCxn id="78" idx="4"/>
          </p:cNvCxnSpPr>
          <p:nvPr/>
        </p:nvCxnSpPr>
        <p:spPr>
          <a:xfrm rot="10800000" flipH="1">
            <a:off x="6886425" y="1765450"/>
            <a:ext cx="5700" cy="5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2" name="Google Shape;92;g7e6e7fb98a_0_8"/>
          <p:cNvCxnSpPr>
            <a:stCxn id="78" idx="6"/>
          </p:cNvCxnSpPr>
          <p:nvPr/>
        </p:nvCxnSpPr>
        <p:spPr>
          <a:xfrm rot="10800000" flipH="1">
            <a:off x="7504938" y="1149013"/>
            <a:ext cx="4662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g7e6e7fb98a_0_8"/>
          <p:cNvCxnSpPr/>
          <p:nvPr/>
        </p:nvCxnSpPr>
        <p:spPr>
          <a:xfrm>
            <a:off x="6234600" y="2777275"/>
            <a:ext cx="261600" cy="261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4" name="Google Shape;94;g7e6e7fb98a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5" y="695675"/>
            <a:ext cx="503250" cy="4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7e6e7fb98a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2653" y="833149"/>
            <a:ext cx="677950" cy="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7e6e7fb98a_0_8"/>
          <p:cNvSpPr txBox="1">
            <a:spLocks noGrp="1"/>
          </p:cNvSpPr>
          <p:nvPr>
            <p:ph type="ctrTitle"/>
          </p:nvPr>
        </p:nvSpPr>
        <p:spPr>
          <a:xfrm>
            <a:off x="7775094" y="587934"/>
            <a:ext cx="1083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Dashboard</a:t>
            </a:r>
            <a:endParaRPr sz="10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6e7fb98a_0_16"/>
          <p:cNvSpPr txBox="1">
            <a:spLocks noGrp="1"/>
          </p:cNvSpPr>
          <p:nvPr>
            <p:ph type="ctrTitle"/>
          </p:nvPr>
        </p:nvSpPr>
        <p:spPr>
          <a:xfrm>
            <a:off x="667175" y="672100"/>
            <a:ext cx="40821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g7e6e7fb98a_0_16"/>
          <p:cNvSpPr txBox="1">
            <a:spLocks noGrp="1"/>
          </p:cNvSpPr>
          <p:nvPr>
            <p:ph type="ctrTitle"/>
          </p:nvPr>
        </p:nvSpPr>
        <p:spPr>
          <a:xfrm>
            <a:off x="713250" y="1182625"/>
            <a:ext cx="4161000" cy="28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 Team: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 </a:t>
            </a: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Grafana</a:t>
            </a: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Dashboard and </a:t>
            </a: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Schedul</a:t>
            </a: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 data collection.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Continue refining automated surveys (if needed)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Publish reports for all users to be able to ingest.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DevOps Team: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Automate the collection of the metrics through scripts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-"/>
            </a:pPr>
            <a:r>
              <a:rPr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 automated survey (if needed)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3" name="Google Shape;103;g7e6e7fb98a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3354" y="4488700"/>
            <a:ext cx="1395169" cy="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7e6e7fb98a_0_16"/>
          <p:cNvSpPr/>
          <p:nvPr/>
        </p:nvSpPr>
        <p:spPr>
          <a:xfrm>
            <a:off x="0" y="4550"/>
            <a:ext cx="120600" cy="5143500"/>
          </a:xfrm>
          <a:prstGeom prst="rect">
            <a:avLst/>
          </a:prstGeom>
          <a:solidFill>
            <a:srgbClr val="00A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7e6e7fb98a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00" y="732113"/>
            <a:ext cx="483925" cy="4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7e6e7fb98a_0_16"/>
          <p:cNvSpPr/>
          <p:nvPr/>
        </p:nvSpPr>
        <p:spPr>
          <a:xfrm>
            <a:off x="6279138" y="539713"/>
            <a:ext cx="1225800" cy="1225800"/>
          </a:xfrm>
          <a:prstGeom prst="ellipse">
            <a:avLst/>
          </a:prstGeom>
          <a:noFill/>
          <a:ln w="19050" cap="flat" cmpd="sng">
            <a:solidFill>
              <a:srgbClr val="00A0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Dashboard Team</a:t>
            </a:r>
            <a:endParaRPr sz="11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107" name="Google Shape;107;g7e6e7fb98a_0_16"/>
          <p:cNvCxnSpPr/>
          <p:nvPr/>
        </p:nvCxnSpPr>
        <p:spPr>
          <a:xfrm rot="10800000">
            <a:off x="6916852" y="2326029"/>
            <a:ext cx="958800" cy="5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8" name="Google Shape;108;g7e6e7fb98a_0_16"/>
          <p:cNvSpPr txBox="1">
            <a:spLocks noGrp="1"/>
          </p:cNvSpPr>
          <p:nvPr>
            <p:ph type="ctrTitle"/>
          </p:nvPr>
        </p:nvSpPr>
        <p:spPr>
          <a:xfrm>
            <a:off x="6307913" y="2949650"/>
            <a:ext cx="1083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Programmatic</a:t>
            </a:r>
            <a:endParaRPr sz="10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</a:t>
            </a:r>
            <a:endParaRPr sz="10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9" name="Google Shape;109;g7e6e7fb98a_0_16"/>
          <p:cNvSpPr/>
          <p:nvPr/>
        </p:nvSpPr>
        <p:spPr>
          <a:xfrm>
            <a:off x="7696138" y="2772180"/>
            <a:ext cx="1225800" cy="1225800"/>
          </a:xfrm>
          <a:prstGeom prst="ellipse">
            <a:avLst/>
          </a:prstGeom>
          <a:noFill/>
          <a:ln w="19050" cap="flat" cmpd="sng">
            <a:solidFill>
              <a:srgbClr val="00A0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DevOps Team </a:t>
            </a:r>
            <a:r>
              <a:rPr lang="en" sz="1100" i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</a:t>
            </a:r>
            <a:endParaRPr sz="1100" i="1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0" name="Google Shape;110;g7e6e7fb98a_0_16"/>
          <p:cNvSpPr/>
          <p:nvPr/>
        </p:nvSpPr>
        <p:spPr>
          <a:xfrm>
            <a:off x="4937875" y="2779550"/>
            <a:ext cx="1225800" cy="1225800"/>
          </a:xfrm>
          <a:prstGeom prst="ellipse">
            <a:avLst/>
          </a:prstGeom>
          <a:noFill/>
          <a:ln w="19050" cap="flat" cmpd="sng">
            <a:solidFill>
              <a:srgbClr val="00A0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DevOps Team 1</a:t>
            </a:r>
            <a:endParaRPr sz="11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111" name="Google Shape;111;g7e6e7fb98a_0_16"/>
          <p:cNvCxnSpPr/>
          <p:nvPr/>
        </p:nvCxnSpPr>
        <p:spPr>
          <a:xfrm rot="10800000" flipH="1">
            <a:off x="5955851" y="2330782"/>
            <a:ext cx="847800" cy="5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" name="Google Shape;112;g7e6e7fb98a_0_16"/>
          <p:cNvCxnSpPr/>
          <p:nvPr/>
        </p:nvCxnSpPr>
        <p:spPr>
          <a:xfrm flipH="1">
            <a:off x="7180250" y="2749925"/>
            <a:ext cx="383100" cy="288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g7e6e7fb98a_0_16"/>
          <p:cNvSpPr/>
          <p:nvPr/>
        </p:nvSpPr>
        <p:spPr>
          <a:xfrm>
            <a:off x="6495525" y="2261350"/>
            <a:ext cx="868800" cy="3480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 Store</a:t>
            </a:r>
            <a:endParaRPr sz="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114" name="Google Shape;114;g7e6e7fb98a_0_16"/>
          <p:cNvCxnSpPr>
            <a:stCxn id="113" idx="0"/>
          </p:cNvCxnSpPr>
          <p:nvPr/>
        </p:nvCxnSpPr>
        <p:spPr>
          <a:xfrm>
            <a:off x="6973425" y="22613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5" name="Google Shape;115;g7e6e7fb98a_0_16"/>
          <p:cNvCxnSpPr>
            <a:stCxn id="113" idx="1"/>
            <a:endCxn id="106" idx="4"/>
          </p:cNvCxnSpPr>
          <p:nvPr/>
        </p:nvCxnSpPr>
        <p:spPr>
          <a:xfrm rot="10800000" flipH="1">
            <a:off x="6886425" y="1765450"/>
            <a:ext cx="5700" cy="5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6" name="Google Shape;116;g7e6e7fb98a_0_16"/>
          <p:cNvCxnSpPr>
            <a:stCxn id="106" idx="6"/>
          </p:cNvCxnSpPr>
          <p:nvPr/>
        </p:nvCxnSpPr>
        <p:spPr>
          <a:xfrm rot="10800000" flipH="1">
            <a:off x="7504938" y="1149013"/>
            <a:ext cx="4662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g7e6e7fb98a_0_16"/>
          <p:cNvCxnSpPr/>
          <p:nvPr/>
        </p:nvCxnSpPr>
        <p:spPr>
          <a:xfrm>
            <a:off x="6234600" y="2777275"/>
            <a:ext cx="261600" cy="261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" name="Google Shape;118;g7e6e7fb98a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2653" y="833149"/>
            <a:ext cx="677950" cy="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7e6e7fb98a_0_16"/>
          <p:cNvSpPr txBox="1">
            <a:spLocks noGrp="1"/>
          </p:cNvSpPr>
          <p:nvPr>
            <p:ph type="ctrTitle"/>
          </p:nvPr>
        </p:nvSpPr>
        <p:spPr>
          <a:xfrm>
            <a:off x="7775094" y="587934"/>
            <a:ext cx="1083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Dashboard</a:t>
            </a:r>
            <a:endParaRPr sz="10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646050" y="97625"/>
            <a:ext cx="48117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 Set Analysis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3354" y="4488700"/>
            <a:ext cx="1395169" cy="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0" y="4550"/>
            <a:ext cx="120600" cy="5143500"/>
          </a:xfrm>
          <a:prstGeom prst="rect">
            <a:avLst/>
          </a:prstGeom>
          <a:solidFill>
            <a:srgbClr val="00A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5"/>
          <p:cNvGraphicFramePr/>
          <p:nvPr/>
        </p:nvGraphicFramePr>
        <p:xfrm>
          <a:off x="711800" y="794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{5F6C7224-CFD1-404B-94B6-0D80ABCC6CF8}</a:tableStyleId>
              </a:tblPr>
              <a:tblGrid>
                <a:gridCol w="9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Criteria</a:t>
                      </a:r>
                      <a:endParaRPr sz="10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3500" marR="63500" marT="63500" marB="635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sz="10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3500" marR="63500" marT="63500" marB="635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 (%)</a:t>
                      </a:r>
                      <a:endParaRPr sz="10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3500" marR="63500" marT="63500" marB="635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Prometheus</a:t>
                      </a:r>
                      <a:endParaRPr sz="10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+ Grafana</a:t>
                      </a:r>
                      <a:endParaRPr sz="10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3500" marR="63500" marT="63500" marB="635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Kibana +</a:t>
                      </a:r>
                      <a:endParaRPr sz="10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Elasticsearch</a:t>
                      </a:r>
                      <a:endParaRPr sz="10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3500" marR="63500" marT="63500" marB="635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DataDog</a:t>
                      </a:r>
                      <a:endParaRPr sz="10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3500" marR="63500" marT="63500" marB="635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Google </a:t>
                      </a:r>
                      <a:r>
                        <a:rPr lang="en" sz="8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(Forms, Sheets, DataStudio)</a:t>
                      </a:r>
                      <a:endParaRPr sz="8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3500" marR="63500" marT="63500" marB="635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00"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Fully integrated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One tool for data collection, storage, and presentation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7E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00"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Self-servicing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DevOps teams can do all or much of their integration without additional assistance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7E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00"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Expandable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Able to support a rich and evolving </a:t>
                      </a:r>
                      <a:b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set of metric dashboards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400"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Automated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Requires little to no manual intervention </a:t>
                      </a:r>
                      <a:b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for normal function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7E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00"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Multi-use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Supports different kinds of stakeholders </a:t>
                      </a:r>
                      <a:b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and dashboard views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00"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Open Source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Licensed under a standard open source license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7E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00"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Security Evaluation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Has FedRAMP approval or TRM decision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Total score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</a:t>
                      </a:r>
                      <a:endParaRPr sz="12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86</a:t>
                      </a:r>
                      <a:endParaRPr sz="12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78</a:t>
                      </a:r>
                      <a:endParaRPr sz="12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66</a:t>
                      </a:r>
                      <a:endParaRPr sz="12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</a:t>
                      </a:r>
                      <a:endParaRPr sz="12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5400" marR="25400" marT="25400" marB="2540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7E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Google Shape;128;p5"/>
          <p:cNvSpPr txBox="1"/>
          <p:nvPr/>
        </p:nvSpPr>
        <p:spPr>
          <a:xfrm>
            <a:off x="1023325" y="4528900"/>
            <a:ext cx="63912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* Large scale enterprise software (i.e. ServiceNow, SalesForce, etc) were not considered due to limitations to gain access for evaluation.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Macintosh PowerPoint</Application>
  <PresentationFormat>On-screen Show (16:9)</PresentationFormat>
  <Paragraphs>109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Source Sans Pro</vt:lpstr>
      <vt:lpstr>Arial</vt:lpstr>
      <vt:lpstr>Source Sans Pro SemiBold</vt:lpstr>
      <vt:lpstr>Simple Light</vt:lpstr>
      <vt:lpstr>DevOps Dashboard Strategy </vt:lpstr>
      <vt:lpstr>Crawl</vt:lpstr>
      <vt:lpstr>Walk</vt:lpstr>
      <vt:lpstr>Run</vt:lpstr>
      <vt:lpstr>Tool Set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Dashboard Strategy </dc:title>
  <cp:lastModifiedBy>Alex Pappas</cp:lastModifiedBy>
  <cp:revision>1</cp:revision>
  <dcterms:modified xsi:type="dcterms:W3CDTF">2020-03-04T18:01:00Z</dcterms:modified>
</cp:coreProperties>
</file>