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75" r:id="rId2"/>
    <p:sldId id="351" r:id="rId3"/>
    <p:sldId id="358" r:id="rId4"/>
    <p:sldId id="359" r:id="rId5"/>
    <p:sldId id="360" r:id="rId6"/>
    <p:sldId id="373" r:id="rId7"/>
    <p:sldId id="374" r:id="rId8"/>
    <p:sldId id="371" r:id="rId9"/>
    <p:sldId id="372"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0327" autoAdjust="0"/>
  </p:normalViewPr>
  <p:slideViewPr>
    <p:cSldViewPr>
      <p:cViewPr>
        <p:scale>
          <a:sx n="110" d="100"/>
          <a:sy n="110" d="100"/>
        </p:scale>
        <p:origin x="-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4/11/2013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4/11/2013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78"/>
            <a:fld id="{3CAEDA63-1DF2-4B47-A6D2-4934F1D42AEA}" type="slidenum">
              <a:rPr lang="en-US" smtClean="0">
                <a:solidFill>
                  <a:prstClr val="black"/>
                </a:solidFill>
              </a:rPr>
              <a:pPr defTabSz="939378"/>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4/11/2013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4/11/2013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4/11/2013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4/11/2013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4/11/2013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4/11/2013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4/11/2013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4/11/2013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4/11/2013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4/11/2013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4/11/2013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4/11/2013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janan.Arokiaswamy@va.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6858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marL="1139825" lvl="2" indent="-225425" fontAlgn="auto">
              <a:spcAft>
                <a:spcPts val="0"/>
              </a:spcAft>
              <a:defRPr/>
            </a:pPr>
            <a:r>
              <a:rPr lang="en-US" sz="1600" dirty="0" smtClean="0">
                <a:cs typeface="Arial" pitchFamily="34" charset="0"/>
              </a:rPr>
              <a:t>2012 PAR showed a slight reduction in reported improper payments -$2.2 billion for 2011 versus $2.4 billion in 2010.</a:t>
            </a:r>
          </a:p>
          <a:p>
            <a:pPr marL="1139825" lvl="2" indent="-225425" fontAlgn="auto">
              <a:spcAft>
                <a:spcPts val="0"/>
              </a:spcAft>
              <a:defRPr/>
            </a:pPr>
            <a:r>
              <a:rPr lang="en-US" sz="1600" dirty="0" smtClean="0">
                <a:cs typeface="Arial" pitchFamily="34" charset="0"/>
              </a:rPr>
              <a:t>In </a:t>
            </a:r>
            <a:r>
              <a:rPr lang="en-US" sz="1600" dirty="0" smtClean="0"/>
              <a:t>March 2013, the Inspector General found that VA for a second consecutive year has not complied with the provisions of IPERA. The IG found the following non-compliance issues:</a:t>
            </a:r>
          </a:p>
          <a:p>
            <a:pPr marL="1603375" lvl="3" indent="-225425">
              <a:buFont typeface="Arial" pitchFamily="34" charset="0"/>
              <a:buChar char="•"/>
              <a:defRPr/>
            </a:pPr>
            <a:r>
              <a:rPr lang="en-US" sz="1600" dirty="0" smtClean="0"/>
              <a:t>VHA Non-VA Care Fee program improper payment rate exceeded 10% and the associated reduction target was not achieved </a:t>
            </a:r>
          </a:p>
          <a:p>
            <a:pPr marL="1597025" lvl="3" indent="-225425">
              <a:buFont typeface="Arial" pitchFamily="34" charset="0"/>
              <a:buChar char="•"/>
              <a:defRPr/>
            </a:pPr>
            <a:r>
              <a:rPr lang="en-US" sz="1600" dirty="0" smtClean="0"/>
              <a:t>VBA pension reduction targets could not be verified due to a change in reporting methodology</a:t>
            </a:r>
          </a:p>
          <a:p>
            <a:pPr marL="1371600" lvl="3" indent="236538" fontAlgn="auto">
              <a:spcAft>
                <a:spcPts val="0"/>
              </a:spcAft>
              <a:buFont typeface="Arial" pitchFamily="34" charset="0"/>
              <a:buChar char="•"/>
              <a:defRPr/>
            </a:pPr>
            <a:r>
              <a:rPr lang="en-US" sz="1600" dirty="0" smtClean="0"/>
              <a:t>VHA and VBA  statistical estimation methodologies need improvement</a:t>
            </a:r>
          </a:p>
          <a:p>
            <a:pPr marL="1371600" lvl="3" indent="236538" fontAlgn="auto">
              <a:spcAft>
                <a:spcPts val="0"/>
              </a:spcAft>
              <a:buFont typeface="Arial" pitchFamily="34" charset="0"/>
              <a:buChar char="•"/>
              <a:defRPr/>
            </a:pPr>
            <a:r>
              <a:rPr lang="en-US" sz="1600" dirty="0" smtClean="0"/>
              <a:t>VBA did not report recoveries related to recapture audit activity</a:t>
            </a:r>
          </a:p>
          <a:p>
            <a:pPr marL="1371600" lvl="3" indent="236538" fontAlgn="auto">
              <a:spcAft>
                <a:spcPts val="0"/>
              </a:spcAft>
              <a:buFont typeface="Arial" pitchFamily="34" charset="0"/>
              <a:buChar char="•"/>
              <a:defRPr/>
            </a:pPr>
            <a:r>
              <a:rPr lang="en-US" sz="1600" dirty="0" smtClean="0"/>
              <a:t>VA was late in </a:t>
            </a:r>
            <a:r>
              <a:rPr lang="en-US" sz="1600" dirty="0" smtClean="0">
                <a:cs typeface="Arial" pitchFamily="34" charset="0"/>
              </a:rPr>
              <a:t>providing two reports to Congress and OMB </a:t>
            </a: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extLst>
      <p:ext uri="{BB962C8B-B14F-4D97-AF65-F5344CB8AC3E}">
        <p14:creationId xmlns:p14="http://schemas.microsoft.com/office/powerpoint/2010/main" xmlns="" val="1192754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smtClean="0">
                <a:latin typeface="Arial Narrow" pitchFamily="34" charset="0"/>
                <a:cs typeface="Arial" pitchFamily="34" charset="0"/>
              </a:rPr>
              <a:t>March </a:t>
            </a:r>
            <a:r>
              <a:rPr lang="en-US" sz="1400" b="1" dirty="0">
                <a:latin typeface="Arial Narrow" pitchFamily="34" charset="0"/>
                <a:cs typeface="Arial" pitchFamily="34" charset="0"/>
              </a:rPr>
              <a:t>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a:t>
            </a:r>
            <a:r>
              <a:rPr lang="en-US" sz="1400" dirty="0" smtClean="0">
                <a:latin typeface="Arial Narrow" pitchFamily="34" charset="0"/>
              </a:rPr>
              <a:t>94 </a:t>
            </a:r>
            <a:r>
              <a:rPr lang="en-US" sz="1400" dirty="0">
                <a:latin typeface="Arial Narrow" pitchFamily="34" charset="0"/>
              </a:rPr>
              <a:t>percent of small business invoices in </a:t>
            </a:r>
            <a:r>
              <a:rPr lang="en-US" sz="1400" dirty="0" smtClean="0">
                <a:latin typeface="Arial Narrow" pitchFamily="34" charset="0"/>
              </a:rPr>
              <a:t>March (FYTD </a:t>
            </a:r>
            <a:r>
              <a:rPr lang="en-US" sz="1400" dirty="0">
                <a:latin typeface="Arial Narrow" pitchFamily="34" charset="0"/>
              </a:rPr>
              <a:t>94 percent) within the 15 day timeliness metric </a:t>
            </a:r>
            <a:r>
              <a:rPr lang="en-US" sz="1400" dirty="0" smtClean="0">
                <a:latin typeface="Arial Narrow" pitchFamily="34" charset="0"/>
              </a:rPr>
              <a:t>bettering </a:t>
            </a:r>
            <a:r>
              <a:rPr lang="en-US" sz="1400" dirty="0">
                <a:latin typeface="Arial Narrow" pitchFamily="34" charset="0"/>
              </a:rPr>
              <a:t>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boost payment timeliness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issued </a:t>
            </a:r>
            <a:r>
              <a:rPr lang="en-US" sz="1400" dirty="0">
                <a:latin typeface="Arial Narrow" pitchFamily="34" charset="0"/>
              </a:rPr>
              <a:t>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a:t>
            </a:r>
            <a:r>
              <a:rPr lang="en-US" sz="1400" dirty="0" smtClean="0">
                <a:latin typeface="Arial Narrow" pitchFamily="34" charset="0"/>
              </a:rPr>
              <a:t>used </a:t>
            </a:r>
            <a:r>
              <a:rPr lang="en-US" sz="1400" dirty="0">
                <a:latin typeface="Arial Narrow" pitchFamily="34" charset="0"/>
              </a:rPr>
              <a:t>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April </a:t>
            </a:r>
            <a:r>
              <a:rPr lang="en-US" sz="1000" dirty="0">
                <a:latin typeface="Arial Narrow" pitchFamily="34" charset="0"/>
              </a:rPr>
              <a:t>8</a:t>
            </a:r>
            <a:r>
              <a:rPr lang="en-US" sz="1000" dirty="0" smtClean="0">
                <a:latin typeface="Arial Narrow" pitchFamily="34" charset="0"/>
              </a:rPr>
              <a:t>, </a:t>
            </a:r>
            <a:r>
              <a:rPr lang="en-US" sz="1000" dirty="0">
                <a:latin typeface="Arial Narrow" pitchFamily="34" charset="0"/>
              </a:rPr>
              <a:t>2013</a:t>
            </a: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March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3883457760"/>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794073482"/>
              </p:ext>
            </p:extLst>
          </p:nvPr>
        </p:nvGraphicFramePr>
        <p:xfrm>
          <a:off x="612775" y="2068513"/>
          <a:ext cx="8185150" cy="3600450"/>
        </p:xfrm>
        <a:graphic>
          <a:graphicData uri="http://schemas.openxmlformats.org/presentationml/2006/ole">
            <p:oleObj spid="_x0000_s3111" name="Worksheet" r:id="rId4" imgW="7667557" imgH="388620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9" name="Rectangle 8"/>
          <p:cNvSpPr/>
          <p:nvPr/>
        </p:nvSpPr>
        <p:spPr>
          <a:xfrm>
            <a:off x="5029200" y="2497894"/>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rot="10800000" flipV="1">
            <a:off x="5105400" y="2544756"/>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65023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March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182804" indent="-182804">
              <a:lnSpc>
                <a:spcPct val="80000"/>
              </a:lnSpc>
              <a:buFontTx/>
              <a:buChar char="•"/>
              <a:defRPr/>
            </a:pPr>
            <a:r>
              <a:rPr lang="en-US" sz="1400" dirty="0" smtClean="0">
                <a:latin typeface="Arial Narrow" pitchFamily="34" charset="0"/>
              </a:rPr>
              <a:t>FSC </a:t>
            </a:r>
            <a:r>
              <a:rPr lang="en-US" sz="1400" dirty="0">
                <a:latin typeface="Arial Narrow" pitchFamily="34" charset="0"/>
              </a:rPr>
              <a:t>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182804" indent="-182804">
              <a:lnSpc>
                <a:spcPct val="80000"/>
              </a:lnSpc>
              <a:buFontTx/>
              <a:buChar char="•"/>
              <a:defRPr/>
            </a:pPr>
            <a:r>
              <a:rPr lang="en-US" sz="1400" dirty="0" smtClean="0">
                <a:latin typeface="Arial Narrow" pitchFamily="34" charset="0"/>
              </a:rPr>
              <a:t>During March, VA paid 84 percent (FYTD 85 percent) of all commercial vendors within the 15 day OMB goal</a:t>
            </a:r>
          </a:p>
          <a:p>
            <a:pPr marL="640004" lvl="1" indent="-182804">
              <a:lnSpc>
                <a:spcPct val="80000"/>
              </a:lnSpc>
              <a:buFontTx/>
              <a:buChar char="•"/>
              <a:defRPr/>
            </a:pPr>
            <a:r>
              <a:rPr lang="en-US" sz="1400" dirty="0">
                <a:latin typeface="Arial Narrow" pitchFamily="34" charset="0"/>
              </a:rPr>
              <a:t>Payment timeliness declined from 89 percent in February </a:t>
            </a:r>
            <a:r>
              <a:rPr lang="en-US" sz="1400" dirty="0" smtClean="0">
                <a:latin typeface="Arial Narrow" pitchFamily="34" charset="0"/>
              </a:rPr>
              <a:t>due </a:t>
            </a:r>
            <a:r>
              <a:rPr lang="en-US" sz="1400" dirty="0">
                <a:latin typeface="Arial Narrow" pitchFamily="34" charset="0"/>
              </a:rPr>
              <a:t>to </a:t>
            </a:r>
            <a:r>
              <a:rPr lang="en-US" sz="1400" dirty="0" smtClean="0">
                <a:latin typeface="Arial Narrow" pitchFamily="34" charset="0"/>
              </a:rPr>
              <a:t>delayed </a:t>
            </a:r>
            <a:r>
              <a:rPr lang="en-US" sz="1400" dirty="0">
                <a:latin typeface="Arial Narrow" pitchFamily="34" charset="0"/>
              </a:rPr>
              <a:t>certification of invoices and receiver </a:t>
            </a:r>
            <a:r>
              <a:rPr lang="en-US" sz="1400" dirty="0" smtClean="0">
                <a:latin typeface="Arial Narrow" pitchFamily="34" charset="0"/>
              </a:rPr>
              <a:t>processing  </a:t>
            </a:r>
            <a:endParaRPr lang="en-US" sz="1400" dirty="0">
              <a:latin typeface="Arial Narrow" pitchFamily="34" charset="0"/>
            </a:endParaRPr>
          </a:p>
          <a:p>
            <a:pPr marL="640004" lvl="1" indent="-182804">
              <a:lnSpc>
                <a:spcPct val="80000"/>
              </a:lnSpc>
              <a:buFontTx/>
              <a:buChar char="•"/>
              <a:defRPr/>
            </a:pPr>
            <a:r>
              <a:rPr lang="en-US" sz="1400" dirty="0" smtClean="0">
                <a:latin typeface="Arial Narrow" pitchFamily="34" charset="0"/>
              </a:rPr>
              <a:t>FSC </a:t>
            </a:r>
            <a:r>
              <a:rPr lang="en-US" sz="1400" dirty="0">
                <a:latin typeface="Arial Narrow" pitchFamily="34" charset="0"/>
              </a:rPr>
              <a:t>paid </a:t>
            </a:r>
            <a:r>
              <a:rPr lang="en-US" sz="1400" dirty="0" smtClean="0">
                <a:latin typeface="Arial Narrow" pitchFamily="34" charset="0"/>
              </a:rPr>
              <a:t>88 </a:t>
            </a:r>
            <a:r>
              <a:rPr lang="en-US" sz="1400" dirty="0">
                <a:latin typeface="Arial Narrow" pitchFamily="34" charset="0"/>
              </a:rPr>
              <a:t>percent of </a:t>
            </a:r>
            <a:r>
              <a:rPr lang="en-US" sz="1400" dirty="0" smtClean="0">
                <a:latin typeface="Arial Narrow" pitchFamily="34" charset="0"/>
              </a:rPr>
              <a:t>March’s </a:t>
            </a:r>
            <a:r>
              <a:rPr lang="en-US" sz="1400" dirty="0">
                <a:latin typeface="Arial Narrow" pitchFamily="34" charset="0"/>
              </a:rPr>
              <a:t>payments within the 15 day </a:t>
            </a:r>
            <a:r>
              <a:rPr lang="en-US" sz="1400" dirty="0" smtClean="0">
                <a:latin typeface="Arial Narrow" pitchFamily="34" charset="0"/>
              </a:rPr>
              <a:t>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82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April 8,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xmlns="" val="11386223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xmlns=""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March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124732263"/>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352219288"/>
              </p:ext>
            </p:extLst>
          </p:nvPr>
        </p:nvGraphicFramePr>
        <p:xfrm>
          <a:off x="608013" y="2211388"/>
          <a:ext cx="8012112" cy="3397250"/>
        </p:xfrm>
        <a:graphic>
          <a:graphicData uri="http://schemas.openxmlformats.org/presentationml/2006/ole">
            <p:oleObj spid="_x0000_s4136" name="Worksheet" r:id="rId4" imgW="8467657" imgH="3438435"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9" name="Rectangle 8"/>
          <p:cNvSpPr/>
          <p:nvPr/>
        </p:nvSpPr>
        <p:spPr>
          <a:xfrm>
            <a:off x="4953718" y="2828721"/>
            <a:ext cx="685801"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cxnSp>
        <p:nvCxnSpPr>
          <p:cNvPr id="29" name="Straight Arrow Connector 28"/>
          <p:cNvCxnSpPr/>
          <p:nvPr/>
        </p:nvCxnSpPr>
        <p:spPr>
          <a:xfrm rot="10800000" flipV="1">
            <a:off x="5105400" y="2879429"/>
            <a:ext cx="0" cy="160193"/>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latin typeface="Arial Narrow" pitchFamily="34" charset="0"/>
                <a:cs typeface="Arial" pitchFamily="34" charset="0"/>
              </a:rPr>
              <a:t>Note:  </a:t>
            </a:r>
            <a:r>
              <a:rPr lang="en-US" sz="1400" dirty="0" smtClean="0"/>
              <a:t>OMB Circular A-123, </a:t>
            </a:r>
            <a:r>
              <a:rPr lang="en-US" sz="1400" i="1" dirty="0" smtClean="0"/>
              <a:t>Management Responsibility for Internal Controls</a:t>
            </a:r>
            <a:r>
              <a:rPr lang="en-US" sz="1400" dirty="0" smtClean="0"/>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March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lvl="1" indent="-182804">
              <a:buFontTx/>
              <a:buChar char="•"/>
              <a:defRPr/>
            </a:pPr>
            <a:r>
              <a:rPr lang="en-US" sz="1400" dirty="0" smtClean="0">
                <a:latin typeface="Arial Narrow" pitchFamily="34" charset="0"/>
              </a:rPr>
              <a:t>OFPIAR </a:t>
            </a:r>
            <a:r>
              <a:rPr lang="en-US" sz="1400" smtClean="0">
                <a:latin typeface="Arial Narrow" pitchFamily="34" charset="0"/>
              </a:rPr>
              <a:t>analyzed VA-wide </a:t>
            </a:r>
            <a:r>
              <a:rPr lang="en-US" sz="1400" dirty="0" smtClean="0">
                <a:latin typeface="Arial Narrow" pitchFamily="34" charset="0"/>
              </a:rPr>
              <a:t>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latin typeface="Arial Narrow" pitchFamily="34" charset="0"/>
              </a:rPr>
              <a:t>Office of Management issued a memorandum in December 2012 requiring Administration CFOs  and Staff Offices to review open obligations comprised of contracts, travel, and other obligations, to determine obligations which should be closed or where the period of performance needed to be modified.  A detailed list of each organization’s aged UDOs has been placed in VAIQ (# 7306399). </a:t>
            </a:r>
          </a:p>
          <a:p>
            <a:pPr marL="182804" lvl="1" indent="-182804" eaLnBrk="1" hangingPunct="1">
              <a:buFontTx/>
              <a:buChar char="•"/>
              <a:defRPr/>
            </a:pPr>
            <a:r>
              <a:rPr lang="en-US" sz="1400" dirty="0" smtClean="0">
                <a:latin typeface="Arial Narrow" pitchFamily="34" charset="0"/>
              </a:rPr>
              <a:t>OFPIAR is tracking and monitoring Administration’s and Staff Office’s progress monthly.  As of March 31, 2013, the UDO balance has been reduced to $469,567,484, a 57% reduction from the baseline.  Therefore, the remaining balance is 43%, bringing VA close to the annual target of 40%.</a:t>
            </a:r>
          </a:p>
          <a:p>
            <a:pPr marL="457014" indent="-457014" eaLnBrk="1" hangingPunct="1">
              <a:defRPr/>
            </a:pPr>
            <a:endParaRPr lang="en-US" sz="1400"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Pushparajan Arokiaswamy, Office of Financial Process Improvement and Audit Readiness.  </a:t>
            </a:r>
            <a:r>
              <a:rPr lang="en-US" sz="1000" dirty="0" smtClean="0">
                <a:latin typeface="Arial Narrow" pitchFamily="34" charset="0"/>
                <a:hlinkClick r:id="rId2"/>
              </a:rPr>
              <a:t>Pushparjanan.Arokiaswamy@va.gov</a:t>
            </a:r>
            <a:r>
              <a:rPr lang="en-US" sz="1000" dirty="0" smtClean="0">
                <a:latin typeface="Arial Narrow" pitchFamily="34" charset="0"/>
              </a:rPr>
              <a:t>.</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Shirley Pratt, Associate Deputy Assistant Secretary, Office of Financial Process Improvement and Audit Readiness. </a:t>
            </a:r>
            <a:r>
              <a:rPr lang="en-US" sz="1000" dirty="0" smtClean="0">
                <a:latin typeface="Arial Narrow" pitchFamily="34" charset="0"/>
                <a:hlinkClick r:id="rId3"/>
              </a:rPr>
              <a:t>Shirley.Pratt@va.gov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Version Date    April 02, 2013</a:t>
            </a:r>
            <a:r>
              <a:rPr lang="en-US" sz="1000" dirty="0" smtClean="0">
                <a:latin typeface="Arial Narrow" pitchFamily="34" charset="0"/>
              </a:rPr>
              <a:t>	</a:t>
            </a:r>
            <a:endParaRPr lang="en-US" sz="1000" dirty="0">
              <a:latin typeface="Arial Narrow" pitchFamily="34" charset="0"/>
            </a:endParaRPr>
          </a:p>
        </p:txBody>
      </p:sp>
      <p:sp>
        <p:nvSpPr>
          <p:cNvPr id="6" name="Footer Placeholder 5"/>
          <p:cNvSpPr>
            <a:spLocks noGrp="1"/>
          </p:cNvSpPr>
          <p:nvPr>
            <p:ph type="ftr" sz="quarter" idx="11"/>
          </p:nvPr>
        </p:nvSpPr>
        <p:spPr/>
        <p:txBody>
          <a:bodyPr/>
          <a:lstStyle/>
          <a:p>
            <a:pPr>
              <a:defRPr/>
            </a:pPr>
            <a:r>
              <a:rPr lang="en-US" dirty="0" smtClean="0">
                <a:solidFill>
                  <a:schemeClr val="tx1"/>
                </a:solidFill>
              </a:rPr>
              <a:t>1</a:t>
            </a:r>
            <a:endParaRPr lang="en-US" dirty="0">
              <a:solidFill>
                <a:schemeClr val="tx1"/>
              </a:solidFill>
            </a:endParaRPr>
          </a:p>
        </p:txBody>
      </p:sp>
      <p:sp>
        <p:nvSpPr>
          <p:cNvPr id="5" name="Title 4"/>
          <p:cNvSpPr txBox="1">
            <a:spLocks/>
          </p:cNvSpPr>
          <p:nvPr/>
        </p:nvSpPr>
        <p:spPr>
          <a:xfrm>
            <a:off x="457200" y="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Undelivered Orders (UDOs)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880893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419583" y="1600200"/>
            <a:ext cx="7267217" cy="4473309"/>
            <a:chOff x="1419583" y="1600200"/>
            <a:chExt cx="7267217" cy="4473309"/>
          </a:xfrm>
        </p:grpSpPr>
        <p:pic>
          <p:nvPicPr>
            <p:cNvPr id="1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19583" y="1600200"/>
              <a:ext cx="7267217" cy="4473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 name="Picture 18" descr="Trend.jpg"/>
            <p:cNvPicPr>
              <a:picLocks noChangeAspect="1"/>
            </p:cNvPicPr>
            <p:nvPr/>
          </p:nvPicPr>
          <p:blipFill>
            <a:blip r:embed="rId4" cstate="print"/>
            <a:stretch>
              <a:fillRect/>
            </a:stretch>
          </p:blipFill>
          <p:spPr>
            <a:xfrm>
              <a:off x="5167223" y="3352800"/>
              <a:ext cx="547777" cy="228600"/>
            </a:xfrm>
            <a:prstGeom prst="rect">
              <a:avLst/>
            </a:prstGeom>
          </p:spPr>
        </p:pic>
      </p:grpSp>
      <p:graphicFrame>
        <p:nvGraphicFramePr>
          <p:cNvPr id="2" name="Table 1" descr="OM (Finance)-197"/>
          <p:cNvGraphicFramePr>
            <a:graphicFrameLocks noGrp="1"/>
          </p:cNvGraphicFramePr>
          <p:nvPr>
            <p:extLst>
              <p:ext uri="{D42A27DB-BD31-4B8C-83A1-F6EECF244321}">
                <p14:modId xmlns:p14="http://schemas.microsoft.com/office/powerpoint/2010/main" xmlns="" val="1963794404"/>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159924704"/>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(Mar)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(Apr)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4287227846"/>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Timeliness in Closeout of Aged Undelivered Orders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10491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573763"/>
          </a:xfrm>
          <a:prstGeom prst="rect">
            <a:avLst/>
          </a:prstGeom>
          <a:noFill/>
        </p:spPr>
        <p:txBody>
          <a:bodyPr wrap="square" rtlCol="0">
            <a:normAutofit fontScale="6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3000" dirty="0" smtClean="0">
                <a:solidFill>
                  <a:srgbClr val="800000"/>
                </a:solidFill>
                <a:latin typeface="Arial Rounded MT Bold" pitchFamily="34" charset="0"/>
              </a:rPr>
              <a:t>Closeout of Aged Undelivered Orders</a:t>
            </a:r>
            <a:endParaRPr lang="en-US" sz="30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t>G</a:t>
            </a:r>
            <a:endParaRPr lang="en-US" sz="1000" dirty="0"/>
          </a:p>
        </p:txBody>
      </p:sp>
      <p:grpSp>
        <p:nvGrpSpPr>
          <p:cNvPr id="23" name="Group 22"/>
          <p:cNvGrpSpPr/>
          <p:nvPr/>
        </p:nvGrpSpPr>
        <p:grpSpPr>
          <a:xfrm>
            <a:off x="13374" y="2170837"/>
            <a:ext cx="1282026" cy="877163"/>
            <a:chOff x="89574" y="1974641"/>
            <a:chExt cx="1282026" cy="877163"/>
          </a:xfrm>
        </p:grpSpPr>
        <p:sp>
          <p:nvSpPr>
            <p:cNvPr id="24" name="TextBox 23" descr="Desired direction for this metric is increasing."/>
            <p:cNvSpPr txBox="1"/>
            <p:nvPr/>
          </p:nvSpPr>
          <p:spPr>
            <a:xfrm>
              <a:off x="89574" y="1974641"/>
              <a:ext cx="1282026" cy="877163"/>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endParaRPr lang="en-US" sz="1700" b="1" dirty="0" smtClean="0">
                <a:solidFill>
                  <a:srgbClr val="000000"/>
                </a:solidFill>
              </a:endParaRPr>
            </a:p>
            <a:p>
              <a:pPr algn="ctr"/>
              <a:r>
                <a:rPr lang="en-US" sz="1700" b="1" dirty="0" smtClean="0">
                  <a:solidFill>
                    <a:srgbClr val="000000"/>
                  </a:solidFill>
                </a:rPr>
                <a:t>Desired</a:t>
              </a:r>
            </a:p>
            <a:p>
              <a:pPr algn="ctr"/>
              <a:r>
                <a:rPr lang="en-US" sz="1700" b="1" dirty="0" smtClean="0">
                  <a:solidFill>
                    <a:srgbClr val="000000"/>
                  </a:solidFill>
                </a:rPr>
                <a:t>Direction</a:t>
              </a:r>
              <a:endParaRPr lang="en-US" sz="1700" b="1" dirty="0">
                <a:solidFill>
                  <a:srgbClr val="000000"/>
                </a:solidFill>
              </a:endParaRPr>
            </a:p>
          </p:txBody>
        </p:sp>
        <p:sp>
          <p:nvSpPr>
            <p:cNvPr id="25" name="Down Arrow 24"/>
            <p:cNvSpPr/>
            <p:nvPr/>
          </p:nvSpPr>
          <p:spPr>
            <a:xfrm>
              <a:off x="716281" y="2057400"/>
              <a:ext cx="45719" cy="228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8" name="Table 17"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1673658524"/>
              </p:ext>
            </p:extLst>
          </p:nvPr>
        </p:nvGraphicFramePr>
        <p:xfrm>
          <a:off x="7848600" y="5992685"/>
          <a:ext cx="1143000" cy="853440"/>
        </p:xfrm>
        <a:graphic>
          <a:graphicData uri="http://schemas.openxmlformats.org/drawingml/2006/table">
            <a:tbl>
              <a:tblPr firstRow="1" bandRow="1">
                <a:tableStyleId>{5C22544A-7EE6-4342-B048-85BDC9FD1C3A}</a:tableStyleId>
              </a:tblPr>
              <a:tblGrid>
                <a:gridCol w="533400"/>
                <a:gridCol w="609600"/>
              </a:tblGrid>
              <a:tr h="152400">
                <a:tc gridSpan="2">
                  <a:txBody>
                    <a:bodyPr/>
                    <a:lstStyle/>
                    <a:p>
                      <a:pPr algn="l"/>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167640">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&lt;-10%</a:t>
                      </a:r>
                    </a:p>
                  </a:txBody>
                  <a:tcPr>
                    <a:solidFill>
                      <a:schemeClr val="bg1">
                        <a:lumMod val="75000"/>
                      </a:schemeClr>
                    </a:solidFill>
                  </a:tcPr>
                </a:tc>
              </a:tr>
              <a:tr h="182880">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&lt;-5%</a:t>
                      </a:r>
                    </a:p>
                  </a:txBody>
                  <a:tcPr>
                    <a:solidFill>
                      <a:schemeClr val="bg1">
                        <a:lumMod val="75000"/>
                      </a:schemeClr>
                    </a:solidFill>
                  </a:tcPr>
                </a:tc>
              </a:tr>
              <a:tr h="121920">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≥-5%</a:t>
                      </a:r>
                    </a:p>
                  </a:txBody>
                  <a:tcPr>
                    <a:solidFill>
                      <a:schemeClr val="bg1">
                        <a:lumMod val="75000"/>
                      </a:schemeClr>
                    </a:solidFill>
                  </a:tcPr>
                </a:tc>
              </a:tr>
            </a:tbl>
          </a:graphicData>
        </a:graphic>
      </p:graphicFrame>
      <p:sp>
        <p:nvSpPr>
          <p:cNvPr id="21" name="Footer Placeholder 20"/>
          <p:cNvSpPr>
            <a:spLocks noGrp="1"/>
          </p:cNvSpPr>
          <p:nvPr>
            <p:ph type="ftr" sz="quarter" idx="11"/>
          </p:nvPr>
        </p:nvSpPr>
        <p:spPr/>
        <p:txBody>
          <a:bodyPr/>
          <a:lstStyle/>
          <a:p>
            <a:pPr>
              <a:defRPr/>
            </a:pP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xmlns="" val="2418563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March 31, 2013</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3</a:t>
            </a:r>
            <a:endParaRPr lang="en-US" dirty="0">
              <a:solidFill>
                <a:schemeClr val="tx1"/>
              </a:solidFill>
            </a:endParaRPr>
          </a:p>
        </p:txBody>
      </p:sp>
      <p:grpSp>
        <p:nvGrpSpPr>
          <p:cNvPr id="9" name="Group 8"/>
          <p:cNvGrpSpPr/>
          <p:nvPr/>
        </p:nvGrpSpPr>
        <p:grpSpPr>
          <a:xfrm>
            <a:off x="1828800" y="990600"/>
            <a:ext cx="5208608" cy="5410200"/>
            <a:chOff x="1877992" y="990600"/>
            <a:chExt cx="5208608" cy="541020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77992" y="990600"/>
              <a:ext cx="5208608"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77992" y="4056457"/>
              <a:ext cx="5181600" cy="2344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269917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cs typeface="+mn-cs"/>
              </a:rPr>
              <a:t>Balance by Program Office as of March 31,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cs typeface="+mn-cs"/>
              </a:rPr>
              <a:t>FYTD Reduction by Program Office</a:t>
            </a:r>
          </a:p>
        </p:txBody>
      </p:sp>
      <p:sp>
        <p:nvSpPr>
          <p:cNvPr id="13" name="Footer Placeholder 12"/>
          <p:cNvSpPr>
            <a:spLocks noGrp="1"/>
          </p:cNvSpPr>
          <p:nvPr>
            <p:ph type="ftr" sz="quarter" idx="11"/>
          </p:nvPr>
        </p:nvSpPr>
        <p:spPr/>
        <p:txBody>
          <a:bodyPr/>
          <a:lstStyle/>
          <a:p>
            <a:pPr>
              <a:defRPr/>
            </a:pPr>
            <a:r>
              <a:rPr lang="en-US" dirty="0" smtClean="0">
                <a:solidFill>
                  <a:schemeClr val="tx1"/>
                </a:solidFill>
              </a:rPr>
              <a:t>4</a:t>
            </a: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1371600" y="1447800"/>
            <a:ext cx="6248401" cy="23553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62000" y="4143375"/>
            <a:ext cx="7543800" cy="2118464"/>
          </a:xfrm>
          <a:prstGeom prst="rect">
            <a:avLst/>
          </a:prstGeom>
          <a:noFill/>
          <a:ln w="9525">
            <a:noFill/>
            <a:miter lim="800000"/>
            <a:headEnd/>
            <a:tailEnd/>
          </a:ln>
          <a:effectLst/>
        </p:spPr>
      </p:pic>
    </p:spTree>
    <p:extLst>
      <p:ext uri="{BB962C8B-B14F-4D97-AF65-F5344CB8AC3E}">
        <p14:creationId xmlns:p14="http://schemas.microsoft.com/office/powerpoint/2010/main" xmlns="" val="369988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140101</TotalTime>
  <Words>1317</Words>
  <Application>Microsoft Office PowerPoint</Application>
  <PresentationFormat>On-screen Show (4:3)</PresentationFormat>
  <Paragraphs>225</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Slide 2</vt:lpstr>
      <vt:lpstr>Metric:</vt:lpstr>
      <vt:lpstr>Slide 4</vt:lpstr>
      <vt:lpstr>Metric:</vt:lpstr>
      <vt:lpstr>Slide 6</vt:lpstr>
      <vt:lpstr>Metric:</vt:lpstr>
      <vt:lpstr>Slide 8</vt:lpstr>
      <vt:lpstr>Slide 9</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833</cp:revision>
  <cp:lastPrinted>2013-04-10T12:57:52Z</cp:lastPrinted>
  <dcterms:created xsi:type="dcterms:W3CDTF">2011-01-25T19:25:14Z</dcterms:created>
  <dcterms:modified xsi:type="dcterms:W3CDTF">2013-04-11T16:41:44Z</dcterms:modified>
</cp:coreProperties>
</file>