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375" r:id="rId5"/>
    <p:sldId id="351" r:id="rId6"/>
    <p:sldId id="358" r:id="rId7"/>
    <p:sldId id="359" r:id="rId8"/>
    <p:sldId id="360" r:id="rId9"/>
    <p:sldId id="373" r:id="rId10"/>
    <p:sldId id="379" r:id="rId11"/>
    <p:sldId id="377" r:id="rId12"/>
    <p:sldId id="378" r:id="rId1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9" autoAdjust="0"/>
    <p:restoredTop sz="90327" autoAdjust="0"/>
  </p:normalViewPr>
  <p:slideViewPr>
    <p:cSldViewPr>
      <p:cViewPr varScale="1">
        <p:scale>
          <a:sx n="67" d="100"/>
          <a:sy n="67" d="100"/>
        </p:scale>
        <p:origin x="-7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5/10/2013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xmlns=""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5/10/2013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xmlns=""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2BEBE-8C0C-4559-8137-82168B61C787}"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3</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5</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pPr defTabSz="939763"/>
              <a:t>7</a:t>
            </a:fld>
            <a:endParaRPr lang="en-US" dirty="0"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smtClean="0"/>
              <a:t>Metric Format</a:t>
            </a:r>
            <a:r>
              <a:rPr lang="en-US" baseline="0" smtClean="0"/>
              <a:t> – Percentage</a:t>
            </a:r>
          </a:p>
          <a:p>
            <a:pPr eaLnBrk="1" hangingPunct="1"/>
            <a:r>
              <a:rPr lang="en-US" baseline="0" smtClean="0"/>
              <a:t>Variance Tied To FYTD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5/10/2013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5/10/2013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5/10/2013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5/10/2013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5/10/2013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5/10/2013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5/10/2013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5/10/2013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5/10/2013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5/10/2013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5/10/2013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5/10/2013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4.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6.xml.rels><?xml version="1.0" encoding="UTF-8" standalone="yes"?>
<Relationships xmlns="http://schemas.openxmlformats.org/package/2006/relationships"><Relationship Id="rId3" Type="http://schemas.openxmlformats.org/officeDocument/2006/relationships/hyperlink" Target="mailto:Shirley.Pratt@va.gov" TargetMode="External"/><Relationship Id="rId2" Type="http://schemas.openxmlformats.org/officeDocument/2006/relationships/hyperlink" Target="mailto:Pushparjanan.Arokiaswamy@va.gov"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Microsoft_Office_Excel_97-2003_Worksheet3.xls"/></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639762"/>
          </a:xfrm>
        </p:spPr>
        <p:txBody>
          <a:bodyPr/>
          <a:lstStyle/>
          <a:p>
            <a:r>
              <a:rPr lang="en-US" dirty="0" smtClean="0"/>
              <a:t>Improper Payments Initiative</a:t>
            </a:r>
          </a:p>
        </p:txBody>
      </p:sp>
      <p:sp>
        <p:nvSpPr>
          <p:cNvPr id="3" name="Content Placeholder 2"/>
          <p:cNvSpPr>
            <a:spLocks noGrp="1"/>
          </p:cNvSpPr>
          <p:nvPr>
            <p:ph idx="1"/>
          </p:nvPr>
        </p:nvSpPr>
        <p:spPr>
          <a:xfrm>
            <a:off x="457200" y="685800"/>
            <a:ext cx="8229600" cy="5638800"/>
          </a:xfrm>
        </p:spPr>
        <p:txBody>
          <a:bodyPr rtlCol="0">
            <a:noAutofit/>
          </a:bodyPr>
          <a:lstStyle/>
          <a:p>
            <a:pPr fontAlgn="auto">
              <a:spcAft>
                <a:spcPts val="0"/>
              </a:spcAft>
              <a:buFont typeface="Arial" pitchFamily="34" charset="0"/>
              <a:buChar char="•"/>
              <a:defRPr/>
            </a:pPr>
            <a:r>
              <a:rPr lang="en-US" sz="1600" b="1" dirty="0" smtClean="0"/>
              <a:t>Why this is a key priority for VA?</a:t>
            </a:r>
          </a:p>
          <a:p>
            <a:pPr lvl="1" fontAlgn="auto">
              <a:spcAft>
                <a:spcPts val="0"/>
              </a:spcAft>
              <a:buFont typeface="Arial" pitchFamily="34" charset="0"/>
              <a:buChar char="–"/>
              <a:defRPr/>
            </a:pPr>
            <a:r>
              <a:rPr lang="en-US" sz="1600" dirty="0" smtClean="0"/>
              <a:t>Reducing improper payments is VA’s #1 financial management priority</a:t>
            </a:r>
          </a:p>
          <a:p>
            <a:pPr lvl="2" fontAlgn="auto">
              <a:spcAft>
                <a:spcPts val="0"/>
              </a:spcAft>
              <a:buFont typeface="Arial" pitchFamily="34" charset="0"/>
              <a:buChar char="•"/>
              <a:defRPr/>
            </a:pPr>
            <a:r>
              <a:rPr lang="en-US" sz="1600" dirty="0" smtClean="0"/>
              <a:t>The President and the Office of Management and Budget (OMB) have made eliminating waste, fraud, and abuse in Federal programs, including reducing and recapturing erroneous payments, one of its top financial goals. </a:t>
            </a:r>
          </a:p>
          <a:p>
            <a:pPr marL="1139825" lvl="2" indent="-225425" fontAlgn="auto">
              <a:spcAft>
                <a:spcPts val="0"/>
              </a:spcAft>
              <a:defRPr/>
            </a:pPr>
            <a:r>
              <a:rPr lang="en-US" sz="1600" dirty="0" smtClean="0">
                <a:cs typeface="Arial" pitchFamily="34" charset="0"/>
              </a:rPr>
              <a:t>2012 PAR showed a slight reduction in reported improper payments - $2.2 billion for 2011 versus $2.4 billion in 2010.</a:t>
            </a:r>
          </a:p>
          <a:p>
            <a:pPr marL="1139825" lvl="2" indent="-225425" fontAlgn="auto">
              <a:spcAft>
                <a:spcPts val="0"/>
              </a:spcAft>
              <a:defRPr/>
            </a:pPr>
            <a:r>
              <a:rPr lang="en-US" sz="1600" dirty="0" smtClean="0">
                <a:cs typeface="Arial" pitchFamily="34" charset="0"/>
              </a:rPr>
              <a:t>In </a:t>
            </a:r>
            <a:r>
              <a:rPr lang="en-US" sz="1600" dirty="0" smtClean="0"/>
              <a:t>March 2013, the Inspector General found that VA for a second consecutive year has not complied with the provisions of IPERA. The IG found the following non-compliance issues:</a:t>
            </a:r>
          </a:p>
          <a:p>
            <a:pPr marL="1603375" lvl="3" indent="-225425">
              <a:buFont typeface="Arial" pitchFamily="34" charset="0"/>
              <a:buChar char="•"/>
              <a:defRPr/>
            </a:pPr>
            <a:r>
              <a:rPr lang="en-US" sz="1600" dirty="0" smtClean="0"/>
              <a:t>VHA Non-VA Care Fee program improper payment rate exceeded 10% and the associated reduction target was not achieved </a:t>
            </a:r>
          </a:p>
          <a:p>
            <a:pPr marL="1597025" lvl="3" indent="-225425">
              <a:buFont typeface="Arial" pitchFamily="34" charset="0"/>
              <a:buChar char="•"/>
              <a:defRPr/>
            </a:pPr>
            <a:r>
              <a:rPr lang="en-US" sz="1600" dirty="0" smtClean="0"/>
              <a:t>VBA pension reduction targets could not be verified due to a change in reporting methodology</a:t>
            </a:r>
          </a:p>
          <a:p>
            <a:pPr marL="1371600" lvl="3" indent="236538" fontAlgn="auto">
              <a:spcAft>
                <a:spcPts val="0"/>
              </a:spcAft>
              <a:buFont typeface="Arial" pitchFamily="34" charset="0"/>
              <a:buChar char="•"/>
              <a:defRPr/>
            </a:pPr>
            <a:r>
              <a:rPr lang="en-US" sz="1600" dirty="0" smtClean="0"/>
              <a:t>VHA and VBA  statistical estimation methodologies need improvement</a:t>
            </a:r>
          </a:p>
          <a:p>
            <a:pPr marL="1371600" lvl="3" indent="236538" fontAlgn="auto">
              <a:spcAft>
                <a:spcPts val="0"/>
              </a:spcAft>
              <a:buFont typeface="Arial" pitchFamily="34" charset="0"/>
              <a:buChar char="•"/>
              <a:defRPr/>
            </a:pPr>
            <a:r>
              <a:rPr lang="en-US" sz="1600" dirty="0" smtClean="0"/>
              <a:t>VBA did not report recoveries related to recapture audit activity</a:t>
            </a:r>
          </a:p>
          <a:p>
            <a:pPr marL="1371600" lvl="3" indent="236538" fontAlgn="auto">
              <a:spcAft>
                <a:spcPts val="0"/>
              </a:spcAft>
              <a:buFont typeface="Arial" pitchFamily="34" charset="0"/>
              <a:buChar char="•"/>
              <a:defRPr/>
            </a:pPr>
            <a:r>
              <a:rPr lang="en-US" sz="1600" dirty="0" smtClean="0"/>
              <a:t>VA was late in </a:t>
            </a:r>
            <a:r>
              <a:rPr lang="en-US" sz="1600" dirty="0" smtClean="0">
                <a:cs typeface="Arial" pitchFamily="34" charset="0"/>
              </a:rPr>
              <a:t>providing two reports to Congress and OMB </a:t>
            </a:r>
          </a:p>
          <a:p>
            <a:pPr fontAlgn="auto">
              <a:spcAft>
                <a:spcPts val="0"/>
              </a:spcAft>
              <a:buFont typeface="Arial" pitchFamily="34" charset="0"/>
              <a:buChar char="•"/>
              <a:defRPr/>
            </a:pPr>
            <a:r>
              <a:rPr lang="en-US" sz="1600" b="1" dirty="0" smtClean="0"/>
              <a:t>Goals to be accomplished</a:t>
            </a:r>
          </a:p>
          <a:p>
            <a:pPr lvl="1" fontAlgn="auto">
              <a:spcAft>
                <a:spcPts val="0"/>
              </a:spcAft>
              <a:buFont typeface="Arial" pitchFamily="34" charset="0"/>
              <a:buChar char="–"/>
              <a:defRPr/>
            </a:pPr>
            <a:r>
              <a:rPr lang="en-US" sz="1600" dirty="0" smtClean="0"/>
              <a:t>Reduce the number and value of improper payments made by VA.</a:t>
            </a:r>
          </a:p>
          <a:p>
            <a:pPr lvl="1" fontAlgn="auto">
              <a:spcAft>
                <a:spcPts val="0"/>
              </a:spcAft>
              <a:buFont typeface="Arial" pitchFamily="34" charset="0"/>
              <a:buChar char="–"/>
              <a:defRPr/>
            </a:pPr>
            <a:r>
              <a:rPr lang="en-US" sz="1600" dirty="0" smtClean="0"/>
              <a:t>Improve improper payment identification and reporting processes.</a:t>
            </a:r>
          </a:p>
          <a:p>
            <a:pPr lvl="1" fontAlgn="auto">
              <a:spcAft>
                <a:spcPts val="0"/>
              </a:spcAft>
              <a:buFont typeface="Arial" pitchFamily="34" charset="0"/>
              <a:buChar char="–"/>
              <a:defRPr/>
            </a:pPr>
            <a:r>
              <a:rPr lang="en-US" sz="1600" dirty="0" smtClean="0"/>
              <a:t>Comply with the provisions of IPERA.</a:t>
            </a:r>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a:p>
        </p:txBody>
      </p:sp>
      <p:sp>
        <p:nvSpPr>
          <p:cNvPr id="2" name="Footer Placeholder 1"/>
          <p:cNvSpPr>
            <a:spLocks noGrp="1"/>
          </p:cNvSpPr>
          <p:nvPr>
            <p:ph type="ftr" sz="quarter" idx="11"/>
          </p:nvPr>
        </p:nvSpPr>
        <p:spPr/>
        <p:txBody>
          <a:bodyPr/>
          <a:lstStyle/>
          <a:p>
            <a:pPr>
              <a:defRPr/>
            </a:pPr>
            <a:r>
              <a:rPr lang="en-US" smtClean="0"/>
              <a:t>1</a:t>
            </a:r>
            <a:endParaRPr lang="en-US" dirty="0"/>
          </a:p>
        </p:txBody>
      </p:sp>
    </p:spTree>
    <p:extLst>
      <p:ext uri="{BB962C8B-B14F-4D97-AF65-F5344CB8AC3E}">
        <p14:creationId xmlns:p14="http://schemas.microsoft.com/office/powerpoint/2010/main" xmlns="" val="1192754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2</a:t>
            </a:fld>
            <a:endParaRPr lang="en-US" dirty="0" smtClean="0">
              <a:solidFill>
                <a:srgbClr val="000000"/>
              </a:solidFill>
            </a:endParaRPr>
          </a:p>
        </p:txBody>
      </p:sp>
      <p:sp>
        <p:nvSpPr>
          <p:cNvPr id="2" name="Rectangle 1"/>
          <p:cNvSpPr/>
          <p:nvPr/>
        </p:nvSpPr>
        <p:spPr>
          <a:xfrm>
            <a:off x="476250" y="885110"/>
            <a:ext cx="8229600" cy="4702826"/>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April </a:t>
            </a:r>
            <a:r>
              <a:rPr lang="en-US" sz="1400" b="1" dirty="0">
                <a:latin typeface="Arial Narrow" pitchFamily="34" charset="0"/>
                <a:cs typeface="Arial" pitchFamily="34" charset="0"/>
              </a:rPr>
              <a:t>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94 </a:t>
            </a:r>
            <a:r>
              <a:rPr lang="en-US" sz="1400" dirty="0">
                <a:latin typeface="Arial Narrow" pitchFamily="34" charset="0"/>
              </a:rPr>
              <a:t>percent of small business invoices in </a:t>
            </a:r>
            <a:r>
              <a:rPr lang="en-US" sz="1400" dirty="0" smtClean="0">
                <a:latin typeface="Arial Narrow" pitchFamily="34" charset="0"/>
              </a:rPr>
              <a:t>April (FYTD </a:t>
            </a:r>
            <a:r>
              <a:rPr lang="en-US" sz="1400" dirty="0">
                <a:latin typeface="Arial Narrow" pitchFamily="34" charset="0"/>
              </a:rPr>
              <a:t>94 percent) within the 15 day timeliness metric </a:t>
            </a:r>
            <a:r>
              <a:rPr lang="en-US" sz="1400" dirty="0" smtClean="0">
                <a:latin typeface="Arial Narrow" pitchFamily="34" charset="0"/>
              </a:rPr>
              <a:t>bettering </a:t>
            </a:r>
            <a:r>
              <a:rPr lang="en-US" sz="1400" dirty="0">
                <a:latin typeface="Arial Narrow" pitchFamily="34" charset="0"/>
              </a:rPr>
              <a:t>the VA goal </a:t>
            </a:r>
          </a:p>
          <a:p>
            <a:pPr marL="166688" lvl="1" indent="-166688">
              <a:lnSpc>
                <a:spcPct val="80000"/>
              </a:lnSpc>
              <a:buFontTx/>
              <a:buChar char="•"/>
              <a:defRPr/>
            </a:pPr>
            <a:r>
              <a:rPr lang="en-US" sz="1400" dirty="0">
                <a:latin typeface="Arial Narrow" pitchFamily="34" charset="0"/>
              </a:rPr>
              <a:t>Station 791 (Denver Acquisition and Logistics Center) continues a new high volume small business contract for the repair of hearing aids paid within the 15 day timeliness metric which has helped </a:t>
            </a:r>
            <a:r>
              <a:rPr lang="en-US" sz="1400" dirty="0" smtClean="0">
                <a:latin typeface="Arial Narrow" pitchFamily="34" charset="0"/>
              </a:rPr>
              <a:t>maintain payment </a:t>
            </a:r>
            <a:r>
              <a:rPr lang="en-US" sz="1400" dirty="0">
                <a:latin typeface="Arial Narrow" pitchFamily="34" charset="0"/>
              </a:rPr>
              <a:t>timeliness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issued </a:t>
            </a:r>
            <a:r>
              <a:rPr lang="en-US" sz="1400" dirty="0">
                <a:latin typeface="Arial Narrow" pitchFamily="34" charset="0"/>
              </a:rPr>
              <a:t>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used </a:t>
            </a:r>
            <a:r>
              <a:rPr lang="en-US" sz="1400" dirty="0">
                <a:latin typeface="Arial Narrow" pitchFamily="34" charset="0"/>
              </a:rPr>
              <a:t>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a:latin typeface="Arial Narrow" pitchFamily="34"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May 6, </a:t>
            </a:r>
            <a:r>
              <a:rPr lang="en-US" sz="1000" dirty="0">
                <a:latin typeface="Arial Narrow" pitchFamily="34" charset="0"/>
              </a:rPr>
              <a:t>2013</a:t>
            </a:r>
          </a:p>
        </p:txBody>
      </p:sp>
    </p:spTree>
    <p:extLst>
      <p:ext uri="{BB962C8B-B14F-4D97-AF65-F5344CB8AC3E}">
        <p14:creationId xmlns:p14="http://schemas.microsoft.com/office/powerpoint/2010/main" xmlns="" val="117320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xmlns="" val="337181021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April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739878426"/>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(Apr)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(May)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317004956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1218390390"/>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xmlns="" val="2528495145"/>
              </p:ext>
            </p:extLst>
          </p:nvPr>
        </p:nvGraphicFramePr>
        <p:xfrm>
          <a:off x="609600" y="2082800"/>
          <a:ext cx="8174038" cy="3638550"/>
        </p:xfrm>
        <a:graphic>
          <a:graphicData uri="http://schemas.openxmlformats.org/presentationml/2006/ole">
            <p:oleObj spid="_x0000_s3127" name="Worksheet" r:id="rId4" imgW="7658202" imgH="3933952"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9" name="Rectangle 8"/>
          <p:cNvSpPr/>
          <p:nvPr/>
        </p:nvSpPr>
        <p:spPr>
          <a:xfrm>
            <a:off x="5029200" y="2497894"/>
            <a:ext cx="685800" cy="253916"/>
          </a:xfrm>
          <a:prstGeom prst="rect">
            <a:avLst/>
          </a:prstGeom>
          <a:solidFill>
            <a:schemeClr val="bg1"/>
          </a:solidFill>
        </p:spPr>
        <p:txBody>
          <a:bodyPr wrap="square">
            <a:spAutoFit/>
          </a:bodyPr>
          <a:lstStyle/>
          <a:p>
            <a:r>
              <a:rPr lang="en-US" sz="1050" b="1" dirty="0" smtClean="0"/>
              <a:t>  Trend</a:t>
            </a:r>
            <a:endParaRPr lang="en-US" sz="1000" b="1" dirty="0"/>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cxnSp>
        <p:nvCxnSpPr>
          <p:cNvPr id="23" name="Straight Arrow Connector 22"/>
          <p:cNvCxnSpPr/>
          <p:nvPr/>
        </p:nvCxnSpPr>
        <p:spPr>
          <a:xfrm rot="10800000" flipV="1">
            <a:off x="5105400" y="2544756"/>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56937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960811"/>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April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a:lnSpc>
                <a:spcPct val="80000"/>
              </a:lnSpc>
              <a:defRPr/>
            </a:pPr>
            <a:r>
              <a:rPr lang="en-US" sz="1400" dirty="0">
                <a:latin typeface="Arial Narrow" pitchFamily="34" charset="0"/>
              </a:rPr>
              <a:t> </a:t>
            </a:r>
            <a:r>
              <a:rPr lang="en-US" sz="1400" dirty="0" smtClean="0">
                <a:latin typeface="Arial Narrow" pitchFamily="34" charset="0"/>
              </a:rPr>
              <a:t>    During April, VA paid 84 percent (FYTD 85 percent) of all commercial vendors within the 15-day OMB goal</a:t>
            </a:r>
          </a:p>
          <a:p>
            <a:pPr marL="640004" lvl="1" indent="-182804">
              <a:lnSpc>
                <a:spcPct val="80000"/>
              </a:lnSpc>
              <a:buFontTx/>
              <a:buChar char="•"/>
              <a:defRPr/>
            </a:pPr>
            <a:r>
              <a:rPr lang="en-US" sz="1400" dirty="0">
                <a:latin typeface="Arial Narrow" pitchFamily="34" charset="0"/>
              </a:rPr>
              <a:t>Payment timeliness </a:t>
            </a:r>
            <a:r>
              <a:rPr lang="en-US" sz="1400" dirty="0" smtClean="0">
                <a:latin typeface="Arial Narrow" pitchFamily="34" charset="0"/>
              </a:rPr>
              <a:t>remained steady at 84 </a:t>
            </a:r>
            <a:r>
              <a:rPr lang="en-US" sz="1400" dirty="0">
                <a:latin typeface="Arial Narrow" pitchFamily="34" charset="0"/>
              </a:rPr>
              <a:t>percent </a:t>
            </a:r>
            <a:r>
              <a:rPr lang="en-US" sz="1400" dirty="0" smtClean="0">
                <a:latin typeface="Arial Narrow" pitchFamily="34" charset="0"/>
              </a:rPr>
              <a:t>from March 2013</a:t>
            </a:r>
          </a:p>
          <a:p>
            <a:pPr marL="640004" lvl="1" indent="-182804">
              <a:lnSpc>
                <a:spcPct val="80000"/>
              </a:lnSpc>
              <a:buFontTx/>
              <a:buChar char="•"/>
              <a:defRPr/>
            </a:pPr>
            <a:r>
              <a:rPr lang="en-US" sz="1400" dirty="0" smtClean="0">
                <a:latin typeface="Arial Narrow" pitchFamily="34" charset="0"/>
              </a:rPr>
              <a:t>FSC </a:t>
            </a:r>
            <a:r>
              <a:rPr lang="en-US" sz="1400" dirty="0">
                <a:latin typeface="Arial Narrow" pitchFamily="34" charset="0"/>
              </a:rPr>
              <a:t>paid </a:t>
            </a:r>
            <a:r>
              <a:rPr lang="en-US" sz="1400" dirty="0" smtClean="0">
                <a:latin typeface="Arial Narrow" pitchFamily="34" charset="0"/>
              </a:rPr>
              <a:t>89 </a:t>
            </a:r>
            <a:r>
              <a:rPr lang="en-US" sz="1400" dirty="0">
                <a:latin typeface="Arial Narrow" pitchFamily="34" charset="0"/>
              </a:rPr>
              <a:t>percent of </a:t>
            </a:r>
            <a:r>
              <a:rPr lang="en-US" sz="1400" dirty="0" smtClean="0">
                <a:latin typeface="Arial Narrow" pitchFamily="34" charset="0"/>
              </a:rPr>
              <a:t>March’s </a:t>
            </a:r>
            <a:r>
              <a:rPr lang="en-US" sz="1400" dirty="0">
                <a:latin typeface="Arial Narrow" pitchFamily="34" charset="0"/>
              </a:rPr>
              <a:t>payments within the </a:t>
            </a:r>
            <a:r>
              <a:rPr lang="en-US" sz="1400" dirty="0" smtClean="0">
                <a:latin typeface="Arial Narrow" pitchFamily="34" charset="0"/>
              </a:rPr>
              <a:t>15-day 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82 </a:t>
            </a:r>
            <a:r>
              <a:rPr lang="en-US" sz="1400" dirty="0">
                <a:latin typeface="Arial Narrow" pitchFamily="34" charset="0"/>
              </a:rPr>
              <a:t>percent of all commercial vendors within the </a:t>
            </a:r>
            <a:r>
              <a:rPr lang="en-US" sz="1400" dirty="0" smtClean="0">
                <a:latin typeface="Arial Narrow" pitchFamily="34" charset="0"/>
              </a:rPr>
              <a:t>15-day </a:t>
            </a:r>
            <a:r>
              <a:rPr lang="en-US" sz="1400" dirty="0">
                <a:latin typeface="Arial Narrow" pitchFamily="34" charset="0"/>
              </a:rPr>
              <a:t>OMB </a:t>
            </a:r>
            <a:r>
              <a:rPr lang="en-US" sz="1400" dirty="0" smtClean="0">
                <a:latin typeface="Arial Narrow" pitchFamily="34" charset="0"/>
              </a:rPr>
              <a:t>goal</a:t>
            </a:r>
          </a:p>
          <a:p>
            <a:pPr marL="640004" lvl="1" indent="-182804">
              <a:lnSpc>
                <a:spcPct val="80000"/>
              </a:lnSpc>
              <a:buFontTx/>
              <a:buChar char="•"/>
              <a:defRPr/>
            </a:pPr>
            <a:r>
              <a:rPr lang="en-US" sz="1400" dirty="0" smtClean="0">
                <a:latin typeface="Arial Narrow" pitchFamily="34" charset="0"/>
              </a:rPr>
              <a:t>Payment delays generally due </a:t>
            </a:r>
            <a:r>
              <a:rPr lang="en-US" sz="1400" dirty="0">
                <a:latin typeface="Arial Narrow" pitchFamily="34" charset="0"/>
              </a:rPr>
              <a:t>to delayed certification of invoices </a:t>
            </a:r>
            <a:r>
              <a:rPr lang="en-US" sz="1400" dirty="0" smtClean="0">
                <a:latin typeface="Arial Narrow" pitchFamily="34" charset="0"/>
              </a:rPr>
              <a:t>or receiver </a:t>
            </a:r>
            <a:r>
              <a:rPr lang="en-US" sz="1400" dirty="0">
                <a:latin typeface="Arial Narrow" pitchFamily="34" charset="0"/>
              </a:rPr>
              <a:t>processing  </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May 6,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Tree>
    <p:extLst>
      <p:ext uri="{BB962C8B-B14F-4D97-AF65-F5344CB8AC3E}">
        <p14:creationId xmlns:p14="http://schemas.microsoft.com/office/powerpoint/2010/main" xmlns="" val="11386223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p14="http://schemas.microsoft.com/office/powerpoint/2010/main" xmlns="" val="354733168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April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3370157556"/>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(Apr)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Yellow</a:t>
                      </a: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(May)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663160853"/>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1965387733"/>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xmlns="" val="2838142533"/>
              </p:ext>
            </p:extLst>
          </p:nvPr>
        </p:nvGraphicFramePr>
        <p:xfrm>
          <a:off x="596900" y="2209800"/>
          <a:ext cx="7910513" cy="3568700"/>
        </p:xfrm>
        <a:graphic>
          <a:graphicData uri="http://schemas.openxmlformats.org/presentationml/2006/ole">
            <p:oleObj spid="_x0000_s4153" name="Worksheet" r:id="rId4" imgW="8363062" imgH="3619561"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624368"/>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sp>
        <p:nvSpPr>
          <p:cNvPr id="9" name="Rectangle 8"/>
          <p:cNvSpPr/>
          <p:nvPr/>
        </p:nvSpPr>
        <p:spPr>
          <a:xfrm>
            <a:off x="5486400" y="2843130"/>
            <a:ext cx="685801" cy="261610"/>
          </a:xfrm>
          <a:prstGeom prst="rect">
            <a:avLst/>
          </a:prstGeom>
          <a:solidFill>
            <a:schemeClr val="bg1"/>
          </a:solidFill>
        </p:spPr>
        <p:txBody>
          <a:bodyPr wrap="square">
            <a:spAutoFit/>
          </a:bodyPr>
          <a:lstStyle/>
          <a:p>
            <a:pPr algn="r"/>
            <a:r>
              <a:rPr lang="en-US" sz="1100" b="1" dirty="0" smtClean="0"/>
              <a:t> Trend</a:t>
            </a:r>
            <a:endParaRPr lang="en-US" sz="1100" b="1"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Exceeds </a:t>
            </a:r>
            <a:r>
              <a:rPr lang="en-US" sz="1200" b="1" dirty="0"/>
              <a:t>Goal </a:t>
            </a:r>
          </a:p>
        </p:txBody>
      </p:sp>
      <p:cxnSp>
        <p:nvCxnSpPr>
          <p:cNvPr id="29" name="Straight Arrow Connector 28"/>
          <p:cNvCxnSpPr/>
          <p:nvPr/>
        </p:nvCxnSpPr>
        <p:spPr>
          <a:xfrm rot="10800000" flipV="1">
            <a:off x="5638800" y="2893838"/>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13650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5509200"/>
          </a:xfrm>
          <a:prstGeom prst="rect">
            <a:avLst/>
          </a:prstGeom>
          <a:ln>
            <a:noFill/>
          </a:ln>
        </p:spPr>
        <p:txBody>
          <a:bodyPr>
            <a:spAutoFit/>
          </a:bodyPr>
          <a:lstStyle/>
          <a:p>
            <a:r>
              <a:rPr lang="en-US" sz="1400" b="1" i="1" dirty="0" smtClean="0">
                <a:latin typeface="Arial Narrow" pitchFamily="34" charset="0"/>
                <a:cs typeface="Arial" pitchFamily="34" charset="0"/>
              </a:rPr>
              <a:t>Note:  </a:t>
            </a:r>
            <a:r>
              <a:rPr lang="en-US" sz="1400" dirty="0" smtClean="0"/>
              <a:t>OMB Circular A-123, </a:t>
            </a:r>
            <a:r>
              <a:rPr lang="en-US" sz="1400" i="1" dirty="0" smtClean="0"/>
              <a:t>Management Responsibility for Internal Controls</a:t>
            </a:r>
            <a:r>
              <a:rPr lang="en-US" sz="1400" dirty="0" smtClean="0"/>
              <a:t>, requires that management be responsible for establishing and maintaining internal controls to achieve the objectives of effective and efficient operations, reliable financial reporting, and compliance with applicable laws and regulations. To ensure compliance with the above circular and Generally Accepted Accounting Principles (GAAP), VA Financial Policies and Procedures Manual, Volume II, Chapter 5, Section 050204 requires monthly reviews and reconciliations be performed to ensure that open obligations, including undelivered orders (UDOs) and delivered unpaid obligations, are valid and appropriate and adjustments are made as necessary.</a:t>
            </a:r>
          </a:p>
          <a:p>
            <a:endParaRPr lang="en-US" sz="140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March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lvl="1" indent="-182804">
              <a:buFontTx/>
              <a:buChar char="•"/>
              <a:defRPr/>
            </a:pPr>
            <a:r>
              <a:rPr lang="en-US" sz="1400" dirty="0" smtClean="0">
                <a:latin typeface="Arial Narrow" pitchFamily="34" charset="0"/>
              </a:rPr>
              <a:t>OFPIAR analyzed VA-wide open obligations, established a baseline, and identified all UDOs that need to be reviewed for appropriate financial or administrative actions. The baseline, established September 30, 2012, totaled $1,086,569,995.</a:t>
            </a:r>
          </a:p>
          <a:p>
            <a:pPr marL="182804" lvl="1" indent="-182804">
              <a:buFontTx/>
              <a:buChar char="•"/>
              <a:defRPr/>
            </a:pPr>
            <a:r>
              <a:rPr lang="en-US" sz="1400" dirty="0" smtClean="0">
                <a:latin typeface="Arial Narrow" pitchFamily="34" charset="0"/>
              </a:rPr>
              <a:t>Office of Management issued a memorandum in December 2012 requiring Administration CFOs  and Staff Offices to review open obligations comprised of contracts, travel, and other obligations, to determine obligations which should be closed or where the period of performance needed to be modified.  A detailed list of each organization’s aged UDOs has been placed in VAIQ (# 7306399). </a:t>
            </a:r>
          </a:p>
          <a:p>
            <a:pPr marL="182804" lvl="1" indent="-182804" eaLnBrk="1" hangingPunct="1">
              <a:buFontTx/>
              <a:buChar char="•"/>
              <a:defRPr/>
            </a:pPr>
            <a:r>
              <a:rPr lang="en-US" sz="1400" dirty="0" smtClean="0">
                <a:latin typeface="Arial Narrow" pitchFamily="34" charset="0"/>
              </a:rPr>
              <a:t>OFPIAR is tracking and monitoring Administration’s and Staff Office’s progress monthly.  As of April 30, 2013, the UDO balance has been reduced to $450,319,743, a 59% reduction from the baseline.  Therefore, the remaining balance is 41%, bringing VA close to the annual target of 40%.</a:t>
            </a:r>
          </a:p>
          <a:p>
            <a:pPr marL="457014" indent="-457014" eaLnBrk="1" hangingPunct="1">
              <a:defRPr/>
            </a:pPr>
            <a:endParaRPr lang="en-US" sz="1400"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Pushparajan Arokiaswamy, Office of Financial Process Improvement and Audit Readiness.  </a:t>
            </a:r>
            <a:r>
              <a:rPr lang="en-US" sz="1000" dirty="0" smtClean="0">
                <a:latin typeface="Arial Narrow" pitchFamily="34" charset="0"/>
                <a:hlinkClick r:id="rId2"/>
              </a:rPr>
              <a:t>Pushparjanan.Arokiaswamy@va.gov</a:t>
            </a:r>
            <a:r>
              <a:rPr lang="en-US" sz="1000" dirty="0" smtClean="0">
                <a:latin typeface="Arial Narrow" pitchFamily="34" charset="0"/>
              </a:rPr>
              <a:t>.</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a:t>
            </a:r>
            <a:r>
              <a:rPr lang="en-US" sz="1000" dirty="0" smtClean="0">
                <a:latin typeface="Arial Narrow" pitchFamily="34" charset="0"/>
              </a:rPr>
              <a:t>Shirley Pratt, Associate Deputy Assistant Secretary, Office of Financial Process Improvement and Audit Readiness. </a:t>
            </a:r>
            <a:r>
              <a:rPr lang="en-US" sz="1000" dirty="0" smtClean="0">
                <a:latin typeface="Arial Narrow" pitchFamily="34" charset="0"/>
                <a:hlinkClick r:id="rId3"/>
              </a:rPr>
              <a:t>Shirley.Pratt@va.gov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Version Date    May 3, 2013</a:t>
            </a:r>
            <a:r>
              <a:rPr lang="en-US" sz="1000" dirty="0" smtClean="0">
                <a:latin typeface="Arial Narrow" pitchFamily="34" charset="0"/>
              </a:rPr>
              <a:t>	</a:t>
            </a:r>
            <a:endParaRPr lang="en-US" sz="1000" dirty="0">
              <a:latin typeface="Arial Narrow" pitchFamily="34" charset="0"/>
            </a:endParaRPr>
          </a:p>
        </p:txBody>
      </p:sp>
      <p:sp>
        <p:nvSpPr>
          <p:cNvPr id="6" name="Footer Placeholder 5"/>
          <p:cNvSpPr>
            <a:spLocks noGrp="1"/>
          </p:cNvSpPr>
          <p:nvPr>
            <p:ph type="ftr" sz="quarter" idx="11"/>
          </p:nvPr>
        </p:nvSpPr>
        <p:spPr/>
        <p:txBody>
          <a:bodyPr/>
          <a:lstStyle/>
          <a:p>
            <a:pPr>
              <a:defRPr/>
            </a:pPr>
            <a:r>
              <a:rPr lang="en-US" smtClean="0">
                <a:solidFill>
                  <a:schemeClr val="tx1"/>
                </a:solidFill>
              </a:rPr>
              <a:t>6</a:t>
            </a:r>
            <a:endParaRPr lang="en-US" dirty="0">
              <a:solidFill>
                <a:schemeClr val="tx1"/>
              </a:solidFill>
            </a:endParaRPr>
          </a:p>
        </p:txBody>
      </p:sp>
      <p:sp>
        <p:nvSpPr>
          <p:cNvPr id="5" name="Title 4"/>
          <p:cNvSpPr txBox="1">
            <a:spLocks/>
          </p:cNvSpPr>
          <p:nvPr/>
        </p:nvSpPr>
        <p:spPr>
          <a:xfrm>
            <a:off x="457200" y="0"/>
            <a:ext cx="8229600" cy="914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j-lt"/>
                <a:ea typeface="+mj-ea"/>
                <a:cs typeface="+mj-cs"/>
              </a:rPr>
              <a:t>Undelivered Orders (UDOs)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2880893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345"/>
          <p:cNvGraphicFramePr>
            <a:graphicFrameLocks noGrp="1"/>
          </p:cNvGraphicFramePr>
          <p:nvPr>
            <p:extLst>
              <p:ext uri="{D42A27DB-BD31-4B8C-83A1-F6EECF244321}">
                <p14:modId xmlns="" xmlns:p14="http://schemas.microsoft.com/office/powerpoint/2010/main" val="684822632"/>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 (Finance)-345</a:t>
                      </a:r>
                    </a:p>
                  </a:txBody>
                  <a:tcPr/>
                </a:tc>
              </a:tr>
            </a:tbl>
          </a:graphicData>
        </a:graphic>
      </p:graphicFrame>
      <p:sp>
        <p:nvSpPr>
          <p:cNvPr id="1027" name="Date Placeholder 1"/>
          <p:cNvSpPr>
            <a:spLocks noGrp="1"/>
          </p:cNvSpPr>
          <p:nvPr>
            <p:ph type="dt" sz="quarter" idx="10"/>
          </p:nvPr>
        </p:nvSpPr>
        <p:spPr>
          <a:xfrm>
            <a:off x="457200" y="6356350"/>
            <a:ext cx="2743200" cy="365125"/>
          </a:xfrm>
          <a:noFill/>
        </p:spPr>
        <p:txBody>
          <a:bodyPr/>
          <a:lstStyle/>
          <a:p>
            <a:r>
              <a:rPr lang="en-US" sz="1400" dirty="0" smtClean="0">
                <a:solidFill>
                  <a:schemeClr val="tx1"/>
                </a:solidFill>
                <a:latin typeface="Arial" pitchFamily="34" charset="0"/>
                <a:cs typeface="Arial" pitchFamily="34" charset="0"/>
              </a:rPr>
              <a:t>Data Through February 2013</a:t>
            </a:r>
          </a:p>
        </p:txBody>
      </p:sp>
      <p:graphicFrame>
        <p:nvGraphicFramePr>
          <p:cNvPr id="60440" name="Group 24" descr="Contains information about the status of the metric."/>
          <p:cNvGraphicFramePr>
            <a:graphicFrameLocks noGrp="1"/>
          </p:cNvGraphicFramePr>
          <p:nvPr>
            <p:extLst>
              <p:ext uri="{D42A27DB-BD31-4B8C-83A1-F6EECF244321}">
                <p14:modId xmlns="" xmlns:p14="http://schemas.microsoft.com/office/powerpoint/2010/main" val="1974631027"/>
              </p:ext>
            </p:extLst>
          </p:nvPr>
        </p:nvGraphicFramePr>
        <p:xfrm>
          <a:off x="6240463" y="0"/>
          <a:ext cx="2903537" cy="1486853"/>
        </p:xfrm>
        <a:graphic>
          <a:graphicData uri="http://schemas.openxmlformats.org/drawingml/2006/table">
            <a:tbl>
              <a:tblPr/>
              <a:tblGrid>
                <a:gridCol w="1780435"/>
                <a:gridCol w="112310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(Mar)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(Apr)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41%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41%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pPr/>
              <a:t>7</a:t>
            </a:fld>
            <a:endParaRPr lang="en-US" smtClean="0"/>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 xmlns:p14="http://schemas.microsoft.com/office/powerpoint/2010/main" val="2879159852"/>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 xmlns:p14="http://schemas.microsoft.com/office/powerpoint/2010/main" val="2838742401"/>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5" name="TextBox 4" descr="Instructions for Status table continued."/>
          <p:cNvSpPr txBox="1"/>
          <p:nvPr/>
        </p:nvSpPr>
        <p:spPr>
          <a:xfrm>
            <a:off x="9616440" y="1994894"/>
            <a:ext cx="998220" cy="707886"/>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mtClean="0">
                <a:solidFill>
                  <a:schemeClr val="tx1"/>
                </a:solidFill>
              </a:rPr>
              <a:t>INSTRUCTIONS: Please enter metric’s actual value for the month.</a:t>
            </a:r>
            <a:endParaRPr lang="en-US">
              <a:solidFill>
                <a:schemeClr val="tx1"/>
              </a:solidFill>
            </a:endParaRPr>
          </a:p>
        </p:txBody>
      </p:sp>
      <p:cxnSp>
        <p:nvCxnSpPr>
          <p:cNvPr id="7" name="Straight Arrow Connector 6"/>
          <p:cNvCxnSpPr>
            <a:stCxn id="5" idx="1"/>
          </p:cNvCxnSpPr>
          <p:nvPr/>
        </p:nvCxnSpPr>
        <p:spPr>
          <a:xfrm flipH="1" flipV="1">
            <a:off x="9144000" y="1466468"/>
            <a:ext cx="472440" cy="882369"/>
          </a:xfrm>
          <a:prstGeom prst="straightConnector1">
            <a:avLst/>
          </a:prstGeom>
          <a:solidFill>
            <a:schemeClr val="accent1"/>
          </a:solidFill>
          <a:ln w="22225" cap="flat" cmpd="sng" algn="ctr">
            <a:solidFill>
              <a:srgbClr val="FF0000"/>
            </a:solidFill>
            <a:prstDash val="solid"/>
            <a:round/>
            <a:headEnd type="none" w="med" len="med"/>
            <a:tailEnd type="arrow"/>
          </a:ln>
          <a:effectLst/>
        </p:spPr>
      </p:cxnSp>
      <p:sp>
        <p:nvSpPr>
          <p:cNvPr id="15" name="TextBox 14" descr="Instructions for Status table."/>
          <p:cNvSpPr txBox="1"/>
          <p:nvPr/>
        </p:nvSpPr>
        <p:spPr>
          <a:xfrm>
            <a:off x="9616440" y="230327"/>
            <a:ext cx="998220" cy="1323439"/>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mtClean="0">
                <a:solidFill>
                  <a:schemeClr val="tx1"/>
                </a:solidFill>
              </a:rPr>
              <a:t>INSTRUCTIONS: </a:t>
            </a:r>
            <a:r>
              <a:rPr lang="en-US">
                <a:solidFill>
                  <a:schemeClr val="tx1"/>
                </a:solidFill>
              </a:rPr>
              <a:t>Please enter “Green”, “Yellow”, or “Red” based on FYTD Actual and the Variance Thresholds (see table below). If no status is required, leave blank.</a:t>
            </a:r>
          </a:p>
        </p:txBody>
      </p:sp>
      <p:cxnSp>
        <p:nvCxnSpPr>
          <p:cNvPr id="16" name="Straight Arrow Connector 15"/>
          <p:cNvCxnSpPr>
            <a:stCxn id="15" idx="1"/>
          </p:cNvCxnSpPr>
          <p:nvPr/>
        </p:nvCxnSpPr>
        <p:spPr>
          <a:xfrm flipH="1" flipV="1">
            <a:off x="9144000" y="407306"/>
            <a:ext cx="472440" cy="484741"/>
          </a:xfrm>
          <a:prstGeom prst="straightConnector1">
            <a:avLst/>
          </a:prstGeom>
          <a:solidFill>
            <a:schemeClr val="accent1"/>
          </a:solidFill>
          <a:ln w="22225" cap="flat" cmpd="sng" algn="ctr">
            <a:solidFill>
              <a:srgbClr val="FF0000"/>
            </a:solidFill>
            <a:prstDash val="solid"/>
            <a:round/>
            <a:headEnd type="none" w="med" len="med"/>
            <a:tailEnd type="arrow"/>
          </a:ln>
          <a:effectLst/>
        </p:spPr>
      </p:cxnSp>
      <p:cxnSp>
        <p:nvCxnSpPr>
          <p:cNvPr id="19" name="Straight Arrow Connector 18"/>
          <p:cNvCxnSpPr>
            <a:stCxn id="15" idx="1"/>
            <a:endCxn id="60440" idx="3"/>
          </p:cNvCxnSpPr>
          <p:nvPr/>
        </p:nvCxnSpPr>
        <p:spPr>
          <a:xfrm flipH="1">
            <a:off x="9144000" y="892047"/>
            <a:ext cx="472440" cy="32354"/>
          </a:xfrm>
          <a:prstGeom prst="straightConnector1">
            <a:avLst/>
          </a:prstGeom>
          <a:solidFill>
            <a:schemeClr val="accent1"/>
          </a:solidFill>
          <a:ln w="22225" cap="flat" cmpd="sng" algn="ctr">
            <a:solidFill>
              <a:srgbClr val="FF0000"/>
            </a:solidFill>
            <a:prstDash val="solid"/>
            <a:round/>
            <a:headEnd type="none" w="med" len="med"/>
            <a:tailEnd type="arrow"/>
          </a:ln>
          <a:effectLst/>
        </p:spPr>
      </p:cxnSp>
      <p:sp>
        <p:nvSpPr>
          <p:cNvPr id="17" name="TextBox 16" descr="Instructions for Date."/>
          <p:cNvSpPr txBox="1"/>
          <p:nvPr/>
        </p:nvSpPr>
        <p:spPr>
          <a:xfrm>
            <a:off x="-1490830" y="6145879"/>
            <a:ext cx="1087418" cy="584775"/>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mtClean="0">
                <a:solidFill>
                  <a:schemeClr val="tx1"/>
                </a:solidFill>
              </a:rPr>
              <a:t>INSTRUCTIONS: Please enter date where [DATE] is located.</a:t>
            </a:r>
            <a:endParaRPr lang="en-US">
              <a:solidFill>
                <a:schemeClr val="tx1"/>
              </a:solidFill>
            </a:endParaRPr>
          </a:p>
        </p:txBody>
      </p:sp>
      <p:cxnSp>
        <p:nvCxnSpPr>
          <p:cNvPr id="18" name="Straight Arrow Connector 17"/>
          <p:cNvCxnSpPr>
            <a:stCxn id="17" idx="3"/>
          </p:cNvCxnSpPr>
          <p:nvPr/>
        </p:nvCxnSpPr>
        <p:spPr>
          <a:xfrm>
            <a:off x="-403412" y="6438267"/>
            <a:ext cx="403412" cy="123898"/>
          </a:xfrm>
          <a:prstGeom prst="straightConnector1">
            <a:avLst/>
          </a:prstGeom>
          <a:solidFill>
            <a:schemeClr val="accent1"/>
          </a:solidFill>
          <a:ln w="22225" cap="flat" cmpd="sng" algn="ctr">
            <a:solidFill>
              <a:srgbClr val="FF0000"/>
            </a:solidFill>
            <a:prstDash val="solid"/>
            <a:round/>
            <a:headEnd type="none" w="med" len="med"/>
            <a:tailEnd type="arrow"/>
          </a:ln>
          <a:effectLst/>
        </p:spPr>
      </p:cxnSp>
      <p:sp>
        <p:nvSpPr>
          <p:cNvPr id="20" name="TextBox 19"/>
          <p:cNvSpPr txBox="1"/>
          <p:nvPr/>
        </p:nvSpPr>
        <p:spPr>
          <a:xfrm>
            <a:off x="2438400" y="914400"/>
            <a:ext cx="4132729" cy="276999"/>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200" b="1" dirty="0" smtClean="0">
                <a:solidFill>
                  <a:srgbClr val="000000"/>
                </a:solidFill>
              </a:rPr>
              <a:t>Closed Undelivered Orders Exceeds Target</a:t>
            </a:r>
            <a:endParaRPr lang="en-US" sz="1200" b="1" dirty="0">
              <a:solidFill>
                <a:srgbClr val="000000"/>
              </a:solidFill>
            </a:endParaRPr>
          </a:p>
        </p:txBody>
      </p:sp>
      <p:sp>
        <p:nvSpPr>
          <p:cNvPr id="21" name="TextBox 20" descr="Desired direction for this metric is increasing." hidden="1"/>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 xmlns:p14="http://schemas.microsoft.com/office/powerpoint/2010/main" val="975472757"/>
              </p:ext>
            </p:extLst>
          </p:nvPr>
        </p:nvGraphicFramePr>
        <p:xfrm>
          <a:off x="76200" y="1828800"/>
          <a:ext cx="8599488" cy="4040188"/>
        </p:xfrm>
        <a:graphic>
          <a:graphicData uri="http://schemas.openxmlformats.org/presentationml/2006/ole">
            <p:oleObj spid="_x0000_s23554" name="Worksheet" r:id="rId4" imgW="7658202" imgH="4029212" progId="Excel.Sheet.8">
              <p:embed/>
            </p:oleObj>
          </a:graphicData>
        </a:graphic>
      </p:graphicFrame>
      <p:sp>
        <p:nvSpPr>
          <p:cNvPr id="25" name="TextBox 24" descr="Instructions for Linkage table."/>
          <p:cNvSpPr txBox="1"/>
          <p:nvPr/>
        </p:nvSpPr>
        <p:spPr>
          <a:xfrm>
            <a:off x="-1411962" y="540573"/>
            <a:ext cx="1087418" cy="461665"/>
          </a:xfrm>
          <a:prstGeom prst="rect">
            <a:avLst/>
          </a:prstGeom>
          <a:solidFill>
            <a:schemeClr val="accent1"/>
          </a:solidFill>
          <a:ln>
            <a:solidFill>
              <a:schemeClr val="tx1"/>
            </a:solidFill>
          </a:ln>
        </p:spPr>
        <p:txBody>
          <a:bodyPr wrap="square" rtlCol="0">
            <a:spAutoFit/>
          </a:bodyPr>
          <a:lstStyle>
            <a:defPPr>
              <a:defRPr lang="en-US"/>
            </a:defPPr>
            <a:lvl1pPr marL="0" algn="l" defTabSz="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mtClean="0">
                <a:solidFill>
                  <a:schemeClr val="tx1"/>
                </a:solidFill>
              </a:rPr>
              <a:t>INSTRUCTIONS: Please do not modify this table.</a:t>
            </a:r>
            <a:endParaRPr lang="en-US">
              <a:solidFill>
                <a:schemeClr val="tx1"/>
              </a:solidFill>
            </a:endParaRPr>
          </a:p>
        </p:txBody>
      </p:sp>
      <p:cxnSp>
        <p:nvCxnSpPr>
          <p:cNvPr id="26" name="Straight Arrow Connector 25"/>
          <p:cNvCxnSpPr/>
          <p:nvPr/>
        </p:nvCxnSpPr>
        <p:spPr>
          <a:xfrm>
            <a:off x="-324544" y="771406"/>
            <a:ext cx="324544" cy="55681"/>
          </a:xfrm>
          <a:prstGeom prst="straightConnector1">
            <a:avLst/>
          </a:prstGeom>
          <a:solidFill>
            <a:schemeClr val="accent1"/>
          </a:solidFill>
          <a:ln w="22225" cap="flat" cmpd="sng" algn="ctr">
            <a:solidFill>
              <a:srgbClr val="FF0000"/>
            </a:solidFill>
            <a:prstDash val="solid"/>
            <a:round/>
            <a:headEnd type="none" w="med" len="med"/>
            <a:tailEnd type="arrow"/>
          </a:ln>
          <a:effectLst/>
        </p:spPr>
      </p:cxnSp>
      <p:sp>
        <p:nvSpPr>
          <p:cNvPr id="22" name="TextBox 21" descr="Desired direction for this metric is decreasing."/>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2" y="407306"/>
            <a:ext cx="3748321"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a:solidFill>
                  <a:srgbClr val="800000"/>
                </a:solidFill>
                <a:latin typeface="Arial Rounded MT Bold" pitchFamily="34" charset="0"/>
              </a:rPr>
              <a:t>Closeout of Aged Undelivered Orders</a:t>
            </a:r>
          </a:p>
          <a:p>
            <a:pPr algn="ctr"/>
            <a:endParaRPr lang="en-US" sz="1800">
              <a:solidFill>
                <a:srgbClr val="800000"/>
              </a:solidFill>
              <a:latin typeface="Arial Rounded MT Bold" pitchFamily="34" charset="0"/>
            </a:endParaRPr>
          </a:p>
        </p:txBody>
      </p:sp>
    </p:spTree>
    <p:extLst>
      <p:ext uri="{BB962C8B-B14F-4D97-AF65-F5344CB8AC3E}">
        <p14:creationId xmlns="" xmlns:p14="http://schemas.microsoft.com/office/powerpoint/2010/main" val="2181038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April 30, 2013</a:t>
            </a:r>
          </a:p>
        </p:txBody>
      </p:sp>
      <p:sp>
        <p:nvSpPr>
          <p:cNvPr id="13" name="Footer Placeholder 12"/>
          <p:cNvSpPr>
            <a:spLocks noGrp="1"/>
          </p:cNvSpPr>
          <p:nvPr>
            <p:ph type="ftr" sz="quarter" idx="11"/>
          </p:nvPr>
        </p:nvSpPr>
        <p:spPr/>
        <p:txBody>
          <a:bodyPr/>
          <a:lstStyle/>
          <a:p>
            <a:pPr>
              <a:defRPr/>
            </a:pPr>
            <a:r>
              <a:rPr lang="en-US" smtClean="0">
                <a:solidFill>
                  <a:schemeClr val="tx1"/>
                </a:solidFill>
              </a:rPr>
              <a:t>8</a:t>
            </a:r>
            <a:endParaRPr lang="en-US" dirty="0">
              <a:solidFill>
                <a:schemeClr val="tx1"/>
              </a:solidFill>
            </a:endParaRPr>
          </a:p>
        </p:txBody>
      </p:sp>
      <p:pic>
        <p:nvPicPr>
          <p:cNvPr id="10" name="Picture 2"/>
          <p:cNvPicPr>
            <a:picLocks noChangeAspect="1" noChangeArrowheads="1"/>
          </p:cNvPicPr>
          <p:nvPr/>
        </p:nvPicPr>
        <p:blipFill>
          <a:blip r:embed="rId2" cstate="print"/>
          <a:srcRect/>
          <a:stretch>
            <a:fillRect/>
          </a:stretch>
        </p:blipFill>
        <p:spPr bwMode="auto">
          <a:xfrm>
            <a:off x="2133600" y="914400"/>
            <a:ext cx="4495800" cy="3231674"/>
          </a:xfrm>
          <a:prstGeom prst="rect">
            <a:avLst/>
          </a:prstGeom>
          <a:noFill/>
          <a:ln w="9525">
            <a:noFill/>
            <a:miter lim="800000"/>
            <a:headEnd/>
            <a:tailEnd/>
          </a:ln>
        </p:spPr>
      </p:pic>
      <p:pic>
        <p:nvPicPr>
          <p:cNvPr id="11" name="Picture 4"/>
          <p:cNvPicPr>
            <a:picLocks noChangeAspect="1" noChangeArrowheads="1"/>
          </p:cNvPicPr>
          <p:nvPr/>
        </p:nvPicPr>
        <p:blipFill>
          <a:blip r:embed="rId3" cstate="print"/>
          <a:srcRect/>
          <a:stretch>
            <a:fillRect/>
          </a:stretch>
        </p:blipFill>
        <p:spPr bwMode="auto">
          <a:xfrm>
            <a:off x="2143125" y="4146074"/>
            <a:ext cx="4486275" cy="2321205"/>
          </a:xfrm>
          <a:prstGeom prst="rect">
            <a:avLst/>
          </a:prstGeom>
          <a:noFill/>
          <a:ln w="9525">
            <a:noFill/>
            <a:miter lim="800000"/>
            <a:headEnd/>
            <a:tailEnd/>
          </a:ln>
        </p:spPr>
      </p:pic>
      <p:sp>
        <p:nvSpPr>
          <p:cNvPr id="15" name="Rectangle 14"/>
          <p:cNvSpPr/>
          <p:nvPr/>
        </p:nvSpPr>
        <p:spPr>
          <a:xfrm>
            <a:off x="2057400" y="6312725"/>
            <a:ext cx="457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62600" y="990600"/>
            <a:ext cx="381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6656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a:t>
            </a:r>
            <a:r>
              <a:rPr lang="en-US" smtClean="0">
                <a:solidFill>
                  <a:srgbClr val="800000"/>
                </a:solidFill>
                <a:latin typeface="Arial Rounded MT Bold" pitchFamily="34" charset="0"/>
                <a:cs typeface="+mn-cs"/>
              </a:rPr>
              <a:t>of April 30, </a:t>
            </a:r>
            <a:r>
              <a:rPr lang="en-US" dirty="0" smtClean="0">
                <a:solidFill>
                  <a:srgbClr val="800000"/>
                </a:solidFill>
                <a:latin typeface="Arial Rounded MT Bold" pitchFamily="34" charset="0"/>
                <a:cs typeface="+mn-cs"/>
              </a:rPr>
              <a:t>2013</a:t>
            </a:r>
          </a:p>
        </p:txBody>
      </p:sp>
      <p:sp>
        <p:nvSpPr>
          <p:cNvPr id="9" name="TextBox 8"/>
          <p:cNvSpPr txBox="1"/>
          <p:nvPr/>
        </p:nvSpPr>
        <p:spPr>
          <a:xfrm>
            <a:off x="2133600" y="3810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Monthly Balance Detail by Program Office</a:t>
            </a:r>
          </a:p>
        </p:txBody>
      </p:sp>
      <p:sp>
        <p:nvSpPr>
          <p:cNvPr id="14" name="TextBox 13"/>
          <p:cNvSpPr txBox="1"/>
          <p:nvPr/>
        </p:nvSpPr>
        <p:spPr>
          <a:xfrm>
            <a:off x="2133600" y="1143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FYTD Reduction by Program Office</a:t>
            </a:r>
          </a:p>
        </p:txBody>
      </p:sp>
      <p:sp>
        <p:nvSpPr>
          <p:cNvPr id="13" name="Footer Placeholder 12"/>
          <p:cNvSpPr>
            <a:spLocks noGrp="1"/>
          </p:cNvSpPr>
          <p:nvPr>
            <p:ph type="ftr" sz="quarter" idx="11"/>
          </p:nvPr>
        </p:nvSpPr>
        <p:spPr/>
        <p:txBody>
          <a:bodyPr/>
          <a:lstStyle/>
          <a:p>
            <a:pPr>
              <a:defRPr/>
            </a:pPr>
            <a:r>
              <a:rPr lang="en-US" smtClean="0">
                <a:solidFill>
                  <a:schemeClr val="tx1"/>
                </a:solidFill>
              </a:rPr>
              <a:t>9</a:t>
            </a:r>
            <a:endParaRPr lang="en-US" dirty="0">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457200" y="4219575"/>
            <a:ext cx="8281894" cy="20288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600200" y="1524000"/>
            <a:ext cx="5867400" cy="2211735"/>
          </a:xfrm>
          <a:prstGeom prst="rect">
            <a:avLst/>
          </a:prstGeom>
          <a:noFill/>
          <a:ln w="9525">
            <a:noFill/>
            <a:miter lim="800000"/>
            <a:headEnd/>
            <a:tailEnd/>
          </a:ln>
        </p:spPr>
      </p:pic>
    </p:spTree>
    <p:extLst>
      <p:ext uri="{BB962C8B-B14F-4D97-AF65-F5344CB8AC3E}">
        <p14:creationId xmlns:p14="http://schemas.microsoft.com/office/powerpoint/2010/main" xmlns="" val="248703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E691D6-3D24-4081-B9EA-66D578CC832F}">
  <ds:schemaRefs>
    <ds:schemaRef ds:uri="http://schemas.microsoft.com/sharepoint/v3/contenttype/forms"/>
  </ds:schemaRefs>
</ds:datastoreItem>
</file>

<file path=customXml/itemProps2.xml><?xml version="1.0" encoding="utf-8"?>
<ds:datastoreItem xmlns:ds="http://schemas.openxmlformats.org/officeDocument/2006/customXml" ds:itemID="{A9499135-CC85-4943-A809-A1F7F7C587CE}">
  <ds:schemaRefs>
    <ds:schemaRef ds:uri="http://schemas.microsoft.com/office/2006/metadata/properties"/>
    <ds:schemaRef ds:uri="http://schemas.microsoft.com/office/infopath/2007/PartnerControls"/>
    <ds:schemaRef ds:uri="41b045b4-ff33-4805-b979-a409fd760b41"/>
    <ds:schemaRef ds:uri="http://schemas.microsoft.com/sharepoint/v3"/>
    <ds:schemaRef ds:uri="http://schemas.microsoft.com/sharepoint/v4"/>
  </ds:schemaRefs>
</ds:datastoreItem>
</file>

<file path=customXml/itemProps3.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140362</TotalTime>
  <Words>1330</Words>
  <Application>Microsoft Office PowerPoint</Application>
  <PresentationFormat>On-screen Show (4:3)</PresentationFormat>
  <Paragraphs>229</Paragraphs>
  <Slides>9</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Worksheet</vt:lpstr>
      <vt:lpstr>Improper Payments Initiative</vt:lpstr>
      <vt:lpstr>Slide 2</vt:lpstr>
      <vt:lpstr>Metric:</vt:lpstr>
      <vt:lpstr>Slide 4</vt:lpstr>
      <vt:lpstr>Metric:</vt:lpstr>
      <vt:lpstr>Slide 6</vt:lpstr>
      <vt:lpstr>Metric:</vt:lpstr>
      <vt:lpstr>Slide 8</vt:lpstr>
      <vt:lpstr>Slide 9</vt:lpstr>
    </vt:vector>
  </TitlesOfParts>
  <Company>Department of Veterans Affairs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J. Schroeder</cp:lastModifiedBy>
  <cp:revision>858</cp:revision>
  <cp:lastPrinted>2013-05-07T15:27:16Z</cp:lastPrinted>
  <dcterms:created xsi:type="dcterms:W3CDTF">2011-01-25T19:25:14Z</dcterms:created>
  <dcterms:modified xsi:type="dcterms:W3CDTF">2013-05-10T14:14:31Z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