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95" r:id="rId5"/>
    <p:sldId id="351" r:id="rId6"/>
    <p:sldId id="358" r:id="rId7"/>
    <p:sldId id="359" r:id="rId8"/>
    <p:sldId id="360" r:id="rId9"/>
    <p:sldId id="396" r:id="rId10"/>
    <p:sldId id="397" r:id="rId11"/>
    <p:sldId id="398" r:id="rId12"/>
    <p:sldId id="399"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10/9/2013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10/9/2013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7407B8-62A5-401A-A1B2-60E7F714DAA5}" type="slidenum">
              <a:rPr lang="en-US" smtClean="0"/>
              <a:pPr eaLnBrk="1" hangingPunct="1"/>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1812"/>
            <a:fld id="{3CAEDA63-1DF2-4B47-A6D2-4934F1D42AEA}" type="slidenum">
              <a:rPr lang="en-US" smtClean="0">
                <a:solidFill>
                  <a:prstClr val="black"/>
                </a:solidFill>
              </a:rPr>
              <a:pPr defTabSz="921812"/>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B1F3C-81B8-47D8-9A33-0CFA0997B318}" type="slidenum">
              <a:rPr lang="en-US" smtClean="0"/>
              <a:t>8</a:t>
            </a:fld>
            <a:endParaRPr lang="en-US"/>
          </a:p>
        </p:txBody>
      </p:sp>
    </p:spTree>
    <p:extLst>
      <p:ext uri="{BB962C8B-B14F-4D97-AF65-F5344CB8AC3E}">
        <p14:creationId xmlns:p14="http://schemas.microsoft.com/office/powerpoint/2010/main" val="118737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10/9/2013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10/9/2013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10/9/2013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10/9/2013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10/9/2013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10/9/2013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10/9/2013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10/9/2013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10/9/2013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10/9/2013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10/9/2013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10/9/2013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Microsoft_Excel_97-2003_Worksheet2.xls"/></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ajan.Arokiaswamy@va.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Microsoft_Excel_97-2003_Worksheet3.xls"/></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3"/>
          </a:xfrm>
        </p:spPr>
        <p:txBody>
          <a:bodyPr/>
          <a:lstStyle/>
          <a:p>
            <a:r>
              <a:rPr lang="en-US"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fontAlgn="auto">
              <a:spcAft>
                <a:spcPts val="0"/>
              </a:spcAft>
              <a:buFont typeface="Arial" pitchFamily="34" charset="0"/>
              <a:buChar char="•"/>
              <a:defRPr/>
            </a:pPr>
            <a:r>
              <a:rPr lang="en-US" sz="1600" b="1" dirty="0" smtClean="0"/>
              <a:t>FY 13 Goals</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fontAlgn="auto">
              <a:spcAft>
                <a:spcPts val="0"/>
              </a:spcAft>
              <a:buFont typeface="Arial" pitchFamily="34" charset="0"/>
              <a:buChar char="•"/>
              <a:defRPr/>
            </a:pPr>
            <a:r>
              <a:rPr lang="en-US" sz="1600" b="1" dirty="0" smtClean="0"/>
              <a:t>Expected results for FY 13</a:t>
            </a:r>
          </a:p>
          <a:p>
            <a:pPr lvl="1" fontAlgn="auto">
              <a:spcAft>
                <a:spcPts val="0"/>
              </a:spcAft>
              <a:buFont typeface="Arial" pitchFamily="34" charset="0"/>
              <a:buChar char="–"/>
              <a:defRPr/>
            </a:pPr>
            <a:r>
              <a:rPr lang="en-US" sz="1600" dirty="0" smtClean="0"/>
              <a:t>Improper payments  will be reduced from $2.2 Billion to $1.1 Billion</a:t>
            </a:r>
            <a:r>
              <a:rPr lang="en-US" sz="1600" smtClean="0"/>
              <a:t>.  </a:t>
            </a:r>
            <a:endParaRPr lang="en-US" sz="1600" dirty="0" smtClean="0"/>
          </a:p>
          <a:p>
            <a:pPr lvl="1" fontAlgn="auto">
              <a:spcAft>
                <a:spcPts val="0"/>
              </a:spcAft>
              <a:buFont typeface="Arial" pitchFamily="34" charset="0"/>
              <a:buChar char="–"/>
              <a:defRPr/>
            </a:pPr>
            <a:r>
              <a:rPr lang="en-US" sz="1600" dirty="0" smtClean="0"/>
              <a:t>Two programs will exceed OMB’s maximum threshold of 10% and did not achieve reduction targets. </a:t>
            </a:r>
          </a:p>
          <a:p>
            <a:pPr lvl="1" fontAlgn="auto">
              <a:spcAft>
                <a:spcPts val="0"/>
              </a:spcAft>
              <a:buFont typeface="Arial" pitchFamily="34" charset="0"/>
              <a:buChar char="–"/>
              <a:defRPr/>
            </a:pPr>
            <a:r>
              <a:rPr lang="en-US" sz="1600" dirty="0" smtClean="0"/>
              <a:t>Processes surrounding Improper Payments (e.g., risk assessments, cost benefit analysis and recapture recovery audit plans) have been improved.</a:t>
            </a:r>
          </a:p>
          <a:p>
            <a:pPr lvl="1" fontAlgn="auto">
              <a:spcAft>
                <a:spcPts val="0"/>
              </a:spcAft>
              <a:buFont typeface="Arial" pitchFamily="34" charset="0"/>
              <a:buChar char="–"/>
              <a:defRPr/>
            </a:pPr>
            <a:r>
              <a:rPr lang="en-US" sz="1600" dirty="0" smtClean="0"/>
              <a:t>OIG will find VA non-compliant with IPERA for a third consecutive year, as a result of the Beneficiary Travel and State Home Per Diem programs improper payment rates.</a:t>
            </a:r>
          </a:p>
          <a:p>
            <a:pPr lvl="1" fontAlgn="auto">
              <a:spcAft>
                <a:spcPts val="0"/>
              </a:spcAft>
              <a:buFont typeface="Arial" pitchFamily="34" charset="0"/>
              <a:buChar char="–"/>
              <a:defRPr/>
            </a:pPr>
            <a:endParaRPr lang="en-US" sz="1600" dirty="0" smtClean="0"/>
          </a:p>
          <a:p>
            <a:pPr fontAlgn="auto">
              <a:spcAft>
                <a:spcPts val="0"/>
              </a:spcAft>
              <a:buFont typeface="Arial" pitchFamily="34" charset="0"/>
              <a:buChar char="•"/>
              <a:defRPr/>
            </a:pPr>
            <a:endParaRPr lang="en-US" sz="16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dirty="0" smtClean="0"/>
              <a:t>1</a:t>
            </a:r>
            <a:endParaRPr lang="en-US" dirty="0"/>
          </a:p>
        </p:txBody>
      </p:sp>
    </p:spTree>
    <p:extLst>
      <p:ext uri="{BB962C8B-B14F-4D97-AF65-F5344CB8AC3E}">
        <p14:creationId xmlns:p14="http://schemas.microsoft.com/office/powerpoint/2010/main" val="360970992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875181"/>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September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97 </a:t>
            </a:r>
            <a:r>
              <a:rPr lang="en-US" sz="1400" dirty="0">
                <a:latin typeface="Arial Narrow" pitchFamily="34" charset="0"/>
              </a:rPr>
              <a:t>percent of small business invoices in </a:t>
            </a:r>
            <a:r>
              <a:rPr lang="en-US" sz="1400" dirty="0" smtClean="0">
                <a:latin typeface="Arial Narrow" pitchFamily="34" charset="0"/>
              </a:rPr>
              <a:t>September (FYTD 95 </a:t>
            </a:r>
            <a:r>
              <a:rPr lang="en-US" sz="1400" dirty="0">
                <a:latin typeface="Arial Narrow" pitchFamily="34" charset="0"/>
              </a:rPr>
              <a:t>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October 7,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67001" cy="365125"/>
          </a:xfrm>
          <a:noFill/>
        </p:spPr>
        <p:txBody>
          <a:bodyPr/>
          <a:lstStyle/>
          <a:p>
            <a:r>
              <a:rPr lang="en-US" sz="1400" dirty="0" smtClean="0">
                <a:solidFill>
                  <a:srgbClr val="000000"/>
                </a:solidFill>
                <a:latin typeface="Arial" pitchFamily="34" charset="0"/>
                <a:cs typeface="Arial" pitchFamily="34" charset="0"/>
              </a:rPr>
              <a:t>Data Through September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484804746"/>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(Sep)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(Oct)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532064858"/>
              </p:ext>
            </p:extLst>
          </p:nvPr>
        </p:nvGraphicFramePr>
        <p:xfrm>
          <a:off x="847724" y="2087563"/>
          <a:ext cx="7686676" cy="3663950"/>
        </p:xfrm>
        <a:graphic>
          <a:graphicData uri="http://schemas.openxmlformats.org/presentationml/2006/ole">
            <mc:AlternateContent xmlns:mc="http://schemas.openxmlformats.org/markup-compatibility/2006">
              <mc:Choice xmlns:v="urn:schemas-microsoft-com:vml" Requires="v">
                <p:oleObj spid="_x0000_s3204" name="Worksheet" r:id="rId4" imgW="6705510" imgH="3962520" progId="Excel.Sheet.8">
                  <p:embed/>
                </p:oleObj>
              </mc:Choice>
              <mc:Fallback>
                <p:oleObj name="Worksheet" r:id="rId4" imgW="6705510" imgH="3962520" progId="Excel.Sheet.8">
                  <p:embed/>
                  <p:pic>
                    <p:nvPicPr>
                      <p:cNvPr id="0" name="Picture 55" descr="Chart displays metric's plan versus actual (both monthly and FYTD), variance from plan, and the previous fiscal year's actuals."/>
                      <p:cNvPicPr>
                        <a:picLocks noGrp="1" noChangeAspect="1" noChangeArrowheads="1"/>
                      </p:cNvPicPr>
                      <p:nvPr/>
                    </p:nvPicPr>
                    <p:blipFill>
                      <a:blip r:embed="rId5"/>
                      <a:srcRect/>
                      <a:stretch>
                        <a:fillRect/>
                      </a:stretch>
                    </p:blipFill>
                    <p:spPr bwMode="auto">
                      <a:xfrm>
                        <a:off x="847724" y="2087563"/>
                        <a:ext cx="7686676" cy="3663950"/>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7696200" y="2785755"/>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7772400" y="2819949"/>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September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September, VA paid 89 percent (FYTD 86 percent) of all commercial vendors within the 15-day OMB goal</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92 </a:t>
            </a:r>
            <a:r>
              <a:rPr lang="en-US" sz="1400" dirty="0">
                <a:latin typeface="Arial Narrow" pitchFamily="34" charset="0"/>
              </a:rPr>
              <a:t>percent of </a:t>
            </a:r>
            <a:r>
              <a:rPr lang="en-US" sz="1400" dirty="0" smtClean="0">
                <a:latin typeface="Arial Narrow" pitchFamily="34" charset="0"/>
              </a:rPr>
              <a:t>August’s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87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to delayed certification of invoices or receiver 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October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743200" cy="365125"/>
          </a:xfrm>
          <a:noFill/>
        </p:spPr>
        <p:txBody>
          <a:bodyPr/>
          <a:lstStyle/>
          <a:p>
            <a:r>
              <a:rPr lang="en-US" sz="1400" dirty="0" smtClean="0">
                <a:solidFill>
                  <a:srgbClr val="000000"/>
                </a:solidFill>
                <a:latin typeface="Arial" pitchFamily="34" charset="0"/>
                <a:cs typeface="Arial" pitchFamily="34" charset="0"/>
              </a:rPr>
              <a:t>Data Through September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4009549484"/>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(Sep)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(Oct)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537153119"/>
              </p:ext>
            </p:extLst>
          </p:nvPr>
        </p:nvGraphicFramePr>
        <p:xfrm>
          <a:off x="1147092" y="2211071"/>
          <a:ext cx="7311108" cy="3765550"/>
        </p:xfrm>
        <a:graphic>
          <a:graphicData uri="http://schemas.openxmlformats.org/presentationml/2006/ole">
            <mc:AlternateContent xmlns:mc="http://schemas.openxmlformats.org/markup-compatibility/2006">
              <mc:Choice xmlns:v="urn:schemas-microsoft-com:vml" Requires="v">
                <p:oleObj spid="_x0000_s4235" name="Worksheet" r:id="rId4" imgW="6210356" imgH="3819420" progId="Excel.Sheet.8">
                  <p:embed/>
                </p:oleObj>
              </mc:Choice>
              <mc:Fallback>
                <p:oleObj name="Worksheet" r:id="rId4" imgW="6210356" imgH="3819420" progId="Excel.Sheet.8">
                  <p:embed/>
                  <p:pic>
                    <p:nvPicPr>
                      <p:cNvPr id="0" name="Picture 57" descr="Chart displays metric's plan versus actual (both monthly and FYTD), variance from plan, and the previous fiscal year's actuals."/>
                      <p:cNvPicPr>
                        <a:picLocks noGrp="1" noChangeAspect="1" noChangeArrowheads="1"/>
                      </p:cNvPicPr>
                      <p:nvPr/>
                    </p:nvPicPr>
                    <p:blipFill>
                      <a:blip r:embed="rId5"/>
                      <a:srcRect/>
                      <a:stretch>
                        <a:fillRect/>
                      </a:stretch>
                    </p:blipFill>
                    <p:spPr bwMode="auto">
                      <a:xfrm>
                        <a:off x="1147092" y="2211071"/>
                        <a:ext cx="7311108" cy="3765550"/>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7620000" y="2879429"/>
            <a:ext cx="685800"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7696200" y="2930137"/>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September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September 30, 2013, the UDO balance has been reduced to $226,757,522 a 79% reduction from the baseline.  Therefore, the remaining balance is 21%, bettering the annual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Pushparajan.Arokiaswamy@va.gov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a:t>
            </a:r>
            <a:r>
              <a:rPr lang="en-US" sz="1000" dirty="0" smtClean="0">
                <a:latin typeface="Arial Narrow" pitchFamily="34" charset="0"/>
              </a:rPr>
              <a:t>October 4, 2013	</a:t>
            </a:r>
            <a:endParaRPr lang="en-US" sz="1000" dirty="0">
              <a:latin typeface="Arial Narrow" pitchFamily="34" charset="0"/>
            </a:endParaRPr>
          </a:p>
        </p:txBody>
      </p:sp>
      <p:sp>
        <p:nvSpPr>
          <p:cNvPr id="5" name="Title 4"/>
          <p:cNvSpPr txBox="1">
            <a:spLocks/>
          </p:cNvSpPr>
          <p:nvPr/>
        </p:nvSpPr>
        <p:spPr>
          <a:xfrm>
            <a:off x="457200" y="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Undelivered Orders (UDOs)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Footer Placeholder 1"/>
          <p:cNvSpPr>
            <a:spLocks noGrp="1"/>
          </p:cNvSpPr>
          <p:nvPr>
            <p:ph type="ftr" sz="quarter" idx="11"/>
          </p:nvPr>
        </p:nvSpPr>
        <p:spPr/>
        <p:txBody>
          <a:bodyPr/>
          <a:lstStyle/>
          <a:p>
            <a:pPr>
              <a:defRPr/>
            </a:pPr>
            <a:r>
              <a:rPr lang="en-US" smtClean="0"/>
              <a:t>6</a:t>
            </a:r>
            <a:endParaRPr lang="en-US" dirty="0"/>
          </a:p>
        </p:txBody>
      </p:sp>
    </p:spTree>
    <p:extLst>
      <p:ext uri="{BB962C8B-B14F-4D97-AF65-F5344CB8AC3E}">
        <p14:creationId xmlns:p14="http://schemas.microsoft.com/office/powerpoint/2010/main" val="292108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708771378"/>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normAutofit fontScale="90000"/>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4278834034"/>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(Sep)</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(Oct)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3287856626"/>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graphicFrame>
        <p:nvGraphicFramePr>
          <p:cNvPr id="3" name="Object 2"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2459651545"/>
              </p:ext>
            </p:extLst>
          </p:nvPr>
        </p:nvGraphicFramePr>
        <p:xfrm>
          <a:off x="107950" y="1905000"/>
          <a:ext cx="8829675" cy="4103688"/>
        </p:xfrm>
        <a:graphic>
          <a:graphicData uri="http://schemas.openxmlformats.org/presentationml/2006/ole">
            <mc:AlternateContent xmlns:mc="http://schemas.openxmlformats.org/markup-compatibility/2006">
              <mc:Choice xmlns:v="urn:schemas-microsoft-com:vml" Requires="v">
                <p:oleObj spid="_x0000_s29701" name="Worksheet" r:id="rId4" imgW="7648592" imgH="3981414" progId="Excel.Sheet.8">
                  <p:embed/>
                </p:oleObj>
              </mc:Choice>
              <mc:Fallback>
                <p:oleObj name="Worksheet" r:id="rId4" imgW="7648592" imgH="3981414" progId="Excel.Sheet.8">
                  <p:embed/>
                  <p:pic>
                    <p:nvPicPr>
                      <p:cNvPr id="0" name=""/>
                      <p:cNvPicPr>
                        <a:picLocks noGrp="1" noChangeAspect="1" noChangeArrowheads="1"/>
                      </p:cNvPicPr>
                      <p:nvPr/>
                    </p:nvPicPr>
                    <p:blipFill>
                      <a:blip r:embed="rId5"/>
                      <a:srcRect/>
                      <a:stretch>
                        <a:fillRect/>
                      </a:stretch>
                    </p:blipFill>
                    <p:spPr bwMode="auto">
                      <a:xfrm>
                        <a:off x="107950" y="1905000"/>
                        <a:ext cx="8829675" cy="4103688"/>
                      </a:xfrm>
                      <a:prstGeom prst="rect">
                        <a:avLst/>
                      </a:prstGeom>
                      <a:noFill/>
                      <a:ln>
                        <a:noFill/>
                      </a:ln>
                    </p:spPr>
                  </p:pic>
                </p:oleObj>
              </mc:Fallback>
            </mc:AlternateContent>
          </a:graphicData>
        </a:graphic>
      </p:graphicFrame>
      <p:sp>
        <p:nvSpPr>
          <p:cNvPr id="19" name="Date Placeholder 1"/>
          <p:cNvSpPr>
            <a:spLocks noGrp="1"/>
          </p:cNvSpPr>
          <p:nvPr>
            <p:ph type="dt" sz="quarter" idx="10"/>
          </p:nvPr>
        </p:nvSpPr>
        <p:spPr>
          <a:xfrm>
            <a:off x="457200" y="6096000"/>
            <a:ext cx="2743200" cy="365125"/>
          </a:xfrm>
          <a:noFill/>
        </p:spPr>
        <p:txBody>
          <a:bodyPr/>
          <a:lstStyle/>
          <a:p>
            <a:r>
              <a:rPr lang="en-US" sz="1400" dirty="0" smtClean="0">
                <a:solidFill>
                  <a:schemeClr val="tx1"/>
                </a:solidFill>
                <a:latin typeface="Arial" pitchFamily="34" charset="0"/>
                <a:cs typeface="Arial" pitchFamily="34" charset="0"/>
              </a:rPr>
              <a:t>Data Through September 2013</a:t>
            </a:r>
          </a:p>
        </p:txBody>
      </p:sp>
      <p:graphicFrame>
        <p:nvGraphicFramePr>
          <p:cNvPr id="26" name="Table 25"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1190487402"/>
              </p:ext>
            </p:extLst>
          </p:nvPr>
        </p:nvGraphicFramePr>
        <p:xfrm>
          <a:off x="6444573" y="5638800"/>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sp>
        <p:nvSpPr>
          <p:cNvPr id="29" name="TextBox 28" descr="Desired direction for this metric is decreasing."/>
          <p:cNvSpPr txBox="1"/>
          <p:nvPr/>
        </p:nvSpPr>
        <p:spPr>
          <a:xfrm>
            <a:off x="228600" y="2362200"/>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
        <p:nvSpPr>
          <p:cNvPr id="5" name="Footer Placeholder 4"/>
          <p:cNvSpPr>
            <a:spLocks noGrp="1"/>
          </p:cNvSpPr>
          <p:nvPr>
            <p:ph type="ftr" sz="quarter" idx="11"/>
          </p:nvPr>
        </p:nvSpPr>
        <p:spPr/>
        <p:txBody>
          <a:bodyPr/>
          <a:lstStyle/>
          <a:p>
            <a:pPr>
              <a:defRPr/>
            </a:pPr>
            <a:r>
              <a:rPr lang="en-US" smtClean="0"/>
              <a:t>7</a:t>
            </a:r>
            <a:endParaRPr lang="en-US" dirty="0"/>
          </a:p>
        </p:txBody>
      </p:sp>
    </p:spTree>
    <p:extLst>
      <p:ext uri="{BB962C8B-B14F-4D97-AF65-F5344CB8AC3E}">
        <p14:creationId xmlns:p14="http://schemas.microsoft.com/office/powerpoint/2010/main" val="1376355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94517" y="15536"/>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323313"/>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September 30, 2013</a:t>
            </a:r>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314575" y="1110105"/>
            <a:ext cx="4162425" cy="4604895"/>
            <a:chOff x="2152650" y="274493"/>
            <a:chExt cx="4162425" cy="4604895"/>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274493"/>
              <a:ext cx="41624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4" y="3164888"/>
              <a:ext cx="41529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a:defRPr/>
            </a:pPr>
            <a:r>
              <a:rPr lang="en-US" smtClean="0"/>
              <a:t>8</a:t>
            </a:r>
            <a:endParaRPr lang="en-US" dirty="0"/>
          </a:p>
        </p:txBody>
      </p:sp>
    </p:spTree>
    <p:extLst>
      <p:ext uri="{BB962C8B-B14F-4D97-AF65-F5344CB8AC3E}">
        <p14:creationId xmlns:p14="http://schemas.microsoft.com/office/powerpoint/2010/main" val="401078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21268"/>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September 30, 2013</a:t>
            </a:r>
          </a:p>
        </p:txBody>
      </p:sp>
      <p:sp>
        <p:nvSpPr>
          <p:cNvPr id="14" name="TextBox 13"/>
          <p:cNvSpPr txBox="1"/>
          <p:nvPr/>
        </p:nvSpPr>
        <p:spPr>
          <a:xfrm>
            <a:off x="2138039" y="9906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95475"/>
            <a:ext cx="4876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en-US" smtClean="0"/>
              <a:t>9</a:t>
            </a:r>
            <a:endParaRPr lang="en-US" dirty="0"/>
          </a:p>
        </p:txBody>
      </p:sp>
    </p:spTree>
    <p:extLst>
      <p:ext uri="{BB962C8B-B14F-4D97-AF65-F5344CB8AC3E}">
        <p14:creationId xmlns:p14="http://schemas.microsoft.com/office/powerpoint/2010/main" val="424878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purl.org/dc/elements/1.1/"/>
    <ds:schemaRef ds:uri="http://schemas.openxmlformats.org/package/2006/metadata/core-properties"/>
    <ds:schemaRef ds:uri="http://purl.org/dc/dcmitype/"/>
    <ds:schemaRef ds:uri="http://purl.org/dc/terms/"/>
    <ds:schemaRef ds:uri="41b045b4-ff33-4805-b979-a409fd760b41"/>
    <ds:schemaRef ds:uri="http://schemas.microsoft.com/office/2006/documentManagement/types"/>
    <ds:schemaRef ds:uri="http://schemas.microsoft.com/office/infopath/2007/PartnerControls"/>
    <ds:schemaRef ds:uri="http://schemas.microsoft.com/sharepoint/v4"/>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143075</TotalTime>
  <Words>1057</Words>
  <Application>Microsoft Office PowerPoint</Application>
  <PresentationFormat>On-screen Show (4:3)</PresentationFormat>
  <Paragraphs>222</Paragraphs>
  <Slides>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PowerPoint Presentation</vt:lpstr>
      <vt:lpstr>Metric:</vt:lpstr>
      <vt:lpstr>PowerPoint Presentation</vt:lpstr>
      <vt:lpstr>Metric:</vt:lpstr>
      <vt:lpstr>PowerPoint Presentation</vt:lpstr>
      <vt:lpstr>Metric:</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932</cp:revision>
  <cp:lastPrinted>2013-10-07T12:23:12Z</cp:lastPrinted>
  <dcterms:created xsi:type="dcterms:W3CDTF">2011-01-25T19:25:14Z</dcterms:created>
  <dcterms:modified xsi:type="dcterms:W3CDTF">2013-10-09T18:28:19Z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