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xls" ContentType="application/vnd.ms-excel"/>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handoutMasterIdLst>
    <p:handoutMasterId r:id="rId18"/>
  </p:handoutMasterIdLst>
  <p:sldIdLst>
    <p:sldId id="375" r:id="rId5"/>
    <p:sldId id="351" r:id="rId6"/>
    <p:sldId id="358" r:id="rId7"/>
    <p:sldId id="359" r:id="rId8"/>
    <p:sldId id="360" r:id="rId9"/>
    <p:sldId id="384" r:id="rId10"/>
    <p:sldId id="386" r:id="rId11"/>
    <p:sldId id="387" r:id="rId12"/>
    <p:sldId id="388" r:id="rId13"/>
    <p:sldId id="380" r:id="rId14"/>
    <p:sldId id="381" r:id="rId15"/>
    <p:sldId id="382" r:id="rId16"/>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hn D Gardner" initials="" lastIdx="7" clrIdx="0"/>
  <p:cmAuthor id="1" name="EIE Desktop Technologies" initials="EDT"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89" autoAdjust="0"/>
    <p:restoredTop sz="90327" autoAdjust="0"/>
  </p:normalViewPr>
  <p:slideViewPr>
    <p:cSldViewPr>
      <p:cViewPr>
        <p:scale>
          <a:sx n="95" d="100"/>
          <a:sy n="95" d="100"/>
        </p:scale>
        <p:origin x="-1014" y="5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4746589546677036"/>
          <c:y val="4.4331006313953335E-2"/>
          <c:w val="0.82990035967726261"/>
          <c:h val="0.73706279828022492"/>
        </c:manualLayout>
      </c:layout>
      <c:barChart>
        <c:barDir val="col"/>
        <c:grouping val="clustered"/>
        <c:varyColors val="0"/>
        <c:ser>
          <c:idx val="0"/>
          <c:order val="0"/>
          <c:tx>
            <c:strRef>
              <c:f>Sheet1!$A$2</c:f>
              <c:strCache>
                <c:ptCount val="1"/>
                <c:pt idx="0">
                  <c:v>Year</c:v>
                </c:pt>
              </c:strCache>
            </c:strRef>
          </c:tx>
          <c:invertIfNegative val="0"/>
          <c:dPt>
            <c:idx val="0"/>
            <c:invertIfNegative val="0"/>
            <c:bubble3D val="0"/>
            <c:spPr>
              <a:solidFill>
                <a:srgbClr val="004BE2"/>
              </a:solidFill>
            </c:spPr>
          </c:dPt>
          <c:dPt>
            <c:idx val="13"/>
            <c:invertIfNegative val="0"/>
            <c:bubble3D val="0"/>
            <c:spPr>
              <a:solidFill>
                <a:schemeClr val="accent1">
                  <a:lumMod val="60000"/>
                  <a:lumOff val="40000"/>
                </a:schemeClr>
              </a:solidFill>
            </c:spPr>
          </c:dPt>
          <c:dLbls>
            <c:dLbl>
              <c:idx val="1"/>
              <c:delete val="1"/>
            </c:dLbl>
            <c:dLbl>
              <c:idx val="2"/>
              <c:delete val="1"/>
            </c:dLbl>
            <c:dLbl>
              <c:idx val="3"/>
              <c:delete val="1"/>
            </c:dLbl>
            <c:dLbl>
              <c:idx val="4"/>
              <c:delete val="1"/>
            </c:dLbl>
            <c:dLbl>
              <c:idx val="5"/>
              <c:delete val="1"/>
            </c:dLbl>
            <c:dLbl>
              <c:idx val="6"/>
              <c:delete val="1"/>
            </c:dLbl>
            <c:dLbl>
              <c:idx val="7"/>
              <c:delete val="1"/>
            </c:dLbl>
            <c:dLbl>
              <c:idx val="8"/>
              <c:delete val="1"/>
            </c:dLbl>
            <c:dLbl>
              <c:idx val="9"/>
              <c:delete val="1"/>
            </c:dLbl>
            <c:dLbl>
              <c:idx val="10"/>
              <c:delete val="1"/>
            </c:dLbl>
            <c:dLbl>
              <c:idx val="11"/>
              <c:delete val="1"/>
            </c:dLbl>
            <c:dLbl>
              <c:idx val="12"/>
              <c:delete val="1"/>
            </c:dLbl>
            <c:dLbl>
              <c:idx val="13"/>
              <c:layout>
                <c:manualLayout>
                  <c:x val="0"/>
                  <c:y val="2.7942714355272472E-3"/>
                </c:manualLayout>
              </c:layout>
              <c:spPr>
                <a:solidFill>
                  <a:schemeClr val="bg1"/>
                </a:solidFill>
              </c:spPr>
              <c:txPr>
                <a:bodyPr/>
                <a:lstStyle/>
                <a:p>
                  <a:pPr>
                    <a:defRPr sz="1050">
                      <a:latin typeface="Tahoma" pitchFamily="34" charset="0"/>
                      <a:ea typeface="Tahoma" pitchFamily="34" charset="0"/>
                      <a:cs typeface="Tahoma" pitchFamily="34" charset="0"/>
                    </a:defRPr>
                  </a:pPr>
                  <a:endParaRPr lang="en-US"/>
                </a:p>
              </c:txPr>
              <c:showLegendKey val="0"/>
              <c:showVal val="1"/>
              <c:showCatName val="0"/>
              <c:showSerName val="0"/>
              <c:showPercent val="0"/>
              <c:showBubbleSize val="0"/>
            </c:dLbl>
            <c:spPr>
              <a:noFill/>
            </c:spPr>
            <c:txPr>
              <a:bodyPr/>
              <a:lstStyle/>
              <a:p>
                <a:pPr>
                  <a:defRPr sz="1050">
                    <a:latin typeface="Tahoma" pitchFamily="34" charset="0"/>
                    <a:ea typeface="Tahoma" pitchFamily="34" charset="0"/>
                    <a:cs typeface="Tahoma" pitchFamily="34" charset="0"/>
                  </a:defRPr>
                </a:pPr>
                <a:endParaRPr lang="en-US"/>
              </a:p>
            </c:txPr>
            <c:showLegendKey val="0"/>
            <c:showVal val="1"/>
            <c:showCatName val="0"/>
            <c:showSerName val="0"/>
            <c:showPercent val="0"/>
            <c:showBubbleSize val="0"/>
            <c:showLeaderLines val="0"/>
          </c:dLbls>
          <c:cat>
            <c:strRef>
              <c:f>Sheet1!$B$1:$O$1</c:f>
              <c:strCache>
                <c:ptCount val="14"/>
                <c:pt idx="0">
                  <c:v>FY 2012</c:v>
                </c:pt>
                <c:pt idx="1">
                  <c:v>Oct-12</c:v>
                </c:pt>
                <c:pt idx="2">
                  <c:v>Nov-12</c:v>
                </c:pt>
                <c:pt idx="3">
                  <c:v>Dec-12</c:v>
                </c:pt>
                <c:pt idx="4">
                  <c:v>Jan-13</c:v>
                </c:pt>
                <c:pt idx="5">
                  <c:v>Feb-13</c:v>
                </c:pt>
                <c:pt idx="6">
                  <c:v>Mar-13</c:v>
                </c:pt>
                <c:pt idx="7">
                  <c:v>Apr-13</c:v>
                </c:pt>
                <c:pt idx="8">
                  <c:v>May-13</c:v>
                </c:pt>
                <c:pt idx="9">
                  <c:v>Jun-13</c:v>
                </c:pt>
                <c:pt idx="10">
                  <c:v>Jul-13</c:v>
                </c:pt>
                <c:pt idx="11">
                  <c:v>Aug-13</c:v>
                </c:pt>
                <c:pt idx="12">
                  <c:v>Sep-13</c:v>
                </c:pt>
                <c:pt idx="13">
                  <c:v>FYTD 2013</c:v>
                </c:pt>
              </c:strCache>
            </c:strRef>
          </c:cat>
          <c:val>
            <c:numRef>
              <c:f>Sheet1!$B$2:$O$2</c:f>
              <c:numCache>
                <c:formatCode>"$"#,##0</c:formatCode>
                <c:ptCount val="14"/>
                <c:pt idx="0">
                  <c:v>13.189400938864543</c:v>
                </c:pt>
                <c:pt idx="1">
                  <c:v>#N/A</c:v>
                </c:pt>
                <c:pt idx="2">
                  <c:v>#N/A</c:v>
                </c:pt>
                <c:pt idx="3">
                  <c:v>#N/A</c:v>
                </c:pt>
                <c:pt idx="4">
                  <c:v>#N/A</c:v>
                </c:pt>
                <c:pt idx="5">
                  <c:v>#N/A</c:v>
                </c:pt>
                <c:pt idx="6">
                  <c:v>#N/A</c:v>
                </c:pt>
                <c:pt idx="7">
                  <c:v>#N/A</c:v>
                </c:pt>
                <c:pt idx="8">
                  <c:v>#N/A</c:v>
                </c:pt>
                <c:pt idx="9">
                  <c:v>#N/A</c:v>
                </c:pt>
                <c:pt idx="10">
                  <c:v>#N/A</c:v>
                </c:pt>
                <c:pt idx="11">
                  <c:v>#N/A</c:v>
                </c:pt>
                <c:pt idx="12">
                  <c:v>#N/A</c:v>
                </c:pt>
                <c:pt idx="13">
                  <c:v>14.010930966856753</c:v>
                </c:pt>
              </c:numCache>
            </c:numRef>
          </c:val>
        </c:ser>
        <c:dLbls>
          <c:showLegendKey val="0"/>
          <c:showVal val="0"/>
          <c:showCatName val="0"/>
          <c:showSerName val="0"/>
          <c:showPercent val="0"/>
          <c:showBubbleSize val="0"/>
        </c:dLbls>
        <c:gapWidth val="150"/>
        <c:axId val="33739136"/>
        <c:axId val="33741056"/>
      </c:barChart>
      <c:lineChart>
        <c:grouping val="standard"/>
        <c:varyColors val="0"/>
        <c:ser>
          <c:idx val="2"/>
          <c:order val="1"/>
          <c:tx>
            <c:strRef>
              <c:f>Sheet1!$A$4</c:f>
              <c:strCache>
                <c:ptCount val="1"/>
                <c:pt idx="0">
                  <c:v>VA Goal Commercial ($13/$M)</c:v>
                </c:pt>
              </c:strCache>
            </c:strRef>
          </c:tx>
          <c:spPr>
            <a:ln>
              <a:solidFill>
                <a:schemeClr val="tx2">
                  <a:lumMod val="60000"/>
                  <a:lumOff val="40000"/>
                </a:schemeClr>
              </a:solidFill>
            </a:ln>
          </c:spPr>
          <c:marker>
            <c:symbol val="none"/>
          </c:marker>
          <c:cat>
            <c:strRef>
              <c:f>Sheet1!$B$1:$O$1</c:f>
              <c:strCache>
                <c:ptCount val="14"/>
                <c:pt idx="0">
                  <c:v>FY 2012</c:v>
                </c:pt>
                <c:pt idx="1">
                  <c:v>Oct-12</c:v>
                </c:pt>
                <c:pt idx="2">
                  <c:v>Nov-12</c:v>
                </c:pt>
                <c:pt idx="3">
                  <c:v>Dec-12</c:v>
                </c:pt>
                <c:pt idx="4">
                  <c:v>Jan-13</c:v>
                </c:pt>
                <c:pt idx="5">
                  <c:v>Feb-13</c:v>
                </c:pt>
                <c:pt idx="6">
                  <c:v>Mar-13</c:v>
                </c:pt>
                <c:pt idx="7">
                  <c:v>Apr-13</c:v>
                </c:pt>
                <c:pt idx="8">
                  <c:v>May-13</c:v>
                </c:pt>
                <c:pt idx="9">
                  <c:v>Jun-13</c:v>
                </c:pt>
                <c:pt idx="10">
                  <c:v>Jul-13</c:v>
                </c:pt>
                <c:pt idx="11">
                  <c:v>Aug-13</c:v>
                </c:pt>
                <c:pt idx="12">
                  <c:v>Sep-13</c:v>
                </c:pt>
                <c:pt idx="13">
                  <c:v>FYTD 2013</c:v>
                </c:pt>
              </c:strCache>
            </c:strRef>
          </c:cat>
          <c:val>
            <c:numRef>
              <c:f>Sheet1!$B$4:$O$4</c:f>
              <c:numCache>
                <c:formatCode>"$"#,##0</c:formatCode>
                <c:ptCount val="14"/>
                <c:pt idx="0">
                  <c:v>13</c:v>
                </c:pt>
                <c:pt idx="1">
                  <c:v>13</c:v>
                </c:pt>
                <c:pt idx="2">
                  <c:v>13</c:v>
                </c:pt>
                <c:pt idx="3">
                  <c:v>13</c:v>
                </c:pt>
                <c:pt idx="4">
                  <c:v>13</c:v>
                </c:pt>
                <c:pt idx="5">
                  <c:v>13</c:v>
                </c:pt>
                <c:pt idx="6">
                  <c:v>13</c:v>
                </c:pt>
                <c:pt idx="7">
                  <c:v>13</c:v>
                </c:pt>
                <c:pt idx="8">
                  <c:v>13</c:v>
                </c:pt>
                <c:pt idx="9">
                  <c:v>13</c:v>
                </c:pt>
                <c:pt idx="10">
                  <c:v>13</c:v>
                </c:pt>
                <c:pt idx="11">
                  <c:v>13</c:v>
                </c:pt>
                <c:pt idx="12">
                  <c:v>13</c:v>
                </c:pt>
                <c:pt idx="13">
                  <c:v>13</c:v>
                </c:pt>
              </c:numCache>
            </c:numRef>
          </c:val>
          <c:smooth val="0"/>
        </c:ser>
        <c:ser>
          <c:idx val="1"/>
          <c:order val="2"/>
          <c:tx>
            <c:strRef>
              <c:f>Sheet1!$A$3</c:f>
              <c:strCache>
                <c:ptCount val="1"/>
                <c:pt idx="0">
                  <c:v>VA Commercial</c:v>
                </c:pt>
              </c:strCache>
            </c:strRef>
          </c:tx>
          <c:spPr>
            <a:ln>
              <a:solidFill>
                <a:schemeClr val="tx2">
                  <a:lumMod val="75000"/>
                </a:schemeClr>
              </a:solidFill>
            </a:ln>
          </c:spPr>
          <c:marker>
            <c:symbol val="circle"/>
            <c:size val="5"/>
            <c:spPr>
              <a:solidFill>
                <a:schemeClr val="tx2"/>
              </a:solidFill>
              <a:ln>
                <a:solidFill>
                  <a:schemeClr val="tx2"/>
                </a:solidFill>
              </a:ln>
            </c:spPr>
          </c:marker>
          <c:dLbls>
            <c:dLbl>
              <c:idx val="1"/>
              <c:layout>
                <c:manualLayout>
                  <c:x val="-4.9872654807038008E-2"/>
                  <c:y val="-6.2662086995130704E-3"/>
                </c:manualLayout>
              </c:layout>
              <c:dLblPos val="r"/>
              <c:showLegendKey val="0"/>
              <c:showVal val="1"/>
              <c:showCatName val="0"/>
              <c:showSerName val="0"/>
              <c:showPercent val="0"/>
              <c:showBubbleSize val="0"/>
            </c:dLbl>
            <c:dLbl>
              <c:idx val="2"/>
              <c:layout>
                <c:manualLayout>
                  <c:x val="-4.7520657140079747E-2"/>
                  <c:y val="-2.8885725959419697E-2"/>
                </c:manualLayout>
              </c:layout>
              <c:dLblPos val="r"/>
              <c:showLegendKey val="0"/>
              <c:showVal val="1"/>
              <c:showCatName val="0"/>
              <c:showSerName val="0"/>
              <c:showPercent val="0"/>
              <c:showBubbleSize val="0"/>
            </c:dLbl>
            <c:dLbl>
              <c:idx val="3"/>
              <c:layout>
                <c:manualLayout>
                  <c:x val="-4.4375749327630346E-2"/>
                  <c:y val="-6.7740180281112505E-2"/>
                </c:manualLayout>
              </c:layout>
              <c:dLblPos val="r"/>
              <c:showLegendKey val="0"/>
              <c:showVal val="1"/>
              <c:showCatName val="0"/>
              <c:showSerName val="0"/>
              <c:showPercent val="0"/>
              <c:showBubbleSize val="0"/>
            </c:dLbl>
            <c:dLbl>
              <c:idx val="5"/>
              <c:layout>
                <c:manualLayout>
                  <c:x val="-2.3696736981951329E-2"/>
                  <c:y val="-4.5386008796894528E-2"/>
                </c:manualLayout>
              </c:layout>
              <c:dLblPos val="r"/>
              <c:showLegendKey val="0"/>
              <c:showVal val="1"/>
              <c:showCatName val="0"/>
              <c:showSerName val="0"/>
              <c:showPercent val="0"/>
              <c:showBubbleSize val="0"/>
            </c:dLbl>
            <c:dLbl>
              <c:idx val="6"/>
              <c:layout>
                <c:manualLayout>
                  <c:x val="-1.2541233271766955E-2"/>
                  <c:y val="-1.4914368781783462E-2"/>
                </c:manualLayout>
              </c:layout>
              <c:dLblPos val="r"/>
              <c:showLegendKey val="0"/>
              <c:showVal val="1"/>
              <c:showCatName val="0"/>
              <c:showSerName val="0"/>
              <c:showPercent val="0"/>
              <c:showBubbleSize val="0"/>
            </c:dLbl>
            <c:dLbl>
              <c:idx val="7"/>
              <c:layout>
                <c:manualLayout>
                  <c:x val="-1.2818930041152263E-2"/>
                  <c:y val="2.9793974186652594E-2"/>
                </c:manualLayout>
              </c:layout>
              <c:dLblPos val="r"/>
              <c:showLegendKey val="0"/>
              <c:showVal val="1"/>
              <c:showCatName val="0"/>
              <c:showSerName val="0"/>
              <c:showPercent val="0"/>
              <c:showBubbleSize val="0"/>
            </c:dLbl>
            <c:spPr>
              <a:noFill/>
            </c:spPr>
            <c:txPr>
              <a:bodyPr/>
              <a:lstStyle/>
              <a:p>
                <a:pPr>
                  <a:defRPr sz="1050">
                    <a:latin typeface="Tahoma" pitchFamily="34" charset="0"/>
                    <a:ea typeface="Tahoma" pitchFamily="34" charset="0"/>
                    <a:cs typeface="Tahoma" pitchFamily="34" charset="0"/>
                  </a:defRPr>
                </a:pPr>
                <a:endParaRPr lang="en-US"/>
              </a:p>
            </c:txPr>
            <c:dLblPos val="t"/>
            <c:showLegendKey val="0"/>
            <c:showVal val="1"/>
            <c:showCatName val="0"/>
            <c:showSerName val="0"/>
            <c:showPercent val="0"/>
            <c:showBubbleSize val="0"/>
            <c:showLeaderLines val="0"/>
          </c:dLbls>
          <c:cat>
            <c:strRef>
              <c:f>Sheet1!$B$1:$O$1</c:f>
              <c:strCache>
                <c:ptCount val="14"/>
                <c:pt idx="0">
                  <c:v>FY 2012</c:v>
                </c:pt>
                <c:pt idx="1">
                  <c:v>Oct-12</c:v>
                </c:pt>
                <c:pt idx="2">
                  <c:v>Nov-12</c:v>
                </c:pt>
                <c:pt idx="3">
                  <c:v>Dec-12</c:v>
                </c:pt>
                <c:pt idx="4">
                  <c:v>Jan-13</c:v>
                </c:pt>
                <c:pt idx="5">
                  <c:v>Feb-13</c:v>
                </c:pt>
                <c:pt idx="6">
                  <c:v>Mar-13</c:v>
                </c:pt>
                <c:pt idx="7">
                  <c:v>Apr-13</c:v>
                </c:pt>
                <c:pt idx="8">
                  <c:v>May-13</c:v>
                </c:pt>
                <c:pt idx="9">
                  <c:v>Jun-13</c:v>
                </c:pt>
                <c:pt idx="10">
                  <c:v>Jul-13</c:v>
                </c:pt>
                <c:pt idx="11">
                  <c:v>Aug-13</c:v>
                </c:pt>
                <c:pt idx="12">
                  <c:v>Sep-13</c:v>
                </c:pt>
                <c:pt idx="13">
                  <c:v>FYTD 2013</c:v>
                </c:pt>
              </c:strCache>
            </c:strRef>
          </c:cat>
          <c:val>
            <c:numRef>
              <c:f>Sheet1!$B$3:$O$3</c:f>
              <c:numCache>
                <c:formatCode>"$"#,##0</c:formatCode>
                <c:ptCount val="14"/>
                <c:pt idx="1">
                  <c:v>7.0810782265744781</c:v>
                </c:pt>
                <c:pt idx="2">
                  <c:v>12.276009765466604</c:v>
                </c:pt>
                <c:pt idx="3">
                  <c:v>13.319673109499352</c:v>
                </c:pt>
                <c:pt idx="4">
                  <c:v>26.735727676723528</c:v>
                </c:pt>
                <c:pt idx="5">
                  <c:v>16.058617759519837</c:v>
                </c:pt>
                <c:pt idx="6">
                  <c:v>14.11374305105646</c:v>
                </c:pt>
                <c:pt idx="7">
                  <c:v>9.4909745880881378</c:v>
                </c:pt>
                <c:pt idx="8">
                  <c:v>11.766990309571041</c:v>
                </c:pt>
              </c:numCache>
            </c:numRef>
          </c:val>
          <c:smooth val="0"/>
        </c:ser>
        <c:dLbls>
          <c:showLegendKey val="0"/>
          <c:showVal val="0"/>
          <c:showCatName val="0"/>
          <c:showSerName val="0"/>
          <c:showPercent val="0"/>
          <c:showBubbleSize val="0"/>
        </c:dLbls>
        <c:marker val="1"/>
        <c:smooth val="0"/>
        <c:axId val="33739136"/>
        <c:axId val="33741056"/>
      </c:lineChart>
      <c:catAx>
        <c:axId val="33739136"/>
        <c:scaling>
          <c:orientation val="minMax"/>
        </c:scaling>
        <c:delete val="0"/>
        <c:axPos val="b"/>
        <c:majorTickMark val="out"/>
        <c:minorTickMark val="none"/>
        <c:tickLblPos val="nextTo"/>
        <c:txPr>
          <a:bodyPr rot="-2940000"/>
          <a:lstStyle/>
          <a:p>
            <a:pPr>
              <a:defRPr sz="1400">
                <a:latin typeface="Tahoma" pitchFamily="34" charset="0"/>
                <a:ea typeface="Tahoma" pitchFamily="34" charset="0"/>
                <a:cs typeface="Tahoma" pitchFamily="34" charset="0"/>
              </a:defRPr>
            </a:pPr>
            <a:endParaRPr lang="en-US"/>
          </a:p>
        </c:txPr>
        <c:crossAx val="33741056"/>
        <c:crosses val="autoZero"/>
        <c:auto val="1"/>
        <c:lblAlgn val="ctr"/>
        <c:lblOffset val="100"/>
        <c:noMultiLvlLbl val="0"/>
      </c:catAx>
      <c:valAx>
        <c:axId val="33741056"/>
        <c:scaling>
          <c:orientation val="minMax"/>
          <c:max val="100"/>
        </c:scaling>
        <c:delete val="0"/>
        <c:axPos val="l"/>
        <c:majorGridlines/>
        <c:numFmt formatCode="&quot;$&quot;#,##0" sourceLinked="1"/>
        <c:majorTickMark val="out"/>
        <c:minorTickMark val="none"/>
        <c:tickLblPos val="nextTo"/>
        <c:txPr>
          <a:bodyPr/>
          <a:lstStyle/>
          <a:p>
            <a:pPr>
              <a:defRPr sz="1600">
                <a:latin typeface="Tahoma" pitchFamily="34" charset="0"/>
                <a:ea typeface="Tahoma" pitchFamily="34" charset="0"/>
                <a:cs typeface="Tahoma" pitchFamily="34" charset="0"/>
              </a:defRPr>
            </a:pPr>
            <a:endParaRPr lang="en-US"/>
          </a:p>
        </c:txPr>
        <c:crossAx val="33739136"/>
        <c:crosses val="autoZero"/>
        <c:crossBetween val="between"/>
      </c:valAx>
      <c:spPr>
        <a:ln>
          <a:solidFill>
            <a:schemeClr val="bg1">
              <a:lumMod val="50000"/>
            </a:schemeClr>
          </a:solidFill>
        </a:ln>
      </c:spPr>
    </c:plotArea>
    <c:legend>
      <c:legendPos val="b"/>
      <c:legendEntry>
        <c:idx val="0"/>
        <c:delete val="1"/>
      </c:legendEntry>
      <c:layout>
        <c:manualLayout>
          <c:xMode val="edge"/>
          <c:yMode val="edge"/>
          <c:x val="0.17630731343767214"/>
          <c:y val="0.94092294125451348"/>
          <c:w val="0.66221250121512587"/>
          <c:h val="5.3488515874432041E-2"/>
        </c:manualLayout>
      </c:layout>
      <c:overlay val="0"/>
      <c:spPr>
        <a:ln w="3175">
          <a:solidFill>
            <a:schemeClr val="bg1">
              <a:lumMod val="75000"/>
            </a:schemeClr>
          </a:solidFill>
        </a:ln>
      </c:spPr>
      <c:txPr>
        <a:bodyPr/>
        <a:lstStyle/>
        <a:p>
          <a:pPr>
            <a:defRPr sz="1100">
              <a:latin typeface="Tahoma" pitchFamily="34" charset="0"/>
              <a:ea typeface="Tahoma" pitchFamily="34" charset="0"/>
              <a:cs typeface="Tahoma" pitchFamily="34" charset="0"/>
            </a:defRPr>
          </a:pPr>
          <a:endParaRPr lang="en-US"/>
        </a:p>
      </c:txPr>
    </c:legend>
    <c:plotVisOnly val="1"/>
    <c:dispBlanksAs val="gap"/>
    <c:showDLblsOverMax val="0"/>
  </c:chart>
  <c:txPr>
    <a:bodyPr/>
    <a:lstStyle/>
    <a:p>
      <a:pPr>
        <a:defRPr sz="1800"/>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4"/>
            <a:ext cx="3038475" cy="465138"/>
          </a:xfrm>
          <a:prstGeom prst="rect">
            <a:avLst/>
          </a:prstGeom>
        </p:spPr>
        <p:txBody>
          <a:bodyPr vert="horz" lIns="91404" tIns="45700" rIns="91404" bIns="45700" rtlCol="0"/>
          <a:lstStyle>
            <a:lvl1pPr algn="l">
              <a:defRPr sz="1200"/>
            </a:lvl1pPr>
          </a:lstStyle>
          <a:p>
            <a:endParaRPr lang="en-US" dirty="0"/>
          </a:p>
        </p:txBody>
      </p:sp>
      <p:sp>
        <p:nvSpPr>
          <p:cNvPr id="3" name="Date Placeholder 2"/>
          <p:cNvSpPr>
            <a:spLocks noGrp="1"/>
          </p:cNvSpPr>
          <p:nvPr>
            <p:ph type="dt" sz="quarter" idx="1"/>
          </p:nvPr>
        </p:nvSpPr>
        <p:spPr>
          <a:xfrm>
            <a:off x="3970342" y="4"/>
            <a:ext cx="3038475" cy="465138"/>
          </a:xfrm>
          <a:prstGeom prst="rect">
            <a:avLst/>
          </a:prstGeom>
        </p:spPr>
        <p:txBody>
          <a:bodyPr vert="horz" lIns="91404" tIns="45700" rIns="91404" bIns="45700" rtlCol="0"/>
          <a:lstStyle>
            <a:lvl1pPr algn="r">
              <a:defRPr sz="1200"/>
            </a:lvl1pPr>
          </a:lstStyle>
          <a:p>
            <a:fld id="{6F9EC5CB-E02C-4104-B359-1DA73B213AE1}" type="datetimeFigureOut">
              <a:rPr lang="en-US" smtClean="0"/>
              <a:pPr/>
              <a:t>6/12/2013</a:t>
            </a:fld>
            <a:endParaRPr lang="en-US" dirty="0"/>
          </a:p>
        </p:txBody>
      </p:sp>
      <p:sp>
        <p:nvSpPr>
          <p:cNvPr id="4" name="Footer Placeholder 3"/>
          <p:cNvSpPr>
            <a:spLocks noGrp="1"/>
          </p:cNvSpPr>
          <p:nvPr>
            <p:ph type="ftr" sz="quarter" idx="2"/>
          </p:nvPr>
        </p:nvSpPr>
        <p:spPr>
          <a:xfrm>
            <a:off x="4" y="8829675"/>
            <a:ext cx="3038475" cy="465138"/>
          </a:xfrm>
          <a:prstGeom prst="rect">
            <a:avLst/>
          </a:prstGeom>
        </p:spPr>
        <p:txBody>
          <a:bodyPr vert="horz" lIns="91404" tIns="45700" rIns="91404" bIns="4570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42" y="8829675"/>
            <a:ext cx="3038475" cy="465138"/>
          </a:xfrm>
          <a:prstGeom prst="rect">
            <a:avLst/>
          </a:prstGeom>
        </p:spPr>
        <p:txBody>
          <a:bodyPr vert="horz" lIns="91404" tIns="45700" rIns="91404" bIns="45700" rtlCol="0" anchor="b"/>
          <a:lstStyle>
            <a:lvl1pPr algn="r">
              <a:defRPr sz="1200"/>
            </a:lvl1pPr>
          </a:lstStyle>
          <a:p>
            <a:fld id="{8EA5F596-A565-47D9-8E82-97FA1716913F}" type="slidenum">
              <a:rPr lang="en-US" smtClean="0"/>
              <a:pPr/>
              <a:t>‹#›</a:t>
            </a:fld>
            <a:endParaRPr lang="en-US" dirty="0"/>
          </a:p>
        </p:txBody>
      </p:sp>
    </p:spTree>
    <p:extLst>
      <p:ext uri="{BB962C8B-B14F-4D97-AF65-F5344CB8AC3E}">
        <p14:creationId xmlns:p14="http://schemas.microsoft.com/office/powerpoint/2010/main" val="42382263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4"/>
            <a:ext cx="3038475" cy="465138"/>
          </a:xfrm>
          <a:prstGeom prst="rect">
            <a:avLst/>
          </a:prstGeom>
        </p:spPr>
        <p:txBody>
          <a:bodyPr vert="horz" lIns="91404" tIns="45700" rIns="91404" bIns="45700" rtlCol="0"/>
          <a:lstStyle>
            <a:lvl1pPr algn="l">
              <a:defRPr sz="1200"/>
            </a:lvl1pPr>
          </a:lstStyle>
          <a:p>
            <a:endParaRPr lang="en-US" dirty="0"/>
          </a:p>
        </p:txBody>
      </p:sp>
      <p:sp>
        <p:nvSpPr>
          <p:cNvPr id="3" name="Date Placeholder 2"/>
          <p:cNvSpPr>
            <a:spLocks noGrp="1"/>
          </p:cNvSpPr>
          <p:nvPr>
            <p:ph type="dt" idx="1"/>
          </p:nvPr>
        </p:nvSpPr>
        <p:spPr>
          <a:xfrm>
            <a:off x="3970342" y="4"/>
            <a:ext cx="3038475" cy="465138"/>
          </a:xfrm>
          <a:prstGeom prst="rect">
            <a:avLst/>
          </a:prstGeom>
        </p:spPr>
        <p:txBody>
          <a:bodyPr vert="horz" lIns="91404" tIns="45700" rIns="91404" bIns="45700" rtlCol="0"/>
          <a:lstStyle>
            <a:lvl1pPr algn="r">
              <a:defRPr sz="1200"/>
            </a:lvl1pPr>
          </a:lstStyle>
          <a:p>
            <a:fld id="{93CD0360-B7DD-409A-B109-F5D002317353}" type="datetimeFigureOut">
              <a:rPr lang="en-US" smtClean="0"/>
              <a:pPr/>
              <a:t>6/12/2013</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04" tIns="45700" rIns="91404" bIns="45700" rtlCol="0" anchor="ctr"/>
          <a:lstStyle/>
          <a:p>
            <a:endParaRPr lang="en-US" dirty="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04" tIns="45700" rIns="91404" bIns="4570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4" y="8829675"/>
            <a:ext cx="3038475" cy="465138"/>
          </a:xfrm>
          <a:prstGeom prst="rect">
            <a:avLst/>
          </a:prstGeom>
        </p:spPr>
        <p:txBody>
          <a:bodyPr vert="horz" lIns="91404" tIns="45700" rIns="91404" bIns="4570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342" y="8829675"/>
            <a:ext cx="3038475" cy="465138"/>
          </a:xfrm>
          <a:prstGeom prst="rect">
            <a:avLst/>
          </a:prstGeom>
        </p:spPr>
        <p:txBody>
          <a:bodyPr vert="horz" lIns="91404" tIns="45700" rIns="91404" bIns="45700" rtlCol="0" anchor="b"/>
          <a:lstStyle>
            <a:lvl1pPr algn="r">
              <a:defRPr sz="1200"/>
            </a:lvl1pPr>
          </a:lstStyle>
          <a:p>
            <a:fld id="{79E2357B-7FAA-434E-849E-AEFDB903030B}" type="slidenum">
              <a:rPr lang="en-US" smtClean="0"/>
              <a:pPr/>
              <a:t>‹#›</a:t>
            </a:fld>
            <a:endParaRPr lang="en-US" dirty="0"/>
          </a:p>
        </p:txBody>
      </p:sp>
    </p:spTree>
    <p:extLst>
      <p:ext uri="{BB962C8B-B14F-4D97-AF65-F5344CB8AC3E}">
        <p14:creationId xmlns:p14="http://schemas.microsoft.com/office/powerpoint/2010/main" val="2083369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2F2BEBE-8C0C-4559-8137-82168B61C787}" type="slidenum">
              <a:rPr lang="en-US"/>
              <a:pPr fontAlgn="base">
                <a:spcBef>
                  <a:spcPct val="0"/>
                </a:spcBef>
                <a:spcAft>
                  <a:spcPct val="0"/>
                </a:spcAft>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p>
            <a:pPr defTabSz="939763"/>
            <a:fld id="{3CAEDA63-1DF2-4B47-A6D2-4934F1D42AEA}" type="slidenum">
              <a:rPr lang="en-US" smtClean="0">
                <a:solidFill>
                  <a:prstClr val="black"/>
                </a:solidFill>
              </a:rPr>
              <a:pPr defTabSz="939763"/>
              <a:t>3</a:t>
            </a:fld>
            <a:endParaRPr lang="en-US" dirty="0" smtClean="0">
              <a:solidFill>
                <a:prstClr val="black"/>
              </a:solidFill>
            </a:endParaRPr>
          </a:p>
        </p:txBody>
      </p:sp>
      <p:sp>
        <p:nvSpPr>
          <p:cNvPr id="12291" name="Rectangle 2"/>
          <p:cNvSpPr>
            <a:spLocks noGrp="1" noRot="1" noChangeAspect="1" noChangeArrowheads="1" noTextEdit="1"/>
          </p:cNvSpPr>
          <p:nvPr>
            <p:ph type="sldImg"/>
          </p:nvPr>
        </p:nvSpPr>
        <p:spPr/>
      </p:sp>
      <p:sp>
        <p:nvSpPr>
          <p:cNvPr id="12292" name="Rectangle 3"/>
          <p:cNvSpPr>
            <a:spLocks noGrp="1" noChangeArrowheads="1"/>
          </p:cNvSpPr>
          <p:nvPr>
            <p:ph type="body" idx="1"/>
          </p:nvPr>
        </p:nvSpPr>
        <p:spPr>
          <a:noFill/>
        </p:spPr>
        <p:txBody>
          <a:bodyPr/>
          <a:lstStyle/>
          <a:p>
            <a:pPr eaLnBrk="1" hangingPunct="1"/>
            <a:r>
              <a:rPr lang="en-US" dirty="0" smtClean="0"/>
              <a:t>Metric</a:t>
            </a:r>
            <a:r>
              <a:rPr lang="en-US" baseline="0" dirty="0" smtClean="0"/>
              <a:t> Format - Percentage</a:t>
            </a:r>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p>
            <a:pPr defTabSz="939763"/>
            <a:fld id="{3CAEDA63-1DF2-4B47-A6D2-4934F1D42AEA}" type="slidenum">
              <a:rPr lang="en-US" smtClean="0">
                <a:solidFill>
                  <a:prstClr val="black"/>
                </a:solidFill>
              </a:rPr>
              <a:pPr defTabSz="939763"/>
              <a:t>5</a:t>
            </a:fld>
            <a:endParaRPr lang="en-US" dirty="0" smtClean="0">
              <a:solidFill>
                <a:prstClr val="black"/>
              </a:solidFill>
            </a:endParaRPr>
          </a:p>
        </p:txBody>
      </p:sp>
      <p:sp>
        <p:nvSpPr>
          <p:cNvPr id="12291" name="Rectangle 2"/>
          <p:cNvSpPr>
            <a:spLocks noGrp="1" noRot="1" noChangeAspect="1" noChangeArrowheads="1" noTextEdit="1"/>
          </p:cNvSpPr>
          <p:nvPr>
            <p:ph type="sldImg"/>
          </p:nvPr>
        </p:nvSpPr>
        <p:spPr/>
      </p:sp>
      <p:sp>
        <p:nvSpPr>
          <p:cNvPr id="12292" name="Rectangle 3"/>
          <p:cNvSpPr>
            <a:spLocks noGrp="1" noChangeArrowheads="1"/>
          </p:cNvSpPr>
          <p:nvPr>
            <p:ph type="body" idx="1"/>
          </p:nvPr>
        </p:nvSpPr>
        <p:spPr>
          <a:noFill/>
        </p:spPr>
        <p:txBody>
          <a:bodyPr/>
          <a:lstStyle/>
          <a:p>
            <a:pPr eaLnBrk="1" hangingPunct="1"/>
            <a:r>
              <a:rPr lang="en-US" dirty="0" smtClean="0"/>
              <a:t>Metric</a:t>
            </a:r>
            <a:r>
              <a:rPr lang="en-US" baseline="0" dirty="0" smtClean="0"/>
              <a:t> Format - Percentage</a:t>
            </a:r>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p>
            <a:pPr defTabSz="939378"/>
            <a:fld id="{3CAEDA63-1DF2-4B47-A6D2-4934F1D42AEA}" type="slidenum">
              <a:rPr lang="en-US" smtClean="0">
                <a:solidFill>
                  <a:prstClr val="black"/>
                </a:solidFill>
              </a:rPr>
              <a:pPr defTabSz="939378"/>
              <a:t>7</a:t>
            </a:fld>
            <a:endParaRPr lang="en-US" dirty="0" smtClean="0">
              <a:solidFill>
                <a:prstClr val="black"/>
              </a:solidFill>
            </a:endParaRPr>
          </a:p>
        </p:txBody>
      </p:sp>
      <p:sp>
        <p:nvSpPr>
          <p:cNvPr id="12291" name="Rectangle 2"/>
          <p:cNvSpPr>
            <a:spLocks noGrp="1" noRot="1" noChangeAspect="1" noChangeArrowheads="1" noTextEdit="1"/>
          </p:cNvSpPr>
          <p:nvPr>
            <p:ph type="sldImg"/>
          </p:nvPr>
        </p:nvSpPr>
        <p:spPr/>
      </p:sp>
      <p:sp>
        <p:nvSpPr>
          <p:cNvPr id="12292" name="Rectangle 3"/>
          <p:cNvSpPr>
            <a:spLocks noGrp="1" noChangeArrowheads="1"/>
          </p:cNvSpPr>
          <p:nvPr>
            <p:ph type="body" idx="1"/>
          </p:nvPr>
        </p:nvSpPr>
        <p:spPr>
          <a:noFill/>
        </p:spPr>
        <p:txBody>
          <a:bodyPr/>
          <a:lstStyle/>
          <a:p>
            <a:pPr eaLnBrk="1" hangingPunct="1"/>
            <a:r>
              <a:rPr lang="en-US" dirty="0" smtClean="0"/>
              <a:t>Metric</a:t>
            </a:r>
            <a:r>
              <a:rPr lang="en-US" baseline="0" dirty="0" smtClean="0"/>
              <a:t> Format - Percentage</a:t>
            </a:r>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txBox="1">
            <a:spLocks noGrp="1" noChangeArrowheads="1"/>
          </p:cNvSpPr>
          <p:nvPr/>
        </p:nvSpPr>
        <p:spPr bwMode="auto">
          <a:xfrm>
            <a:off x="3969593" y="8827449"/>
            <a:ext cx="3039219" cy="467363"/>
          </a:xfrm>
          <a:prstGeom prst="rect">
            <a:avLst/>
          </a:prstGeom>
          <a:noFill/>
          <a:ln w="9525">
            <a:noFill/>
            <a:miter lim="800000"/>
            <a:headEnd/>
            <a:tailEnd/>
          </a:ln>
        </p:spPr>
        <p:txBody>
          <a:bodyPr lIns="89688" tIns="44842" rIns="89688" bIns="44842" anchor="b"/>
          <a:lstStyle/>
          <a:p>
            <a:pPr algn="r" defTabSz="893674"/>
            <a:fld id="{6FD409A2-575B-4F72-97FC-F06CD1D9BFF3}" type="slidenum">
              <a:rPr lang="en-US" sz="1200"/>
              <a:pPr algn="r" defTabSz="893674"/>
              <a:t>10</a:t>
            </a:fld>
            <a:endParaRPr lang="en-US" sz="1200" dirty="0"/>
          </a:p>
        </p:txBody>
      </p:sp>
      <p:sp>
        <p:nvSpPr>
          <p:cNvPr id="13315" name="Rectangle 7"/>
          <p:cNvSpPr txBox="1">
            <a:spLocks noGrp="1" noChangeArrowheads="1"/>
          </p:cNvSpPr>
          <p:nvPr/>
        </p:nvSpPr>
        <p:spPr bwMode="auto">
          <a:xfrm>
            <a:off x="3969593" y="8827449"/>
            <a:ext cx="3039219" cy="467363"/>
          </a:xfrm>
          <a:prstGeom prst="rect">
            <a:avLst/>
          </a:prstGeom>
          <a:noFill/>
          <a:ln w="9525">
            <a:noFill/>
            <a:miter lim="800000"/>
            <a:headEnd/>
            <a:tailEnd/>
          </a:ln>
        </p:spPr>
        <p:txBody>
          <a:bodyPr lIns="91382" tIns="45691" rIns="91382" bIns="45691" anchor="b"/>
          <a:lstStyle/>
          <a:p>
            <a:pPr algn="r" defTabSz="907960"/>
            <a:fld id="{2F23E326-28CA-47E4-BF97-86E285315D5A}" type="slidenum">
              <a:rPr lang="en-US" sz="1200"/>
              <a:pPr algn="r" defTabSz="907960"/>
              <a:t>10</a:t>
            </a:fld>
            <a:endParaRPr lang="en-US" sz="1200" dirty="0"/>
          </a:p>
        </p:txBody>
      </p:sp>
      <p:sp>
        <p:nvSpPr>
          <p:cNvPr id="13316" name="Rectangle 2"/>
          <p:cNvSpPr>
            <a:spLocks noGrp="1" noRot="1" noChangeAspect="1" noChangeArrowheads="1" noTextEdit="1"/>
          </p:cNvSpPr>
          <p:nvPr>
            <p:ph type="sldImg"/>
          </p:nvPr>
        </p:nvSpPr>
        <p:spPr>
          <a:xfrm>
            <a:off x="1179513" y="693738"/>
            <a:ext cx="4651375" cy="3487737"/>
          </a:xfrm>
          <a:ln/>
        </p:spPr>
      </p:sp>
      <p:sp>
        <p:nvSpPr>
          <p:cNvPr id="13317" name="Rectangle 3"/>
          <p:cNvSpPr>
            <a:spLocks noGrp="1" noChangeArrowheads="1"/>
          </p:cNvSpPr>
          <p:nvPr>
            <p:ph type="body" idx="1"/>
          </p:nvPr>
        </p:nvSpPr>
        <p:spPr>
          <a:xfrm>
            <a:off x="701360" y="4416107"/>
            <a:ext cx="5607684" cy="4185606"/>
          </a:xfrm>
          <a:noFill/>
          <a:ln/>
        </p:spPr>
        <p:txBody>
          <a:bodyPr lIns="91382" tIns="45691" rIns="91382" bIns="45691"/>
          <a:lstStyle/>
          <a:p>
            <a:endParaRPr lang="en-US" dirty="0"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AB3000B-A311-49A9-A73A-D7550865C310}" type="slidenum">
              <a:rPr lang="en-US" smtClean="0">
                <a:solidFill>
                  <a:prstClr val="black"/>
                </a:solidFill>
              </a:rPr>
              <a:pPr/>
              <a:t>12</a:t>
            </a:fld>
            <a:endParaRPr lang="en-US" dirty="0" smtClean="0">
              <a:solidFill>
                <a:prstClr val="black"/>
              </a:solidFill>
            </a:endParaRPr>
          </a:p>
        </p:txBody>
      </p:sp>
      <p:sp>
        <p:nvSpPr>
          <p:cNvPr id="17411" name="Rectangle 7"/>
          <p:cNvSpPr txBox="1">
            <a:spLocks noGrp="1" noChangeArrowheads="1"/>
          </p:cNvSpPr>
          <p:nvPr/>
        </p:nvSpPr>
        <p:spPr bwMode="auto">
          <a:xfrm>
            <a:off x="3971184" y="8829037"/>
            <a:ext cx="3037628" cy="465774"/>
          </a:xfrm>
          <a:prstGeom prst="rect">
            <a:avLst/>
          </a:prstGeom>
          <a:noFill/>
          <a:ln w="9525">
            <a:noFill/>
            <a:miter lim="800000"/>
            <a:headEnd/>
            <a:tailEnd/>
          </a:ln>
        </p:spPr>
        <p:txBody>
          <a:bodyPr lIns="93121" tIns="46560" rIns="93121" bIns="46560" anchor="b"/>
          <a:lstStyle/>
          <a:p>
            <a:pPr algn="r" defTabSz="925421"/>
            <a:fld id="{A5740B29-6D14-4724-94FA-C45725008B25}" type="slidenum">
              <a:rPr lang="en-US" sz="1200">
                <a:solidFill>
                  <a:prstClr val="black"/>
                </a:solidFill>
              </a:rPr>
              <a:pPr algn="r" defTabSz="925421"/>
              <a:t>12</a:t>
            </a:fld>
            <a:endParaRPr lang="en-US" sz="1200" dirty="0">
              <a:solidFill>
                <a:prstClr val="black"/>
              </a:solidFill>
            </a:endParaRPr>
          </a:p>
        </p:txBody>
      </p:sp>
      <p:sp>
        <p:nvSpPr>
          <p:cNvPr id="17412" name="Rectangle 7"/>
          <p:cNvSpPr txBox="1">
            <a:spLocks noGrp="1" noChangeArrowheads="1"/>
          </p:cNvSpPr>
          <p:nvPr/>
        </p:nvSpPr>
        <p:spPr bwMode="auto">
          <a:xfrm>
            <a:off x="3971184" y="8829037"/>
            <a:ext cx="3037628" cy="465774"/>
          </a:xfrm>
          <a:prstGeom prst="rect">
            <a:avLst/>
          </a:prstGeom>
          <a:noFill/>
          <a:ln w="9525">
            <a:noFill/>
            <a:miter lim="800000"/>
            <a:headEnd/>
            <a:tailEnd/>
          </a:ln>
        </p:spPr>
        <p:txBody>
          <a:bodyPr lIns="93111" tIns="46555" rIns="93111" bIns="46555" anchor="b"/>
          <a:lstStyle/>
          <a:p>
            <a:pPr algn="r" defTabSz="925421"/>
            <a:fld id="{823D6AFF-7923-4668-870A-CEA9385809B2}" type="slidenum">
              <a:rPr lang="en-US" sz="1200">
                <a:solidFill>
                  <a:prstClr val="black"/>
                </a:solidFill>
              </a:rPr>
              <a:pPr algn="r" defTabSz="925421"/>
              <a:t>12</a:t>
            </a:fld>
            <a:endParaRPr lang="en-US" sz="1200" dirty="0">
              <a:solidFill>
                <a:prstClr val="black"/>
              </a:solidFill>
            </a:endParaRPr>
          </a:p>
        </p:txBody>
      </p:sp>
      <p:sp>
        <p:nvSpPr>
          <p:cNvPr id="17413" name="Rectangle 2"/>
          <p:cNvSpPr>
            <a:spLocks noGrp="1" noRot="1" noChangeAspect="1" noChangeArrowheads="1" noTextEdit="1"/>
          </p:cNvSpPr>
          <p:nvPr>
            <p:ph type="sldImg"/>
          </p:nvPr>
        </p:nvSpPr>
        <p:spPr>
          <a:xfrm>
            <a:off x="1169988" y="203200"/>
            <a:ext cx="4702175" cy="3525838"/>
          </a:xfrm>
          <a:ln/>
        </p:spPr>
      </p:sp>
      <p:sp>
        <p:nvSpPr>
          <p:cNvPr id="17414" name="Rectangle 3"/>
          <p:cNvSpPr>
            <a:spLocks noGrp="1" noChangeArrowheads="1"/>
          </p:cNvSpPr>
          <p:nvPr>
            <p:ph type="body" idx="1"/>
          </p:nvPr>
        </p:nvSpPr>
        <p:spPr>
          <a:xfrm>
            <a:off x="112917" y="3840648"/>
            <a:ext cx="6609624" cy="4141095"/>
          </a:xfrm>
          <a:noFill/>
          <a:ln/>
        </p:spPr>
        <p:txBody>
          <a:bodyPr lIns="89507" tIns="44753" rIns="89507" bIns="44753"/>
          <a:lstStyle/>
          <a:p>
            <a:pPr>
              <a:lnSpc>
                <a:spcPct val="80000"/>
              </a:lnSpc>
            </a:pPr>
            <a:endParaRPr lang="en-US" sz="1000" dirty="0" smtClean="0">
              <a:latin typeface="Arial Narrow"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7D33C64-3DC4-4AF8-B73C-DEBA97F728BF}" type="datetime1">
              <a:rPr lang="en-US" smtClean="0"/>
              <a:pPr>
                <a:defRPr/>
              </a:pPr>
              <a:t>6/12/2013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800F546-5A33-400E-B18E-A2057131E90C}"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DB151D0-10EF-4473-8CBA-466A724B9F7E}" type="datetime1">
              <a:rPr lang="en-US" smtClean="0"/>
              <a:pPr>
                <a:defRPr/>
              </a:pPr>
              <a:t>6/12/2013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BADFEF2-6B8D-464A-9788-5632D771CC0A}"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EC332C3-CD37-4DA2-AF91-8E2A6CF81284}" type="datetime1">
              <a:rPr lang="en-US" smtClean="0"/>
              <a:pPr>
                <a:defRPr/>
              </a:pPr>
              <a:t>6/12/2013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795FCFB-606E-46DE-9B28-AE0A6B9570E0}"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B2E9465-6139-4676-8D54-631B8AFC7D87}" type="datetime1">
              <a:rPr lang="en-US" smtClean="0"/>
              <a:pPr>
                <a:defRPr/>
              </a:pPr>
              <a:t>6/12/2013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DCB05AD-5A8F-4B8C-8B43-D7FAF87F64A6}"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74290989-C1D9-492A-B8F8-50639D68C780}" type="datetime1">
              <a:rPr lang="en-US" smtClean="0"/>
              <a:pPr>
                <a:defRPr/>
              </a:pPr>
              <a:t>6/12/2013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0C9EAB-3A7A-4C37-8BF8-17D0AB8795CB}"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1CBE7213-A6F1-4F44-B643-D21FC5D76DF6}" type="datetime1">
              <a:rPr lang="en-US" smtClean="0"/>
              <a:pPr>
                <a:defRPr/>
              </a:pPr>
              <a:t>6/12/2013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23C19449-6446-4070-844B-664C756D0792}"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8CA25461-3EF7-4B67-9D84-7C65FC80AF1F}" type="datetime1">
              <a:rPr lang="en-US" smtClean="0"/>
              <a:pPr>
                <a:defRPr/>
              </a:pPr>
              <a:t>6/12/2013</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0D948C1A-A970-4B2D-B929-1C43CF394227}"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F5DEE383-44C7-4B3C-BD33-C2821600464A}" type="datetime1">
              <a:rPr lang="en-US" smtClean="0"/>
              <a:pPr>
                <a:defRPr/>
              </a:pPr>
              <a:t>6/12/2013</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7E3FDE02-CF0D-49AA-A277-DE210052B5D6}"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E430B96-E13B-49EE-B6DB-D75746D180E9}" type="datetime1">
              <a:rPr lang="en-US" smtClean="0"/>
              <a:pPr>
                <a:defRPr/>
              </a:pPr>
              <a:t>6/12/2013</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E473B72-BA8B-4860-A65E-04746F6CEC4D}"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4A071D2-0932-4F4A-9ECF-5E8303AD7289}" type="datetime1">
              <a:rPr lang="en-US" smtClean="0"/>
              <a:pPr>
                <a:defRPr/>
              </a:pPr>
              <a:t>6/12/2013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150BAAF-92F4-4C7E-A6EF-0B2EF1CF1714}"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CDE2490-28FF-41B4-B8C7-51A0B8A0EAD6}" type="datetime1">
              <a:rPr lang="en-US" smtClean="0"/>
              <a:pPr>
                <a:defRPr/>
              </a:pPr>
              <a:t>6/12/2013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C7485DA9-586F-4F96-B0AC-9977566BAD5C}"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362"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5363"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A14D92C1-6A4C-46A1-B42C-00B8BB7383DE}" type="datetime1">
              <a:rPr lang="en-US" smtClean="0"/>
              <a:pPr>
                <a:defRPr/>
              </a:pPr>
              <a:t>6/12/2013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20E1CF58-27A6-4B77-96D0-CF79433701E3}"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8.emf"/><Relationship Id="rId5" Type="http://schemas.openxmlformats.org/officeDocument/2006/relationships/package" Target="../embeddings/Microsoft_Excel_Worksheet1.xlsx"/><Relationship Id="rId4"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2" Type="http://schemas.openxmlformats.org/officeDocument/2006/relationships/hyperlink" Target="mailto:Kevin.Miers@va.gov"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mailto:Kevin.Miers@va.gov"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emf"/><Relationship Id="rId5" Type="http://schemas.openxmlformats.org/officeDocument/2006/relationships/oleObject" Target="../embeddings/Microsoft_Excel_97-2003_Worksheet1.xls"/><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2" Type="http://schemas.openxmlformats.org/officeDocument/2006/relationships/hyperlink" Target="mailto:Kevin.Miers@va.gov"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2.emf"/><Relationship Id="rId5" Type="http://schemas.openxmlformats.org/officeDocument/2006/relationships/oleObject" Target="../embeddings/Microsoft_Excel_97-2003_Worksheet2.xls"/><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3" Type="http://schemas.openxmlformats.org/officeDocument/2006/relationships/hyperlink" Target="mailto:Shirley.Pratt@va.gov" TargetMode="External"/><Relationship Id="rId2" Type="http://schemas.openxmlformats.org/officeDocument/2006/relationships/hyperlink" Target="mailto:Pushparajan.Arokiaswamy@va.gov"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3.emf"/><Relationship Id="rId5" Type="http://schemas.openxmlformats.org/officeDocument/2006/relationships/oleObject" Target="../embeddings/Microsoft_Excel_97-2003_Worksheet3.xls"/><Relationship Id="rId4"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title"/>
          </p:nvPr>
        </p:nvSpPr>
        <p:spPr>
          <a:xfrm>
            <a:off x="457200" y="76200"/>
            <a:ext cx="8229600" cy="639762"/>
          </a:xfrm>
        </p:spPr>
        <p:txBody>
          <a:bodyPr/>
          <a:lstStyle/>
          <a:p>
            <a:r>
              <a:rPr lang="en-US" dirty="0" smtClean="0"/>
              <a:t>Improper Payments Initiative</a:t>
            </a:r>
          </a:p>
        </p:txBody>
      </p:sp>
      <p:sp>
        <p:nvSpPr>
          <p:cNvPr id="3" name="Content Placeholder 2"/>
          <p:cNvSpPr>
            <a:spLocks noGrp="1"/>
          </p:cNvSpPr>
          <p:nvPr>
            <p:ph idx="1"/>
          </p:nvPr>
        </p:nvSpPr>
        <p:spPr>
          <a:xfrm>
            <a:off x="457200" y="685800"/>
            <a:ext cx="8229600" cy="5638800"/>
          </a:xfrm>
        </p:spPr>
        <p:txBody>
          <a:bodyPr rtlCol="0">
            <a:noAutofit/>
          </a:bodyPr>
          <a:lstStyle/>
          <a:p>
            <a:pPr fontAlgn="auto">
              <a:spcAft>
                <a:spcPts val="0"/>
              </a:spcAft>
              <a:buFont typeface="Arial" pitchFamily="34" charset="0"/>
              <a:buChar char="•"/>
              <a:defRPr/>
            </a:pPr>
            <a:r>
              <a:rPr lang="en-US" sz="1600" b="1" dirty="0" smtClean="0"/>
              <a:t>Why this is a key priority for VA?</a:t>
            </a:r>
          </a:p>
          <a:p>
            <a:pPr lvl="1" fontAlgn="auto">
              <a:spcAft>
                <a:spcPts val="0"/>
              </a:spcAft>
              <a:buFont typeface="Arial" pitchFamily="34" charset="0"/>
              <a:buChar char="–"/>
              <a:defRPr/>
            </a:pPr>
            <a:r>
              <a:rPr lang="en-US" sz="1600" dirty="0" smtClean="0"/>
              <a:t>Reducing improper payments is VA’s #1 financial management priority</a:t>
            </a:r>
          </a:p>
          <a:p>
            <a:pPr lvl="2" fontAlgn="auto">
              <a:spcAft>
                <a:spcPts val="0"/>
              </a:spcAft>
              <a:buFont typeface="Arial" pitchFamily="34" charset="0"/>
              <a:buChar char="•"/>
              <a:defRPr/>
            </a:pPr>
            <a:r>
              <a:rPr lang="en-US" sz="1600" dirty="0" smtClean="0"/>
              <a:t>The President and the Office of Management and Budget (OMB) have made eliminating waste, fraud, and abuse in Federal programs, including reducing and recapturing erroneous payments, one of its top financial goals. </a:t>
            </a:r>
          </a:p>
          <a:p>
            <a:pPr marL="1139825" lvl="2" indent="-225425" fontAlgn="auto">
              <a:spcAft>
                <a:spcPts val="0"/>
              </a:spcAft>
              <a:defRPr/>
            </a:pPr>
            <a:r>
              <a:rPr lang="en-US" sz="1600" dirty="0" smtClean="0">
                <a:cs typeface="Arial" pitchFamily="34" charset="0"/>
              </a:rPr>
              <a:t>2012 PAR showed a slight reduction in reported improper payments - $2.2 billion for 2011 versus $2.4 billion in 2010.</a:t>
            </a:r>
          </a:p>
          <a:p>
            <a:pPr marL="1139825" lvl="2" indent="-225425" fontAlgn="auto">
              <a:spcAft>
                <a:spcPts val="0"/>
              </a:spcAft>
              <a:defRPr/>
            </a:pPr>
            <a:r>
              <a:rPr lang="en-US" sz="1600" dirty="0" smtClean="0">
                <a:cs typeface="Arial" pitchFamily="34" charset="0"/>
              </a:rPr>
              <a:t>In </a:t>
            </a:r>
            <a:r>
              <a:rPr lang="en-US" sz="1600" dirty="0" smtClean="0"/>
              <a:t>March 2013, the Inspector General found that VA for a second consecutive year has not complied with the provisions of IPERA. The IG found the following non-compliance issues:</a:t>
            </a:r>
          </a:p>
          <a:p>
            <a:pPr marL="1603375" lvl="3" indent="-225425">
              <a:buFont typeface="Arial" pitchFamily="34" charset="0"/>
              <a:buChar char="•"/>
              <a:defRPr/>
            </a:pPr>
            <a:r>
              <a:rPr lang="en-US" sz="1600" dirty="0" smtClean="0"/>
              <a:t>VHA Non-VA Care Fee program improper payment rate exceeded 10% and the associated reduction target was not achieved </a:t>
            </a:r>
          </a:p>
          <a:p>
            <a:pPr marL="1597025" lvl="3" indent="-225425">
              <a:buFont typeface="Arial" pitchFamily="34" charset="0"/>
              <a:buChar char="•"/>
              <a:defRPr/>
            </a:pPr>
            <a:r>
              <a:rPr lang="en-US" sz="1600" dirty="0" smtClean="0"/>
              <a:t>VBA pension reduction targets could not be verified due to a change in reporting methodology</a:t>
            </a:r>
          </a:p>
          <a:p>
            <a:pPr marL="1371600" lvl="3" indent="236538" fontAlgn="auto">
              <a:spcAft>
                <a:spcPts val="0"/>
              </a:spcAft>
              <a:buFont typeface="Arial" pitchFamily="34" charset="0"/>
              <a:buChar char="•"/>
              <a:defRPr/>
            </a:pPr>
            <a:r>
              <a:rPr lang="en-US" sz="1600" dirty="0" smtClean="0"/>
              <a:t>VHA and VBA  statistical estimation methodologies need improvement</a:t>
            </a:r>
          </a:p>
          <a:p>
            <a:pPr marL="1371600" lvl="3" indent="236538" fontAlgn="auto">
              <a:spcAft>
                <a:spcPts val="0"/>
              </a:spcAft>
              <a:buFont typeface="Arial" pitchFamily="34" charset="0"/>
              <a:buChar char="•"/>
              <a:defRPr/>
            </a:pPr>
            <a:r>
              <a:rPr lang="en-US" sz="1600" dirty="0" smtClean="0"/>
              <a:t>VBA did not report recoveries related to recapture audit activity</a:t>
            </a:r>
          </a:p>
          <a:p>
            <a:pPr marL="1371600" lvl="3" indent="236538" fontAlgn="auto">
              <a:spcAft>
                <a:spcPts val="0"/>
              </a:spcAft>
              <a:buFont typeface="Arial" pitchFamily="34" charset="0"/>
              <a:buChar char="•"/>
              <a:defRPr/>
            </a:pPr>
            <a:r>
              <a:rPr lang="en-US" sz="1600" dirty="0" smtClean="0"/>
              <a:t>VA was late in </a:t>
            </a:r>
            <a:r>
              <a:rPr lang="en-US" sz="1600" dirty="0" smtClean="0">
                <a:cs typeface="Arial" pitchFamily="34" charset="0"/>
              </a:rPr>
              <a:t>providing two reports to Congress and OMB </a:t>
            </a:r>
          </a:p>
          <a:p>
            <a:pPr fontAlgn="auto">
              <a:spcAft>
                <a:spcPts val="0"/>
              </a:spcAft>
              <a:buFont typeface="Arial" pitchFamily="34" charset="0"/>
              <a:buChar char="•"/>
              <a:defRPr/>
            </a:pPr>
            <a:r>
              <a:rPr lang="en-US" sz="1600" b="1" dirty="0" smtClean="0"/>
              <a:t>Goals to be accomplished</a:t>
            </a:r>
          </a:p>
          <a:p>
            <a:pPr lvl="1" fontAlgn="auto">
              <a:spcAft>
                <a:spcPts val="0"/>
              </a:spcAft>
              <a:buFont typeface="Arial" pitchFamily="34" charset="0"/>
              <a:buChar char="–"/>
              <a:defRPr/>
            </a:pPr>
            <a:r>
              <a:rPr lang="en-US" sz="1600" dirty="0" smtClean="0"/>
              <a:t>Reduce the number and value of improper payments made by VA.</a:t>
            </a:r>
          </a:p>
          <a:p>
            <a:pPr lvl="1" fontAlgn="auto">
              <a:spcAft>
                <a:spcPts val="0"/>
              </a:spcAft>
              <a:buFont typeface="Arial" pitchFamily="34" charset="0"/>
              <a:buChar char="–"/>
              <a:defRPr/>
            </a:pPr>
            <a:r>
              <a:rPr lang="en-US" sz="1600" dirty="0" smtClean="0"/>
              <a:t>Improve improper payment identification and reporting processes.</a:t>
            </a:r>
          </a:p>
          <a:p>
            <a:pPr lvl="1" fontAlgn="auto">
              <a:spcAft>
                <a:spcPts val="0"/>
              </a:spcAft>
              <a:buFont typeface="Arial" pitchFamily="34" charset="0"/>
              <a:buChar char="–"/>
              <a:defRPr/>
            </a:pPr>
            <a:r>
              <a:rPr lang="en-US" sz="1600" dirty="0" smtClean="0"/>
              <a:t>Comply with the provisions of IPERA.</a:t>
            </a:r>
          </a:p>
          <a:p>
            <a:pPr lvl="1" fontAlgn="auto">
              <a:spcAft>
                <a:spcPts val="0"/>
              </a:spcAft>
              <a:buFont typeface="Arial" pitchFamily="34" charset="0"/>
              <a:buChar char="–"/>
              <a:defRPr/>
            </a:pPr>
            <a:endParaRPr lang="en-US" sz="1800" dirty="0" smtClean="0"/>
          </a:p>
          <a:p>
            <a:pPr fontAlgn="auto">
              <a:spcAft>
                <a:spcPts val="0"/>
              </a:spcAft>
              <a:buFont typeface="Arial" pitchFamily="34" charset="0"/>
              <a:buChar char="•"/>
              <a:defRPr/>
            </a:pPr>
            <a:endParaRPr lang="en-US" sz="1800" dirty="0" smtClean="0"/>
          </a:p>
          <a:p>
            <a:pPr lvl="1" fontAlgn="auto">
              <a:spcAft>
                <a:spcPts val="0"/>
              </a:spcAft>
              <a:buFont typeface="Arial" pitchFamily="34" charset="0"/>
              <a:buChar char="–"/>
              <a:defRPr/>
            </a:pPr>
            <a:endParaRPr lang="en-US" sz="1800" dirty="0" smtClean="0"/>
          </a:p>
          <a:p>
            <a:pPr fontAlgn="auto">
              <a:spcAft>
                <a:spcPts val="0"/>
              </a:spcAft>
              <a:buFont typeface="Arial" pitchFamily="34" charset="0"/>
              <a:buChar char="•"/>
              <a:defRPr/>
            </a:pPr>
            <a:endParaRPr lang="en-US" sz="1800" dirty="0" smtClean="0"/>
          </a:p>
          <a:p>
            <a:pPr fontAlgn="auto">
              <a:spcAft>
                <a:spcPts val="0"/>
              </a:spcAft>
              <a:buFont typeface="Arial" pitchFamily="34" charset="0"/>
              <a:buChar char="•"/>
              <a:defRPr/>
            </a:pPr>
            <a:endParaRPr lang="en-US" sz="1800" dirty="0" smtClean="0"/>
          </a:p>
          <a:p>
            <a:pPr fontAlgn="auto">
              <a:spcAft>
                <a:spcPts val="0"/>
              </a:spcAft>
              <a:buFont typeface="Arial" pitchFamily="34" charset="0"/>
              <a:buChar char="•"/>
              <a:defRPr/>
            </a:pPr>
            <a:endParaRPr lang="en-US" sz="1800" dirty="0" smtClean="0"/>
          </a:p>
          <a:p>
            <a:pPr fontAlgn="auto">
              <a:spcAft>
                <a:spcPts val="0"/>
              </a:spcAft>
              <a:buFont typeface="Arial" pitchFamily="34" charset="0"/>
              <a:buChar char="•"/>
              <a:defRPr/>
            </a:pPr>
            <a:endParaRPr lang="en-US" sz="1800" dirty="0" smtClean="0"/>
          </a:p>
          <a:p>
            <a:pPr fontAlgn="auto">
              <a:spcAft>
                <a:spcPts val="0"/>
              </a:spcAft>
              <a:buFont typeface="Arial" pitchFamily="34" charset="0"/>
              <a:buChar char="•"/>
              <a:defRPr/>
            </a:pPr>
            <a:endParaRPr lang="en-US" sz="1800" dirty="0"/>
          </a:p>
        </p:txBody>
      </p:sp>
      <p:sp>
        <p:nvSpPr>
          <p:cNvPr id="2" name="Footer Placeholder 1"/>
          <p:cNvSpPr>
            <a:spLocks noGrp="1"/>
          </p:cNvSpPr>
          <p:nvPr>
            <p:ph type="ftr" sz="quarter" idx="11"/>
          </p:nvPr>
        </p:nvSpPr>
        <p:spPr/>
        <p:txBody>
          <a:bodyPr/>
          <a:lstStyle/>
          <a:p>
            <a:pPr>
              <a:defRPr/>
            </a:pPr>
            <a:r>
              <a:rPr lang="en-US" smtClean="0"/>
              <a:t>1</a:t>
            </a:r>
            <a:endParaRPr lang="en-US" dirty="0"/>
          </a:p>
        </p:txBody>
      </p:sp>
    </p:spTree>
    <p:extLst>
      <p:ext uri="{BB962C8B-B14F-4D97-AF65-F5344CB8AC3E}">
        <p14:creationId xmlns:p14="http://schemas.microsoft.com/office/powerpoint/2010/main" val="1192754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Date Placeholder 1"/>
          <p:cNvSpPr txBox="1">
            <a:spLocks noGrp="1"/>
          </p:cNvSpPr>
          <p:nvPr/>
        </p:nvSpPr>
        <p:spPr bwMode="auto">
          <a:xfrm>
            <a:off x="446088" y="6292850"/>
            <a:ext cx="3143250" cy="238125"/>
          </a:xfrm>
          <a:prstGeom prst="rect">
            <a:avLst/>
          </a:prstGeom>
          <a:noFill/>
          <a:ln w="9525">
            <a:noFill/>
            <a:miter lim="800000"/>
            <a:headEnd/>
            <a:tailEnd/>
          </a:ln>
        </p:spPr>
        <p:txBody>
          <a:bodyPr/>
          <a:lstStyle/>
          <a:p>
            <a:pPr lvl="0" fontAlgn="auto">
              <a:spcBef>
                <a:spcPts val="0"/>
              </a:spcBef>
              <a:spcAft>
                <a:spcPts val="0"/>
              </a:spcAft>
            </a:pPr>
            <a:r>
              <a:rPr lang="en-US" sz="1200" dirty="0" smtClean="0">
                <a:solidFill>
                  <a:prstClr val="black">
                    <a:tint val="75000"/>
                  </a:prstClr>
                </a:solidFill>
                <a:latin typeface="Arial" pitchFamily="34" charset="0"/>
                <a:cs typeface="+mn-cs"/>
              </a:rPr>
              <a:t>Data Through May 2013</a:t>
            </a:r>
            <a:endParaRPr lang="en-US" sz="1200" dirty="0">
              <a:solidFill>
                <a:prstClr val="black">
                  <a:tint val="75000"/>
                </a:prstClr>
              </a:solidFill>
              <a:latin typeface="Arial" pitchFamily="34" charset="0"/>
              <a:cs typeface="+mn-cs"/>
            </a:endParaRPr>
          </a:p>
        </p:txBody>
      </p:sp>
      <p:sp>
        <p:nvSpPr>
          <p:cNvPr id="1028" name="Slide Number Placeholder 3"/>
          <p:cNvSpPr txBox="1">
            <a:spLocks noGrp="1"/>
          </p:cNvSpPr>
          <p:nvPr/>
        </p:nvSpPr>
        <p:spPr bwMode="auto">
          <a:xfrm>
            <a:off x="6553200" y="6292850"/>
            <a:ext cx="2133600" cy="476250"/>
          </a:xfrm>
          <a:prstGeom prst="rect">
            <a:avLst/>
          </a:prstGeom>
          <a:noFill/>
          <a:ln w="9525">
            <a:noFill/>
            <a:miter lim="800000"/>
            <a:headEnd/>
            <a:tailEnd/>
          </a:ln>
        </p:spPr>
        <p:txBody>
          <a:bodyPr/>
          <a:lstStyle/>
          <a:p>
            <a:pPr algn="r" eaLnBrk="1" hangingPunct="1"/>
            <a:endParaRPr lang="en-US" sz="1400" dirty="0"/>
          </a:p>
        </p:txBody>
      </p:sp>
      <p:sp>
        <p:nvSpPr>
          <p:cNvPr id="1029" name="Slide Number Placeholder 3"/>
          <p:cNvSpPr txBox="1">
            <a:spLocks noGrp="1"/>
          </p:cNvSpPr>
          <p:nvPr/>
        </p:nvSpPr>
        <p:spPr bwMode="auto">
          <a:xfrm>
            <a:off x="6553200" y="6245225"/>
            <a:ext cx="2133600" cy="476250"/>
          </a:xfrm>
          <a:prstGeom prst="rect">
            <a:avLst/>
          </a:prstGeom>
          <a:noFill/>
          <a:ln w="9525">
            <a:noFill/>
            <a:miter lim="800000"/>
            <a:headEnd/>
            <a:tailEnd/>
          </a:ln>
        </p:spPr>
        <p:txBody>
          <a:bodyPr/>
          <a:lstStyle/>
          <a:p>
            <a:pPr algn="r" eaLnBrk="1" hangingPunct="1"/>
            <a:endParaRPr lang="en-US" sz="1400" dirty="0"/>
          </a:p>
        </p:txBody>
      </p:sp>
      <p:sp>
        <p:nvSpPr>
          <p:cNvPr id="1030" name="Rectangle 2"/>
          <p:cNvSpPr>
            <a:spLocks noChangeArrowheads="1"/>
          </p:cNvSpPr>
          <p:nvPr/>
        </p:nvSpPr>
        <p:spPr bwMode="auto">
          <a:xfrm>
            <a:off x="2971800" y="685800"/>
            <a:ext cx="5888038" cy="1593850"/>
          </a:xfrm>
          <a:prstGeom prst="rect">
            <a:avLst/>
          </a:prstGeom>
          <a:noFill/>
          <a:ln w="9525">
            <a:noFill/>
            <a:miter lim="800000"/>
            <a:headEnd/>
            <a:tailEnd/>
          </a:ln>
        </p:spPr>
        <p:txBody>
          <a:bodyPr anchor="ctr"/>
          <a:lstStyle/>
          <a:p>
            <a:pPr algn="ctr" eaLnBrk="1" hangingPunct="1"/>
            <a:r>
              <a:rPr lang="en-US" sz="2400" dirty="0">
                <a:solidFill>
                  <a:srgbClr val="0000FF"/>
                </a:solidFill>
                <a:latin typeface="Arial Rounded MT Bold" pitchFamily="34" charset="0"/>
              </a:rPr>
              <a:t>Metrics Detail: </a:t>
            </a:r>
            <a:r>
              <a:rPr lang="en-US" sz="2400" dirty="0">
                <a:solidFill>
                  <a:srgbClr val="800000"/>
                </a:solidFill>
                <a:latin typeface="Arial Rounded MT Bold" pitchFamily="34" charset="0"/>
              </a:rPr>
              <a:t>Commercial Interest Penalties Summary</a:t>
            </a:r>
            <a:br>
              <a:rPr lang="en-US" sz="2400" dirty="0">
                <a:solidFill>
                  <a:srgbClr val="800000"/>
                </a:solidFill>
                <a:latin typeface="Arial Rounded MT Bold" pitchFamily="34" charset="0"/>
              </a:rPr>
            </a:br>
            <a:r>
              <a:rPr lang="en-US" sz="1400" b="1" dirty="0" smtClean="0">
                <a:solidFill>
                  <a:schemeClr val="tx2"/>
                </a:solidFill>
              </a:rPr>
              <a:t> </a:t>
            </a:r>
            <a:r>
              <a:rPr lang="en-US" sz="1400" b="1" dirty="0" smtClean="0"/>
              <a:t>FY 2013 IPM Performance Betters FY 2013 goal</a:t>
            </a:r>
            <a:r>
              <a:rPr lang="en-US" sz="1400" b="1" dirty="0">
                <a:solidFill>
                  <a:schemeClr val="tx2"/>
                </a:solidFill>
              </a:rPr>
              <a:t/>
            </a:r>
            <a:br>
              <a:rPr lang="en-US" sz="1400" b="1" dirty="0">
                <a:solidFill>
                  <a:schemeClr val="tx2"/>
                </a:solidFill>
              </a:rPr>
            </a:br>
            <a:r>
              <a:rPr lang="en-US" sz="1000" dirty="0">
                <a:solidFill>
                  <a:schemeClr val="tx2"/>
                </a:solidFill>
              </a:rPr>
              <a:t> </a:t>
            </a:r>
            <a:endParaRPr lang="en-US" sz="1000" dirty="0">
              <a:solidFill>
                <a:schemeClr val="tx2"/>
              </a:solidFill>
              <a:latin typeface="Arial Rounded MT Bold" pitchFamily="34" charset="0"/>
            </a:endParaRPr>
          </a:p>
        </p:txBody>
      </p:sp>
      <p:graphicFrame>
        <p:nvGraphicFramePr>
          <p:cNvPr id="37894" name="Group 6"/>
          <p:cNvGraphicFramePr>
            <a:graphicFrameLocks noGrp="1"/>
          </p:cNvGraphicFramePr>
          <p:nvPr/>
        </p:nvGraphicFramePr>
        <p:xfrm>
          <a:off x="0" y="0"/>
          <a:ext cx="2463800" cy="2165986"/>
        </p:xfrm>
        <a:graphic>
          <a:graphicData uri="http://schemas.openxmlformats.org/drawingml/2006/table">
            <a:tbl>
              <a:tblPr/>
              <a:tblGrid>
                <a:gridCol w="1000125"/>
                <a:gridCol w="1463675"/>
              </a:tblGrid>
              <a:tr h="249238">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Linkages</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EDD4A1"/>
                    </a:solidFill>
                  </a:tcPr>
                </a:tc>
                <a:tc hMerge="1">
                  <a:txBody>
                    <a:bodyPr/>
                    <a:lstStyle/>
                    <a:p>
                      <a:endParaRPr lang="en-US"/>
                    </a:p>
                  </a:txBody>
                  <a:tcPr/>
                </a:tc>
              </a:tr>
              <a:tr h="180975">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Org</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OM</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r>
              <a:tr h="180975">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B/Line</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Enabling</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9075">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Metric Type</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Performance</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B/Scorecard</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Operations</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Initiative</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N/A</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5113">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Strategic Goal</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4</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4813">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Corp Outcome</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66"/>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Improve Management and Support Services Timeliness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and Quality</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FFFF66"/>
                    </a:solidFill>
                  </a:tcPr>
                </a:tc>
              </a:tr>
            </a:tbl>
          </a:graphicData>
        </a:graphic>
      </p:graphicFrame>
      <p:sp>
        <p:nvSpPr>
          <p:cNvPr id="1055" name="TextBox 7"/>
          <p:cNvSpPr txBox="1">
            <a:spLocks noChangeArrowheads="1"/>
          </p:cNvSpPr>
          <p:nvPr/>
        </p:nvSpPr>
        <p:spPr bwMode="auto">
          <a:xfrm>
            <a:off x="446088" y="5157788"/>
            <a:ext cx="3614737" cy="461962"/>
          </a:xfrm>
          <a:prstGeom prst="rect">
            <a:avLst/>
          </a:prstGeom>
          <a:noFill/>
          <a:ln w="9525">
            <a:noFill/>
            <a:miter lim="800000"/>
            <a:headEnd/>
            <a:tailEnd/>
          </a:ln>
        </p:spPr>
        <p:txBody>
          <a:bodyPr>
            <a:spAutoFit/>
          </a:bodyPr>
          <a:lstStyle/>
          <a:p>
            <a:r>
              <a:rPr lang="en-US" sz="800" dirty="0"/>
              <a:t>  *The monthly, FYTD, and annual goal for this measure is the same.</a:t>
            </a:r>
          </a:p>
          <a:p>
            <a:endParaRPr lang="en-US" sz="800" dirty="0"/>
          </a:p>
          <a:p>
            <a:r>
              <a:rPr lang="en-US" sz="800" dirty="0"/>
              <a:t>**No annual goal for total dollar value interest penalties.</a:t>
            </a:r>
          </a:p>
        </p:txBody>
      </p:sp>
      <p:sp>
        <p:nvSpPr>
          <p:cNvPr id="9" name="Footer Placeholder 11"/>
          <p:cNvSpPr>
            <a:spLocks noGrp="1"/>
          </p:cNvSpPr>
          <p:nvPr>
            <p:ph type="ftr" sz="quarter" idx="11"/>
          </p:nvPr>
        </p:nvSpPr>
        <p:spPr>
          <a:xfrm>
            <a:off x="3124200" y="6356350"/>
            <a:ext cx="2895600" cy="365125"/>
          </a:xfrm>
          <a:noFill/>
        </p:spPr>
        <p:txBody>
          <a:bodyPr/>
          <a:lstStyle/>
          <a:p>
            <a:fld id="{3839F7DD-76FA-4476-8B06-204B7D0FD78B}" type="slidenum">
              <a:rPr lang="en-US" smtClean="0">
                <a:solidFill>
                  <a:srgbClr val="000000"/>
                </a:solidFill>
              </a:rPr>
              <a:pPr/>
              <a:t>10</a:t>
            </a:fld>
            <a:endParaRPr lang="en-US" dirty="0" smtClean="0">
              <a:solidFill>
                <a:srgbClr val="000000"/>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17934714"/>
              </p:ext>
            </p:extLst>
          </p:nvPr>
        </p:nvGraphicFramePr>
        <p:xfrm>
          <a:off x="139700" y="2279650"/>
          <a:ext cx="9004300" cy="3568700"/>
        </p:xfrm>
        <a:graphic>
          <a:graphicData uri="http://schemas.openxmlformats.org/presentationml/2006/ole">
            <mc:AlternateContent xmlns:mc="http://schemas.openxmlformats.org/markup-compatibility/2006">
              <mc:Choice xmlns:v="urn:schemas-microsoft-com:vml" Requires="v">
                <p:oleObj spid="_x0000_s24595" name="Worksheet" r:id="rId5" imgW="11334885" imgH="4209960" progId="Excel.Sheet.12">
                  <p:embed/>
                </p:oleObj>
              </mc:Choice>
              <mc:Fallback>
                <p:oleObj name="Worksheet" r:id="rId5" imgW="11334885" imgH="4209960" progId="Excel.Sheet.12">
                  <p:embed/>
                  <p:pic>
                    <p:nvPicPr>
                      <p:cNvPr id="0" name=""/>
                      <p:cNvPicPr/>
                      <p:nvPr/>
                    </p:nvPicPr>
                    <p:blipFill>
                      <a:blip r:embed="rId6"/>
                      <a:stretch>
                        <a:fillRect/>
                      </a:stretch>
                    </p:blipFill>
                    <p:spPr>
                      <a:xfrm>
                        <a:off x="139700" y="2279650"/>
                        <a:ext cx="9004300" cy="3568700"/>
                      </a:xfrm>
                      <a:prstGeom prst="rect">
                        <a:avLst/>
                      </a:prstGeom>
                    </p:spPr>
                  </p:pic>
                </p:oleObj>
              </mc:Fallback>
            </mc:AlternateContent>
          </a:graphicData>
        </a:graphic>
      </p:graphicFrame>
    </p:spTree>
    <p:extLst>
      <p:ext uri="{BB962C8B-B14F-4D97-AF65-F5344CB8AC3E}">
        <p14:creationId xmlns:p14="http://schemas.microsoft.com/office/powerpoint/2010/main" val="8878767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81025" y="400050"/>
            <a:ext cx="7962900" cy="5042919"/>
          </a:xfrm>
          <a:prstGeom prst="rect">
            <a:avLst/>
          </a:prstGeom>
        </p:spPr>
        <p:txBody>
          <a:bodyPr>
            <a:spAutoFit/>
          </a:bodyPr>
          <a:lstStyle/>
          <a:p>
            <a:pPr eaLnBrk="1" hangingPunct="1">
              <a:defRPr/>
            </a:pPr>
            <a:r>
              <a:rPr lang="en-US" sz="1400" b="1" i="1" dirty="0" smtClean="0">
                <a:latin typeface="Arial Narrow" pitchFamily="34" charset="0"/>
                <a:cs typeface="Arial" pitchFamily="34" charset="0"/>
              </a:rPr>
              <a:t>Note:  </a:t>
            </a:r>
            <a:r>
              <a:rPr lang="en-US" sz="1400" i="1" dirty="0" smtClean="0">
                <a:latin typeface="Arial Narrow" pitchFamily="34" charset="0"/>
                <a:cs typeface="Arial" pitchFamily="34" charset="0"/>
              </a:rPr>
              <a:t>The FY 2013  </a:t>
            </a:r>
            <a:r>
              <a:rPr lang="en-US" sz="1400" b="1" i="1" u="sng" dirty="0" smtClean="0">
                <a:latin typeface="Arial Narrow" pitchFamily="34" charset="0"/>
                <a:cs typeface="Arial" pitchFamily="34" charset="0"/>
              </a:rPr>
              <a:t>interest per million dollars disbursed goal $13 </a:t>
            </a:r>
            <a:r>
              <a:rPr lang="en-US" sz="1400" i="1" dirty="0" smtClean="0">
                <a:latin typeface="Arial Narrow" pitchFamily="34" charset="0"/>
                <a:cs typeface="Arial" pitchFamily="34" charset="0"/>
              </a:rPr>
              <a:t>for commercial payments subject to Prompt Pay Act (PPA) </a:t>
            </a:r>
            <a:r>
              <a:rPr lang="en-US" sz="1400" b="1" i="1" u="sng" dirty="0" smtClean="0">
                <a:latin typeface="Arial Narrow" pitchFamily="34" charset="0"/>
                <a:cs typeface="Arial" pitchFamily="34" charset="0"/>
              </a:rPr>
              <a:t>reflects a 5 percent improvement </a:t>
            </a:r>
            <a:r>
              <a:rPr lang="en-US" sz="1400" i="1" dirty="0" smtClean="0">
                <a:latin typeface="Arial Narrow" pitchFamily="34" charset="0"/>
                <a:cs typeface="Arial" pitchFamily="34" charset="0"/>
              </a:rPr>
              <a:t>over the FY 2012 actual performance level.</a:t>
            </a:r>
          </a:p>
          <a:p>
            <a:pPr eaLnBrk="1" hangingPunct="1">
              <a:defRPr/>
            </a:pPr>
            <a:endParaRPr lang="en-US" sz="1050" i="1" dirty="0" smtClean="0">
              <a:latin typeface="Arial Narrow" pitchFamily="34" charset="0"/>
              <a:cs typeface="Arial" pitchFamily="34" charset="0"/>
            </a:endParaRPr>
          </a:p>
          <a:p>
            <a:pPr marL="456379" indent="-456379" eaLnBrk="1" hangingPunct="1">
              <a:lnSpc>
                <a:spcPct val="80000"/>
              </a:lnSpc>
              <a:defRPr/>
            </a:pPr>
            <a:endParaRPr lang="en-US" sz="1200" b="1" dirty="0" smtClean="0">
              <a:latin typeface="Arial Narrow" pitchFamily="34" charset="0"/>
              <a:cs typeface="Arial" charset="0"/>
            </a:endParaRPr>
          </a:p>
          <a:p>
            <a:pPr>
              <a:lnSpc>
                <a:spcPct val="80000"/>
              </a:lnSpc>
              <a:defRPr/>
            </a:pPr>
            <a:r>
              <a:rPr lang="en-US" sz="1400" b="1" dirty="0" smtClean="0">
                <a:latin typeface="Arial Narrow" pitchFamily="34" charset="0"/>
                <a:cs typeface="Arial" pitchFamily="34" charset="0"/>
              </a:rPr>
              <a:t>May Highlights</a:t>
            </a:r>
            <a:r>
              <a:rPr lang="en-US" sz="1400" dirty="0">
                <a:latin typeface="Arial Narrow" pitchFamily="34" charset="0"/>
                <a:cs typeface="Arial" pitchFamily="34" charset="0"/>
              </a:rPr>
              <a:t>:</a:t>
            </a:r>
          </a:p>
          <a:p>
            <a:pPr>
              <a:lnSpc>
                <a:spcPct val="80000"/>
              </a:lnSpc>
              <a:defRPr/>
            </a:pPr>
            <a:endParaRPr lang="en-US" sz="1400" dirty="0">
              <a:latin typeface="Arial Narrow" pitchFamily="34" charset="0"/>
              <a:cs typeface="Arial" pitchFamily="34" charset="0"/>
            </a:endParaRPr>
          </a:p>
          <a:p>
            <a:pPr marL="182804" indent="-182804" eaLnBrk="1" hangingPunct="1">
              <a:lnSpc>
                <a:spcPct val="80000"/>
              </a:lnSpc>
              <a:buFontTx/>
              <a:buChar char="•"/>
              <a:defRPr/>
            </a:pPr>
            <a:r>
              <a:rPr lang="en-US" sz="1400" dirty="0">
                <a:latin typeface="Arial Narrow" pitchFamily="34" charset="0"/>
                <a:cs typeface="Arial" charset="0"/>
              </a:rPr>
              <a:t>VA Commercial Interest Per Million (IPM) </a:t>
            </a:r>
            <a:r>
              <a:rPr lang="en-US" sz="1400" dirty="0" smtClean="0">
                <a:latin typeface="Arial Narrow" pitchFamily="34" charset="0"/>
              </a:rPr>
              <a:t>increased from </a:t>
            </a:r>
            <a:r>
              <a:rPr lang="en-US" sz="1400" dirty="0" smtClean="0">
                <a:latin typeface="Arial Narrow" pitchFamily="34" charset="0"/>
                <a:cs typeface="Arial" charset="0"/>
              </a:rPr>
              <a:t>$9 in April</a:t>
            </a:r>
            <a:r>
              <a:rPr lang="en-US" sz="1400" dirty="0" smtClean="0">
                <a:latin typeface="Arial Narrow" pitchFamily="34" charset="0"/>
              </a:rPr>
              <a:t> </a:t>
            </a:r>
            <a:r>
              <a:rPr lang="en-US" sz="1400" dirty="0" smtClean="0">
                <a:latin typeface="Arial Narrow" pitchFamily="34" charset="0"/>
                <a:cs typeface="Arial" charset="0"/>
              </a:rPr>
              <a:t>to $12 for </a:t>
            </a:r>
            <a:r>
              <a:rPr lang="en-US" sz="1400" dirty="0" smtClean="0">
                <a:latin typeface="Arial Narrow" pitchFamily="34" charset="0"/>
              </a:rPr>
              <a:t>May</a:t>
            </a:r>
            <a:r>
              <a:rPr lang="en-US" sz="1400" dirty="0" smtClean="0">
                <a:latin typeface="Arial Narrow" pitchFamily="34" charset="0"/>
                <a:cs typeface="Arial" charset="0"/>
              </a:rPr>
              <a:t>.  However, the FYTD 2013 IPM performance level of $14 is 7 percent better than the FYTD 2012 performance level ($15) for the same period</a:t>
            </a:r>
          </a:p>
          <a:p>
            <a:pPr marL="182804" indent="-182804" eaLnBrk="1" hangingPunct="1">
              <a:lnSpc>
                <a:spcPct val="80000"/>
              </a:lnSpc>
              <a:defRPr/>
            </a:pPr>
            <a:endParaRPr lang="en-US" sz="1400" dirty="0">
              <a:latin typeface="Arial Narrow" pitchFamily="34" charset="0"/>
            </a:endParaRPr>
          </a:p>
          <a:p>
            <a:pPr lvl="1" indent="-182880">
              <a:lnSpc>
                <a:spcPct val="80000"/>
              </a:lnSpc>
              <a:buFontTx/>
              <a:buChar char="•"/>
              <a:defRPr/>
            </a:pPr>
            <a:r>
              <a:rPr lang="en-US" sz="1400" dirty="0" smtClean="0">
                <a:latin typeface="Arial Narrow" pitchFamily="34" charset="0"/>
                <a:cs typeface="Arial" charset="0"/>
              </a:rPr>
              <a:t>The IPM on FSC processed commercial payments in</a:t>
            </a:r>
            <a:r>
              <a:rPr lang="en-US" sz="1400" dirty="0" smtClean="0">
                <a:latin typeface="Arial Narrow" pitchFamily="34" charset="0"/>
              </a:rPr>
              <a:t>creased from </a:t>
            </a:r>
            <a:r>
              <a:rPr lang="en-US" sz="1400" dirty="0" smtClean="0">
                <a:latin typeface="Arial Narrow" pitchFamily="34" charset="0"/>
                <a:cs typeface="Arial" charset="0"/>
              </a:rPr>
              <a:t>$9 in April to $11 in May </a:t>
            </a:r>
            <a:r>
              <a:rPr lang="en-US" sz="1400" dirty="0">
                <a:latin typeface="Arial Narrow" pitchFamily="34" charset="0"/>
              </a:rPr>
              <a:t>(</a:t>
            </a:r>
            <a:r>
              <a:rPr lang="en-US" sz="1400" dirty="0" smtClean="0">
                <a:latin typeface="Arial Narrow" pitchFamily="34" charset="0"/>
              </a:rPr>
              <a:t>matching May 2012’s </a:t>
            </a:r>
            <a:r>
              <a:rPr lang="en-US" sz="1400" dirty="0" smtClean="0">
                <a:latin typeface="Arial Narrow" pitchFamily="34" charset="0"/>
                <a:cs typeface="Arial" charset="0"/>
              </a:rPr>
              <a:t>$11 IPM rate).  Additionally, FSC’s </a:t>
            </a:r>
            <a:r>
              <a:rPr lang="en-US" sz="1400" dirty="0" smtClean="0">
                <a:latin typeface="Arial Narrow" pitchFamily="34" charset="0"/>
              </a:rPr>
              <a:t>FYTD 2013 IPM level of $11 remains 17 percent better than the FYTD 2012 performance level for the same period ($14)</a:t>
            </a:r>
          </a:p>
          <a:p>
            <a:pPr lvl="1" indent="-182880">
              <a:lnSpc>
                <a:spcPct val="80000"/>
              </a:lnSpc>
              <a:buFontTx/>
              <a:buChar char="•"/>
              <a:defRPr/>
            </a:pPr>
            <a:endParaRPr lang="en-US" sz="1400" dirty="0" smtClean="0">
              <a:latin typeface="Arial Narrow" pitchFamily="34" charset="0"/>
            </a:endParaRPr>
          </a:p>
          <a:p>
            <a:pPr marL="0" lvl="1">
              <a:lnSpc>
                <a:spcPct val="80000"/>
              </a:lnSpc>
              <a:defRPr/>
            </a:pPr>
            <a:r>
              <a:rPr lang="en-US" sz="1400" b="1" dirty="0" smtClean="0">
                <a:latin typeface="Arial Narrow" pitchFamily="34" charset="0"/>
              </a:rPr>
              <a:t>Supplemental Information:</a:t>
            </a:r>
          </a:p>
          <a:p>
            <a:pPr marL="182804" indent="-182804" eaLnBrk="1" hangingPunct="1">
              <a:lnSpc>
                <a:spcPct val="80000"/>
              </a:lnSpc>
              <a:defRPr/>
            </a:pPr>
            <a:endParaRPr lang="en-US" sz="1400" dirty="0" smtClean="0">
              <a:latin typeface="Arial Narrow" pitchFamily="34" charset="0"/>
              <a:cs typeface="Arial" charset="0"/>
            </a:endParaRPr>
          </a:p>
          <a:p>
            <a:pPr marL="182804" indent="-182804" eaLnBrk="1" hangingPunct="1">
              <a:lnSpc>
                <a:spcPct val="80000"/>
              </a:lnSpc>
              <a:buFontTx/>
              <a:buChar char="•"/>
              <a:defRPr/>
            </a:pPr>
            <a:r>
              <a:rPr lang="en-US" sz="1400" dirty="0" smtClean="0">
                <a:latin typeface="Arial Narrow" pitchFamily="34" charset="0"/>
                <a:cs typeface="Arial" charset="0"/>
              </a:rPr>
              <a:t>VA’s </a:t>
            </a:r>
            <a:r>
              <a:rPr lang="en-US" sz="1400" dirty="0">
                <a:latin typeface="Arial Narrow" pitchFamily="34" charset="0"/>
                <a:cs typeface="Arial" charset="0"/>
              </a:rPr>
              <a:t>overall IPM </a:t>
            </a:r>
            <a:r>
              <a:rPr lang="en-US" sz="1400" dirty="0" smtClean="0">
                <a:latin typeface="Arial Narrow" pitchFamily="34" charset="0"/>
                <a:cs typeface="Arial" charset="0"/>
              </a:rPr>
              <a:t>level </a:t>
            </a:r>
            <a:r>
              <a:rPr lang="en-US" sz="1400" dirty="0" smtClean="0">
                <a:latin typeface="Arial Narrow" pitchFamily="34" charset="0"/>
              </a:rPr>
              <a:t>in</a:t>
            </a:r>
            <a:r>
              <a:rPr lang="en-US" sz="1400" dirty="0" smtClean="0">
                <a:latin typeface="Arial Narrow" pitchFamily="34" charset="0"/>
                <a:cs typeface="Arial" charset="0"/>
              </a:rPr>
              <a:t>creased from $17</a:t>
            </a:r>
            <a:r>
              <a:rPr lang="en-US" sz="1400" dirty="0" smtClean="0">
                <a:latin typeface="Arial Narrow" pitchFamily="34" charset="0"/>
              </a:rPr>
              <a:t> in April to $18 for May.</a:t>
            </a:r>
            <a:r>
              <a:rPr lang="en-US" sz="1400" dirty="0" smtClean="0">
                <a:latin typeface="Arial Narrow" pitchFamily="34" charset="0"/>
                <a:cs typeface="Arial" charset="0"/>
              </a:rPr>
              <a:t>  However, VA’s FY 2013 IPM level ($25</a:t>
            </a:r>
            <a:r>
              <a:rPr lang="en-US" sz="1400" dirty="0" smtClean="0">
                <a:latin typeface="Arial Narrow" pitchFamily="34" charset="0"/>
              </a:rPr>
              <a:t>) is 42 </a:t>
            </a:r>
            <a:r>
              <a:rPr lang="en-US" sz="1400" dirty="0">
                <a:latin typeface="Arial Narrow" pitchFamily="34" charset="0"/>
              </a:rPr>
              <a:t>percent </a:t>
            </a:r>
            <a:r>
              <a:rPr lang="en-US" sz="1400" dirty="0" smtClean="0">
                <a:latin typeface="Arial Narrow" pitchFamily="34" charset="0"/>
              </a:rPr>
              <a:t>lower </a:t>
            </a:r>
            <a:r>
              <a:rPr lang="en-US" sz="1400" dirty="0">
                <a:latin typeface="Arial Narrow" pitchFamily="34" charset="0"/>
              </a:rPr>
              <a:t>than </a:t>
            </a:r>
            <a:r>
              <a:rPr lang="en-US" sz="1400" dirty="0" smtClean="0">
                <a:latin typeface="Arial Narrow" pitchFamily="34" charset="0"/>
              </a:rPr>
              <a:t>the FYTD 2012 </a:t>
            </a:r>
            <a:r>
              <a:rPr lang="en-US" sz="1400" dirty="0">
                <a:latin typeface="Arial Narrow" pitchFamily="34" charset="0"/>
              </a:rPr>
              <a:t>performance </a:t>
            </a:r>
            <a:r>
              <a:rPr lang="en-US" sz="1400" dirty="0" smtClean="0">
                <a:latin typeface="Arial Narrow" pitchFamily="34" charset="0"/>
              </a:rPr>
              <a:t>level for the same period ($43)</a:t>
            </a:r>
          </a:p>
          <a:p>
            <a:pPr marL="182804" indent="-182804" eaLnBrk="1" hangingPunct="1">
              <a:lnSpc>
                <a:spcPct val="80000"/>
              </a:lnSpc>
              <a:defRPr/>
            </a:pPr>
            <a:endParaRPr lang="en-US" sz="1400" dirty="0">
              <a:solidFill>
                <a:srgbClr val="00CC00"/>
              </a:solidFill>
              <a:latin typeface="Arial Narrow" pitchFamily="34" charset="0"/>
              <a:cs typeface="Arial" charset="0"/>
            </a:endParaRPr>
          </a:p>
          <a:p>
            <a:pPr lvl="1" indent="-182880">
              <a:lnSpc>
                <a:spcPct val="80000"/>
              </a:lnSpc>
              <a:buFontTx/>
              <a:buChar char="•"/>
              <a:defRPr/>
            </a:pPr>
            <a:r>
              <a:rPr lang="en-US" sz="1400" dirty="0" smtClean="0">
                <a:latin typeface="Arial Narrow" pitchFamily="34" charset="0"/>
              </a:rPr>
              <a:t>IPM on Fee Basis payments decreased from $103 in April to $69 in May.  Additionally, the FYTD 2013 IPM level ($135) is 63 percent lower than the FYTD 2012 performance level ($345)</a:t>
            </a:r>
          </a:p>
          <a:p>
            <a:pPr lvl="2" indent="-182880">
              <a:lnSpc>
                <a:spcPct val="80000"/>
              </a:lnSpc>
              <a:buFontTx/>
              <a:buChar char="•"/>
              <a:defRPr/>
            </a:pPr>
            <a:r>
              <a:rPr lang="en-US" sz="1400" dirty="0" smtClean="0">
                <a:latin typeface="Arial Narrow" pitchFamily="34" charset="0"/>
              </a:rPr>
              <a:t>This month, </a:t>
            </a:r>
            <a:r>
              <a:rPr lang="en-US" sz="1400" b="1" dirty="0" smtClean="0">
                <a:latin typeface="Arial Narrow" pitchFamily="34" charset="0"/>
              </a:rPr>
              <a:t>NO</a:t>
            </a:r>
            <a:r>
              <a:rPr lang="en-US" sz="1400" dirty="0" smtClean="0">
                <a:latin typeface="Arial Narrow" pitchFamily="34" charset="0"/>
              </a:rPr>
              <a:t> station paid more than $1.0K in Fee Basis interest penalties.  </a:t>
            </a:r>
          </a:p>
          <a:p>
            <a:pPr lvl="2" indent="-182880">
              <a:lnSpc>
                <a:spcPct val="80000"/>
              </a:lnSpc>
              <a:buFontTx/>
              <a:buChar char="•"/>
              <a:defRPr/>
            </a:pPr>
            <a:endParaRPr lang="en-US" sz="1200" dirty="0">
              <a:latin typeface="Arial Narrow" pitchFamily="34" charset="0"/>
            </a:endParaRPr>
          </a:p>
          <a:p>
            <a:pPr>
              <a:lnSpc>
                <a:spcPct val="80000"/>
              </a:lnSpc>
              <a:defRPr/>
            </a:pPr>
            <a:r>
              <a:rPr lang="en-US" sz="1200" dirty="0" smtClean="0"/>
              <a:t>Last </a:t>
            </a:r>
            <a:r>
              <a:rPr lang="en-US" sz="1200" dirty="0"/>
              <a:t>12 Months:</a:t>
            </a:r>
          </a:p>
          <a:p>
            <a:pPr eaLnBrk="1" hangingPunct="1">
              <a:buFontTx/>
              <a:buChar char="•"/>
              <a:defRPr/>
            </a:pPr>
            <a:r>
              <a:rPr lang="en-US" sz="1200" dirty="0"/>
              <a:t>Commercial Interest </a:t>
            </a:r>
            <a:r>
              <a:rPr lang="en-US" sz="1200" dirty="0" smtClean="0"/>
              <a:t>$183K</a:t>
            </a:r>
            <a:endParaRPr lang="en-US" sz="1200" dirty="0"/>
          </a:p>
          <a:p>
            <a:pPr eaLnBrk="1" hangingPunct="1">
              <a:buFontTx/>
              <a:buChar char="•"/>
              <a:defRPr/>
            </a:pPr>
            <a:r>
              <a:rPr lang="en-US" sz="1200" dirty="0"/>
              <a:t>Commercial PPA Principal Amount </a:t>
            </a:r>
            <a:r>
              <a:rPr lang="en-US" sz="1200" dirty="0" smtClean="0"/>
              <a:t>$14.6B</a:t>
            </a:r>
          </a:p>
          <a:p>
            <a:pPr marL="457014" indent="-457014" eaLnBrk="1" hangingPunct="1">
              <a:defRPr/>
            </a:pPr>
            <a:endParaRPr lang="en-US" sz="1000" b="1" dirty="0">
              <a:latin typeface="Arial Narrow" pitchFamily="34" charset="0"/>
            </a:endParaRPr>
          </a:p>
          <a:p>
            <a:pPr marL="457014" indent="-457014" eaLnBrk="1" hangingPunct="1">
              <a:defRPr/>
            </a:pPr>
            <a:r>
              <a:rPr lang="en-US" sz="1000" b="1" dirty="0">
                <a:latin typeface="Arial Narrow" pitchFamily="34" charset="0"/>
              </a:rPr>
              <a:t>Prepared by:</a:t>
            </a:r>
            <a:r>
              <a:rPr lang="en-US" sz="1000" dirty="0">
                <a:latin typeface="Arial Narrow" pitchFamily="34" charset="0"/>
              </a:rPr>
              <a:t>  </a:t>
            </a:r>
            <a:r>
              <a:rPr lang="en-US" sz="1000" dirty="0" smtClean="0">
                <a:latin typeface="Arial Narrow" pitchFamily="34" charset="0"/>
              </a:rPr>
              <a:t>Kevin Miers, Systems &amp; Procedures Analyst, </a:t>
            </a:r>
            <a:r>
              <a:rPr lang="en-US" sz="1000" dirty="0">
                <a:latin typeface="Arial Narrow" pitchFamily="34" charset="0"/>
              </a:rPr>
              <a:t>VA Financial Services Center, </a:t>
            </a:r>
            <a:r>
              <a:rPr lang="en-US" sz="1000" dirty="0" smtClean="0">
                <a:latin typeface="Arial Narrow" pitchFamily="34" charset="0"/>
                <a:hlinkClick r:id="rId2"/>
              </a:rPr>
              <a:t>Kevin.Miers@va.gov</a:t>
            </a:r>
            <a:r>
              <a:rPr lang="en-US" sz="1000" dirty="0" smtClean="0">
                <a:latin typeface="Arial Narrow" pitchFamily="34" charset="0"/>
              </a:rPr>
              <a:t> </a:t>
            </a:r>
            <a:endParaRPr lang="en-US" sz="1000" dirty="0">
              <a:latin typeface="Arial Narrow" pitchFamily="34" charset="0"/>
            </a:endParaRPr>
          </a:p>
          <a:p>
            <a:pPr marL="457014" indent="-457014" eaLnBrk="1" hangingPunct="1">
              <a:defRPr/>
            </a:pPr>
            <a:r>
              <a:rPr lang="en-US" sz="1000" b="1" dirty="0">
                <a:latin typeface="Arial Narrow" pitchFamily="34" charset="0"/>
              </a:rPr>
              <a:t>Approved by:</a:t>
            </a:r>
            <a:r>
              <a:rPr lang="en-US" sz="1000" dirty="0">
                <a:latin typeface="Arial Narrow" pitchFamily="34" charset="0"/>
              </a:rPr>
              <a:t>  </a:t>
            </a:r>
            <a:r>
              <a:rPr lang="en-US" sz="1000" dirty="0" smtClean="0">
                <a:latin typeface="Arial Narrow" pitchFamily="34" charset="0"/>
              </a:rPr>
              <a:t>Robert Adams, Deputy Director, VA Financial Services Center, (512) 460-5002</a:t>
            </a:r>
            <a:endParaRPr lang="en-US" sz="1000" dirty="0">
              <a:latin typeface="Arial Narrow" pitchFamily="34" charset="0"/>
            </a:endParaRPr>
          </a:p>
          <a:p>
            <a:pPr marL="457014" indent="-457014" eaLnBrk="1" hangingPunct="1">
              <a:defRPr/>
            </a:pPr>
            <a:r>
              <a:rPr lang="en-US" sz="1000" b="1" dirty="0">
                <a:latin typeface="Arial Narrow" pitchFamily="34" charset="0"/>
              </a:rPr>
              <a:t>Version Date:</a:t>
            </a:r>
            <a:r>
              <a:rPr lang="en-US" sz="1000" dirty="0">
                <a:latin typeface="Arial Narrow" pitchFamily="34" charset="0"/>
              </a:rPr>
              <a:t> </a:t>
            </a:r>
            <a:r>
              <a:rPr lang="en-US" sz="1000" dirty="0" smtClean="0">
                <a:latin typeface="Arial Narrow" pitchFamily="34" charset="0"/>
              </a:rPr>
              <a:t>June 7, 2013</a:t>
            </a:r>
            <a:endParaRPr lang="en-US" sz="1000" dirty="0">
              <a:latin typeface="Arial Narrow" pitchFamily="34" charset="0"/>
            </a:endParaRPr>
          </a:p>
        </p:txBody>
      </p:sp>
      <p:sp>
        <p:nvSpPr>
          <p:cNvPr id="3" name="Footer Placeholder 11"/>
          <p:cNvSpPr>
            <a:spLocks noGrp="1"/>
          </p:cNvSpPr>
          <p:nvPr>
            <p:ph type="ftr" sz="quarter" idx="11"/>
          </p:nvPr>
        </p:nvSpPr>
        <p:spPr>
          <a:xfrm>
            <a:off x="3124200" y="6356350"/>
            <a:ext cx="2895600" cy="365125"/>
          </a:xfrm>
          <a:noFill/>
        </p:spPr>
        <p:txBody>
          <a:bodyPr/>
          <a:lstStyle/>
          <a:p>
            <a:fld id="{3839F7DD-76FA-4476-8B06-204B7D0FD78B}" type="slidenum">
              <a:rPr lang="en-US" smtClean="0">
                <a:solidFill>
                  <a:srgbClr val="000000"/>
                </a:solidFill>
              </a:rPr>
              <a:pPr/>
              <a:t>11</a:t>
            </a:fld>
            <a:endParaRPr lang="en-US" dirty="0" smtClean="0">
              <a:solidFill>
                <a:srgbClr val="000000"/>
              </a:solidFill>
            </a:endParaRPr>
          </a:p>
        </p:txBody>
      </p:sp>
    </p:spTree>
    <p:extLst>
      <p:ext uri="{BB962C8B-B14F-4D97-AF65-F5344CB8AC3E}">
        <p14:creationId xmlns:p14="http://schemas.microsoft.com/office/powerpoint/2010/main" val="33328062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p:nvPr>
            <p:extLst>
              <p:ext uri="{D42A27DB-BD31-4B8C-83A1-F6EECF244321}">
                <p14:modId xmlns:p14="http://schemas.microsoft.com/office/powerpoint/2010/main" val="1257113223"/>
              </p:ext>
            </p:extLst>
          </p:nvPr>
        </p:nvGraphicFramePr>
        <p:xfrm>
          <a:off x="1447800" y="1147763"/>
          <a:ext cx="6172200" cy="4545013"/>
        </p:xfrm>
        <a:graphic>
          <a:graphicData uri="http://schemas.openxmlformats.org/drawingml/2006/chart">
            <c:chart xmlns:c="http://schemas.openxmlformats.org/drawingml/2006/chart" xmlns:r="http://schemas.openxmlformats.org/officeDocument/2006/relationships" r:id="rId3"/>
          </a:graphicData>
        </a:graphic>
      </p:graphicFrame>
      <p:cxnSp>
        <p:nvCxnSpPr>
          <p:cNvPr id="6" name="Straight Connector 5"/>
          <p:cNvCxnSpPr/>
          <p:nvPr/>
        </p:nvCxnSpPr>
        <p:spPr>
          <a:xfrm>
            <a:off x="2286000" y="4267200"/>
            <a:ext cx="5181600" cy="0"/>
          </a:xfrm>
          <a:prstGeom prst="line">
            <a:avLst/>
          </a:prstGeom>
          <a:ln w="285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9221" name="Rectangle 2"/>
          <p:cNvSpPr>
            <a:spLocks noChangeArrowheads="1"/>
          </p:cNvSpPr>
          <p:nvPr/>
        </p:nvSpPr>
        <p:spPr bwMode="auto">
          <a:xfrm>
            <a:off x="457200" y="228600"/>
            <a:ext cx="8153400" cy="919163"/>
          </a:xfrm>
          <a:prstGeom prst="rect">
            <a:avLst/>
          </a:prstGeom>
          <a:solidFill>
            <a:schemeClr val="bg1">
              <a:lumMod val="50000"/>
            </a:schemeClr>
          </a:solidFill>
          <a:ln w="9525">
            <a:noFill/>
            <a:miter lim="800000"/>
            <a:headEnd/>
            <a:tailEnd/>
          </a:ln>
        </p:spPr>
        <p:txBody>
          <a:bodyPr anchor="ctr"/>
          <a:lstStyle/>
          <a:p>
            <a:pPr algn="ctr"/>
            <a:r>
              <a:rPr lang="en-US" sz="2400" b="1" dirty="0">
                <a:solidFill>
                  <a:prstClr val="white"/>
                </a:solidFill>
                <a:latin typeface="Tahoma" pitchFamily="34" charset="0"/>
                <a:ea typeface="Tahoma" pitchFamily="34" charset="0"/>
                <a:cs typeface="Tahoma" pitchFamily="34" charset="0"/>
              </a:rPr>
              <a:t>FY </a:t>
            </a:r>
            <a:r>
              <a:rPr lang="en-US" sz="2400" b="1" dirty="0" smtClean="0">
                <a:solidFill>
                  <a:prstClr val="white"/>
                </a:solidFill>
                <a:latin typeface="Tahoma" pitchFamily="34" charset="0"/>
                <a:ea typeface="Tahoma" pitchFamily="34" charset="0"/>
                <a:cs typeface="Tahoma" pitchFamily="34" charset="0"/>
              </a:rPr>
              <a:t>2013 </a:t>
            </a:r>
            <a:r>
              <a:rPr lang="en-US" sz="2400" b="1" dirty="0">
                <a:solidFill>
                  <a:prstClr val="white"/>
                </a:solidFill>
                <a:latin typeface="Tahoma" pitchFamily="34" charset="0"/>
                <a:ea typeface="Tahoma" pitchFamily="34" charset="0"/>
                <a:cs typeface="Tahoma" pitchFamily="34" charset="0"/>
              </a:rPr>
              <a:t>Interest per $Million</a:t>
            </a:r>
            <a:r>
              <a:rPr lang="en-US" b="1" dirty="0">
                <a:solidFill>
                  <a:prstClr val="white"/>
                </a:solidFill>
                <a:latin typeface="Tahoma" pitchFamily="34" charset="0"/>
                <a:ea typeface="Tahoma" pitchFamily="34" charset="0"/>
                <a:cs typeface="Tahoma" pitchFamily="34" charset="0"/>
              </a:rPr>
              <a:t/>
            </a:r>
            <a:br>
              <a:rPr lang="en-US" b="1" dirty="0">
                <a:solidFill>
                  <a:prstClr val="white"/>
                </a:solidFill>
                <a:latin typeface="Tahoma" pitchFamily="34" charset="0"/>
                <a:ea typeface="Tahoma" pitchFamily="34" charset="0"/>
                <a:cs typeface="Tahoma" pitchFamily="34" charset="0"/>
              </a:rPr>
            </a:br>
            <a:r>
              <a:rPr lang="en-US" dirty="0">
                <a:solidFill>
                  <a:prstClr val="white"/>
                </a:solidFill>
                <a:latin typeface="Tahoma" pitchFamily="34" charset="0"/>
                <a:ea typeface="Tahoma" pitchFamily="34" charset="0"/>
                <a:cs typeface="Tahoma" pitchFamily="34" charset="0"/>
              </a:rPr>
              <a:t>Commercial Payments</a:t>
            </a:r>
          </a:p>
        </p:txBody>
      </p:sp>
      <p:sp>
        <p:nvSpPr>
          <p:cNvPr id="9222" name="Text Box 7"/>
          <p:cNvSpPr txBox="1">
            <a:spLocks noChangeArrowheads="1"/>
          </p:cNvSpPr>
          <p:nvPr/>
        </p:nvSpPr>
        <p:spPr bwMode="auto">
          <a:xfrm>
            <a:off x="457200" y="5692776"/>
            <a:ext cx="8115301" cy="600164"/>
          </a:xfrm>
          <a:prstGeom prst="rect">
            <a:avLst/>
          </a:prstGeom>
          <a:solidFill>
            <a:srgbClr val="FFFFCC"/>
          </a:solidFill>
          <a:ln w="12700" algn="ctr">
            <a:solidFill>
              <a:schemeClr val="tx1"/>
            </a:solidFill>
            <a:miter lim="800000"/>
            <a:headEnd/>
            <a:tailEnd/>
          </a:ln>
        </p:spPr>
        <p:txBody>
          <a:bodyPr wrap="square">
            <a:spAutoFit/>
          </a:bodyPr>
          <a:lstStyle/>
          <a:p>
            <a:r>
              <a:rPr lang="en-US" sz="1100" b="1" dirty="0">
                <a:solidFill>
                  <a:prstClr val="black"/>
                </a:solidFill>
                <a:latin typeface="Tahoma" pitchFamily="34" charset="0"/>
                <a:ea typeface="Tahoma" pitchFamily="34" charset="0"/>
                <a:cs typeface="Tahoma" pitchFamily="34" charset="0"/>
              </a:rPr>
              <a:t>Bottom Line: </a:t>
            </a:r>
          </a:p>
          <a:p>
            <a:pPr>
              <a:buFont typeface="Arial" charset="0"/>
              <a:buChar char="•"/>
            </a:pPr>
            <a:r>
              <a:rPr lang="en-US" sz="1100" b="1" dirty="0">
                <a:solidFill>
                  <a:prstClr val="black"/>
                </a:solidFill>
                <a:latin typeface="Tahoma" pitchFamily="34" charset="0"/>
                <a:ea typeface="Tahoma" pitchFamily="34" charset="0"/>
                <a:cs typeface="Tahoma" pitchFamily="34" charset="0"/>
              </a:rPr>
              <a:t> </a:t>
            </a:r>
            <a:r>
              <a:rPr lang="en-US" sz="1100" dirty="0" smtClean="0">
                <a:solidFill>
                  <a:prstClr val="black"/>
                </a:solidFill>
                <a:latin typeface="Tahoma" pitchFamily="34" charset="0"/>
                <a:ea typeface="Tahoma" pitchFamily="34" charset="0"/>
                <a:cs typeface="Tahoma" pitchFamily="34" charset="0"/>
              </a:rPr>
              <a:t>VA Commercial Payments Interest Per Million (IPM) increased from $</a:t>
            </a:r>
            <a:r>
              <a:rPr lang="en-US" sz="1100" dirty="0">
                <a:solidFill>
                  <a:prstClr val="black"/>
                </a:solidFill>
                <a:latin typeface="Tahoma" pitchFamily="34" charset="0"/>
                <a:ea typeface="Tahoma" pitchFamily="34" charset="0"/>
                <a:cs typeface="Tahoma" pitchFamily="34" charset="0"/>
              </a:rPr>
              <a:t>9</a:t>
            </a:r>
            <a:r>
              <a:rPr lang="en-US" sz="1100" dirty="0" smtClean="0">
                <a:solidFill>
                  <a:prstClr val="black"/>
                </a:solidFill>
                <a:latin typeface="Tahoma" pitchFamily="34" charset="0"/>
                <a:ea typeface="Tahoma" pitchFamily="34" charset="0"/>
                <a:cs typeface="Tahoma" pitchFamily="34" charset="0"/>
              </a:rPr>
              <a:t> in April to $12 in May.  However, VA’s FYTD 2013 performance level ($14) is an 7 percent improvement over the same period in FY 2012 ($15). </a:t>
            </a:r>
            <a:endParaRPr lang="en-US" sz="1100" dirty="0">
              <a:solidFill>
                <a:prstClr val="black"/>
              </a:solidFill>
              <a:latin typeface="Tahoma" pitchFamily="34" charset="0"/>
              <a:ea typeface="Tahoma" pitchFamily="34" charset="0"/>
              <a:cs typeface="Tahoma" pitchFamily="34" charset="0"/>
            </a:endParaRPr>
          </a:p>
        </p:txBody>
      </p:sp>
      <p:sp>
        <p:nvSpPr>
          <p:cNvPr id="5" name="Footer Placeholder 11"/>
          <p:cNvSpPr>
            <a:spLocks noGrp="1"/>
          </p:cNvSpPr>
          <p:nvPr>
            <p:ph type="ftr" sz="quarter" idx="11"/>
          </p:nvPr>
        </p:nvSpPr>
        <p:spPr>
          <a:xfrm>
            <a:off x="3124200" y="6356350"/>
            <a:ext cx="2895600" cy="365125"/>
          </a:xfrm>
          <a:noFill/>
        </p:spPr>
        <p:txBody>
          <a:bodyPr/>
          <a:lstStyle/>
          <a:p>
            <a:fld id="{3839F7DD-76FA-4476-8B06-204B7D0FD78B}" type="slidenum">
              <a:rPr lang="en-US" smtClean="0">
                <a:solidFill>
                  <a:srgbClr val="000000"/>
                </a:solidFill>
              </a:rPr>
              <a:pPr/>
              <a:t>12</a:t>
            </a:fld>
            <a:endParaRPr lang="en-US" dirty="0" smtClean="0">
              <a:solidFill>
                <a:srgbClr val="000000"/>
              </a:solidFill>
            </a:endParaRPr>
          </a:p>
        </p:txBody>
      </p:sp>
      <p:sp>
        <p:nvSpPr>
          <p:cNvPr id="7" name="TextBox 6"/>
          <p:cNvSpPr txBox="1"/>
          <p:nvPr/>
        </p:nvSpPr>
        <p:spPr>
          <a:xfrm>
            <a:off x="1300947" y="2209800"/>
            <a:ext cx="369332" cy="1676401"/>
          </a:xfrm>
          <a:prstGeom prst="rect">
            <a:avLst/>
          </a:prstGeom>
          <a:noFill/>
        </p:spPr>
        <p:txBody>
          <a:bodyPr vert="vert270" wrap="square" rtlCol="0">
            <a:spAutoFit/>
          </a:bodyPr>
          <a:lstStyle/>
          <a:p>
            <a:r>
              <a:rPr lang="en-US" sz="1200" b="1" dirty="0" smtClean="0">
                <a:latin typeface="Tahoma" pitchFamily="34" charset="0"/>
                <a:ea typeface="Tahoma" pitchFamily="34" charset="0"/>
                <a:cs typeface="Tahoma" pitchFamily="34" charset="0"/>
              </a:rPr>
              <a:t>Interest per $Million</a:t>
            </a:r>
            <a:endParaRPr lang="en-US" sz="1200" b="1" dirty="0">
              <a:latin typeface="Tahoma" pitchFamily="34" charset="0"/>
              <a:ea typeface="Tahoma" pitchFamily="34" charset="0"/>
              <a:cs typeface="Tahoma" pitchFamily="34" charset="0"/>
            </a:endParaRPr>
          </a:p>
        </p:txBody>
      </p:sp>
      <p:grpSp>
        <p:nvGrpSpPr>
          <p:cNvPr id="10" name="Group 9"/>
          <p:cNvGrpSpPr/>
          <p:nvPr/>
        </p:nvGrpSpPr>
        <p:grpSpPr>
          <a:xfrm>
            <a:off x="7770580" y="2618121"/>
            <a:ext cx="669150" cy="935960"/>
            <a:chOff x="3529897" y="-343601"/>
            <a:chExt cx="668533" cy="937876"/>
          </a:xfrm>
        </p:grpSpPr>
        <p:sp>
          <p:nvSpPr>
            <p:cNvPr id="11" name="Text Box 2"/>
            <p:cNvSpPr txBox="1">
              <a:spLocks noChangeArrowheads="1"/>
            </p:cNvSpPr>
            <p:nvPr/>
          </p:nvSpPr>
          <p:spPr bwMode="auto">
            <a:xfrm>
              <a:off x="3531716" y="-343601"/>
              <a:ext cx="666714" cy="937876"/>
            </a:xfrm>
            <a:prstGeom prst="rect">
              <a:avLst/>
            </a:prstGeom>
            <a:solidFill>
              <a:srgbClr val="FFFFFF"/>
            </a:solidFill>
            <a:ln w="28575">
              <a:solidFill>
                <a:sysClr val="windowText" lastClr="000000"/>
              </a:solidFill>
              <a:miter lim="800000"/>
              <a:headEnd/>
              <a:tailEnd/>
            </a:ln>
            <a:effectLst/>
          </p:spPr>
          <p:txBody>
            <a:bodyPr wrap="square" lIns="36576" tIns="27432" rIns="36576" bIns="27432"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sz="1000"/>
              </a:pPr>
              <a:endParaRPr kumimoji="0" lang="en-US" sz="900" b="1" i="0" u="none" strike="noStrike" kern="0" cap="none" spc="0" normalizeH="0" baseline="0" noProof="0">
                <a:ln>
                  <a:noFill/>
                </a:ln>
                <a:solidFill>
                  <a:srgbClr val="FF6600"/>
                </a:solidFill>
                <a:effectLst/>
                <a:uLnTx/>
                <a:uFillTx/>
                <a:latin typeface="Arial"/>
                <a:ea typeface="+mn-ea"/>
                <a:cs typeface="Arial"/>
              </a:endParaRPr>
            </a:p>
          </p:txBody>
        </p:sp>
        <p:sp>
          <p:nvSpPr>
            <p:cNvPr id="12" name="Line 4"/>
            <p:cNvSpPr>
              <a:spLocks noChangeShapeType="1"/>
            </p:cNvSpPr>
            <p:nvPr/>
          </p:nvSpPr>
          <p:spPr bwMode="auto">
            <a:xfrm>
              <a:off x="3847017" y="80630"/>
              <a:ext cx="0" cy="451077"/>
            </a:xfrm>
            <a:prstGeom prst="line">
              <a:avLst/>
            </a:prstGeom>
            <a:noFill/>
            <a:ln w="50800">
              <a:solidFill>
                <a:srgbClr val="000000"/>
              </a:solidFill>
              <a:round/>
              <a:headEnd/>
              <a:tailEnd type="triangle" w="med" len="med"/>
            </a:ln>
            <a:effectLst/>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13" name="Text Box 3"/>
            <p:cNvSpPr txBox="1">
              <a:spLocks noChangeArrowheads="1"/>
            </p:cNvSpPr>
            <p:nvPr/>
          </p:nvSpPr>
          <p:spPr bwMode="auto">
            <a:xfrm>
              <a:off x="3529897" y="-237803"/>
              <a:ext cx="668533" cy="318433"/>
            </a:xfrm>
            <a:prstGeom prst="rect">
              <a:avLst/>
            </a:prstGeom>
            <a:noFill/>
            <a:ln w="9525" algn="ctr">
              <a:noFill/>
              <a:miter lim="800000"/>
              <a:headEnd/>
              <a:tailEnd/>
            </a:ln>
            <a:effectLst/>
          </p:spPr>
          <p:txBody>
            <a:bodyPr wrap="square" lIns="36576" tIns="32004" rIns="36576" bIns="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sz="1000"/>
              </a:pPr>
              <a:r>
                <a:rPr kumimoji="0" lang="en-US" sz="1475" b="1" i="0" u="none" strike="noStrike" kern="0" cap="none" spc="0" normalizeH="0" baseline="0" noProof="0" dirty="0">
                  <a:ln>
                    <a:noFill/>
                  </a:ln>
                  <a:solidFill>
                    <a:srgbClr val="000000"/>
                  </a:solidFill>
                  <a:effectLst/>
                  <a:uLnTx/>
                  <a:uFillTx/>
                  <a:latin typeface="Arial"/>
                  <a:ea typeface="+mn-ea"/>
                  <a:cs typeface="Arial"/>
                </a:rPr>
                <a:t>Good</a:t>
              </a:r>
            </a:p>
          </p:txBody>
        </p:sp>
      </p:grpSp>
    </p:spTree>
    <p:extLst>
      <p:ext uri="{BB962C8B-B14F-4D97-AF65-F5344CB8AC3E}">
        <p14:creationId xmlns:p14="http://schemas.microsoft.com/office/powerpoint/2010/main" val="5729659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762000"/>
            <a:ext cx="7962900" cy="246221"/>
          </a:xfrm>
          <a:prstGeom prst="rect">
            <a:avLst/>
          </a:prstGeom>
          <a:ln>
            <a:noFill/>
          </a:ln>
        </p:spPr>
        <p:txBody>
          <a:bodyPr>
            <a:spAutoFit/>
          </a:bodyPr>
          <a:lstStyle/>
          <a:p>
            <a:pPr eaLnBrk="1" hangingPunct="1">
              <a:defRPr/>
            </a:pPr>
            <a:endParaRPr lang="en-US" sz="1000" dirty="0">
              <a:latin typeface="Arial Narrow" pitchFamily="34" charset="0"/>
            </a:endParaRPr>
          </a:p>
        </p:txBody>
      </p:sp>
      <p:sp>
        <p:nvSpPr>
          <p:cNvPr id="3" name="TextBox 2"/>
          <p:cNvSpPr txBox="1"/>
          <p:nvPr/>
        </p:nvSpPr>
        <p:spPr>
          <a:xfrm>
            <a:off x="533400" y="304800"/>
            <a:ext cx="8001000" cy="369332"/>
          </a:xfrm>
          <a:prstGeom prst="rect">
            <a:avLst/>
          </a:prstGeom>
          <a:noFill/>
        </p:spPr>
        <p:txBody>
          <a:bodyPr wrap="square" rtlCol="0">
            <a:spAutoFit/>
          </a:bodyPr>
          <a:lstStyle/>
          <a:p>
            <a:pPr algn="ctr"/>
            <a:r>
              <a:rPr lang="en-US" dirty="0" smtClean="0">
                <a:latin typeface="Arial Rounded MT Bold" pitchFamily="34" charset="0"/>
              </a:rPr>
              <a:t>Commercial Small Business Payments</a:t>
            </a:r>
            <a:endParaRPr lang="en-US" dirty="0"/>
          </a:p>
        </p:txBody>
      </p:sp>
      <p:sp>
        <p:nvSpPr>
          <p:cNvPr id="6" name="Footer Placeholder 11"/>
          <p:cNvSpPr>
            <a:spLocks noGrp="1"/>
          </p:cNvSpPr>
          <p:nvPr>
            <p:ph type="ftr" sz="quarter" idx="11"/>
          </p:nvPr>
        </p:nvSpPr>
        <p:spPr>
          <a:xfrm>
            <a:off x="3124200" y="6356350"/>
            <a:ext cx="2895600" cy="365125"/>
          </a:xfrm>
          <a:noFill/>
        </p:spPr>
        <p:txBody>
          <a:bodyPr/>
          <a:lstStyle/>
          <a:p>
            <a:fld id="{3839F7DD-76FA-4476-8B06-204B7D0FD78B}" type="slidenum">
              <a:rPr lang="en-US" smtClean="0">
                <a:solidFill>
                  <a:srgbClr val="000000"/>
                </a:solidFill>
              </a:rPr>
              <a:pPr/>
              <a:t>2</a:t>
            </a:fld>
            <a:endParaRPr lang="en-US" dirty="0" smtClean="0">
              <a:solidFill>
                <a:srgbClr val="000000"/>
              </a:solidFill>
            </a:endParaRPr>
          </a:p>
        </p:txBody>
      </p:sp>
      <p:sp>
        <p:nvSpPr>
          <p:cNvPr id="2" name="Rectangle 1"/>
          <p:cNvSpPr/>
          <p:nvPr/>
        </p:nvSpPr>
        <p:spPr>
          <a:xfrm>
            <a:off x="476250" y="885110"/>
            <a:ext cx="8229600" cy="4702826"/>
          </a:xfrm>
          <a:prstGeom prst="rect">
            <a:avLst/>
          </a:prstGeom>
        </p:spPr>
        <p:txBody>
          <a:bodyPr wrap="square">
            <a:spAutoFit/>
          </a:bodyPr>
          <a:lstStyle/>
          <a:p>
            <a:pPr eaLnBrk="1" hangingPunct="1">
              <a:defRPr/>
            </a:pPr>
            <a:r>
              <a:rPr lang="en-US" sz="1400" b="1" i="1" dirty="0">
                <a:latin typeface="Arial Narrow" pitchFamily="34" charset="0"/>
                <a:cs typeface="Arial" pitchFamily="34" charset="0"/>
              </a:rPr>
              <a:t>Note:  </a:t>
            </a:r>
            <a:r>
              <a:rPr lang="en-US" sz="1400" i="1" dirty="0">
                <a:latin typeface="Arial Narrow" pitchFamily="34" charset="0"/>
                <a:cs typeface="Arial" pitchFamily="34" charset="0"/>
              </a:rPr>
              <a:t>OMB instructed Agencies to accelerate payments to small businesses with the goal of paying small businesses within 15 days of receipt of appropriate documentation.  Delivery of goods and acceptance of services must still occur before making payment. </a:t>
            </a:r>
            <a:r>
              <a:rPr lang="en-US" sz="1400" i="1" dirty="0" smtClean="0">
                <a:latin typeface="Arial Narrow" pitchFamily="34" charset="0"/>
                <a:cs typeface="Arial" pitchFamily="34" charset="0"/>
              </a:rPr>
              <a:t> VA </a:t>
            </a:r>
            <a:r>
              <a:rPr lang="en-US" sz="1400" i="1" dirty="0">
                <a:latin typeface="Arial Narrow" pitchFamily="34" charset="0"/>
                <a:cs typeface="Arial" pitchFamily="34" charset="0"/>
              </a:rPr>
              <a:t>has for many years used existing authority in the Prompt Payment Act to accelerate commercial vendor small business payments after receiving all proper documentation, including acceptance.  Entities designated as small businesses are submitted for payment through FMS (not money managed) when acceptance occurs.  </a:t>
            </a:r>
          </a:p>
          <a:p>
            <a:pPr marL="456379" indent="-456379" eaLnBrk="1" hangingPunct="1">
              <a:lnSpc>
                <a:spcPct val="80000"/>
              </a:lnSpc>
              <a:defRPr/>
            </a:pPr>
            <a:endParaRPr lang="en-US" sz="1200" b="1" dirty="0">
              <a:latin typeface="Arial Narrow" pitchFamily="34" charset="0"/>
            </a:endParaRPr>
          </a:p>
          <a:p>
            <a:pPr>
              <a:lnSpc>
                <a:spcPct val="80000"/>
              </a:lnSpc>
              <a:defRPr/>
            </a:pPr>
            <a:r>
              <a:rPr lang="en-US" sz="1400" b="1" dirty="0" smtClean="0">
                <a:latin typeface="Arial Narrow" pitchFamily="34" charset="0"/>
                <a:cs typeface="Arial" pitchFamily="34" charset="0"/>
              </a:rPr>
              <a:t>May </a:t>
            </a:r>
            <a:r>
              <a:rPr lang="en-US" sz="1400" b="1" dirty="0">
                <a:latin typeface="Arial Narrow" pitchFamily="34" charset="0"/>
                <a:cs typeface="Arial" pitchFamily="34" charset="0"/>
              </a:rPr>
              <a:t>Highlights</a:t>
            </a:r>
            <a:r>
              <a:rPr lang="en-US" sz="1400" dirty="0">
                <a:latin typeface="Arial Narrow" pitchFamily="34" charset="0"/>
                <a:cs typeface="Arial" pitchFamily="34" charset="0"/>
              </a:rPr>
              <a:t>:</a:t>
            </a:r>
          </a:p>
          <a:p>
            <a:pPr eaLnBrk="1" hangingPunct="1">
              <a:lnSpc>
                <a:spcPct val="80000"/>
              </a:lnSpc>
              <a:defRPr/>
            </a:pPr>
            <a:endParaRPr lang="en-US" sz="1400" dirty="0">
              <a:latin typeface="Arial Narrow" pitchFamily="34" charset="0"/>
            </a:endParaRPr>
          </a:p>
          <a:p>
            <a:pPr marL="182804" indent="-182804" eaLnBrk="1" hangingPunct="1">
              <a:lnSpc>
                <a:spcPct val="80000"/>
              </a:lnSpc>
              <a:buFontTx/>
              <a:buChar char="•"/>
              <a:defRPr/>
            </a:pPr>
            <a:r>
              <a:rPr lang="en-US" sz="1400" dirty="0">
                <a:latin typeface="Arial Narrow" pitchFamily="34" charset="0"/>
              </a:rPr>
              <a:t>VA paid </a:t>
            </a:r>
            <a:r>
              <a:rPr lang="en-US" sz="1400" dirty="0" smtClean="0">
                <a:latin typeface="Arial Narrow" pitchFamily="34" charset="0"/>
              </a:rPr>
              <a:t>95 </a:t>
            </a:r>
            <a:r>
              <a:rPr lang="en-US" sz="1400" dirty="0">
                <a:latin typeface="Arial Narrow" pitchFamily="34" charset="0"/>
              </a:rPr>
              <a:t>percent of small business invoices in </a:t>
            </a:r>
            <a:r>
              <a:rPr lang="en-US" sz="1400" dirty="0" smtClean="0">
                <a:latin typeface="Arial Narrow" pitchFamily="34" charset="0"/>
              </a:rPr>
              <a:t>May (FYTD </a:t>
            </a:r>
            <a:r>
              <a:rPr lang="en-US" sz="1400" dirty="0">
                <a:latin typeface="Arial Narrow" pitchFamily="34" charset="0"/>
              </a:rPr>
              <a:t>94 percent) within the 15 day timeliness metric </a:t>
            </a:r>
            <a:r>
              <a:rPr lang="en-US" sz="1400" dirty="0" smtClean="0">
                <a:latin typeface="Arial Narrow" pitchFamily="34" charset="0"/>
              </a:rPr>
              <a:t>bettering </a:t>
            </a:r>
            <a:r>
              <a:rPr lang="en-US" sz="1400" dirty="0">
                <a:latin typeface="Arial Narrow" pitchFamily="34" charset="0"/>
              </a:rPr>
              <a:t>the VA goal </a:t>
            </a:r>
          </a:p>
          <a:p>
            <a:pPr marL="166688" lvl="1" indent="-166688">
              <a:lnSpc>
                <a:spcPct val="80000"/>
              </a:lnSpc>
              <a:buFontTx/>
              <a:buChar char="•"/>
              <a:defRPr/>
            </a:pPr>
            <a:r>
              <a:rPr lang="en-US" sz="1400" dirty="0">
                <a:latin typeface="Arial Narrow" pitchFamily="34" charset="0"/>
              </a:rPr>
              <a:t>Station 791 (Denver Acquisition and Logistics Center) continues a new high volume small business contract for the repair of hearing aids paid within the 15 day timeliness metric which has helped </a:t>
            </a:r>
            <a:r>
              <a:rPr lang="en-US" sz="1400" dirty="0" smtClean="0">
                <a:latin typeface="Arial Narrow" pitchFamily="34" charset="0"/>
              </a:rPr>
              <a:t>maintain payment </a:t>
            </a:r>
            <a:r>
              <a:rPr lang="en-US" sz="1400" dirty="0">
                <a:latin typeface="Arial Narrow" pitchFamily="34" charset="0"/>
              </a:rPr>
              <a:t>timeliness</a:t>
            </a:r>
          </a:p>
          <a:p>
            <a:pPr marL="166688" lvl="1" indent="-166688">
              <a:lnSpc>
                <a:spcPct val="80000"/>
              </a:lnSpc>
              <a:buFontTx/>
              <a:buChar char="•"/>
              <a:defRPr/>
            </a:pPr>
            <a:r>
              <a:rPr lang="en-US" sz="1400" dirty="0">
                <a:latin typeface="Arial Narrow" pitchFamily="34" charset="0"/>
              </a:rPr>
              <a:t>FSC </a:t>
            </a:r>
            <a:r>
              <a:rPr lang="en-US" sz="1400" dirty="0" smtClean="0">
                <a:latin typeface="Arial Narrow" pitchFamily="34" charset="0"/>
              </a:rPr>
              <a:t>issued </a:t>
            </a:r>
            <a:r>
              <a:rPr lang="en-US" sz="1400" dirty="0">
                <a:latin typeface="Arial Narrow" pitchFamily="34" charset="0"/>
              </a:rPr>
              <a:t>a notice to VA stations highlighting the OMB goal and encouraged timely certification of invoices and receipt processing during VHA Fiscal Officers Calls</a:t>
            </a:r>
          </a:p>
          <a:p>
            <a:pPr marL="166688" lvl="1" indent="-166688">
              <a:lnSpc>
                <a:spcPct val="80000"/>
              </a:lnSpc>
              <a:buFontTx/>
              <a:buChar char="•"/>
              <a:defRPr/>
            </a:pPr>
            <a:r>
              <a:rPr lang="en-US" sz="1400" dirty="0">
                <a:latin typeface="Arial Narrow" pitchFamily="34" charset="0"/>
              </a:rPr>
              <a:t>FSC </a:t>
            </a:r>
            <a:r>
              <a:rPr lang="en-US" sz="1400" dirty="0" smtClean="0">
                <a:latin typeface="Arial Narrow" pitchFamily="34" charset="0"/>
              </a:rPr>
              <a:t>used </a:t>
            </a:r>
            <a:r>
              <a:rPr lang="en-US" sz="1400" dirty="0">
                <a:latin typeface="Arial Narrow" pitchFamily="34" charset="0"/>
              </a:rPr>
              <a:t>mail campaigns to vendors to promote ways to shorten the payment cycle time and obtain payment information by using Electronic Funds Transfer (EFT), Electronic Invoicing, Central Contractor Registration (CCR), and FSC’s Vendor Inquiry System (VIS) web portal to monitor payment information</a:t>
            </a:r>
          </a:p>
          <a:p>
            <a:pPr marL="166688" lvl="1" indent="-166688">
              <a:lnSpc>
                <a:spcPct val="80000"/>
              </a:lnSpc>
              <a:buFontTx/>
              <a:buChar char="•"/>
              <a:defRPr/>
            </a:pPr>
            <a:r>
              <a:rPr lang="en-US" sz="1400" dirty="0">
                <a:latin typeface="Arial Narrow" pitchFamily="34" charset="0"/>
              </a:rPr>
              <a:t>FSC continues to analyze small business payment data to identify opportunities to further increase payment timeliness and will work with Administrations/Stations to identify causes for delayed payments and potential procedures for accelerating payments</a:t>
            </a:r>
          </a:p>
          <a:p>
            <a:pPr marL="640004" lvl="1" indent="-182804">
              <a:lnSpc>
                <a:spcPct val="80000"/>
              </a:lnSpc>
              <a:buFontTx/>
              <a:buChar char="•"/>
              <a:defRPr/>
            </a:pPr>
            <a:endParaRPr lang="en-US" sz="1400" dirty="0">
              <a:latin typeface="Arial Narrow" pitchFamily="34" charset="0"/>
            </a:endParaRPr>
          </a:p>
          <a:p>
            <a:pPr marL="457014" indent="-457014" eaLnBrk="1" hangingPunct="1">
              <a:defRPr/>
            </a:pPr>
            <a:endParaRPr lang="en-US" sz="1200" b="1" dirty="0">
              <a:latin typeface="Arial Narrow" pitchFamily="34" charset="0"/>
            </a:endParaRPr>
          </a:p>
          <a:p>
            <a:pPr marL="457014" indent="-457014" eaLnBrk="1" hangingPunct="1">
              <a:defRPr/>
            </a:pPr>
            <a:endParaRPr lang="en-US" sz="1000" b="1" dirty="0">
              <a:latin typeface="Arial Narrow" pitchFamily="34" charset="0"/>
            </a:endParaRPr>
          </a:p>
          <a:p>
            <a:pPr marL="457014" indent="-457014" eaLnBrk="1" hangingPunct="1">
              <a:defRPr/>
            </a:pPr>
            <a:r>
              <a:rPr lang="en-US" sz="1000" b="1" dirty="0">
                <a:latin typeface="Arial Narrow" pitchFamily="34" charset="0"/>
              </a:rPr>
              <a:t>Prepared by:</a:t>
            </a:r>
            <a:r>
              <a:rPr lang="en-US" sz="1000" dirty="0">
                <a:latin typeface="Arial Narrow" pitchFamily="34" charset="0"/>
              </a:rPr>
              <a:t>  Kevin Miers, Systems &amp; Procedures Analyst, VA Financial Services Center, </a:t>
            </a:r>
            <a:r>
              <a:rPr lang="en-US" sz="1000" dirty="0">
                <a:solidFill>
                  <a:srgbClr val="FF0000"/>
                </a:solidFill>
                <a:latin typeface="Arial Narrow" pitchFamily="34" charset="0"/>
                <a:hlinkClick r:id="rId2"/>
              </a:rPr>
              <a:t>Kevin.Miers@va.gov</a:t>
            </a:r>
            <a:r>
              <a:rPr lang="en-US" sz="1000" dirty="0">
                <a:latin typeface="Arial Narrow" pitchFamily="34" charset="0"/>
              </a:rPr>
              <a:t> </a:t>
            </a:r>
          </a:p>
          <a:p>
            <a:pPr marL="457014" indent="-457014" eaLnBrk="1" hangingPunct="1">
              <a:defRPr/>
            </a:pPr>
            <a:r>
              <a:rPr lang="en-US" sz="1000" b="1" dirty="0">
                <a:latin typeface="Arial Narrow" pitchFamily="34" charset="0"/>
              </a:rPr>
              <a:t>Approved by:</a:t>
            </a:r>
            <a:r>
              <a:rPr lang="en-US" sz="1000" dirty="0">
                <a:latin typeface="Arial Narrow" pitchFamily="34" charset="0"/>
              </a:rPr>
              <a:t>  Robert Adams, Deputy Director, VA Financial Services Center, (512) 460-5002 </a:t>
            </a:r>
          </a:p>
          <a:p>
            <a:pPr marL="457014" indent="-457014" eaLnBrk="1" hangingPunct="1">
              <a:defRPr/>
            </a:pPr>
            <a:r>
              <a:rPr lang="en-US" sz="1000" b="1" dirty="0">
                <a:latin typeface="Arial Narrow" pitchFamily="34" charset="0"/>
              </a:rPr>
              <a:t>Version Date:</a:t>
            </a:r>
            <a:r>
              <a:rPr lang="en-US" sz="1000" dirty="0">
                <a:latin typeface="Arial Narrow" pitchFamily="34" charset="0"/>
              </a:rPr>
              <a:t>  </a:t>
            </a:r>
            <a:r>
              <a:rPr lang="en-US" sz="1000" dirty="0" smtClean="0">
                <a:latin typeface="Arial Narrow" pitchFamily="34" charset="0"/>
              </a:rPr>
              <a:t>June 7, </a:t>
            </a:r>
            <a:r>
              <a:rPr lang="en-US" sz="1000" dirty="0">
                <a:latin typeface="Arial Narrow" pitchFamily="34" charset="0"/>
              </a:rPr>
              <a:t>2013</a:t>
            </a:r>
          </a:p>
        </p:txBody>
      </p:sp>
    </p:spTree>
    <p:extLst>
      <p:ext uri="{BB962C8B-B14F-4D97-AF65-F5344CB8AC3E}">
        <p14:creationId xmlns:p14="http://schemas.microsoft.com/office/powerpoint/2010/main" val="11732096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descr="OM (Finance)-197"/>
          <p:cNvGraphicFramePr>
            <a:graphicFrameLocks noGrp="1"/>
          </p:cNvGraphicFramePr>
          <p:nvPr>
            <p:extLst>
              <p:ext uri="{D42A27DB-BD31-4B8C-83A1-F6EECF244321}">
                <p14:modId xmlns:p14="http://schemas.microsoft.com/office/powerpoint/2010/main" val="3371810210"/>
              </p:ext>
            </p:extLst>
          </p:nvPr>
        </p:nvGraphicFramePr>
        <p:xfrm>
          <a:off x="822960" y="703262"/>
          <a:ext cx="708660" cy="457200"/>
        </p:xfrm>
        <a:graphic>
          <a:graphicData uri="http://schemas.openxmlformats.org/drawingml/2006/table">
            <a:tbl>
              <a:tblPr firstRow="1" bandRow="1">
                <a:tableStyleId>{5C22544A-7EE6-4342-B048-85BDC9FD1C3A}</a:tableStyleId>
              </a:tblPr>
              <a:tblGrid>
                <a:gridCol w="303241"/>
                <a:gridCol w="405419"/>
              </a:tblGrid>
              <a:tr h="373063">
                <a:tc>
                  <a:txBody>
                    <a:bodyPr/>
                    <a:lstStyle/>
                    <a:p>
                      <a:r>
                        <a:rPr lang="en-US" sz="600" dirty="0" smtClean="0"/>
                        <a:t>Metric ID</a:t>
                      </a:r>
                      <a:endParaRPr lang="en-US" sz="600" dirty="0"/>
                    </a:p>
                  </a:txBody>
                  <a:tcPr/>
                </a:tc>
                <a:tc>
                  <a:txBody>
                    <a:bodyPr/>
                    <a:lstStyle/>
                    <a:p>
                      <a:r>
                        <a:rPr lang="en-US" sz="600" dirty="0" smtClean="0"/>
                        <a:t>OM (Finance)-197</a:t>
                      </a:r>
                    </a:p>
                  </a:txBody>
                  <a:tcPr/>
                </a:tc>
              </a:tr>
            </a:tbl>
          </a:graphicData>
        </a:graphic>
      </p:graphicFrame>
      <p:sp>
        <p:nvSpPr>
          <p:cNvPr id="1027" name="Date Placeholder 1"/>
          <p:cNvSpPr>
            <a:spLocks noGrp="1"/>
          </p:cNvSpPr>
          <p:nvPr>
            <p:ph type="dt" sz="half" idx="10"/>
          </p:nvPr>
        </p:nvSpPr>
        <p:spPr>
          <a:xfrm>
            <a:off x="457199" y="6356350"/>
            <a:ext cx="2600803" cy="365125"/>
          </a:xfrm>
          <a:noFill/>
        </p:spPr>
        <p:txBody>
          <a:bodyPr/>
          <a:lstStyle/>
          <a:p>
            <a:r>
              <a:rPr lang="en-US" sz="1400" dirty="0" smtClean="0">
                <a:solidFill>
                  <a:srgbClr val="000000"/>
                </a:solidFill>
                <a:latin typeface="Arial" pitchFamily="34" charset="0"/>
                <a:cs typeface="Arial" pitchFamily="34" charset="0"/>
              </a:rPr>
              <a:t>Data Through May 2013</a:t>
            </a:r>
          </a:p>
        </p:txBody>
      </p:sp>
      <p:sp>
        <p:nvSpPr>
          <p:cNvPr id="1061" name="Footer Placeholder 11"/>
          <p:cNvSpPr>
            <a:spLocks noGrp="1"/>
          </p:cNvSpPr>
          <p:nvPr>
            <p:ph type="ftr" sz="quarter" idx="11"/>
          </p:nvPr>
        </p:nvSpPr>
        <p:spPr>
          <a:noFill/>
        </p:spPr>
        <p:txBody>
          <a:bodyPr/>
          <a:lstStyle/>
          <a:p>
            <a:fld id="{3839F7DD-76FA-4476-8B06-204B7D0FD78B}" type="slidenum">
              <a:rPr lang="en-US" smtClean="0">
                <a:solidFill>
                  <a:srgbClr val="000000"/>
                </a:solidFill>
              </a:rPr>
              <a:pPr/>
              <a:t>3</a:t>
            </a:fld>
            <a:endParaRPr lang="en-US" dirty="0" smtClean="0">
              <a:solidFill>
                <a:srgbClr val="000000"/>
              </a:solidFill>
            </a:endParaRPr>
          </a:p>
        </p:txBody>
      </p:sp>
      <p:sp>
        <p:nvSpPr>
          <p:cNvPr id="4" name="Title 3"/>
          <p:cNvSpPr>
            <a:spLocks noGrp="1"/>
          </p:cNvSpPr>
          <p:nvPr>
            <p:ph type="title" idx="4294967295"/>
          </p:nvPr>
        </p:nvSpPr>
        <p:spPr>
          <a:xfrm>
            <a:off x="0" y="39688"/>
            <a:ext cx="9144000" cy="295275"/>
          </a:xfrm>
        </p:spPr>
        <p:txBody>
          <a:bodyPr/>
          <a:lstStyle/>
          <a:p>
            <a:r>
              <a:rPr lang="en-US" sz="2400" dirty="0">
                <a:solidFill>
                  <a:srgbClr val="0000FF"/>
                </a:solidFill>
                <a:latin typeface="Arial Rounded MT Bold" pitchFamily="34" charset="0"/>
              </a:rPr>
              <a:t>Metric:</a:t>
            </a:r>
            <a:endParaRPr lang="en-US" sz="2400" dirty="0"/>
          </a:p>
        </p:txBody>
      </p:sp>
      <p:graphicFrame>
        <p:nvGraphicFramePr>
          <p:cNvPr id="60440" name="Group 24" descr="Contains information about the status of the metric."/>
          <p:cNvGraphicFramePr>
            <a:graphicFrameLocks noGrp="1"/>
          </p:cNvGraphicFramePr>
          <p:nvPr>
            <p:extLst>
              <p:ext uri="{D42A27DB-BD31-4B8C-83A1-F6EECF244321}">
                <p14:modId xmlns:p14="http://schemas.microsoft.com/office/powerpoint/2010/main" val="3473459941"/>
              </p:ext>
            </p:extLst>
          </p:nvPr>
        </p:nvGraphicFramePr>
        <p:xfrm>
          <a:off x="6781799" y="0"/>
          <a:ext cx="2362201" cy="1486853"/>
        </p:xfrm>
        <a:graphic>
          <a:graphicData uri="http://schemas.openxmlformats.org/drawingml/2006/table">
            <a:tbl>
              <a:tblPr/>
              <a:tblGrid>
                <a:gridCol w="1448491"/>
                <a:gridCol w="913710"/>
              </a:tblGrid>
              <a:tr h="228600">
                <a:tc gridSpan="2">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Status</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B8D2EA"/>
                    </a:solidFill>
                  </a:tcPr>
                </a:tc>
                <a:tc hMerge="1">
                  <a:txBody>
                    <a:bodyPr/>
                    <a:lstStyle/>
                    <a:p>
                      <a:endParaRPr lang="en-US"/>
                    </a:p>
                  </a:txBody>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Current Month (May)</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Green</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2413">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Next Month (Jun) </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Green</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Projected Green Date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N/A</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latin typeface="Arial" charset="0"/>
                        </a:rPr>
                        <a:t>Monthly Actual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95%</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latin typeface="Arial" charset="0"/>
                        </a:rPr>
                        <a:t>FYTD Actual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94%</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040" name="Rectangle 47"/>
          <p:cNvSpPr>
            <a:spLocks noChangeArrowheads="1"/>
          </p:cNvSpPr>
          <p:nvPr/>
        </p:nvSpPr>
        <p:spPr>
          <a:xfrm>
            <a:off x="2816225" y="261939"/>
            <a:ext cx="3424238" cy="667702"/>
          </a:xfrm>
          <a:prstGeom prst="rect">
            <a:avLst/>
          </a:prstGeom>
          <a:noFill/>
          <a:ln w="9525">
            <a:noFill/>
            <a:miter lim="800000"/>
          </a:ln>
        </p:spPr>
        <p:txBody>
          <a:bodyPr anchor="ct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400" dirty="0" smtClean="0">
                <a:solidFill>
                  <a:srgbClr val="0000FF"/>
                </a:solidFill>
                <a:latin typeface="Arial Rounded MT Bold" pitchFamily="34" charset="0"/>
              </a:rPr>
              <a:t> </a:t>
            </a:r>
            <a:endParaRPr lang="en-US" sz="1800" dirty="0" smtClean="0">
              <a:solidFill>
                <a:srgbClr val="000000"/>
              </a:solidFill>
            </a:endParaRPr>
          </a:p>
          <a:p>
            <a:pPr algn="ctr"/>
            <a:endParaRPr lang="en-US" sz="1800" dirty="0">
              <a:solidFill>
                <a:srgbClr val="800000"/>
              </a:solidFill>
              <a:latin typeface="Arial Rounded MT Bold" pitchFamily="34" charset="0"/>
            </a:endParaRPr>
          </a:p>
          <a:p>
            <a:pPr algn="ctr"/>
            <a:r>
              <a:rPr lang="en-US" sz="2400" dirty="0">
                <a:solidFill>
                  <a:srgbClr val="0000FF"/>
                </a:solidFill>
                <a:latin typeface="Arial Rounded MT Bold" pitchFamily="34" charset="0"/>
              </a:rPr>
              <a:t>  </a:t>
            </a:r>
            <a:endParaRPr lang="en-US" sz="2400" dirty="0">
              <a:solidFill>
                <a:srgbClr val="800000"/>
              </a:solidFill>
              <a:latin typeface="Arial Rounded MT Bold" pitchFamily="34" charset="0"/>
            </a:endParaRPr>
          </a:p>
        </p:txBody>
      </p:sp>
      <p:graphicFrame>
        <p:nvGraphicFramePr>
          <p:cNvPr id="3" name="Table 2" descr="Contains information for indicating how this metric is given a red, yellow, or green status."/>
          <p:cNvGraphicFramePr>
            <a:graphicFrameLocks noGrp="1"/>
          </p:cNvGraphicFramePr>
          <p:nvPr>
            <p:extLst>
              <p:ext uri="{D42A27DB-BD31-4B8C-83A1-F6EECF244321}">
                <p14:modId xmlns:p14="http://schemas.microsoft.com/office/powerpoint/2010/main" val="3170049561"/>
              </p:ext>
            </p:extLst>
          </p:nvPr>
        </p:nvGraphicFramePr>
        <p:xfrm>
          <a:off x="6400800" y="5872166"/>
          <a:ext cx="2292902" cy="858488"/>
        </p:xfrm>
        <a:graphic>
          <a:graphicData uri="http://schemas.openxmlformats.org/drawingml/2006/table">
            <a:tbl>
              <a:tblPr firstRow="1" bandRow="1">
                <a:tableStyleId>{5C22544A-7EE6-4342-B048-85BDC9FD1C3A}</a:tableStyleId>
              </a:tblPr>
              <a:tblGrid>
                <a:gridCol w="578660"/>
                <a:gridCol w="1714242"/>
              </a:tblGrid>
              <a:tr h="201737">
                <a:tc gridSpan="2">
                  <a:txBody>
                    <a:bodyPr/>
                    <a:lstStyle/>
                    <a:p>
                      <a:pPr algn="ctr"/>
                      <a:r>
                        <a:rPr lang="en-US" sz="800" dirty="0" smtClean="0">
                          <a:solidFill>
                            <a:schemeClr val="tx1"/>
                          </a:solidFill>
                        </a:rPr>
                        <a:t>Variance Thresholds</a:t>
                      </a:r>
                      <a:endParaRPr lang="en-US" sz="800" dirty="0">
                        <a:solidFill>
                          <a:schemeClr val="tx1"/>
                        </a:solidFill>
                      </a:endParaRPr>
                    </a:p>
                  </a:txBody>
                  <a:tcPr/>
                </a:tc>
                <a:tc hMerge="1">
                  <a:txBody>
                    <a:bodyPr/>
                    <a:lstStyle/>
                    <a:p>
                      <a:endParaRPr lang="en-US"/>
                    </a:p>
                  </a:txBody>
                  <a:tcPr/>
                </a:tc>
              </a:tr>
              <a:tr h="201737">
                <a:tc>
                  <a:txBody>
                    <a:bodyPr/>
                    <a:lstStyle/>
                    <a:p>
                      <a:r>
                        <a:rPr lang="en-US" sz="800" dirty="0" smtClean="0">
                          <a:solidFill>
                            <a:srgbClr val="FF0000"/>
                          </a:solidFill>
                        </a:rPr>
                        <a:t>Red</a:t>
                      </a:r>
                      <a:endParaRPr lang="en-US" sz="800" dirty="0">
                        <a:solidFill>
                          <a:srgbClr val="FF0000"/>
                        </a:solidFill>
                      </a:endParaRPr>
                    </a:p>
                  </a:txBody>
                  <a:tcPr>
                    <a:solidFill>
                      <a:schemeClr val="bg1">
                        <a:lumMod val="75000"/>
                      </a:schemeClr>
                    </a:solidFill>
                  </a:tcPr>
                </a:tc>
                <a:tc>
                  <a:txBody>
                    <a:bodyPr/>
                    <a:lstStyle/>
                    <a:p>
                      <a:r>
                        <a:rPr lang="en-US" sz="800" baseline="0" dirty="0" smtClean="0"/>
                        <a:t>≤ -10%</a:t>
                      </a:r>
                    </a:p>
                  </a:txBody>
                  <a:tcPr>
                    <a:solidFill>
                      <a:schemeClr val="bg1">
                        <a:lumMod val="75000"/>
                      </a:schemeClr>
                    </a:solidFill>
                  </a:tcPr>
                </a:tc>
              </a:tr>
              <a:tr h="218408">
                <a:tc>
                  <a:txBody>
                    <a:bodyPr/>
                    <a:lstStyle/>
                    <a:p>
                      <a:r>
                        <a:rPr lang="en-US" sz="800" dirty="0" smtClean="0">
                          <a:solidFill>
                            <a:srgbClr val="FFFF00"/>
                          </a:solidFill>
                        </a:rPr>
                        <a:t>Yellow</a:t>
                      </a:r>
                      <a:endParaRPr lang="en-US" sz="800" dirty="0">
                        <a:solidFill>
                          <a:srgbClr val="FFFF00"/>
                        </a:solidFill>
                      </a:endParaRPr>
                    </a:p>
                  </a:txBody>
                  <a:tcPr>
                    <a:solidFill>
                      <a:schemeClr val="bg1">
                        <a:lumMod val="75000"/>
                      </a:schemeClr>
                    </a:solidFill>
                  </a:tcPr>
                </a:tc>
                <a:tc>
                  <a:txBody>
                    <a:bodyPr/>
                    <a:lstStyle/>
                    <a:p>
                      <a:r>
                        <a:rPr lang="en-US" sz="800" baseline="0" dirty="0" smtClean="0"/>
                        <a:t>≤ -5%</a:t>
                      </a:r>
                    </a:p>
                  </a:txBody>
                  <a:tcPr>
                    <a:solidFill>
                      <a:schemeClr val="bg1">
                        <a:lumMod val="75000"/>
                      </a:schemeClr>
                    </a:solidFill>
                  </a:tcPr>
                </a:tc>
              </a:tr>
              <a:tr h="201737">
                <a:tc>
                  <a:txBody>
                    <a:bodyPr/>
                    <a:lstStyle/>
                    <a:p>
                      <a:r>
                        <a:rPr lang="en-US" sz="800" dirty="0" smtClean="0">
                          <a:solidFill>
                            <a:srgbClr val="008000"/>
                          </a:solidFill>
                        </a:rPr>
                        <a:t>Green</a:t>
                      </a:r>
                      <a:endParaRPr lang="en-US" sz="800" dirty="0">
                        <a:solidFill>
                          <a:srgbClr val="008000"/>
                        </a:solidFill>
                      </a:endParaRPr>
                    </a:p>
                  </a:txBody>
                  <a:tcPr>
                    <a:solidFill>
                      <a:schemeClr val="bg1">
                        <a:lumMod val="75000"/>
                      </a:schemeClr>
                    </a:solidFill>
                  </a:tcPr>
                </a:tc>
                <a:tc>
                  <a:txBody>
                    <a:bodyPr/>
                    <a:lstStyle/>
                    <a:p>
                      <a:r>
                        <a:rPr lang="en-US" sz="800" dirty="0" smtClean="0"/>
                        <a:t>&gt; -5%</a:t>
                      </a:r>
                    </a:p>
                  </a:txBody>
                  <a:tcPr>
                    <a:solidFill>
                      <a:schemeClr val="bg1">
                        <a:lumMod val="75000"/>
                      </a:schemeClr>
                    </a:solidFill>
                  </a:tcPr>
                </a:tc>
              </a:tr>
            </a:tbl>
          </a:graphicData>
        </a:graphic>
      </p:graphicFrame>
      <p:graphicFrame>
        <p:nvGraphicFramePr>
          <p:cNvPr id="60530" name="Group 114" descr="Contains information about the metric."/>
          <p:cNvGraphicFramePr>
            <a:graphicFrameLocks noGrp="1"/>
          </p:cNvGraphicFramePr>
          <p:nvPr>
            <p:extLst>
              <p:ext uri="{D42A27DB-BD31-4B8C-83A1-F6EECF244321}">
                <p14:modId xmlns:p14="http://schemas.microsoft.com/office/powerpoint/2010/main" val="1218390390"/>
              </p:ext>
            </p:extLst>
          </p:nvPr>
        </p:nvGraphicFramePr>
        <p:xfrm>
          <a:off x="0" y="-1"/>
          <a:ext cx="2451100" cy="1797075"/>
        </p:xfrm>
        <a:graphic>
          <a:graphicData uri="http://schemas.openxmlformats.org/drawingml/2006/table">
            <a:tbl>
              <a:tblPr/>
              <a:tblGrid>
                <a:gridCol w="931863"/>
                <a:gridCol w="1519237"/>
              </a:tblGrid>
              <a:tr h="249687">
                <a:tc gridSpan="2">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Linkages</a:t>
                      </a:r>
                    </a:p>
                  </a:txBody>
                  <a:tcPr horzOverflow="overflow">
                    <a:lnL cap="flat">
                      <a:noFill/>
                    </a:lnL>
                    <a:lnR cap="flat">
                      <a:noFill/>
                    </a:lnR>
                    <a:lnT cap="flat">
                      <a:noFill/>
                    </a:lnT>
                    <a:lnB>
                      <a:noFill/>
                    </a:lnB>
                    <a:lnTlToBr>
                      <a:noFill/>
                    </a:lnTlToBr>
                    <a:lnBlToTr>
                      <a:noFill/>
                    </a:lnBlToTr>
                    <a:solidFill>
                      <a:srgbClr val="EDD4A1"/>
                    </a:solidFill>
                  </a:tcPr>
                </a:tc>
                <a:tc hMerge="1">
                  <a:txBody>
                    <a:bodyPr/>
                    <a:lstStyle/>
                    <a:p>
                      <a:endParaRPr lang="en-US"/>
                    </a:p>
                  </a:txBody>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Org</a:t>
                      </a:r>
                    </a:p>
                  </a:txBody>
                  <a:tcPr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OM (Finance)</a:t>
                      </a: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B/Line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Enabling</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B/Scorecard</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Operations</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Strategic Goal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4</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05741">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Corp Outcome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Improve Management and Support Services Timeliness and Quality</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r>
            </a:tbl>
          </a:graphicData>
        </a:graphic>
      </p:graphicFrame>
      <p:sp>
        <p:nvSpPr>
          <p:cNvPr id="20" name="TextBox 19"/>
          <p:cNvSpPr txBox="1"/>
          <p:nvPr/>
        </p:nvSpPr>
        <p:spPr>
          <a:xfrm>
            <a:off x="2273977" y="1840651"/>
            <a:ext cx="4508733" cy="246221"/>
          </a:xfrm>
          <a:prstGeom prst="rect">
            <a:avLst/>
          </a:prstGeom>
          <a:noFill/>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1000" dirty="0">
                <a:solidFill>
                  <a:srgbClr val="000000"/>
                </a:solidFill>
              </a:rPr>
              <a:t>Percent Paid Within 15 Days of Receipt of Proper Payment Documentation</a:t>
            </a:r>
          </a:p>
        </p:txBody>
      </p:sp>
      <p:sp>
        <p:nvSpPr>
          <p:cNvPr id="21" name="TextBox 20" descr="Desired direction for this metric is increasing."/>
          <p:cNvSpPr txBox="1"/>
          <p:nvPr/>
        </p:nvSpPr>
        <p:spPr>
          <a:xfrm>
            <a:off x="89574" y="1974641"/>
            <a:ext cx="1461320" cy="984885"/>
          </a:xfrm>
          <a:prstGeom prst="rect">
            <a:avLst/>
          </a:prstGeom>
          <a:noFill/>
          <a:ln>
            <a:solidFill>
              <a:schemeClr val="tx1"/>
            </a:solidFill>
          </a:ln>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000" b="1" dirty="0" smtClean="0">
                <a:ln w="17780" cmpd="sng">
                  <a:solidFill>
                    <a:srgbClr val="00B050"/>
                  </a:solidFill>
                  <a:prstDash val="solid"/>
                  <a:miter lim="800000"/>
                </a:ln>
                <a:solidFill>
                  <a:srgbClr val="00B050"/>
                </a:solidFill>
                <a:effectLst>
                  <a:outerShdw blurRad="50800" algn="tl" rotWithShape="0">
                    <a:srgbClr val="000000"/>
                  </a:outerShdw>
                </a:effectLst>
                <a:latin typeface="Arial Black" pitchFamily="34" charset="0"/>
              </a:rPr>
              <a:t>↑</a:t>
            </a:r>
          </a:p>
          <a:p>
            <a:pPr algn="ctr"/>
            <a:r>
              <a:rPr lang="en-US" sz="1900" b="1" dirty="0" smtClean="0">
                <a:solidFill>
                  <a:srgbClr val="000000"/>
                </a:solidFill>
              </a:rPr>
              <a:t>Desired</a:t>
            </a:r>
          </a:p>
          <a:p>
            <a:pPr algn="ctr"/>
            <a:r>
              <a:rPr lang="en-US" sz="1900" b="1" dirty="0" smtClean="0">
                <a:solidFill>
                  <a:srgbClr val="000000"/>
                </a:solidFill>
              </a:rPr>
              <a:t>Direction</a:t>
            </a:r>
            <a:endParaRPr lang="en-US" sz="1400" b="1" dirty="0">
              <a:solidFill>
                <a:srgbClr val="000000"/>
              </a:solidFill>
            </a:endParaRPr>
          </a:p>
        </p:txBody>
      </p:sp>
      <p:graphicFrame>
        <p:nvGraphicFramePr>
          <p:cNvPr id="12" name="Object 11" descr="Chart displays metric's plan versus actual (both monthly and FYTD), variance from plan, and the previous fiscal year's actuals."/>
          <p:cNvGraphicFramePr>
            <a:graphicFrameLocks noGrp="1" noChangeAspect="1"/>
          </p:cNvGraphicFramePr>
          <p:nvPr>
            <p:extLst>
              <p:ext uri="{D42A27DB-BD31-4B8C-83A1-F6EECF244321}">
                <p14:modId xmlns:p14="http://schemas.microsoft.com/office/powerpoint/2010/main" val="741376427"/>
              </p:ext>
            </p:extLst>
          </p:nvPr>
        </p:nvGraphicFramePr>
        <p:xfrm>
          <a:off x="609600" y="2082800"/>
          <a:ext cx="8194675" cy="3717925"/>
        </p:xfrm>
        <a:graphic>
          <a:graphicData uri="http://schemas.openxmlformats.org/presentationml/2006/ole">
            <mc:AlternateContent xmlns:mc="http://schemas.openxmlformats.org/markup-compatibility/2006">
              <mc:Choice xmlns:v="urn:schemas-microsoft-com:vml" Requires="v">
                <p:oleObj spid="_x0000_s3145" name="Worksheet" r:id="rId5" imgW="7677285" imgH="4019640" progId="Excel.Sheet.8">
                  <p:embed/>
                </p:oleObj>
              </mc:Choice>
              <mc:Fallback>
                <p:oleObj name="Worksheet" r:id="rId5" imgW="7677285" imgH="4019640" progId="Excel.Sheet.8">
                  <p:embed/>
                  <p:pic>
                    <p:nvPicPr>
                      <p:cNvPr id="0" name="Picture 55" descr="Chart displays metric's plan versus actual (both monthly and FYTD), variance from plan, and the previous fiscal year's actuals."/>
                      <p:cNvPicPr>
                        <a:picLocks noGrp="1" noChangeAspect="1" noChangeArrowheads="1"/>
                      </p:cNvPicPr>
                      <p:nvPr/>
                    </p:nvPicPr>
                    <p:blipFill>
                      <a:blip r:embed="rId6"/>
                      <a:srcRect/>
                      <a:stretch>
                        <a:fillRect/>
                      </a:stretch>
                    </p:blipFill>
                    <p:spPr bwMode="auto">
                      <a:xfrm>
                        <a:off x="609600" y="2082800"/>
                        <a:ext cx="8194675" cy="3717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TextBox 21" descr="Desired direction for this metric is decreasing." hidden="1"/>
          <p:cNvSpPr txBox="1"/>
          <p:nvPr/>
        </p:nvSpPr>
        <p:spPr>
          <a:xfrm>
            <a:off x="89576" y="1977965"/>
            <a:ext cx="1461320" cy="984885"/>
          </a:xfrm>
          <a:prstGeom prst="rect">
            <a:avLst/>
          </a:prstGeom>
          <a:noFill/>
          <a:ln>
            <a:solidFill>
              <a:schemeClr val="tx1"/>
            </a:solidFill>
          </a:ln>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000" b="1" dirty="0" smtClean="0">
                <a:ln w="17780" cmpd="sng">
                  <a:solidFill>
                    <a:srgbClr val="00B050"/>
                  </a:solidFill>
                  <a:prstDash val="solid"/>
                  <a:miter lim="800000"/>
                </a:ln>
                <a:solidFill>
                  <a:srgbClr val="00B050"/>
                </a:solidFill>
                <a:effectLst>
                  <a:outerShdw blurRad="50800" algn="tl" rotWithShape="0">
                    <a:srgbClr val="000000"/>
                  </a:outerShdw>
                </a:effectLst>
                <a:latin typeface="Arial Black" pitchFamily="34" charset="0"/>
              </a:rPr>
              <a:t>↓</a:t>
            </a:r>
          </a:p>
          <a:p>
            <a:pPr algn="ctr"/>
            <a:r>
              <a:rPr lang="en-US" sz="1900" b="1" dirty="0" smtClean="0">
                <a:solidFill>
                  <a:srgbClr val="000000"/>
                </a:solidFill>
              </a:rPr>
              <a:t>Desired</a:t>
            </a:r>
          </a:p>
          <a:p>
            <a:pPr algn="ctr"/>
            <a:r>
              <a:rPr lang="en-US" sz="1900" b="1" dirty="0" smtClean="0">
                <a:solidFill>
                  <a:srgbClr val="000000"/>
                </a:solidFill>
              </a:rPr>
              <a:t>Direction</a:t>
            </a:r>
            <a:endParaRPr lang="en-US" sz="1400" b="1" dirty="0">
              <a:solidFill>
                <a:srgbClr val="000000"/>
              </a:solidFill>
            </a:endParaRPr>
          </a:p>
        </p:txBody>
      </p:sp>
      <p:sp>
        <p:nvSpPr>
          <p:cNvPr id="8" name="TextBox 7"/>
          <p:cNvSpPr txBox="1"/>
          <p:nvPr/>
        </p:nvSpPr>
        <p:spPr>
          <a:xfrm>
            <a:off x="2612115" y="416837"/>
            <a:ext cx="3832458" cy="492443"/>
          </a:xfrm>
          <a:prstGeom prst="rect">
            <a:avLst/>
          </a:prstGeom>
          <a:noFill/>
        </p:spPr>
        <p:txBody>
          <a:bodyPr wrap="square" rtlCol="0">
            <a:normAutofit fontScale="90000" lnSpcReduction="20000"/>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1800" dirty="0">
                <a:solidFill>
                  <a:srgbClr val="800000"/>
                </a:solidFill>
                <a:latin typeface="Arial Rounded MT Bold" pitchFamily="34" charset="0"/>
              </a:rPr>
              <a:t>Commercial Small Business Payment Timeliness</a:t>
            </a:r>
          </a:p>
          <a:p>
            <a:pPr algn="ctr"/>
            <a:endParaRPr lang="en-US" sz="1800" dirty="0">
              <a:solidFill>
                <a:srgbClr val="800000"/>
              </a:solidFill>
              <a:latin typeface="Arial Rounded MT Bold" pitchFamily="34" charset="0"/>
            </a:endParaRPr>
          </a:p>
        </p:txBody>
      </p:sp>
      <p:sp>
        <p:nvSpPr>
          <p:cNvPr id="9" name="Rectangle 8"/>
          <p:cNvSpPr/>
          <p:nvPr/>
        </p:nvSpPr>
        <p:spPr>
          <a:xfrm>
            <a:off x="6019800" y="2624852"/>
            <a:ext cx="685800" cy="253916"/>
          </a:xfrm>
          <a:prstGeom prst="rect">
            <a:avLst/>
          </a:prstGeom>
          <a:solidFill>
            <a:schemeClr val="bg1"/>
          </a:solidFill>
        </p:spPr>
        <p:txBody>
          <a:bodyPr wrap="square">
            <a:spAutoFit/>
          </a:bodyPr>
          <a:lstStyle/>
          <a:p>
            <a:r>
              <a:rPr lang="en-US" sz="1050" b="1" dirty="0" smtClean="0"/>
              <a:t>  Trend</a:t>
            </a:r>
            <a:endParaRPr lang="en-US" sz="1000" b="1" dirty="0"/>
          </a:p>
        </p:txBody>
      </p:sp>
      <p:sp>
        <p:nvSpPr>
          <p:cNvPr id="10" name="Rectangle 9"/>
          <p:cNvSpPr/>
          <p:nvPr/>
        </p:nvSpPr>
        <p:spPr>
          <a:xfrm>
            <a:off x="3581400" y="954407"/>
            <a:ext cx="2237034" cy="276999"/>
          </a:xfrm>
          <a:prstGeom prst="rect">
            <a:avLst/>
          </a:prstGeom>
        </p:spPr>
        <p:txBody>
          <a:bodyPr wrap="square">
            <a:spAutoFit/>
          </a:bodyPr>
          <a:lstStyle/>
          <a:p>
            <a:r>
              <a:rPr lang="en-US" sz="1200" b="1" dirty="0"/>
              <a:t>Timeliness Exceeds Goal </a:t>
            </a:r>
          </a:p>
        </p:txBody>
      </p:sp>
      <p:cxnSp>
        <p:nvCxnSpPr>
          <p:cNvPr id="23" name="Straight Arrow Connector 22"/>
          <p:cNvCxnSpPr/>
          <p:nvPr/>
        </p:nvCxnSpPr>
        <p:spPr>
          <a:xfrm rot="10800000" flipV="1">
            <a:off x="6096000" y="2671713"/>
            <a:ext cx="0" cy="160193"/>
          </a:xfrm>
          <a:prstGeom prst="straightConnector1">
            <a:avLst/>
          </a:prstGeom>
          <a:ln w="28575" cmpd="sng">
            <a:solidFill>
              <a:srgbClr val="00CC00"/>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69377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762000"/>
            <a:ext cx="7962900" cy="2788456"/>
          </a:xfrm>
          <a:prstGeom prst="rect">
            <a:avLst/>
          </a:prstGeom>
          <a:ln>
            <a:noFill/>
          </a:ln>
        </p:spPr>
        <p:txBody>
          <a:bodyPr>
            <a:spAutoFit/>
          </a:bodyPr>
          <a:lstStyle/>
          <a:p>
            <a:pPr>
              <a:defRPr/>
            </a:pPr>
            <a:r>
              <a:rPr lang="en-US" sz="1400" b="1" i="1" dirty="0" smtClean="0">
                <a:latin typeface="Arial Narrow" pitchFamily="34" charset="0"/>
                <a:cs typeface="Arial" pitchFamily="34" charset="0"/>
              </a:rPr>
              <a:t>Note:  </a:t>
            </a:r>
            <a:r>
              <a:rPr lang="en-US" sz="1400" b="1" i="1" u="sng" dirty="0" smtClean="0">
                <a:latin typeface="Arial Narrow" pitchFamily="34" charset="0"/>
                <a:cs typeface="Arial" pitchFamily="34" charset="0"/>
              </a:rPr>
              <a:t>Overall Commercial Vendor  Payment Timeliness</a:t>
            </a:r>
            <a:r>
              <a:rPr lang="en-US" sz="1400" i="1" dirty="0" smtClean="0">
                <a:latin typeface="Arial Narrow" pitchFamily="34" charset="0"/>
                <a:cs typeface="Arial" pitchFamily="34" charset="0"/>
              </a:rPr>
              <a:t> measures VA vendor payment timeliness against the July 2012 OMB guidance to pay all commercial vendors within 15 days of receipt of all payment documentation.  </a:t>
            </a:r>
            <a:r>
              <a:rPr lang="en-US" sz="1400" i="1" dirty="0" smtClean="0">
                <a:latin typeface="Arial Narrow" pitchFamily="34" charset="0"/>
              </a:rPr>
              <a:t>Delivery </a:t>
            </a:r>
            <a:r>
              <a:rPr lang="en-US" sz="1400" i="1" dirty="0">
                <a:latin typeface="Arial Narrow" pitchFamily="34" charset="0"/>
              </a:rPr>
              <a:t>of goods and acceptance of services must still occur before making </a:t>
            </a:r>
            <a:r>
              <a:rPr lang="en-US" sz="1400" i="1" dirty="0" smtClean="0">
                <a:latin typeface="Arial Narrow" pitchFamily="34" charset="0"/>
              </a:rPr>
              <a:t>payment.  </a:t>
            </a:r>
            <a:endParaRPr lang="en-US" sz="1400" i="1" dirty="0" smtClean="0">
              <a:latin typeface="Arial Narrow" pitchFamily="34" charset="0"/>
              <a:cs typeface="Arial" pitchFamily="34" charset="0"/>
            </a:endParaRPr>
          </a:p>
          <a:p>
            <a:pPr eaLnBrk="1" hangingPunct="1">
              <a:defRPr/>
            </a:pPr>
            <a:endParaRPr lang="en-US" sz="1400" i="1" dirty="0" smtClean="0">
              <a:latin typeface="Arial Narrow" pitchFamily="34" charset="0"/>
              <a:cs typeface="Arial" pitchFamily="34" charset="0"/>
            </a:endParaRPr>
          </a:p>
          <a:p>
            <a:pPr marL="456379" indent="-456379" eaLnBrk="1" hangingPunct="1">
              <a:lnSpc>
                <a:spcPct val="80000"/>
              </a:lnSpc>
              <a:defRPr/>
            </a:pPr>
            <a:r>
              <a:rPr lang="en-US" sz="1400" b="1" dirty="0" smtClean="0">
                <a:latin typeface="Arial Narrow" pitchFamily="34" charset="0"/>
              </a:rPr>
              <a:t>May </a:t>
            </a:r>
            <a:r>
              <a:rPr lang="en-US" sz="1400" b="1" dirty="0" smtClean="0">
                <a:latin typeface="Arial Narrow" pitchFamily="34" charset="0"/>
                <a:cs typeface="Arial" pitchFamily="34" charset="0"/>
              </a:rPr>
              <a:t>Highlights</a:t>
            </a:r>
            <a:r>
              <a:rPr lang="en-US" sz="1400" dirty="0">
                <a:latin typeface="Arial Narrow" pitchFamily="34" charset="0"/>
                <a:cs typeface="Arial" pitchFamily="34" charset="0"/>
              </a:rPr>
              <a:t>:</a:t>
            </a:r>
          </a:p>
          <a:p>
            <a:pPr>
              <a:lnSpc>
                <a:spcPct val="80000"/>
              </a:lnSpc>
              <a:defRPr/>
            </a:pPr>
            <a:endParaRPr lang="en-US" sz="1400" dirty="0">
              <a:latin typeface="Arial Narrow" pitchFamily="34" charset="0"/>
              <a:cs typeface="Arial" pitchFamily="34" charset="0"/>
            </a:endParaRPr>
          </a:p>
          <a:p>
            <a:pPr>
              <a:lnSpc>
                <a:spcPct val="80000"/>
              </a:lnSpc>
              <a:defRPr/>
            </a:pPr>
            <a:r>
              <a:rPr lang="en-US" sz="1400" dirty="0">
                <a:latin typeface="Arial Narrow" pitchFamily="34" charset="0"/>
              </a:rPr>
              <a:t> </a:t>
            </a:r>
            <a:r>
              <a:rPr lang="en-US" sz="1400" dirty="0" smtClean="0">
                <a:latin typeface="Arial Narrow" pitchFamily="34" charset="0"/>
              </a:rPr>
              <a:t>    During May, VA paid 86 percent (FYTD 85 percent) of all commercial vendors within the 15-day OMB goal</a:t>
            </a:r>
          </a:p>
          <a:p>
            <a:pPr marL="640004" lvl="1" indent="-182804">
              <a:lnSpc>
                <a:spcPct val="80000"/>
              </a:lnSpc>
              <a:buFontTx/>
              <a:buChar char="•"/>
              <a:defRPr/>
            </a:pPr>
            <a:r>
              <a:rPr lang="en-US" sz="1400" dirty="0" smtClean="0">
                <a:latin typeface="Arial Narrow" pitchFamily="34" charset="0"/>
              </a:rPr>
              <a:t>FSC </a:t>
            </a:r>
            <a:r>
              <a:rPr lang="en-US" sz="1400" dirty="0">
                <a:latin typeface="Arial Narrow" pitchFamily="34" charset="0"/>
              </a:rPr>
              <a:t>paid </a:t>
            </a:r>
            <a:r>
              <a:rPr lang="en-US" sz="1400" dirty="0" smtClean="0">
                <a:latin typeface="Arial Narrow" pitchFamily="34" charset="0"/>
              </a:rPr>
              <a:t>90 </a:t>
            </a:r>
            <a:r>
              <a:rPr lang="en-US" sz="1400" dirty="0">
                <a:latin typeface="Arial Narrow" pitchFamily="34" charset="0"/>
              </a:rPr>
              <a:t>percent of </a:t>
            </a:r>
            <a:r>
              <a:rPr lang="en-US" sz="1400" dirty="0" smtClean="0">
                <a:latin typeface="Arial Narrow" pitchFamily="34" charset="0"/>
              </a:rPr>
              <a:t>May’s </a:t>
            </a:r>
            <a:r>
              <a:rPr lang="en-US" sz="1400" dirty="0">
                <a:latin typeface="Arial Narrow" pitchFamily="34" charset="0"/>
              </a:rPr>
              <a:t>payments within the </a:t>
            </a:r>
            <a:r>
              <a:rPr lang="en-US" sz="1400" dirty="0" smtClean="0">
                <a:latin typeface="Arial Narrow" pitchFamily="34" charset="0"/>
              </a:rPr>
              <a:t>15-day OMB goal</a:t>
            </a:r>
            <a:endParaRPr lang="en-US" sz="1400" dirty="0">
              <a:latin typeface="Arial Narrow" pitchFamily="34" charset="0"/>
            </a:endParaRPr>
          </a:p>
          <a:p>
            <a:pPr marL="640004" lvl="1" indent="-182804">
              <a:lnSpc>
                <a:spcPct val="80000"/>
              </a:lnSpc>
              <a:buFontTx/>
              <a:buChar char="•"/>
              <a:defRPr/>
            </a:pPr>
            <a:r>
              <a:rPr lang="en-US" sz="1400" dirty="0">
                <a:latin typeface="Arial Narrow" pitchFamily="34" charset="0"/>
              </a:rPr>
              <a:t>Non-FSC entities paid </a:t>
            </a:r>
            <a:r>
              <a:rPr lang="en-US" sz="1400" dirty="0" smtClean="0">
                <a:latin typeface="Arial Narrow" pitchFamily="34" charset="0"/>
              </a:rPr>
              <a:t>84 </a:t>
            </a:r>
            <a:r>
              <a:rPr lang="en-US" sz="1400" dirty="0">
                <a:latin typeface="Arial Narrow" pitchFamily="34" charset="0"/>
              </a:rPr>
              <a:t>percent of all commercial vendors within the </a:t>
            </a:r>
            <a:r>
              <a:rPr lang="en-US" sz="1400" dirty="0" smtClean="0">
                <a:latin typeface="Arial Narrow" pitchFamily="34" charset="0"/>
              </a:rPr>
              <a:t>15-day </a:t>
            </a:r>
            <a:r>
              <a:rPr lang="en-US" sz="1400" dirty="0">
                <a:latin typeface="Arial Narrow" pitchFamily="34" charset="0"/>
              </a:rPr>
              <a:t>OMB </a:t>
            </a:r>
            <a:r>
              <a:rPr lang="en-US" sz="1400" dirty="0" smtClean="0">
                <a:latin typeface="Arial Narrow" pitchFamily="34" charset="0"/>
              </a:rPr>
              <a:t>goal</a:t>
            </a:r>
          </a:p>
          <a:p>
            <a:pPr marL="640004" lvl="1" indent="-182804">
              <a:lnSpc>
                <a:spcPct val="80000"/>
              </a:lnSpc>
              <a:buFontTx/>
              <a:buChar char="•"/>
              <a:defRPr/>
            </a:pPr>
            <a:r>
              <a:rPr lang="en-US" sz="1400" dirty="0" smtClean="0">
                <a:latin typeface="Arial Narrow" pitchFamily="34" charset="0"/>
              </a:rPr>
              <a:t>Payment delays generally due </a:t>
            </a:r>
            <a:r>
              <a:rPr lang="en-US" sz="1400" dirty="0">
                <a:latin typeface="Arial Narrow" pitchFamily="34" charset="0"/>
              </a:rPr>
              <a:t>to delayed certification of invoices </a:t>
            </a:r>
            <a:r>
              <a:rPr lang="en-US" sz="1400" dirty="0" smtClean="0">
                <a:latin typeface="Arial Narrow" pitchFamily="34" charset="0"/>
              </a:rPr>
              <a:t>or receiver </a:t>
            </a:r>
            <a:r>
              <a:rPr lang="en-US" sz="1400" dirty="0">
                <a:latin typeface="Arial Narrow" pitchFamily="34" charset="0"/>
              </a:rPr>
              <a:t>processing  </a:t>
            </a:r>
          </a:p>
          <a:p>
            <a:pPr marL="457014" indent="-457014" eaLnBrk="1" hangingPunct="1">
              <a:defRPr/>
            </a:pPr>
            <a:endParaRPr lang="en-US" sz="1200" b="1" dirty="0" smtClean="0">
              <a:latin typeface="Arial Narrow" pitchFamily="34" charset="0"/>
            </a:endParaRPr>
          </a:p>
          <a:p>
            <a:pPr marL="457014" indent="-457014" eaLnBrk="1" hangingPunct="1">
              <a:defRPr/>
            </a:pPr>
            <a:endParaRPr lang="en-US" sz="1000" b="1" dirty="0">
              <a:latin typeface="Arial Narrow" pitchFamily="34" charset="0"/>
            </a:endParaRPr>
          </a:p>
          <a:p>
            <a:pPr marL="457014" indent="-457014" eaLnBrk="1" hangingPunct="1">
              <a:defRPr/>
            </a:pPr>
            <a:r>
              <a:rPr lang="en-US" sz="1000" b="1" dirty="0">
                <a:latin typeface="Arial Narrow" pitchFamily="34" charset="0"/>
              </a:rPr>
              <a:t>Prepared by:</a:t>
            </a:r>
            <a:r>
              <a:rPr lang="en-US" sz="1000" dirty="0">
                <a:latin typeface="Arial Narrow" pitchFamily="34" charset="0"/>
              </a:rPr>
              <a:t>  </a:t>
            </a:r>
            <a:r>
              <a:rPr lang="en-US" sz="1000" dirty="0" smtClean="0">
                <a:latin typeface="Arial Narrow" pitchFamily="34" charset="0"/>
              </a:rPr>
              <a:t>Kevin Miers, Systems &amp; Procedures Analyst, </a:t>
            </a:r>
            <a:r>
              <a:rPr lang="en-US" sz="1000" dirty="0">
                <a:latin typeface="Arial Narrow" pitchFamily="34" charset="0"/>
              </a:rPr>
              <a:t>VA Financial Services Center, </a:t>
            </a:r>
            <a:r>
              <a:rPr lang="en-US" sz="1000" dirty="0" smtClean="0">
                <a:latin typeface="Arial Narrow" pitchFamily="34" charset="0"/>
                <a:hlinkClick r:id="rId2"/>
              </a:rPr>
              <a:t>Kevin.Miers@va.gov</a:t>
            </a:r>
            <a:r>
              <a:rPr lang="en-US" sz="1000" dirty="0" smtClean="0">
                <a:latin typeface="Arial Narrow" pitchFamily="34" charset="0"/>
              </a:rPr>
              <a:t> </a:t>
            </a:r>
          </a:p>
          <a:p>
            <a:pPr marL="457014" indent="-457014" eaLnBrk="1" hangingPunct="1">
              <a:defRPr/>
            </a:pPr>
            <a:r>
              <a:rPr lang="en-US" sz="1000" b="1" dirty="0" smtClean="0">
                <a:latin typeface="Arial Narrow" pitchFamily="34" charset="0"/>
              </a:rPr>
              <a:t>Approved </a:t>
            </a:r>
            <a:r>
              <a:rPr lang="en-US" sz="1000" b="1" dirty="0">
                <a:latin typeface="Arial Narrow" pitchFamily="34" charset="0"/>
              </a:rPr>
              <a:t>by:</a:t>
            </a:r>
            <a:r>
              <a:rPr lang="en-US" sz="1000" dirty="0">
                <a:latin typeface="Arial Narrow" pitchFamily="34" charset="0"/>
              </a:rPr>
              <a:t>  Robert Adams, Deputy Director, VA Financial Services Center, (512) 460-5002 </a:t>
            </a:r>
            <a:endParaRPr lang="en-US" sz="1000" dirty="0" smtClean="0">
              <a:latin typeface="Arial Narrow" pitchFamily="34" charset="0"/>
            </a:endParaRPr>
          </a:p>
          <a:p>
            <a:pPr marL="457014" indent="-457014" eaLnBrk="1" hangingPunct="1">
              <a:defRPr/>
            </a:pPr>
            <a:r>
              <a:rPr lang="en-US" sz="1000" b="1" dirty="0" smtClean="0">
                <a:latin typeface="Arial Narrow" pitchFamily="34" charset="0"/>
              </a:rPr>
              <a:t>Version </a:t>
            </a:r>
            <a:r>
              <a:rPr lang="en-US" sz="1000" b="1" dirty="0">
                <a:latin typeface="Arial Narrow" pitchFamily="34" charset="0"/>
              </a:rPr>
              <a:t>Date:</a:t>
            </a:r>
            <a:r>
              <a:rPr lang="en-US" sz="1000" dirty="0">
                <a:latin typeface="Arial Narrow" pitchFamily="34" charset="0"/>
              </a:rPr>
              <a:t> </a:t>
            </a:r>
            <a:r>
              <a:rPr lang="en-US" sz="1000" dirty="0" smtClean="0">
                <a:latin typeface="Arial Narrow" pitchFamily="34" charset="0"/>
              </a:rPr>
              <a:t>June 7, 2013</a:t>
            </a:r>
            <a:endParaRPr lang="en-US" sz="1000" dirty="0">
              <a:latin typeface="Arial Narrow" pitchFamily="34" charset="0"/>
            </a:endParaRPr>
          </a:p>
        </p:txBody>
      </p:sp>
      <p:sp>
        <p:nvSpPr>
          <p:cNvPr id="3" name="TextBox 2"/>
          <p:cNvSpPr txBox="1"/>
          <p:nvPr/>
        </p:nvSpPr>
        <p:spPr>
          <a:xfrm>
            <a:off x="533400" y="304800"/>
            <a:ext cx="8001000" cy="369332"/>
          </a:xfrm>
          <a:prstGeom prst="rect">
            <a:avLst/>
          </a:prstGeom>
          <a:noFill/>
        </p:spPr>
        <p:txBody>
          <a:bodyPr wrap="square" rtlCol="0">
            <a:spAutoFit/>
          </a:bodyPr>
          <a:lstStyle/>
          <a:p>
            <a:pPr algn="ctr"/>
            <a:r>
              <a:rPr lang="en-US" dirty="0" smtClean="0">
                <a:latin typeface="Arial Rounded MT Bold" pitchFamily="34" charset="0"/>
              </a:rPr>
              <a:t>Overall Commercial Vendor Payment Timeliness</a:t>
            </a:r>
            <a:endParaRPr lang="en-US" dirty="0"/>
          </a:p>
        </p:txBody>
      </p:sp>
      <p:sp>
        <p:nvSpPr>
          <p:cNvPr id="5" name="Footer Placeholder 11"/>
          <p:cNvSpPr>
            <a:spLocks noGrp="1"/>
          </p:cNvSpPr>
          <p:nvPr>
            <p:ph type="ftr" sz="quarter" idx="11"/>
          </p:nvPr>
        </p:nvSpPr>
        <p:spPr>
          <a:xfrm>
            <a:off x="3124200" y="6356350"/>
            <a:ext cx="2895600" cy="365125"/>
          </a:xfrm>
          <a:noFill/>
        </p:spPr>
        <p:txBody>
          <a:bodyPr/>
          <a:lstStyle/>
          <a:p>
            <a:fld id="{3839F7DD-76FA-4476-8B06-204B7D0FD78B}" type="slidenum">
              <a:rPr lang="en-US" smtClean="0">
                <a:solidFill>
                  <a:srgbClr val="000000"/>
                </a:solidFill>
              </a:rPr>
              <a:pPr/>
              <a:t>4</a:t>
            </a:fld>
            <a:endParaRPr lang="en-US" dirty="0" smtClean="0">
              <a:solidFill>
                <a:srgbClr val="000000"/>
              </a:solidFill>
            </a:endParaRPr>
          </a:p>
        </p:txBody>
      </p:sp>
    </p:spTree>
    <p:extLst>
      <p:ext uri="{BB962C8B-B14F-4D97-AF65-F5344CB8AC3E}">
        <p14:creationId xmlns:p14="http://schemas.microsoft.com/office/powerpoint/2010/main" val="11386223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descr="OM (Finance)-198"/>
          <p:cNvGraphicFramePr>
            <a:graphicFrameLocks noGrp="1"/>
          </p:cNvGraphicFramePr>
          <p:nvPr>
            <p:extLst>
              <p:ext uri="{D42A27DB-BD31-4B8C-83A1-F6EECF244321}">
                <p14:modId xmlns:p14="http://schemas.microsoft.com/office/powerpoint/2010/main" val="3547331680"/>
              </p:ext>
            </p:extLst>
          </p:nvPr>
        </p:nvGraphicFramePr>
        <p:xfrm>
          <a:off x="822960" y="703262"/>
          <a:ext cx="708660" cy="457200"/>
        </p:xfrm>
        <a:graphic>
          <a:graphicData uri="http://schemas.openxmlformats.org/drawingml/2006/table">
            <a:tbl>
              <a:tblPr firstRow="1" bandRow="1">
                <a:tableStyleId>{5C22544A-7EE6-4342-B048-85BDC9FD1C3A}</a:tableStyleId>
              </a:tblPr>
              <a:tblGrid>
                <a:gridCol w="303241"/>
                <a:gridCol w="405419"/>
              </a:tblGrid>
              <a:tr h="373063">
                <a:tc>
                  <a:txBody>
                    <a:bodyPr/>
                    <a:lstStyle/>
                    <a:p>
                      <a:r>
                        <a:rPr lang="en-US" sz="600" dirty="0" smtClean="0"/>
                        <a:t>Metric ID</a:t>
                      </a:r>
                      <a:endParaRPr lang="en-US" sz="600" dirty="0"/>
                    </a:p>
                  </a:txBody>
                  <a:tcPr/>
                </a:tc>
                <a:tc>
                  <a:txBody>
                    <a:bodyPr/>
                    <a:lstStyle/>
                    <a:p>
                      <a:r>
                        <a:rPr lang="en-US" sz="600" dirty="0" smtClean="0"/>
                        <a:t>OM (Finance)-198</a:t>
                      </a:r>
                    </a:p>
                  </a:txBody>
                  <a:tcPr/>
                </a:tc>
              </a:tr>
            </a:tbl>
          </a:graphicData>
        </a:graphic>
      </p:graphicFrame>
      <p:sp>
        <p:nvSpPr>
          <p:cNvPr id="1027" name="Date Placeholder 1"/>
          <p:cNvSpPr>
            <a:spLocks noGrp="1"/>
          </p:cNvSpPr>
          <p:nvPr>
            <p:ph type="dt" sz="half" idx="10"/>
          </p:nvPr>
        </p:nvSpPr>
        <p:spPr>
          <a:xfrm>
            <a:off x="457200" y="6356350"/>
            <a:ext cx="2630254" cy="365125"/>
          </a:xfrm>
          <a:noFill/>
        </p:spPr>
        <p:txBody>
          <a:bodyPr/>
          <a:lstStyle/>
          <a:p>
            <a:r>
              <a:rPr lang="en-US" sz="1400" dirty="0" smtClean="0">
                <a:solidFill>
                  <a:srgbClr val="000000"/>
                </a:solidFill>
                <a:latin typeface="Arial" pitchFamily="34" charset="0"/>
                <a:cs typeface="Arial" pitchFamily="34" charset="0"/>
              </a:rPr>
              <a:t>Data Through May 2013</a:t>
            </a:r>
          </a:p>
        </p:txBody>
      </p:sp>
      <p:sp>
        <p:nvSpPr>
          <p:cNvPr id="1061" name="Footer Placeholder 11"/>
          <p:cNvSpPr>
            <a:spLocks noGrp="1"/>
          </p:cNvSpPr>
          <p:nvPr>
            <p:ph type="ftr" sz="quarter" idx="11"/>
          </p:nvPr>
        </p:nvSpPr>
        <p:spPr>
          <a:noFill/>
        </p:spPr>
        <p:txBody>
          <a:bodyPr/>
          <a:lstStyle/>
          <a:p>
            <a:fld id="{3839F7DD-76FA-4476-8B06-204B7D0FD78B}" type="slidenum">
              <a:rPr lang="en-US" smtClean="0">
                <a:solidFill>
                  <a:srgbClr val="000000"/>
                </a:solidFill>
              </a:rPr>
              <a:pPr/>
              <a:t>5</a:t>
            </a:fld>
            <a:endParaRPr lang="en-US" dirty="0" smtClean="0">
              <a:solidFill>
                <a:srgbClr val="000000"/>
              </a:solidFill>
            </a:endParaRPr>
          </a:p>
        </p:txBody>
      </p:sp>
      <p:sp>
        <p:nvSpPr>
          <p:cNvPr id="4" name="Title 3"/>
          <p:cNvSpPr>
            <a:spLocks noGrp="1"/>
          </p:cNvSpPr>
          <p:nvPr>
            <p:ph type="title" idx="4294967295"/>
          </p:nvPr>
        </p:nvSpPr>
        <p:spPr>
          <a:xfrm>
            <a:off x="1752600" y="54454"/>
            <a:ext cx="5486400" cy="488950"/>
          </a:xfrm>
        </p:spPr>
        <p:txBody>
          <a:bodyPr/>
          <a:lstStyle/>
          <a:p>
            <a:r>
              <a:rPr lang="en-US" sz="2400" dirty="0">
                <a:solidFill>
                  <a:srgbClr val="0000FF"/>
                </a:solidFill>
                <a:latin typeface="Arial Rounded MT Bold" pitchFamily="34" charset="0"/>
              </a:rPr>
              <a:t>Metric:</a:t>
            </a:r>
            <a:endParaRPr lang="en-US" sz="2400" dirty="0"/>
          </a:p>
        </p:txBody>
      </p:sp>
      <p:graphicFrame>
        <p:nvGraphicFramePr>
          <p:cNvPr id="60440" name="Group 24" descr="Contains information about the status of the metric."/>
          <p:cNvGraphicFramePr>
            <a:graphicFrameLocks noGrp="1"/>
          </p:cNvGraphicFramePr>
          <p:nvPr>
            <p:extLst>
              <p:ext uri="{D42A27DB-BD31-4B8C-83A1-F6EECF244321}">
                <p14:modId xmlns:p14="http://schemas.microsoft.com/office/powerpoint/2010/main" val="391006959"/>
              </p:ext>
            </p:extLst>
          </p:nvPr>
        </p:nvGraphicFramePr>
        <p:xfrm>
          <a:off x="6915593" y="0"/>
          <a:ext cx="2228407" cy="1486853"/>
        </p:xfrm>
        <a:graphic>
          <a:graphicData uri="http://schemas.openxmlformats.org/drawingml/2006/table">
            <a:tbl>
              <a:tblPr/>
              <a:tblGrid>
                <a:gridCol w="1542607"/>
                <a:gridCol w="685800"/>
              </a:tblGrid>
              <a:tr h="228600">
                <a:tc gridSpan="2">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Status</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B8D2EA"/>
                    </a:solidFill>
                  </a:tcPr>
                </a:tc>
                <a:tc hMerge="1">
                  <a:txBody>
                    <a:bodyPr/>
                    <a:lstStyle/>
                    <a:p>
                      <a:endParaRPr lang="en-US"/>
                    </a:p>
                  </a:txBody>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Current Month (May)</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Green</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2413">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Next Month (Jun) </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Green</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Projected Green Date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N/A</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latin typeface="Arial" charset="0"/>
                        </a:rPr>
                        <a:t>Monthly Actual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86%</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latin typeface="Arial" charset="0"/>
                        </a:rPr>
                        <a:t>FYTD Actual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85%</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040" name="Rectangle 47"/>
          <p:cNvSpPr>
            <a:spLocks noChangeArrowheads="1"/>
          </p:cNvSpPr>
          <p:nvPr/>
        </p:nvSpPr>
        <p:spPr>
          <a:xfrm>
            <a:off x="2987798" y="261939"/>
            <a:ext cx="3424238" cy="667702"/>
          </a:xfrm>
          <a:prstGeom prst="rect">
            <a:avLst/>
          </a:prstGeom>
          <a:noFill/>
          <a:ln w="9525">
            <a:noFill/>
            <a:miter lim="800000"/>
          </a:ln>
        </p:spPr>
        <p:txBody>
          <a:bodyPr anchor="ct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400" dirty="0" smtClean="0">
                <a:solidFill>
                  <a:srgbClr val="0000FF"/>
                </a:solidFill>
                <a:latin typeface="Arial Rounded MT Bold" pitchFamily="34" charset="0"/>
              </a:rPr>
              <a:t> </a:t>
            </a:r>
            <a:endParaRPr lang="en-US" sz="1800" dirty="0" smtClean="0">
              <a:solidFill>
                <a:srgbClr val="000000"/>
              </a:solidFill>
            </a:endParaRPr>
          </a:p>
          <a:p>
            <a:pPr algn="ctr"/>
            <a:endParaRPr lang="en-US" sz="1800" dirty="0">
              <a:solidFill>
                <a:srgbClr val="800000"/>
              </a:solidFill>
              <a:latin typeface="Arial Rounded MT Bold" pitchFamily="34" charset="0"/>
            </a:endParaRPr>
          </a:p>
          <a:p>
            <a:pPr algn="ctr"/>
            <a:r>
              <a:rPr lang="en-US" sz="2400" dirty="0">
                <a:solidFill>
                  <a:srgbClr val="0000FF"/>
                </a:solidFill>
                <a:latin typeface="Arial Rounded MT Bold" pitchFamily="34" charset="0"/>
              </a:rPr>
              <a:t>  </a:t>
            </a:r>
            <a:endParaRPr lang="en-US" sz="2400" dirty="0">
              <a:solidFill>
                <a:srgbClr val="800000"/>
              </a:solidFill>
              <a:latin typeface="Arial Rounded MT Bold" pitchFamily="34" charset="0"/>
            </a:endParaRPr>
          </a:p>
        </p:txBody>
      </p:sp>
      <p:graphicFrame>
        <p:nvGraphicFramePr>
          <p:cNvPr id="3" name="Table 2" descr="Contains information for indicating how this metric is given a red, yellow, or green status."/>
          <p:cNvGraphicFramePr>
            <a:graphicFrameLocks noGrp="1"/>
          </p:cNvGraphicFramePr>
          <p:nvPr>
            <p:extLst>
              <p:ext uri="{D42A27DB-BD31-4B8C-83A1-F6EECF244321}">
                <p14:modId xmlns:p14="http://schemas.microsoft.com/office/powerpoint/2010/main" val="663160853"/>
              </p:ext>
            </p:extLst>
          </p:nvPr>
        </p:nvGraphicFramePr>
        <p:xfrm>
          <a:off x="6400800" y="5872166"/>
          <a:ext cx="2292902" cy="858488"/>
        </p:xfrm>
        <a:graphic>
          <a:graphicData uri="http://schemas.openxmlformats.org/drawingml/2006/table">
            <a:tbl>
              <a:tblPr firstRow="1" bandRow="1">
                <a:tableStyleId>{5C22544A-7EE6-4342-B048-85BDC9FD1C3A}</a:tableStyleId>
              </a:tblPr>
              <a:tblGrid>
                <a:gridCol w="578660"/>
                <a:gridCol w="1714242"/>
              </a:tblGrid>
              <a:tr h="201737">
                <a:tc gridSpan="2">
                  <a:txBody>
                    <a:bodyPr/>
                    <a:lstStyle/>
                    <a:p>
                      <a:pPr algn="ctr"/>
                      <a:r>
                        <a:rPr lang="en-US" sz="800" dirty="0" smtClean="0">
                          <a:solidFill>
                            <a:schemeClr val="tx1"/>
                          </a:solidFill>
                        </a:rPr>
                        <a:t>Variance Thresholds</a:t>
                      </a:r>
                      <a:endParaRPr lang="en-US" sz="800" dirty="0">
                        <a:solidFill>
                          <a:schemeClr val="tx1"/>
                        </a:solidFill>
                      </a:endParaRPr>
                    </a:p>
                  </a:txBody>
                  <a:tcPr/>
                </a:tc>
                <a:tc hMerge="1">
                  <a:txBody>
                    <a:bodyPr/>
                    <a:lstStyle/>
                    <a:p>
                      <a:endParaRPr lang="en-US"/>
                    </a:p>
                  </a:txBody>
                  <a:tcPr/>
                </a:tc>
              </a:tr>
              <a:tr h="201737">
                <a:tc>
                  <a:txBody>
                    <a:bodyPr/>
                    <a:lstStyle/>
                    <a:p>
                      <a:r>
                        <a:rPr lang="en-US" sz="800" dirty="0" smtClean="0">
                          <a:solidFill>
                            <a:srgbClr val="FF0000"/>
                          </a:solidFill>
                        </a:rPr>
                        <a:t>Red</a:t>
                      </a:r>
                      <a:endParaRPr lang="en-US" sz="800" dirty="0">
                        <a:solidFill>
                          <a:srgbClr val="FF0000"/>
                        </a:solidFill>
                      </a:endParaRPr>
                    </a:p>
                  </a:txBody>
                  <a:tcPr>
                    <a:solidFill>
                      <a:schemeClr val="bg1">
                        <a:lumMod val="75000"/>
                      </a:schemeClr>
                    </a:solidFill>
                  </a:tcPr>
                </a:tc>
                <a:tc>
                  <a:txBody>
                    <a:bodyPr/>
                    <a:lstStyle/>
                    <a:p>
                      <a:r>
                        <a:rPr lang="en-US" sz="800" baseline="0" dirty="0" smtClean="0"/>
                        <a:t>≤ -10%</a:t>
                      </a:r>
                    </a:p>
                  </a:txBody>
                  <a:tcPr>
                    <a:solidFill>
                      <a:schemeClr val="bg1">
                        <a:lumMod val="75000"/>
                      </a:schemeClr>
                    </a:solidFill>
                  </a:tcPr>
                </a:tc>
              </a:tr>
              <a:tr h="218408">
                <a:tc>
                  <a:txBody>
                    <a:bodyPr/>
                    <a:lstStyle/>
                    <a:p>
                      <a:r>
                        <a:rPr lang="en-US" sz="800" dirty="0" smtClean="0">
                          <a:solidFill>
                            <a:srgbClr val="FFFF00"/>
                          </a:solidFill>
                        </a:rPr>
                        <a:t>Yellow</a:t>
                      </a:r>
                      <a:endParaRPr lang="en-US" sz="800" dirty="0">
                        <a:solidFill>
                          <a:srgbClr val="FFFF00"/>
                        </a:solidFill>
                      </a:endParaRPr>
                    </a:p>
                  </a:txBody>
                  <a:tcPr>
                    <a:solidFill>
                      <a:schemeClr val="bg1">
                        <a:lumMod val="75000"/>
                      </a:schemeClr>
                    </a:solidFill>
                  </a:tcPr>
                </a:tc>
                <a:tc>
                  <a:txBody>
                    <a:bodyPr/>
                    <a:lstStyle/>
                    <a:p>
                      <a:r>
                        <a:rPr lang="en-US" sz="800" baseline="0" dirty="0" smtClean="0"/>
                        <a:t>≤ -5%</a:t>
                      </a:r>
                    </a:p>
                  </a:txBody>
                  <a:tcPr>
                    <a:solidFill>
                      <a:schemeClr val="bg1">
                        <a:lumMod val="75000"/>
                      </a:schemeClr>
                    </a:solidFill>
                  </a:tcPr>
                </a:tc>
              </a:tr>
              <a:tr h="201737">
                <a:tc>
                  <a:txBody>
                    <a:bodyPr/>
                    <a:lstStyle/>
                    <a:p>
                      <a:r>
                        <a:rPr lang="en-US" sz="800" dirty="0" smtClean="0">
                          <a:solidFill>
                            <a:srgbClr val="008000"/>
                          </a:solidFill>
                        </a:rPr>
                        <a:t>Green</a:t>
                      </a:r>
                      <a:endParaRPr lang="en-US" sz="800" dirty="0">
                        <a:solidFill>
                          <a:srgbClr val="008000"/>
                        </a:solidFill>
                      </a:endParaRPr>
                    </a:p>
                  </a:txBody>
                  <a:tcPr>
                    <a:solidFill>
                      <a:schemeClr val="bg1">
                        <a:lumMod val="75000"/>
                      </a:schemeClr>
                    </a:solidFill>
                  </a:tcPr>
                </a:tc>
                <a:tc>
                  <a:txBody>
                    <a:bodyPr/>
                    <a:lstStyle/>
                    <a:p>
                      <a:r>
                        <a:rPr lang="en-US" sz="800" dirty="0" smtClean="0"/>
                        <a:t>&gt; -5%</a:t>
                      </a:r>
                    </a:p>
                  </a:txBody>
                  <a:tcPr>
                    <a:solidFill>
                      <a:schemeClr val="bg1">
                        <a:lumMod val="75000"/>
                      </a:schemeClr>
                    </a:solidFill>
                  </a:tcPr>
                </a:tc>
              </a:tr>
            </a:tbl>
          </a:graphicData>
        </a:graphic>
      </p:graphicFrame>
      <p:graphicFrame>
        <p:nvGraphicFramePr>
          <p:cNvPr id="60530" name="Group 114" descr="Contains information about the metric."/>
          <p:cNvGraphicFramePr>
            <a:graphicFrameLocks noGrp="1"/>
          </p:cNvGraphicFramePr>
          <p:nvPr>
            <p:extLst>
              <p:ext uri="{D42A27DB-BD31-4B8C-83A1-F6EECF244321}">
                <p14:modId xmlns:p14="http://schemas.microsoft.com/office/powerpoint/2010/main" val="1965387733"/>
              </p:ext>
            </p:extLst>
          </p:nvPr>
        </p:nvGraphicFramePr>
        <p:xfrm>
          <a:off x="0" y="-1"/>
          <a:ext cx="2451100" cy="1797075"/>
        </p:xfrm>
        <a:graphic>
          <a:graphicData uri="http://schemas.openxmlformats.org/drawingml/2006/table">
            <a:tbl>
              <a:tblPr/>
              <a:tblGrid>
                <a:gridCol w="931863"/>
                <a:gridCol w="1519237"/>
              </a:tblGrid>
              <a:tr h="249687">
                <a:tc gridSpan="2">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Linkages</a:t>
                      </a:r>
                    </a:p>
                  </a:txBody>
                  <a:tcPr horzOverflow="overflow">
                    <a:lnL cap="flat">
                      <a:noFill/>
                    </a:lnL>
                    <a:lnR cap="flat">
                      <a:noFill/>
                    </a:lnR>
                    <a:lnT cap="flat">
                      <a:noFill/>
                    </a:lnT>
                    <a:lnB>
                      <a:noFill/>
                    </a:lnB>
                    <a:lnTlToBr>
                      <a:noFill/>
                    </a:lnTlToBr>
                    <a:lnBlToTr>
                      <a:noFill/>
                    </a:lnBlToTr>
                    <a:solidFill>
                      <a:srgbClr val="EDD4A1"/>
                    </a:solidFill>
                  </a:tcPr>
                </a:tc>
                <a:tc hMerge="1">
                  <a:txBody>
                    <a:bodyPr/>
                    <a:lstStyle/>
                    <a:p>
                      <a:endParaRPr lang="en-US"/>
                    </a:p>
                  </a:txBody>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Org</a:t>
                      </a:r>
                    </a:p>
                  </a:txBody>
                  <a:tcPr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OM (Finance)</a:t>
                      </a: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B/Line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Enabling</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B/Scorecard</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Operations</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Strategic Goal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4</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05741">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Corp Outcome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Improve Management and Support Services Timeliness and Quality</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r>
            </a:tbl>
          </a:graphicData>
        </a:graphic>
      </p:graphicFrame>
      <p:sp>
        <p:nvSpPr>
          <p:cNvPr id="20" name="TextBox 19"/>
          <p:cNvSpPr txBox="1"/>
          <p:nvPr/>
        </p:nvSpPr>
        <p:spPr>
          <a:xfrm>
            <a:off x="2362200" y="1964850"/>
            <a:ext cx="4419599" cy="246221"/>
          </a:xfrm>
          <a:prstGeom prst="rect">
            <a:avLst/>
          </a:prstGeom>
          <a:noFill/>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1000" dirty="0">
                <a:solidFill>
                  <a:srgbClr val="000000"/>
                </a:solidFill>
              </a:rPr>
              <a:t>Percent Paid Within 15 Days of Receipt of  Proper Payment </a:t>
            </a:r>
            <a:r>
              <a:rPr lang="en-US" sz="1000" dirty="0" smtClean="0">
                <a:solidFill>
                  <a:srgbClr val="000000"/>
                </a:solidFill>
              </a:rPr>
              <a:t>Documentation</a:t>
            </a:r>
            <a:endParaRPr lang="en-US" sz="1000" dirty="0">
              <a:solidFill>
                <a:srgbClr val="000000"/>
              </a:solidFill>
            </a:endParaRPr>
          </a:p>
        </p:txBody>
      </p:sp>
      <p:sp>
        <p:nvSpPr>
          <p:cNvPr id="21" name="TextBox 20" descr="Desired direction for this metric is increasing."/>
          <p:cNvSpPr txBox="1"/>
          <p:nvPr/>
        </p:nvSpPr>
        <p:spPr>
          <a:xfrm>
            <a:off x="89574" y="1974641"/>
            <a:ext cx="1461320" cy="984885"/>
          </a:xfrm>
          <a:prstGeom prst="rect">
            <a:avLst/>
          </a:prstGeom>
          <a:noFill/>
          <a:ln>
            <a:solidFill>
              <a:schemeClr val="tx1"/>
            </a:solidFill>
          </a:ln>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000" b="1" dirty="0" smtClean="0">
                <a:ln w="17780" cmpd="sng">
                  <a:solidFill>
                    <a:srgbClr val="00B050"/>
                  </a:solidFill>
                  <a:prstDash val="solid"/>
                  <a:miter lim="800000"/>
                </a:ln>
                <a:solidFill>
                  <a:srgbClr val="00B050"/>
                </a:solidFill>
                <a:effectLst>
                  <a:outerShdw blurRad="50800" algn="tl" rotWithShape="0">
                    <a:srgbClr val="000000"/>
                  </a:outerShdw>
                </a:effectLst>
                <a:latin typeface="Arial Black" pitchFamily="34" charset="0"/>
              </a:rPr>
              <a:t>↑</a:t>
            </a:r>
          </a:p>
          <a:p>
            <a:pPr algn="ctr"/>
            <a:r>
              <a:rPr lang="en-US" sz="1900" b="1" dirty="0" smtClean="0">
                <a:solidFill>
                  <a:srgbClr val="000000"/>
                </a:solidFill>
              </a:rPr>
              <a:t>Desired</a:t>
            </a:r>
          </a:p>
          <a:p>
            <a:pPr algn="ctr"/>
            <a:r>
              <a:rPr lang="en-US" sz="1900" b="1" dirty="0" smtClean="0">
                <a:solidFill>
                  <a:srgbClr val="000000"/>
                </a:solidFill>
              </a:rPr>
              <a:t>Direction</a:t>
            </a:r>
            <a:endParaRPr lang="en-US" sz="1400" b="1" dirty="0">
              <a:solidFill>
                <a:srgbClr val="000000"/>
              </a:solidFill>
            </a:endParaRPr>
          </a:p>
        </p:txBody>
      </p:sp>
      <p:graphicFrame>
        <p:nvGraphicFramePr>
          <p:cNvPr id="12" name="Object 11" descr="Chart displays metric's plan versus actual (both monthly and FYTD), variance from plan, and the previous fiscal year's actuals."/>
          <p:cNvGraphicFramePr>
            <a:graphicFrameLocks noGrp="1" noChangeAspect="1"/>
          </p:cNvGraphicFramePr>
          <p:nvPr>
            <p:extLst>
              <p:ext uri="{D42A27DB-BD31-4B8C-83A1-F6EECF244321}">
                <p14:modId xmlns:p14="http://schemas.microsoft.com/office/powerpoint/2010/main" val="1992742199"/>
              </p:ext>
            </p:extLst>
          </p:nvPr>
        </p:nvGraphicFramePr>
        <p:xfrm>
          <a:off x="596900" y="2211388"/>
          <a:ext cx="8189913" cy="3605212"/>
        </p:xfrm>
        <a:graphic>
          <a:graphicData uri="http://schemas.openxmlformats.org/presentationml/2006/ole">
            <mc:AlternateContent xmlns:mc="http://schemas.openxmlformats.org/markup-compatibility/2006">
              <mc:Choice xmlns:v="urn:schemas-microsoft-com:vml" Requires="v">
                <p:oleObj spid="_x0000_s4172" name="Worksheet" r:id="rId5" imgW="8658157" imgH="3657600" progId="Excel.Sheet.8">
                  <p:embed/>
                </p:oleObj>
              </mc:Choice>
              <mc:Fallback>
                <p:oleObj name="Worksheet" r:id="rId5" imgW="8658157" imgH="3657600" progId="Excel.Sheet.8">
                  <p:embed/>
                  <p:pic>
                    <p:nvPicPr>
                      <p:cNvPr id="0" name="Picture 57" descr="Chart displays metric's plan versus actual (both monthly and FYTD), variance from plan, and the previous fiscal year's actuals."/>
                      <p:cNvPicPr>
                        <a:picLocks noGrp="1" noChangeAspect="1" noChangeArrowheads="1"/>
                      </p:cNvPicPr>
                      <p:nvPr/>
                    </p:nvPicPr>
                    <p:blipFill>
                      <a:blip r:embed="rId6"/>
                      <a:srcRect/>
                      <a:stretch>
                        <a:fillRect/>
                      </a:stretch>
                    </p:blipFill>
                    <p:spPr bwMode="auto">
                      <a:xfrm>
                        <a:off x="596900" y="2211388"/>
                        <a:ext cx="8189913" cy="3605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TextBox 21" descr="Desired direction for this metric is decreasing." hidden="1"/>
          <p:cNvSpPr txBox="1"/>
          <p:nvPr/>
        </p:nvSpPr>
        <p:spPr>
          <a:xfrm>
            <a:off x="89576" y="1977965"/>
            <a:ext cx="1461320" cy="984885"/>
          </a:xfrm>
          <a:prstGeom prst="rect">
            <a:avLst/>
          </a:prstGeom>
          <a:noFill/>
          <a:ln>
            <a:solidFill>
              <a:schemeClr val="tx1"/>
            </a:solidFill>
          </a:ln>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000" b="1" dirty="0" smtClean="0">
                <a:ln w="17780" cmpd="sng">
                  <a:solidFill>
                    <a:srgbClr val="00B050"/>
                  </a:solidFill>
                  <a:prstDash val="solid"/>
                  <a:miter lim="800000"/>
                </a:ln>
                <a:solidFill>
                  <a:srgbClr val="00B050"/>
                </a:solidFill>
                <a:effectLst>
                  <a:outerShdw blurRad="50800" algn="tl" rotWithShape="0">
                    <a:srgbClr val="000000"/>
                  </a:outerShdw>
                </a:effectLst>
                <a:latin typeface="Arial Black" pitchFamily="34" charset="0"/>
              </a:rPr>
              <a:t>↓</a:t>
            </a:r>
          </a:p>
          <a:p>
            <a:pPr algn="ctr"/>
            <a:r>
              <a:rPr lang="en-US" sz="1900" b="1" dirty="0" smtClean="0">
                <a:solidFill>
                  <a:srgbClr val="000000"/>
                </a:solidFill>
              </a:rPr>
              <a:t>Desired</a:t>
            </a:r>
          </a:p>
          <a:p>
            <a:pPr algn="ctr"/>
            <a:r>
              <a:rPr lang="en-US" sz="1900" b="1" dirty="0" smtClean="0">
                <a:solidFill>
                  <a:srgbClr val="000000"/>
                </a:solidFill>
              </a:rPr>
              <a:t>Direction</a:t>
            </a:r>
            <a:endParaRPr lang="en-US" sz="1400" b="1" dirty="0">
              <a:solidFill>
                <a:srgbClr val="000000"/>
              </a:solidFill>
            </a:endParaRPr>
          </a:p>
        </p:txBody>
      </p:sp>
      <p:sp>
        <p:nvSpPr>
          <p:cNvPr id="8" name="TextBox 7"/>
          <p:cNvSpPr txBox="1"/>
          <p:nvPr/>
        </p:nvSpPr>
        <p:spPr>
          <a:xfrm>
            <a:off x="2697838" y="624368"/>
            <a:ext cx="3748321" cy="738100"/>
          </a:xfrm>
          <a:prstGeom prst="rect">
            <a:avLst/>
          </a:prstGeom>
          <a:noFill/>
        </p:spPr>
        <p:txBody>
          <a:bodyPr wrap="square" rtlCol="0">
            <a:normAutofit fontScale="97500"/>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1600" dirty="0" smtClean="0">
                <a:solidFill>
                  <a:srgbClr val="800000"/>
                </a:solidFill>
                <a:latin typeface="Arial Rounded MT Bold" pitchFamily="34" charset="0"/>
              </a:rPr>
              <a:t>Overall Commercial </a:t>
            </a:r>
            <a:r>
              <a:rPr lang="en-US" sz="1600" dirty="0">
                <a:solidFill>
                  <a:srgbClr val="800000"/>
                </a:solidFill>
                <a:latin typeface="Arial Rounded MT Bold" pitchFamily="34" charset="0"/>
              </a:rPr>
              <a:t>Vendor Payment </a:t>
            </a:r>
            <a:r>
              <a:rPr lang="en-US" sz="1600" dirty="0" smtClean="0">
                <a:solidFill>
                  <a:srgbClr val="800000"/>
                </a:solidFill>
                <a:latin typeface="Arial Rounded MT Bold" pitchFamily="34" charset="0"/>
              </a:rPr>
              <a:t>Timeliness</a:t>
            </a:r>
          </a:p>
        </p:txBody>
      </p:sp>
      <p:sp>
        <p:nvSpPr>
          <p:cNvPr id="9" name="Rectangle 8"/>
          <p:cNvSpPr/>
          <p:nvPr/>
        </p:nvSpPr>
        <p:spPr>
          <a:xfrm>
            <a:off x="6095998" y="2843130"/>
            <a:ext cx="685801" cy="261610"/>
          </a:xfrm>
          <a:prstGeom prst="rect">
            <a:avLst/>
          </a:prstGeom>
          <a:solidFill>
            <a:schemeClr val="bg1"/>
          </a:solidFill>
        </p:spPr>
        <p:txBody>
          <a:bodyPr wrap="square">
            <a:spAutoFit/>
          </a:bodyPr>
          <a:lstStyle/>
          <a:p>
            <a:pPr algn="r"/>
            <a:r>
              <a:rPr lang="en-US" sz="1100" b="1" dirty="0" smtClean="0"/>
              <a:t> Trend</a:t>
            </a:r>
            <a:endParaRPr lang="en-US" sz="1100" b="1" dirty="0"/>
          </a:p>
        </p:txBody>
      </p:sp>
      <p:sp>
        <p:nvSpPr>
          <p:cNvPr id="25" name="Rectangle 24"/>
          <p:cNvSpPr/>
          <p:nvPr/>
        </p:nvSpPr>
        <p:spPr>
          <a:xfrm>
            <a:off x="3682767" y="1195390"/>
            <a:ext cx="2237034" cy="276999"/>
          </a:xfrm>
          <a:prstGeom prst="rect">
            <a:avLst/>
          </a:prstGeom>
        </p:spPr>
        <p:txBody>
          <a:bodyPr wrap="square">
            <a:spAutoFit/>
          </a:bodyPr>
          <a:lstStyle/>
          <a:p>
            <a:r>
              <a:rPr lang="en-US" sz="1200" b="1" dirty="0"/>
              <a:t>Timeliness </a:t>
            </a:r>
            <a:r>
              <a:rPr lang="en-US" sz="1200" b="1" dirty="0" smtClean="0"/>
              <a:t>Exceeds </a:t>
            </a:r>
            <a:r>
              <a:rPr lang="en-US" sz="1200" b="1" dirty="0"/>
              <a:t>Goal </a:t>
            </a:r>
          </a:p>
        </p:txBody>
      </p:sp>
      <p:cxnSp>
        <p:nvCxnSpPr>
          <p:cNvPr id="29" name="Straight Arrow Connector 28"/>
          <p:cNvCxnSpPr/>
          <p:nvPr/>
        </p:nvCxnSpPr>
        <p:spPr>
          <a:xfrm rot="10800000" flipV="1">
            <a:off x="6248400" y="2887525"/>
            <a:ext cx="0" cy="160193"/>
          </a:xfrm>
          <a:prstGeom prst="straightConnector1">
            <a:avLst/>
          </a:prstGeom>
          <a:ln w="28575" cmpd="sng">
            <a:solidFill>
              <a:srgbClr val="00CC00"/>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36509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762000"/>
            <a:ext cx="7962900" cy="5509200"/>
          </a:xfrm>
          <a:prstGeom prst="rect">
            <a:avLst/>
          </a:prstGeom>
          <a:ln>
            <a:noFill/>
          </a:ln>
        </p:spPr>
        <p:txBody>
          <a:bodyPr>
            <a:spAutoFit/>
          </a:bodyPr>
          <a:lstStyle/>
          <a:p>
            <a:r>
              <a:rPr lang="en-US" sz="1400" b="1" i="1" dirty="0" smtClean="0">
                <a:solidFill>
                  <a:prstClr val="black"/>
                </a:solidFill>
                <a:latin typeface="Arial Narrow" pitchFamily="34" charset="0"/>
                <a:cs typeface="Arial" pitchFamily="34" charset="0"/>
              </a:rPr>
              <a:t>Note:  </a:t>
            </a:r>
            <a:r>
              <a:rPr lang="en-US" sz="1400" dirty="0" smtClean="0">
                <a:solidFill>
                  <a:prstClr val="black"/>
                </a:solidFill>
              </a:rPr>
              <a:t>OMB Circular A-123, </a:t>
            </a:r>
            <a:r>
              <a:rPr lang="en-US" sz="1400" i="1" dirty="0" smtClean="0">
                <a:solidFill>
                  <a:prstClr val="black"/>
                </a:solidFill>
              </a:rPr>
              <a:t>Management Responsibility for Internal Controls</a:t>
            </a:r>
            <a:r>
              <a:rPr lang="en-US" sz="1400" dirty="0" smtClean="0">
                <a:solidFill>
                  <a:prstClr val="black"/>
                </a:solidFill>
              </a:rPr>
              <a:t>, requires that management be responsible for establishing and maintaining internal controls to achieve the objectives of effective and efficient operations, reliable financial reporting, and compliance with applicable laws and regulations. To ensure compliance with the above circular and Generally Accepted Accounting Principles (GAAP), VA Financial Policies and Procedures Manual, Volume II, Chapter 5, Section 050204 requires monthly reviews and reconciliations be performed to ensure that open obligations, including undelivered orders (UDOs) and delivered unpaid obligations, are valid and appropriate and adjustments are made as necessary.</a:t>
            </a:r>
          </a:p>
          <a:p>
            <a:endParaRPr lang="en-US" sz="1400" i="1" dirty="0" smtClean="0">
              <a:solidFill>
                <a:prstClr val="black"/>
              </a:solidFill>
              <a:latin typeface="Arial Narrow" pitchFamily="34" charset="0"/>
              <a:cs typeface="Arial" pitchFamily="34" charset="0"/>
            </a:endParaRPr>
          </a:p>
          <a:p>
            <a:pPr marL="456379" indent="-456379">
              <a:lnSpc>
                <a:spcPct val="80000"/>
              </a:lnSpc>
              <a:defRPr/>
            </a:pPr>
            <a:endParaRPr lang="en-US" sz="1200" b="1" dirty="0" smtClean="0">
              <a:solidFill>
                <a:prstClr val="black"/>
              </a:solidFill>
              <a:latin typeface="Arial Narrow" pitchFamily="34" charset="0"/>
            </a:endParaRPr>
          </a:p>
          <a:p>
            <a:pPr>
              <a:lnSpc>
                <a:spcPct val="80000"/>
              </a:lnSpc>
              <a:defRPr/>
            </a:pPr>
            <a:r>
              <a:rPr lang="en-US" sz="1400" b="1" dirty="0" smtClean="0">
                <a:solidFill>
                  <a:prstClr val="black"/>
                </a:solidFill>
                <a:latin typeface="Arial Narrow" pitchFamily="34" charset="0"/>
                <a:cs typeface="Arial" pitchFamily="34" charset="0"/>
              </a:rPr>
              <a:t>May Highlights</a:t>
            </a:r>
            <a:r>
              <a:rPr lang="en-US" sz="1400" dirty="0">
                <a:solidFill>
                  <a:prstClr val="black"/>
                </a:solidFill>
                <a:latin typeface="Arial Narrow" pitchFamily="34" charset="0"/>
                <a:cs typeface="Arial" pitchFamily="34" charset="0"/>
              </a:rPr>
              <a:t>:</a:t>
            </a:r>
          </a:p>
          <a:p>
            <a:pPr>
              <a:lnSpc>
                <a:spcPct val="80000"/>
              </a:lnSpc>
              <a:defRPr/>
            </a:pPr>
            <a:endParaRPr lang="en-US" sz="1400" dirty="0" smtClean="0">
              <a:solidFill>
                <a:prstClr val="black"/>
              </a:solidFill>
              <a:latin typeface="Arial Narrow" pitchFamily="34" charset="0"/>
            </a:endParaRPr>
          </a:p>
          <a:p>
            <a:pPr marL="182804" lvl="1" indent="-182804">
              <a:buFontTx/>
              <a:buChar char="•"/>
              <a:defRPr/>
            </a:pPr>
            <a:r>
              <a:rPr lang="en-US" sz="1400" dirty="0" smtClean="0">
                <a:solidFill>
                  <a:prstClr val="black"/>
                </a:solidFill>
                <a:latin typeface="Arial Narrow" pitchFamily="34" charset="0"/>
              </a:rPr>
              <a:t>OFPIAR analyzed VA-wide open obligations, established a baseline, and identified all UDOs that need to be reviewed for appropriate financial or administrative actions. The baseline, established September 30, 2012, totaled $1,086,569,995.</a:t>
            </a:r>
          </a:p>
          <a:p>
            <a:pPr marL="182804" lvl="1" indent="-182804">
              <a:buFontTx/>
              <a:buChar char="•"/>
              <a:defRPr/>
            </a:pPr>
            <a:r>
              <a:rPr lang="en-US" sz="1400" dirty="0" smtClean="0">
                <a:solidFill>
                  <a:prstClr val="black"/>
                </a:solidFill>
                <a:latin typeface="Arial Narrow" pitchFamily="34" charset="0"/>
              </a:rPr>
              <a:t>Office of Management issued a memorandum in December 2012 requiring Administration CFOs  and Staff Offices to review open obligations comprised of contracts, travel, and other obligations, to determine obligations which should be closed or where the period of performance needed to be modified.  A detailed list of each organization’s aged UDOs has been placed in VAIQ (# 7306399). </a:t>
            </a:r>
          </a:p>
          <a:p>
            <a:pPr marL="182804" lvl="1" indent="-182804">
              <a:buFontTx/>
              <a:buChar char="•"/>
              <a:defRPr/>
            </a:pPr>
            <a:r>
              <a:rPr lang="en-US" sz="1400" dirty="0" smtClean="0">
                <a:solidFill>
                  <a:prstClr val="black"/>
                </a:solidFill>
                <a:latin typeface="Arial Narrow" pitchFamily="34" charset="0"/>
              </a:rPr>
              <a:t>OFPIAR is tracking and monitoring Administration’s and Staff Office’s progress monthly.  As of May 31, 2013, the UDO balance has been reduced to $410,434,356, a 62% reduction from the baseline.  Therefore, the remaining balance is 38%, bettering the annual target of 40%.</a:t>
            </a:r>
          </a:p>
          <a:p>
            <a:pPr marL="457014" indent="-457014">
              <a:defRPr/>
            </a:pPr>
            <a:endParaRPr lang="en-US" sz="1400" dirty="0">
              <a:solidFill>
                <a:prstClr val="black"/>
              </a:solidFill>
              <a:latin typeface="Arial Narrow" pitchFamily="34" charset="0"/>
            </a:endParaRPr>
          </a:p>
          <a:p>
            <a:pPr marL="457014" indent="-457014">
              <a:defRPr/>
            </a:pPr>
            <a:endParaRPr lang="en-US" sz="1000" b="1" dirty="0">
              <a:solidFill>
                <a:prstClr val="black"/>
              </a:solidFill>
              <a:latin typeface="Arial Narrow" pitchFamily="34" charset="0"/>
            </a:endParaRPr>
          </a:p>
          <a:p>
            <a:pPr marL="457014" indent="-457014">
              <a:defRPr/>
            </a:pPr>
            <a:r>
              <a:rPr lang="en-US" sz="1000" b="1" dirty="0">
                <a:solidFill>
                  <a:prstClr val="black"/>
                </a:solidFill>
                <a:latin typeface="Arial Narrow" pitchFamily="34" charset="0"/>
              </a:rPr>
              <a:t>Prepared by:</a:t>
            </a:r>
            <a:r>
              <a:rPr lang="en-US" sz="1000" dirty="0">
                <a:solidFill>
                  <a:prstClr val="black"/>
                </a:solidFill>
                <a:latin typeface="Arial Narrow" pitchFamily="34" charset="0"/>
              </a:rPr>
              <a:t>  </a:t>
            </a:r>
            <a:r>
              <a:rPr lang="en-US" sz="1000" dirty="0" smtClean="0">
                <a:solidFill>
                  <a:prstClr val="black"/>
                </a:solidFill>
                <a:latin typeface="Arial Narrow" pitchFamily="34" charset="0"/>
              </a:rPr>
              <a:t>Pushparajan Arokiaswamy, Office of Financial Process Improvement and Audit Readiness.  </a:t>
            </a:r>
            <a:r>
              <a:rPr lang="en-US" sz="1000" dirty="0" smtClean="0">
                <a:solidFill>
                  <a:prstClr val="black"/>
                </a:solidFill>
                <a:latin typeface="Arial Narrow" pitchFamily="34" charset="0"/>
                <a:hlinkClick r:id="rId2"/>
              </a:rPr>
              <a:t>Pushparajan.Arokiaswamy@va.gov</a:t>
            </a:r>
            <a:r>
              <a:rPr lang="en-US" sz="1000" dirty="0" smtClean="0">
                <a:solidFill>
                  <a:prstClr val="black"/>
                </a:solidFill>
                <a:latin typeface="Arial Narrow" pitchFamily="34" charset="0"/>
              </a:rPr>
              <a:t>.</a:t>
            </a:r>
          </a:p>
          <a:p>
            <a:pPr marL="457014" indent="-457014">
              <a:defRPr/>
            </a:pPr>
            <a:r>
              <a:rPr lang="en-US" sz="1000" b="1" dirty="0" smtClean="0">
                <a:solidFill>
                  <a:prstClr val="black"/>
                </a:solidFill>
                <a:latin typeface="Arial Narrow" pitchFamily="34" charset="0"/>
              </a:rPr>
              <a:t>Approved </a:t>
            </a:r>
            <a:r>
              <a:rPr lang="en-US" sz="1000" b="1" dirty="0">
                <a:solidFill>
                  <a:prstClr val="black"/>
                </a:solidFill>
                <a:latin typeface="Arial Narrow" pitchFamily="34" charset="0"/>
              </a:rPr>
              <a:t>by:</a:t>
            </a:r>
            <a:r>
              <a:rPr lang="en-US" sz="1000" dirty="0">
                <a:solidFill>
                  <a:prstClr val="black"/>
                </a:solidFill>
                <a:latin typeface="Arial Narrow" pitchFamily="34" charset="0"/>
              </a:rPr>
              <a:t>  </a:t>
            </a:r>
            <a:r>
              <a:rPr lang="en-US" sz="1000" dirty="0" smtClean="0">
                <a:solidFill>
                  <a:prstClr val="black"/>
                </a:solidFill>
                <a:latin typeface="Arial Narrow" pitchFamily="34" charset="0"/>
              </a:rPr>
              <a:t>Shirley Pratt, Associate Deputy Assistant Secretary, Office of Financial Process Improvement and Audit Readiness. </a:t>
            </a:r>
            <a:r>
              <a:rPr lang="en-US" sz="1000" dirty="0" smtClean="0">
                <a:solidFill>
                  <a:prstClr val="black"/>
                </a:solidFill>
                <a:latin typeface="Arial Narrow" pitchFamily="34" charset="0"/>
                <a:hlinkClick r:id="rId3"/>
              </a:rPr>
              <a:t>Shirley.Pratt@va.gov</a:t>
            </a:r>
            <a:r>
              <a:rPr lang="en-US" sz="1000" dirty="0" smtClean="0">
                <a:solidFill>
                  <a:prstClr val="black"/>
                </a:solidFill>
                <a:latin typeface="Arial Narrow" pitchFamily="34" charset="0"/>
              </a:rPr>
              <a:t>  </a:t>
            </a:r>
          </a:p>
          <a:p>
            <a:pPr marL="457014" indent="-457014">
              <a:defRPr/>
            </a:pPr>
            <a:r>
              <a:rPr lang="en-US" sz="1000" b="1" dirty="0" smtClean="0">
                <a:solidFill>
                  <a:prstClr val="black"/>
                </a:solidFill>
                <a:latin typeface="Arial Narrow" pitchFamily="34" charset="0"/>
              </a:rPr>
              <a:t>Version Date :  June 4, 2013</a:t>
            </a:r>
            <a:r>
              <a:rPr lang="en-US" sz="1000" dirty="0" smtClean="0">
                <a:solidFill>
                  <a:prstClr val="black"/>
                </a:solidFill>
                <a:latin typeface="Arial Narrow" pitchFamily="34" charset="0"/>
              </a:rPr>
              <a:t>	</a:t>
            </a:r>
            <a:endParaRPr lang="en-US" sz="1000" dirty="0">
              <a:solidFill>
                <a:prstClr val="black"/>
              </a:solidFill>
              <a:latin typeface="Arial Narrow" pitchFamily="34" charset="0"/>
            </a:endParaRPr>
          </a:p>
        </p:txBody>
      </p:sp>
      <p:sp>
        <p:nvSpPr>
          <p:cNvPr id="6" name="Footer Placeholder 5"/>
          <p:cNvSpPr>
            <a:spLocks noGrp="1"/>
          </p:cNvSpPr>
          <p:nvPr>
            <p:ph type="ftr" sz="quarter" idx="11"/>
          </p:nvPr>
        </p:nvSpPr>
        <p:spPr/>
        <p:txBody>
          <a:bodyPr/>
          <a:lstStyle/>
          <a:p>
            <a:pPr>
              <a:defRPr/>
            </a:pPr>
            <a:r>
              <a:rPr lang="en-US" smtClean="0">
                <a:solidFill>
                  <a:prstClr val="black"/>
                </a:solidFill>
              </a:rPr>
              <a:t>6</a:t>
            </a:r>
            <a:endParaRPr lang="en-US" dirty="0">
              <a:solidFill>
                <a:prstClr val="black"/>
              </a:solidFill>
            </a:endParaRPr>
          </a:p>
        </p:txBody>
      </p:sp>
      <p:sp>
        <p:nvSpPr>
          <p:cNvPr id="5" name="Title 4"/>
          <p:cNvSpPr txBox="1">
            <a:spLocks/>
          </p:cNvSpPr>
          <p:nvPr/>
        </p:nvSpPr>
        <p:spPr>
          <a:xfrm>
            <a:off x="457200" y="0"/>
            <a:ext cx="8229600" cy="914400"/>
          </a:xfrm>
          <a:prstGeom prst="rect">
            <a:avLst/>
          </a:prstGeom>
        </p:spPr>
        <p:txBody>
          <a:bodyPr/>
          <a:lstStyle/>
          <a:p>
            <a:pPr algn="ctr" eaLnBrk="0" hangingPunct="0">
              <a:defRPr/>
            </a:pPr>
            <a:r>
              <a:rPr lang="en-US" sz="3200" smtClean="0">
                <a:solidFill>
                  <a:prstClr val="black"/>
                </a:solidFill>
                <a:latin typeface="Calibri"/>
              </a:rPr>
              <a:t>Undelivered Orders (UDOs)</a:t>
            </a:r>
            <a:endParaRPr lang="en-US" sz="3200" dirty="0">
              <a:solidFill>
                <a:prstClr val="black"/>
              </a:solidFill>
              <a:latin typeface="Calibri"/>
            </a:endParaRPr>
          </a:p>
        </p:txBody>
      </p:sp>
    </p:spTree>
    <p:extLst>
      <p:ext uri="{BB962C8B-B14F-4D97-AF65-F5344CB8AC3E}">
        <p14:creationId xmlns:p14="http://schemas.microsoft.com/office/powerpoint/2010/main" val="36851991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descr="OM (Finance)-197"/>
          <p:cNvGraphicFramePr>
            <a:graphicFrameLocks noGrp="1"/>
          </p:cNvGraphicFramePr>
          <p:nvPr>
            <p:extLst>
              <p:ext uri="{D42A27DB-BD31-4B8C-83A1-F6EECF244321}">
                <p14:modId xmlns:p14="http://schemas.microsoft.com/office/powerpoint/2010/main" val="1613714247"/>
              </p:ext>
            </p:extLst>
          </p:nvPr>
        </p:nvGraphicFramePr>
        <p:xfrm>
          <a:off x="822960" y="703262"/>
          <a:ext cx="708660" cy="457200"/>
        </p:xfrm>
        <a:graphic>
          <a:graphicData uri="http://schemas.openxmlformats.org/drawingml/2006/table">
            <a:tbl>
              <a:tblPr firstRow="1" bandRow="1">
                <a:tableStyleId>{5C22544A-7EE6-4342-B048-85BDC9FD1C3A}</a:tableStyleId>
              </a:tblPr>
              <a:tblGrid>
                <a:gridCol w="303241"/>
                <a:gridCol w="405419"/>
              </a:tblGrid>
              <a:tr h="373063">
                <a:tc>
                  <a:txBody>
                    <a:bodyPr/>
                    <a:lstStyle/>
                    <a:p>
                      <a:r>
                        <a:rPr lang="en-US" sz="600" dirty="0" smtClean="0"/>
                        <a:t>Metric ID</a:t>
                      </a:r>
                      <a:endParaRPr lang="en-US" sz="600" dirty="0"/>
                    </a:p>
                  </a:txBody>
                  <a:tcPr/>
                </a:tc>
                <a:tc>
                  <a:txBody>
                    <a:bodyPr/>
                    <a:lstStyle/>
                    <a:p>
                      <a:r>
                        <a:rPr lang="en-US" sz="600" dirty="0" smtClean="0"/>
                        <a:t>OM (Finance)-197</a:t>
                      </a:r>
                    </a:p>
                  </a:txBody>
                  <a:tcPr/>
                </a:tc>
              </a:tr>
            </a:tbl>
          </a:graphicData>
        </a:graphic>
      </p:graphicFrame>
      <p:sp>
        <p:nvSpPr>
          <p:cNvPr id="4" name="Title 3"/>
          <p:cNvSpPr>
            <a:spLocks noGrp="1"/>
          </p:cNvSpPr>
          <p:nvPr>
            <p:ph type="title" idx="4294967295"/>
          </p:nvPr>
        </p:nvSpPr>
        <p:spPr>
          <a:xfrm>
            <a:off x="0" y="39688"/>
            <a:ext cx="9144000" cy="295275"/>
          </a:xfrm>
        </p:spPr>
        <p:txBody>
          <a:bodyPr/>
          <a:lstStyle/>
          <a:p>
            <a:r>
              <a:rPr lang="en-US" sz="2400" dirty="0">
                <a:solidFill>
                  <a:srgbClr val="0000FF"/>
                </a:solidFill>
                <a:latin typeface="Arial Rounded MT Bold" pitchFamily="34" charset="0"/>
              </a:rPr>
              <a:t>Metric:</a:t>
            </a:r>
            <a:endParaRPr lang="en-US" sz="2400" dirty="0"/>
          </a:p>
        </p:txBody>
      </p:sp>
      <p:graphicFrame>
        <p:nvGraphicFramePr>
          <p:cNvPr id="60440" name="Group 24" descr="Contains information about the status of the metric."/>
          <p:cNvGraphicFramePr>
            <a:graphicFrameLocks noGrp="1"/>
          </p:cNvGraphicFramePr>
          <p:nvPr>
            <p:extLst>
              <p:ext uri="{D42A27DB-BD31-4B8C-83A1-F6EECF244321}">
                <p14:modId xmlns:p14="http://schemas.microsoft.com/office/powerpoint/2010/main" val="2865251942"/>
              </p:ext>
            </p:extLst>
          </p:nvPr>
        </p:nvGraphicFramePr>
        <p:xfrm>
          <a:off x="6553201" y="-15240"/>
          <a:ext cx="2590800" cy="1463040"/>
        </p:xfrm>
        <a:graphic>
          <a:graphicData uri="http://schemas.openxmlformats.org/drawingml/2006/table">
            <a:tbl>
              <a:tblPr/>
              <a:tblGrid>
                <a:gridCol w="1588667"/>
                <a:gridCol w="1002133"/>
              </a:tblGrid>
              <a:tr h="241738">
                <a:tc gridSpan="2">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Status</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B8D2EA"/>
                    </a:solidFill>
                  </a:tcPr>
                </a:tc>
                <a:tc hMerge="1">
                  <a:txBody>
                    <a:bodyPr/>
                    <a:lstStyle/>
                    <a:p>
                      <a:endParaRPr lang="en-US"/>
                    </a:p>
                  </a:txBody>
                  <a:tcPr/>
                </a:tc>
              </a:tr>
              <a:tr h="241738">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Current Month (May)</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Green</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1738">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Next Month </a:t>
                      </a:r>
                      <a:r>
                        <a:rPr kumimoji="0" lang="en-US" sz="1000" b="0" i="0" u="none" strike="noStrike" cap="none" normalizeH="0" baseline="0" smtClean="0">
                          <a:ln>
                            <a:noFill/>
                          </a:ln>
                          <a:solidFill>
                            <a:schemeClr val="tx1"/>
                          </a:solidFill>
                          <a:effectLst/>
                          <a:latin typeface="Arial" charset="0"/>
                        </a:rPr>
                        <a:t>(Jun) </a:t>
                      </a:r>
                      <a:endParaRPr kumimoji="0" lang="en-US" sz="1000" b="0" i="0" u="none" strike="noStrike" cap="none" normalizeH="0" baseline="0" dirty="0" smtClean="0">
                        <a:ln>
                          <a:noFill/>
                        </a:ln>
                        <a:solidFill>
                          <a:schemeClr val="tx1"/>
                        </a:solidFill>
                        <a:effectLst/>
                        <a:latin typeface="Arial"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Green</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1738">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Projected Green Date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N/A</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3839">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latin typeface="Arial" charset="0"/>
                        </a:rPr>
                        <a:t>Monthly Actual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38%</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8599">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latin typeface="Arial" charset="0"/>
                        </a:rPr>
                        <a:t>FYTD Actual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38%</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040" name="Rectangle 47"/>
          <p:cNvSpPr>
            <a:spLocks noChangeArrowheads="1"/>
          </p:cNvSpPr>
          <p:nvPr/>
        </p:nvSpPr>
        <p:spPr>
          <a:xfrm>
            <a:off x="2816225" y="261939"/>
            <a:ext cx="3424238" cy="667702"/>
          </a:xfrm>
          <a:prstGeom prst="rect">
            <a:avLst/>
          </a:prstGeom>
          <a:noFill/>
          <a:ln w="9525">
            <a:noFill/>
            <a:miter lim="800000"/>
          </a:ln>
        </p:spPr>
        <p:txBody>
          <a:bodyPr anchor="ct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400" dirty="0" smtClean="0">
                <a:solidFill>
                  <a:srgbClr val="0000FF"/>
                </a:solidFill>
                <a:latin typeface="Arial Rounded MT Bold" pitchFamily="34" charset="0"/>
              </a:rPr>
              <a:t> </a:t>
            </a:r>
            <a:endParaRPr lang="en-US" sz="1800" dirty="0" smtClean="0">
              <a:solidFill>
                <a:srgbClr val="000000"/>
              </a:solidFill>
            </a:endParaRPr>
          </a:p>
          <a:p>
            <a:pPr algn="ctr"/>
            <a:endParaRPr lang="en-US" sz="1800" dirty="0">
              <a:solidFill>
                <a:srgbClr val="800000"/>
              </a:solidFill>
              <a:latin typeface="Arial Rounded MT Bold" pitchFamily="34" charset="0"/>
            </a:endParaRPr>
          </a:p>
          <a:p>
            <a:pPr algn="ctr"/>
            <a:r>
              <a:rPr lang="en-US" sz="2400" dirty="0">
                <a:solidFill>
                  <a:srgbClr val="0000FF"/>
                </a:solidFill>
                <a:latin typeface="Arial Rounded MT Bold" pitchFamily="34" charset="0"/>
              </a:rPr>
              <a:t>  </a:t>
            </a:r>
            <a:endParaRPr lang="en-US" sz="2400" dirty="0">
              <a:solidFill>
                <a:srgbClr val="800000"/>
              </a:solidFill>
              <a:latin typeface="Arial Rounded MT Bold" pitchFamily="34" charset="0"/>
            </a:endParaRPr>
          </a:p>
        </p:txBody>
      </p:sp>
      <p:graphicFrame>
        <p:nvGraphicFramePr>
          <p:cNvPr id="60530" name="Group 114" descr="Contains information about the metric."/>
          <p:cNvGraphicFramePr>
            <a:graphicFrameLocks noGrp="1"/>
          </p:cNvGraphicFramePr>
          <p:nvPr>
            <p:extLst>
              <p:ext uri="{D42A27DB-BD31-4B8C-83A1-F6EECF244321}">
                <p14:modId xmlns:p14="http://schemas.microsoft.com/office/powerpoint/2010/main" val="1641259584"/>
              </p:ext>
            </p:extLst>
          </p:nvPr>
        </p:nvGraphicFramePr>
        <p:xfrm>
          <a:off x="0" y="-1"/>
          <a:ext cx="2286000" cy="1767840"/>
        </p:xfrm>
        <a:graphic>
          <a:graphicData uri="http://schemas.openxmlformats.org/drawingml/2006/table">
            <a:tbl>
              <a:tblPr/>
              <a:tblGrid>
                <a:gridCol w="869095"/>
                <a:gridCol w="1416905"/>
              </a:tblGrid>
              <a:tr h="228601">
                <a:tc gridSpan="2">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Linkages</a:t>
                      </a:r>
                    </a:p>
                  </a:txBody>
                  <a:tcPr horzOverflow="overflow">
                    <a:lnL cap="flat">
                      <a:noFill/>
                    </a:lnL>
                    <a:lnR cap="flat">
                      <a:noFill/>
                    </a:lnR>
                    <a:lnT cap="flat">
                      <a:noFill/>
                    </a:lnT>
                    <a:lnB>
                      <a:noFill/>
                    </a:lnB>
                    <a:lnTlToBr>
                      <a:noFill/>
                    </a:lnTlToBr>
                    <a:lnBlToTr>
                      <a:noFill/>
                    </a:lnBlToTr>
                    <a:solidFill>
                      <a:srgbClr val="EDD4A1"/>
                    </a:solidFill>
                  </a:tcPr>
                </a:tc>
                <a:tc hMerge="1">
                  <a:txBody>
                    <a:bodyPr/>
                    <a:lstStyle/>
                    <a:p>
                      <a:endParaRPr lang="en-US"/>
                    </a:p>
                  </a:txBody>
                  <a:tcPr/>
                </a:tc>
              </a:tr>
              <a:tr h="213361">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Org</a:t>
                      </a:r>
                    </a:p>
                  </a:txBody>
                  <a:tcPr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OM (Finance)</a:t>
                      </a: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31228">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B/Line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Enabling</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31228">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B/Scorecard</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Operations</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67641">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Strategic Goal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4</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20262">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Corp Outcome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Improve Management and Support Services Timeliness and Quality</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r>
            </a:tbl>
          </a:graphicData>
        </a:graphic>
      </p:graphicFrame>
      <p:sp>
        <p:nvSpPr>
          <p:cNvPr id="20" name="TextBox 19"/>
          <p:cNvSpPr txBox="1"/>
          <p:nvPr/>
        </p:nvSpPr>
        <p:spPr>
          <a:xfrm>
            <a:off x="2380852" y="1049179"/>
            <a:ext cx="4508733" cy="246221"/>
          </a:xfrm>
          <a:prstGeom prst="rect">
            <a:avLst/>
          </a:prstGeom>
          <a:noFill/>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1000" b="1" dirty="0" smtClean="0">
                <a:solidFill>
                  <a:srgbClr val="000000"/>
                </a:solidFill>
              </a:rPr>
              <a:t>Closed Undelivered Orders Exceeds Target</a:t>
            </a:r>
            <a:endParaRPr lang="en-US" sz="1000" b="1" dirty="0">
              <a:solidFill>
                <a:srgbClr val="000000"/>
              </a:solidFill>
            </a:endParaRPr>
          </a:p>
        </p:txBody>
      </p:sp>
      <p:sp>
        <p:nvSpPr>
          <p:cNvPr id="22" name="TextBox 21" descr="Desired direction for this metric is decreasing." hidden="1"/>
          <p:cNvSpPr txBox="1"/>
          <p:nvPr/>
        </p:nvSpPr>
        <p:spPr>
          <a:xfrm>
            <a:off x="89576" y="1977965"/>
            <a:ext cx="1461320" cy="984885"/>
          </a:xfrm>
          <a:prstGeom prst="rect">
            <a:avLst/>
          </a:prstGeom>
          <a:noFill/>
          <a:ln>
            <a:solidFill>
              <a:schemeClr val="tx1"/>
            </a:solidFill>
          </a:ln>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000" b="1" dirty="0" smtClean="0">
                <a:ln w="17780" cmpd="sng">
                  <a:solidFill>
                    <a:srgbClr val="00B050"/>
                  </a:solidFill>
                  <a:prstDash val="solid"/>
                  <a:miter lim="800000"/>
                </a:ln>
                <a:solidFill>
                  <a:srgbClr val="00B050"/>
                </a:solidFill>
                <a:effectLst>
                  <a:outerShdw blurRad="50800" algn="tl" rotWithShape="0">
                    <a:srgbClr val="000000"/>
                  </a:outerShdw>
                </a:effectLst>
                <a:latin typeface="Arial Black" pitchFamily="34" charset="0"/>
              </a:rPr>
              <a:t>↓</a:t>
            </a:r>
          </a:p>
          <a:p>
            <a:pPr algn="ctr"/>
            <a:r>
              <a:rPr lang="en-US" sz="1900" b="1" dirty="0" smtClean="0">
                <a:solidFill>
                  <a:srgbClr val="000000"/>
                </a:solidFill>
              </a:rPr>
              <a:t>Desired</a:t>
            </a:r>
          </a:p>
          <a:p>
            <a:pPr algn="ctr"/>
            <a:r>
              <a:rPr lang="en-US" sz="1900" b="1" dirty="0" smtClean="0">
                <a:solidFill>
                  <a:srgbClr val="000000"/>
                </a:solidFill>
              </a:rPr>
              <a:t>Direction</a:t>
            </a:r>
            <a:endParaRPr lang="en-US" sz="1400" b="1" dirty="0">
              <a:solidFill>
                <a:srgbClr val="000000"/>
              </a:solidFill>
            </a:endParaRPr>
          </a:p>
        </p:txBody>
      </p:sp>
      <p:sp>
        <p:nvSpPr>
          <p:cNvPr id="8" name="TextBox 7"/>
          <p:cNvSpPr txBox="1"/>
          <p:nvPr/>
        </p:nvSpPr>
        <p:spPr>
          <a:xfrm>
            <a:off x="2612115" y="416837"/>
            <a:ext cx="3832458" cy="573763"/>
          </a:xfrm>
          <a:prstGeom prst="rect">
            <a:avLst/>
          </a:prstGeom>
          <a:noFill/>
        </p:spPr>
        <p:txBody>
          <a:bodyPr wrap="square" rtlCol="0">
            <a:normAutofit fontScale="60000" lnSpcReduction="20000"/>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3000" dirty="0" smtClean="0">
                <a:solidFill>
                  <a:srgbClr val="800000"/>
                </a:solidFill>
                <a:latin typeface="Arial Rounded MT Bold" pitchFamily="34" charset="0"/>
              </a:rPr>
              <a:t>Closeout of Aged Undelivered Orders</a:t>
            </a:r>
            <a:endParaRPr lang="en-US" sz="3000" dirty="0">
              <a:solidFill>
                <a:srgbClr val="800000"/>
              </a:solidFill>
              <a:latin typeface="Arial Rounded MT Bold" pitchFamily="34" charset="0"/>
            </a:endParaRPr>
          </a:p>
          <a:p>
            <a:pPr algn="ctr"/>
            <a:endParaRPr lang="en-US" sz="1800" dirty="0">
              <a:solidFill>
                <a:srgbClr val="800000"/>
              </a:solidFill>
              <a:latin typeface="Arial Rounded MT Bold" pitchFamily="34" charset="0"/>
            </a:endParaRPr>
          </a:p>
        </p:txBody>
      </p:sp>
      <p:sp>
        <p:nvSpPr>
          <p:cNvPr id="21" name="Footer Placeholder 20"/>
          <p:cNvSpPr>
            <a:spLocks noGrp="1"/>
          </p:cNvSpPr>
          <p:nvPr>
            <p:ph type="ftr" sz="quarter" idx="11"/>
          </p:nvPr>
        </p:nvSpPr>
        <p:spPr/>
        <p:txBody>
          <a:bodyPr/>
          <a:lstStyle/>
          <a:p>
            <a:pPr>
              <a:defRPr/>
            </a:pPr>
            <a:r>
              <a:rPr lang="en-US" smtClean="0">
                <a:solidFill>
                  <a:prstClr val="black"/>
                </a:solidFill>
              </a:rPr>
              <a:t>7</a:t>
            </a:r>
            <a:endParaRPr lang="en-US" dirty="0">
              <a:solidFill>
                <a:prstClr val="black"/>
              </a:solidFill>
            </a:endParaRPr>
          </a:p>
        </p:txBody>
      </p:sp>
      <p:graphicFrame>
        <p:nvGraphicFramePr>
          <p:cNvPr id="3" name="Object 2" descr="Chart displays metric's plan versus actual (both monthly and FYTD), variance from plan, and the previous fiscal year's actuals."/>
          <p:cNvGraphicFramePr>
            <a:graphicFrameLocks noGrp="1" noChangeAspect="1"/>
          </p:cNvGraphicFramePr>
          <p:nvPr>
            <p:extLst>
              <p:ext uri="{D42A27DB-BD31-4B8C-83A1-F6EECF244321}">
                <p14:modId xmlns:p14="http://schemas.microsoft.com/office/powerpoint/2010/main" val="209867492"/>
              </p:ext>
            </p:extLst>
          </p:nvPr>
        </p:nvGraphicFramePr>
        <p:xfrm>
          <a:off x="107505" y="1905000"/>
          <a:ext cx="8841678" cy="4114800"/>
        </p:xfrm>
        <a:graphic>
          <a:graphicData uri="http://schemas.openxmlformats.org/presentationml/2006/ole">
            <mc:AlternateContent xmlns:mc="http://schemas.openxmlformats.org/markup-compatibility/2006">
              <mc:Choice xmlns:v="urn:schemas-microsoft-com:vml" Requires="v">
                <p:oleObj spid="_x0000_s25606" name="Worksheet" r:id="rId5" imgW="7658033" imgH="3990871" progId="Excel.Sheet.8">
                  <p:embed/>
                </p:oleObj>
              </mc:Choice>
              <mc:Fallback>
                <p:oleObj name="Worksheet" r:id="rId5" imgW="7658033" imgH="3990871" progId="Excel.Sheet.8">
                  <p:embed/>
                  <p:pic>
                    <p:nvPicPr>
                      <p:cNvPr id="0" name=""/>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505" y="1905000"/>
                        <a:ext cx="8841678" cy="4114800"/>
                      </a:xfrm>
                      <a:prstGeom prst="rect">
                        <a:avLst/>
                      </a:prstGeom>
                      <a:noFill/>
                      <a:ln>
                        <a:noFill/>
                      </a:ln>
                    </p:spPr>
                  </p:pic>
                </p:oleObj>
              </mc:Fallback>
            </mc:AlternateContent>
          </a:graphicData>
        </a:graphic>
      </p:graphicFrame>
      <p:sp>
        <p:nvSpPr>
          <p:cNvPr id="19" name="Date Placeholder 1"/>
          <p:cNvSpPr>
            <a:spLocks noGrp="1"/>
          </p:cNvSpPr>
          <p:nvPr>
            <p:ph type="dt" sz="quarter" idx="10"/>
          </p:nvPr>
        </p:nvSpPr>
        <p:spPr>
          <a:xfrm>
            <a:off x="457200" y="6356350"/>
            <a:ext cx="2743200" cy="365125"/>
          </a:xfrm>
          <a:noFill/>
        </p:spPr>
        <p:txBody>
          <a:bodyPr/>
          <a:lstStyle/>
          <a:p>
            <a:r>
              <a:rPr lang="en-US" sz="1400" dirty="0" smtClean="0">
                <a:solidFill>
                  <a:prstClr val="black"/>
                </a:solidFill>
                <a:latin typeface="Arial" pitchFamily="34" charset="0"/>
                <a:cs typeface="Arial" pitchFamily="34" charset="0"/>
              </a:rPr>
              <a:t>Data Through May 2013</a:t>
            </a:r>
          </a:p>
        </p:txBody>
      </p:sp>
      <p:graphicFrame>
        <p:nvGraphicFramePr>
          <p:cNvPr id="26" name="Table 25" descr="Contains information for indicating how this metric is given a red, yellow, or green status."/>
          <p:cNvGraphicFramePr>
            <a:graphicFrameLocks noGrp="1"/>
          </p:cNvGraphicFramePr>
          <p:nvPr>
            <p:extLst>
              <p:ext uri="{D42A27DB-BD31-4B8C-83A1-F6EECF244321}">
                <p14:modId xmlns:p14="http://schemas.microsoft.com/office/powerpoint/2010/main" val="3293548958"/>
              </p:ext>
            </p:extLst>
          </p:nvPr>
        </p:nvGraphicFramePr>
        <p:xfrm>
          <a:off x="6400800" y="5872166"/>
          <a:ext cx="2292902" cy="858488"/>
        </p:xfrm>
        <a:graphic>
          <a:graphicData uri="http://schemas.openxmlformats.org/drawingml/2006/table">
            <a:tbl>
              <a:tblPr firstRow="1" bandRow="1">
                <a:tableStyleId>{5C22544A-7EE6-4342-B048-85BDC9FD1C3A}</a:tableStyleId>
              </a:tblPr>
              <a:tblGrid>
                <a:gridCol w="578660"/>
                <a:gridCol w="1714242"/>
              </a:tblGrid>
              <a:tr h="201737">
                <a:tc gridSpan="2">
                  <a:txBody>
                    <a:bodyPr/>
                    <a:lstStyle/>
                    <a:p>
                      <a:pPr algn="ctr"/>
                      <a:r>
                        <a:rPr lang="en-US" sz="800" dirty="0" smtClean="0">
                          <a:solidFill>
                            <a:schemeClr val="tx1"/>
                          </a:solidFill>
                        </a:rPr>
                        <a:t>Variance Thresholds</a:t>
                      </a:r>
                      <a:endParaRPr lang="en-US" sz="800" dirty="0">
                        <a:solidFill>
                          <a:schemeClr val="tx1"/>
                        </a:solidFill>
                      </a:endParaRPr>
                    </a:p>
                  </a:txBody>
                  <a:tcPr/>
                </a:tc>
                <a:tc hMerge="1">
                  <a:txBody>
                    <a:bodyPr/>
                    <a:lstStyle/>
                    <a:p>
                      <a:endParaRPr lang="en-US"/>
                    </a:p>
                  </a:txBody>
                  <a:tcPr/>
                </a:tc>
              </a:tr>
              <a:tr h="201737">
                <a:tc>
                  <a:txBody>
                    <a:bodyPr/>
                    <a:lstStyle/>
                    <a:p>
                      <a:r>
                        <a:rPr lang="en-US" sz="800" smtClean="0">
                          <a:solidFill>
                            <a:srgbClr val="FF0000"/>
                          </a:solidFill>
                        </a:rPr>
                        <a:t>Red</a:t>
                      </a:r>
                      <a:endParaRPr lang="en-US" sz="800">
                        <a:solidFill>
                          <a:srgbClr val="FF0000"/>
                        </a:solidFill>
                      </a:endParaRPr>
                    </a:p>
                  </a:txBody>
                  <a:tcPr>
                    <a:solidFill>
                      <a:schemeClr val="bg1">
                        <a:lumMod val="75000"/>
                      </a:schemeClr>
                    </a:solidFill>
                  </a:tcPr>
                </a:tc>
                <a:tc>
                  <a:txBody>
                    <a:bodyPr/>
                    <a:lstStyle/>
                    <a:p>
                      <a:r>
                        <a:rPr lang="en-US" sz="800" baseline="0" dirty="0" smtClean="0"/>
                        <a:t>≤ 10%</a:t>
                      </a:r>
                    </a:p>
                  </a:txBody>
                  <a:tcPr>
                    <a:solidFill>
                      <a:schemeClr val="bg1">
                        <a:lumMod val="75000"/>
                      </a:schemeClr>
                    </a:solidFill>
                  </a:tcPr>
                </a:tc>
              </a:tr>
              <a:tr h="218408">
                <a:tc>
                  <a:txBody>
                    <a:bodyPr/>
                    <a:lstStyle/>
                    <a:p>
                      <a:r>
                        <a:rPr lang="en-US" sz="800" smtClean="0">
                          <a:solidFill>
                            <a:srgbClr val="FFFF00"/>
                          </a:solidFill>
                        </a:rPr>
                        <a:t>Yellow</a:t>
                      </a:r>
                      <a:endParaRPr lang="en-US" sz="800">
                        <a:solidFill>
                          <a:srgbClr val="FFFF00"/>
                        </a:solidFill>
                      </a:endParaRPr>
                    </a:p>
                  </a:txBody>
                  <a:tcPr>
                    <a:solidFill>
                      <a:schemeClr val="bg1">
                        <a:lumMod val="75000"/>
                      </a:schemeClr>
                    </a:solidFill>
                  </a:tcPr>
                </a:tc>
                <a:tc>
                  <a:txBody>
                    <a:bodyPr/>
                    <a:lstStyle/>
                    <a:p>
                      <a:r>
                        <a:rPr lang="en-US" sz="800" baseline="0" dirty="0" smtClean="0"/>
                        <a:t>≤ 5%</a:t>
                      </a:r>
                    </a:p>
                  </a:txBody>
                  <a:tcPr>
                    <a:solidFill>
                      <a:schemeClr val="bg1">
                        <a:lumMod val="75000"/>
                      </a:schemeClr>
                    </a:solidFill>
                  </a:tcPr>
                </a:tc>
              </a:tr>
              <a:tr h="201737">
                <a:tc>
                  <a:txBody>
                    <a:bodyPr/>
                    <a:lstStyle/>
                    <a:p>
                      <a:r>
                        <a:rPr lang="en-US" sz="800" smtClean="0">
                          <a:solidFill>
                            <a:srgbClr val="008000"/>
                          </a:solidFill>
                        </a:rPr>
                        <a:t>Green</a:t>
                      </a:r>
                      <a:endParaRPr lang="en-US" sz="800">
                        <a:solidFill>
                          <a:srgbClr val="008000"/>
                        </a:solidFill>
                      </a:endParaRPr>
                    </a:p>
                  </a:txBody>
                  <a:tcPr>
                    <a:solidFill>
                      <a:schemeClr val="bg1">
                        <a:lumMod val="75000"/>
                      </a:schemeClr>
                    </a:solidFill>
                  </a:tcPr>
                </a:tc>
                <a:tc>
                  <a:txBody>
                    <a:bodyPr/>
                    <a:lstStyle/>
                    <a:p>
                      <a:r>
                        <a:rPr lang="en-US" sz="800" dirty="0" smtClean="0"/>
                        <a:t>&gt; 5%</a:t>
                      </a:r>
                    </a:p>
                  </a:txBody>
                  <a:tcPr>
                    <a:solidFill>
                      <a:schemeClr val="bg1">
                        <a:lumMod val="75000"/>
                      </a:schemeClr>
                    </a:solidFill>
                  </a:tcPr>
                </a:tc>
              </a:tr>
            </a:tbl>
          </a:graphicData>
        </a:graphic>
      </p:graphicFrame>
      <p:sp>
        <p:nvSpPr>
          <p:cNvPr id="29" name="TextBox 28" descr="Desired direction for this metric is decreasing."/>
          <p:cNvSpPr txBox="1"/>
          <p:nvPr/>
        </p:nvSpPr>
        <p:spPr>
          <a:xfrm>
            <a:off x="138880" y="2057400"/>
            <a:ext cx="1461320" cy="984885"/>
          </a:xfrm>
          <a:prstGeom prst="rect">
            <a:avLst/>
          </a:prstGeom>
          <a:noFill/>
          <a:ln>
            <a:solidFill>
              <a:schemeClr val="tx1"/>
            </a:solidFill>
          </a:ln>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000" b="1" dirty="0" smtClean="0">
                <a:ln w="17780" cmpd="sng">
                  <a:solidFill>
                    <a:srgbClr val="00B050"/>
                  </a:solidFill>
                  <a:prstDash val="solid"/>
                  <a:miter lim="800000"/>
                </a:ln>
                <a:solidFill>
                  <a:srgbClr val="00B050"/>
                </a:solidFill>
                <a:effectLst>
                  <a:outerShdw blurRad="50800" algn="tl" rotWithShape="0">
                    <a:srgbClr val="000000"/>
                  </a:outerShdw>
                </a:effectLst>
                <a:latin typeface="Arial Black" pitchFamily="34" charset="0"/>
              </a:rPr>
              <a:t>↓</a:t>
            </a:r>
          </a:p>
          <a:p>
            <a:pPr algn="ctr"/>
            <a:r>
              <a:rPr lang="en-US" sz="1900" b="1" dirty="0" smtClean="0">
                <a:solidFill>
                  <a:prstClr val="black"/>
                </a:solidFill>
              </a:rPr>
              <a:t>Desired</a:t>
            </a:r>
          </a:p>
          <a:p>
            <a:pPr algn="ctr"/>
            <a:r>
              <a:rPr lang="en-US" sz="1900" b="1" dirty="0" smtClean="0">
                <a:solidFill>
                  <a:prstClr val="black"/>
                </a:solidFill>
              </a:rPr>
              <a:t>Direction</a:t>
            </a:r>
            <a:endParaRPr lang="en-US" sz="1400" b="1" dirty="0">
              <a:solidFill>
                <a:prstClr val="black"/>
              </a:solidFill>
            </a:endParaRPr>
          </a:p>
        </p:txBody>
      </p:sp>
    </p:spTree>
    <p:extLst>
      <p:ext uri="{BB962C8B-B14F-4D97-AF65-F5344CB8AC3E}">
        <p14:creationId xmlns:p14="http://schemas.microsoft.com/office/powerpoint/2010/main" val="4366785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981200" y="228600"/>
            <a:ext cx="4800600" cy="492443"/>
          </a:xfrm>
          <a:prstGeom prst="rect">
            <a:avLst/>
          </a:prstGeom>
          <a:noFill/>
        </p:spPr>
        <p:txBody>
          <a:bodyPr wrap="square" rtlCol="0">
            <a:normAutofit fontScale="97500"/>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1800" dirty="0" smtClean="0">
                <a:solidFill>
                  <a:srgbClr val="800000"/>
                </a:solidFill>
                <a:latin typeface="Arial Rounded MT Bold" pitchFamily="34" charset="0"/>
              </a:rPr>
              <a:t>Status of Aged Undelivered Orders</a:t>
            </a:r>
            <a:endParaRPr lang="en-US" sz="1800" dirty="0">
              <a:solidFill>
                <a:srgbClr val="800000"/>
              </a:solidFill>
              <a:latin typeface="Arial Rounded MT Bold" pitchFamily="34" charset="0"/>
            </a:endParaRPr>
          </a:p>
          <a:p>
            <a:pPr algn="ctr"/>
            <a:endParaRPr lang="en-US" sz="1800" dirty="0">
              <a:solidFill>
                <a:srgbClr val="800000"/>
              </a:solidFill>
              <a:latin typeface="Arial Rounded MT Bold" pitchFamily="34" charset="0"/>
            </a:endParaRPr>
          </a:p>
        </p:txBody>
      </p:sp>
      <p:sp>
        <p:nvSpPr>
          <p:cNvPr id="8" name="TextBox 7"/>
          <p:cNvSpPr txBox="1"/>
          <p:nvPr/>
        </p:nvSpPr>
        <p:spPr>
          <a:xfrm>
            <a:off x="1295400" y="609600"/>
            <a:ext cx="6248400" cy="369332"/>
          </a:xfrm>
          <a:prstGeom prst="rect">
            <a:avLst/>
          </a:prstGeom>
          <a:noFill/>
        </p:spPr>
        <p:txBody>
          <a:bodyPr wrap="square" rtlCol="0">
            <a:spAutoFit/>
          </a:bodyPr>
          <a:lstStyle/>
          <a:p>
            <a:pPr algn="ctr" eaLnBrk="0" hangingPunct="0"/>
            <a:r>
              <a:rPr lang="en-US" dirty="0" smtClean="0">
                <a:solidFill>
                  <a:srgbClr val="800000"/>
                </a:solidFill>
                <a:latin typeface="Arial Rounded MT Bold" pitchFamily="34" charset="0"/>
              </a:rPr>
              <a:t>Balance by Program Office as of May 31, 2013</a:t>
            </a:r>
          </a:p>
        </p:txBody>
      </p:sp>
      <p:sp>
        <p:nvSpPr>
          <p:cNvPr id="13" name="Footer Placeholder 12"/>
          <p:cNvSpPr>
            <a:spLocks noGrp="1"/>
          </p:cNvSpPr>
          <p:nvPr>
            <p:ph type="ftr" sz="quarter" idx="11"/>
          </p:nvPr>
        </p:nvSpPr>
        <p:spPr/>
        <p:txBody>
          <a:bodyPr/>
          <a:lstStyle/>
          <a:p>
            <a:pPr>
              <a:defRPr/>
            </a:pPr>
            <a:r>
              <a:rPr lang="en-US" smtClean="0">
                <a:solidFill>
                  <a:prstClr val="black"/>
                </a:solidFill>
              </a:rPr>
              <a:t>8</a:t>
            </a:r>
            <a:endParaRPr lang="en-US" dirty="0">
              <a:solidFill>
                <a:prstClr val="black"/>
              </a:solidFill>
            </a:endParaRPr>
          </a:p>
        </p:txBody>
      </p:sp>
      <p:sp>
        <p:nvSpPr>
          <p:cNvPr id="15" name="Rectangle 14"/>
          <p:cNvSpPr/>
          <p:nvPr/>
        </p:nvSpPr>
        <p:spPr>
          <a:xfrm>
            <a:off x="2057400" y="6312725"/>
            <a:ext cx="45720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Rectangle 15"/>
          <p:cNvSpPr/>
          <p:nvPr/>
        </p:nvSpPr>
        <p:spPr>
          <a:xfrm>
            <a:off x="5562600" y="990600"/>
            <a:ext cx="3810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2" name="Group 1"/>
          <p:cNvGrpSpPr/>
          <p:nvPr/>
        </p:nvGrpSpPr>
        <p:grpSpPr>
          <a:xfrm>
            <a:off x="1981200" y="914400"/>
            <a:ext cx="4800600" cy="5474526"/>
            <a:chOff x="1981200" y="914399"/>
            <a:chExt cx="4800600" cy="5519519"/>
          </a:xfrm>
        </p:grpSpPr>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914399"/>
              <a:ext cx="4800600" cy="3334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3075" y="4267325"/>
              <a:ext cx="4788725" cy="2166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513201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981200" y="228600"/>
            <a:ext cx="4800600" cy="492443"/>
          </a:xfrm>
          <a:prstGeom prst="rect">
            <a:avLst/>
          </a:prstGeom>
          <a:noFill/>
        </p:spPr>
        <p:txBody>
          <a:bodyPr wrap="square" rtlCol="0">
            <a:normAutofit fontScale="97500"/>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1800" dirty="0" smtClean="0">
                <a:solidFill>
                  <a:srgbClr val="800000"/>
                </a:solidFill>
                <a:latin typeface="Arial Rounded MT Bold" pitchFamily="34" charset="0"/>
              </a:rPr>
              <a:t>Status of Aged Undelivered Orders</a:t>
            </a:r>
            <a:endParaRPr lang="en-US" sz="1800" dirty="0">
              <a:solidFill>
                <a:srgbClr val="800000"/>
              </a:solidFill>
              <a:latin typeface="Arial Rounded MT Bold" pitchFamily="34" charset="0"/>
            </a:endParaRPr>
          </a:p>
          <a:p>
            <a:pPr algn="ctr"/>
            <a:endParaRPr lang="en-US" sz="1800" dirty="0">
              <a:solidFill>
                <a:srgbClr val="800000"/>
              </a:solidFill>
              <a:latin typeface="Arial Rounded MT Bold" pitchFamily="34" charset="0"/>
            </a:endParaRPr>
          </a:p>
        </p:txBody>
      </p:sp>
      <p:sp>
        <p:nvSpPr>
          <p:cNvPr id="8" name="TextBox 7"/>
          <p:cNvSpPr txBox="1"/>
          <p:nvPr/>
        </p:nvSpPr>
        <p:spPr>
          <a:xfrm>
            <a:off x="1295400" y="609600"/>
            <a:ext cx="6248400" cy="369332"/>
          </a:xfrm>
          <a:prstGeom prst="rect">
            <a:avLst/>
          </a:prstGeom>
          <a:noFill/>
        </p:spPr>
        <p:txBody>
          <a:bodyPr wrap="square" rtlCol="0">
            <a:spAutoFit/>
          </a:bodyPr>
          <a:lstStyle/>
          <a:p>
            <a:pPr algn="ctr" eaLnBrk="0" hangingPunct="0"/>
            <a:r>
              <a:rPr lang="en-US" dirty="0" smtClean="0">
                <a:solidFill>
                  <a:srgbClr val="800000"/>
                </a:solidFill>
                <a:latin typeface="Arial Rounded MT Bold" pitchFamily="34" charset="0"/>
              </a:rPr>
              <a:t>Balance by Program Office as of May 31, 2013</a:t>
            </a:r>
          </a:p>
        </p:txBody>
      </p:sp>
      <p:sp>
        <p:nvSpPr>
          <p:cNvPr id="9" name="TextBox 8"/>
          <p:cNvSpPr txBox="1"/>
          <p:nvPr/>
        </p:nvSpPr>
        <p:spPr>
          <a:xfrm>
            <a:off x="2133600" y="3810000"/>
            <a:ext cx="4572000" cy="338554"/>
          </a:xfrm>
          <a:prstGeom prst="rect">
            <a:avLst/>
          </a:prstGeom>
          <a:noFill/>
        </p:spPr>
        <p:txBody>
          <a:bodyPr wrap="square" rtlCol="0">
            <a:spAutoFit/>
          </a:bodyPr>
          <a:lstStyle/>
          <a:p>
            <a:pPr algn="ctr" eaLnBrk="0" hangingPunct="0"/>
            <a:r>
              <a:rPr lang="en-US" sz="1600" dirty="0" smtClean="0">
                <a:solidFill>
                  <a:srgbClr val="800000"/>
                </a:solidFill>
                <a:latin typeface="Arial Rounded MT Bold" pitchFamily="34" charset="0"/>
              </a:rPr>
              <a:t>Monthly Balance Detail by Program Office</a:t>
            </a:r>
          </a:p>
        </p:txBody>
      </p:sp>
      <p:sp>
        <p:nvSpPr>
          <p:cNvPr id="14" name="TextBox 13"/>
          <p:cNvSpPr txBox="1"/>
          <p:nvPr/>
        </p:nvSpPr>
        <p:spPr>
          <a:xfrm>
            <a:off x="2133600" y="1143000"/>
            <a:ext cx="4572000" cy="338554"/>
          </a:xfrm>
          <a:prstGeom prst="rect">
            <a:avLst/>
          </a:prstGeom>
          <a:noFill/>
        </p:spPr>
        <p:txBody>
          <a:bodyPr wrap="square" rtlCol="0">
            <a:spAutoFit/>
          </a:bodyPr>
          <a:lstStyle/>
          <a:p>
            <a:pPr algn="ctr" eaLnBrk="0" hangingPunct="0"/>
            <a:r>
              <a:rPr lang="en-US" sz="1600" dirty="0" smtClean="0">
                <a:solidFill>
                  <a:srgbClr val="800000"/>
                </a:solidFill>
                <a:latin typeface="Arial Rounded MT Bold" pitchFamily="34" charset="0"/>
              </a:rPr>
              <a:t>FYTD Reduction by Program Office</a:t>
            </a:r>
          </a:p>
        </p:txBody>
      </p:sp>
      <p:sp>
        <p:nvSpPr>
          <p:cNvPr id="13" name="Footer Placeholder 12"/>
          <p:cNvSpPr>
            <a:spLocks noGrp="1"/>
          </p:cNvSpPr>
          <p:nvPr>
            <p:ph type="ftr" sz="quarter" idx="11"/>
          </p:nvPr>
        </p:nvSpPr>
        <p:spPr/>
        <p:txBody>
          <a:bodyPr/>
          <a:lstStyle/>
          <a:p>
            <a:pPr>
              <a:defRPr/>
            </a:pPr>
            <a:r>
              <a:rPr lang="en-US" smtClean="0">
                <a:solidFill>
                  <a:prstClr val="black"/>
                </a:solidFill>
              </a:rPr>
              <a:t>9</a:t>
            </a:r>
            <a:endParaRPr lang="en-US" dirty="0">
              <a:solidFill>
                <a:prstClr val="black"/>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550789"/>
            <a:ext cx="5791199" cy="2183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4219576"/>
            <a:ext cx="8839200" cy="1919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717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526BECD9FB5A640A30C1925431DDEBD" ma:contentTypeVersion="23" ma:contentTypeDescription="Create a new document." ma:contentTypeScope="" ma:versionID="5f6497b65a9a8309193e5b615f866d62">
  <xsd:schema xmlns:xsd="http://www.w3.org/2001/XMLSchema" xmlns:xs="http://www.w3.org/2001/XMLSchema" xmlns:p="http://schemas.microsoft.com/office/2006/metadata/properties" xmlns:ns1="http://schemas.microsoft.com/sharepoint/v3" xmlns:ns2="http://schemas.microsoft.com/sharepoint/v4" xmlns:ns3="41b045b4-ff33-4805-b979-a409fd760b41" targetNamespace="http://schemas.microsoft.com/office/2006/metadata/properties" ma:root="true" ma:fieldsID="cf93b4ded9284cb33b905e7230f19c3c" ns1:_="" ns2:_="" ns3:_="">
    <xsd:import namespace="http://schemas.microsoft.com/sharepoint/v3"/>
    <xsd:import namespace="http://schemas.microsoft.com/sharepoint/v4"/>
    <xsd:import namespace="41b045b4-ff33-4805-b979-a409fd760b41"/>
    <xsd:element name="properties">
      <xsd:complexType>
        <xsd:sequence>
          <xsd:element name="documentManagement">
            <xsd:complexType>
              <xsd:all>
                <xsd:element ref="ns1:EmailSender" minOccurs="0"/>
                <xsd:element ref="ns1:EmailTo" minOccurs="0"/>
                <xsd:element ref="ns1:EmailCc" minOccurs="0"/>
                <xsd:element ref="ns1:EmailFrom" minOccurs="0"/>
                <xsd:element ref="ns1:EmailSubject" minOccurs="0"/>
                <xsd:element ref="ns2:EmailHeaders" minOccurs="0"/>
                <xsd:element ref="ns3:Submission_x0020_Status"/>
                <xsd:element ref="ns3:Receipt_x0020_Date" minOccurs="0"/>
                <xsd:element ref="ns3:Organization_x0020_Acronym_x0020_Lookup"/>
                <xsd:element ref="ns3:Organization_x0020_Acronym_x0020_Lookup_x003a_Organization_x0020_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EmailSender" ma:index="8" nillable="true" ma:displayName="E-Mail Sender" ma:hidden="true" ma:internalName="EmailSender">
      <xsd:simpleType>
        <xsd:restriction base="dms:Note">
          <xsd:maxLength value="255"/>
        </xsd:restriction>
      </xsd:simpleType>
    </xsd:element>
    <xsd:element name="EmailTo" ma:index="9" nillable="true" ma:displayName="E-Mail To" ma:hidden="true" ma:internalName="EmailTo">
      <xsd:simpleType>
        <xsd:restriction base="dms:Note">
          <xsd:maxLength value="255"/>
        </xsd:restriction>
      </xsd:simpleType>
    </xsd:element>
    <xsd:element name="EmailCc" ma:index="10" nillable="true" ma:displayName="E-Mail Cc" ma:hidden="true" ma:internalName="EmailCc">
      <xsd:simpleType>
        <xsd:restriction base="dms:Note">
          <xsd:maxLength value="255"/>
        </xsd:restriction>
      </xsd:simpleType>
    </xsd:element>
    <xsd:element name="EmailFrom" ma:index="11" nillable="true" ma:displayName="E-Mail From" ma:hidden="true" ma:internalName="EmailFrom">
      <xsd:simpleType>
        <xsd:restriction base="dms:Text"/>
      </xsd:simpleType>
    </xsd:element>
    <xsd:element name="EmailSubject" ma:index="12" nillable="true" ma:displayName="E-Mail Subject" ma:hidden="true" ma:internalName="EmailSubject">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EmailHeaders" ma:index="13" nillable="true" ma:displayName="E-Mail Headers" ma:hidden="true" ma:internalName="EmailHeader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1b045b4-ff33-4805-b979-a409fd760b41" elementFormDefault="qualified">
    <xsd:import namespace="http://schemas.microsoft.com/office/2006/documentManagement/types"/>
    <xsd:import namespace="http://schemas.microsoft.com/office/infopath/2007/PartnerControls"/>
    <xsd:element name="Submission_x0020_Status" ma:index="14" ma:displayName="Submission Status" ma:default="Not Received" ma:format="Dropdown" ma:internalName="Submission_x0020_Status" ma:readOnly="false">
      <xsd:simpleType>
        <xsd:restriction base="dms:Choice">
          <xsd:enumeration value="Not Received"/>
          <xsd:enumeration value="Received"/>
          <xsd:enumeration value="Approved"/>
        </xsd:restriction>
      </xsd:simpleType>
    </xsd:element>
    <xsd:element name="Receipt_x0020_Date" ma:index="16" nillable="true" ma:displayName="Receipt Date" ma:format="DateOnly" ma:internalName="Receipt_x0020_Date" ma:readOnly="false">
      <xsd:simpleType>
        <xsd:restriction base="dms:DateTime"/>
      </xsd:simpleType>
    </xsd:element>
    <xsd:element name="Organization_x0020_Acronym_x0020_Lookup" ma:index="19" ma:displayName="Organization Acronym Lookup" ma:description="Please select the appropriate Organization by its Acronym.  This is defined in the Organizations list." ma:list="{1523309f-40ae-4d87-a20d-1cc90841f130}" ma:internalName="Organization_x0020_Acronym_x0020_Lookup" ma:readOnly="false" ma:showField="Organization_x0020_Acronym" ma:web="41b045b4-ff33-4805-b979-a409fd760b41">
      <xsd:simpleType>
        <xsd:restriction base="dms:Lookup"/>
      </xsd:simpleType>
    </xsd:element>
    <xsd:element name="Organization_x0020_Acronym_x0020_Lookup_x003a_Organization_x0020_Code" ma:index="20" nillable="true" ma:displayName="Organization Acronym Lookup:Organization Code" ma:list="{1523309f-40ae-4d87-a20d-1cc90841f130}" ma:internalName="Organization_x0020_Acronym_x0020_Lookup_x003A_Organization_x0020_Code" ma:readOnly="true" ma:showField="Organization_x0020_Code" ma:web="41b045b4-ff33-4805-b979-a409fd760b41">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Receipt_x0020_Date xmlns="41b045b4-ff33-4805-b979-a409fd760b41">2013-05-09T13:39:04+00:00</Receipt_x0020_Date>
    <EmailTo xmlns="http://schemas.microsoft.com/sharepoint/v3">'MPR@VHAISHAPP40.vha.med.va.gov' &amp;lt;MPR@VHAISHAPP40.vha.med.va.gov&amp;gt;</EmailTo>
    <EmailHeaders xmlns="http://schemas.microsoft.com/sharepoint/v4">x-sender: julie.schroeder@va.gov
x-receiver: MPR@vhaishapp40.vha.med.va.gov
Received: from gwnmta1.va.gov ([10.237.10.121]) by VHAISHAPP40.vha.med.va.gov with Microsoft SMTPSVC(7.5.7601.17514);
	 Thu, 9 May 2013 08:38:57 -0500
DKIM-Signature: v=1; a=rsa-sha1; c=simple/simple;
  d=va.gov; i=julie.schroeder@va.gov; q=dns/txt; s=vasel;
  t=1368106737; x=1399642737;
  h=from:to:date:subject:message-id:mime-version:
   content-transfer-encoding;
  bh=mFMjpblXlaG+8E4yPPGrKgFflQk=;
  b=CKBtQTkvfeiFGre4RcOvLSJmPbQH3QXF3/YDKM1k4+IF4Tq+DucloGnJ
   0kVUk1qzrO+U9MgS5LtIZgc0m+No/JeokQGi7yOCiPnZXo7pJlJRfBKxW
   F084uMn0hhxKESIeltcMPtfJydOE0iIQlfZQxowsA6tAQt+0tExUHtXCQ
   F/7tdUGxcD3iYZGNXW9tCuVhLTlT0xbMttjIy496hyY+OTEGGSb3ZWHp+
   LfTy5/oEhgXRIj7GCjCMXsGIU0Ap88UcokgUHkbMTjdvgJO+FuyFtKJeY
   1uZQfnYKiroti/vnpxfSwfGvVKSdp3yrIDsvJIGlO+6fhArjjtdUgYX5B
   A==;
X-SBRS: None
X-MID: 149076639
From: "Schroeder, Julie" &lt;julie.schroeder@va.gov&gt;
To: "'MPR@VHAISHAPP40.vha.med.va.gov'" &lt;MPR@VHAISHAPP40.vha.med.va.gov&gt;
Date: Thu, 9 May 2013 09:38:04 -0400
Subject: OM (Finance) - Presentations
Thread-Topic: OM (Finance) - Presentations
Thread-Index: Ac5MunDrk2vsukqmT4SWv9FXkdP2Uw==
Message-ID: &lt;5547531AFA374D4787BEB639D4B7739E0D78C9C520@VANCRMSGC1.vha.med.va.gov&gt;
Accept-Language: en-US
Content-Language: en-US
X-MS-Has-Attach: yes
X-MS-TNEF-Correlator:
acceptlanguage: en-US
Content-Type: multipart/mixed;
	boundary="_004_5547531AFA374D4787BEB639D4B7739E0D78C9C520VANCRMSGC1vha_"
MIME-Version: 1.0
Return-Path: julie.schroeder@va.gov
X-OriginalArrivalTime: 09 May 2013 13:38:57.0206 (UTC) FILETIME=[8E1A9D60:01CE4CBA]
</EmailHeaders>
    <EmailSender xmlns="http://schemas.microsoft.com/sharepoint/v3">&lt;a href="mailto:julie.schroeder@va.gov"&gt;julie.schroeder@va.gov&lt;/a&gt;</EmailSender>
    <EmailFrom xmlns="http://schemas.microsoft.com/sharepoint/v3">Schroeder, Julie &lt;julie.schroeder@va.gov&gt;</EmailFrom>
    <EmailSubject xmlns="http://schemas.microsoft.com/sharepoint/v3">OM (Finance) - Presentations</EmailSubject>
    <Submission_x0020_Status xmlns="41b045b4-ff33-4805-b979-a409fd760b41">Received</Submission_x0020_Status>
    <Organization_x0020_Acronym_x0020_Lookup xmlns="41b045b4-ff33-4805-b979-a409fd760b41">22</Organization_x0020_Acronym_x0020_Lookup>
    <EmailCc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D70138D-2FE5-48CA-8C3D-A654DC356C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sharepoint/v4"/>
    <ds:schemaRef ds:uri="41b045b4-ff33-4805-b979-a409fd760b4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9499135-CC85-4943-A809-A1F7F7C587CE}">
  <ds:schemaRefs>
    <ds:schemaRef ds:uri="http://schemas.microsoft.com/office/2006/metadata/properties"/>
    <ds:schemaRef ds:uri="http://purl.org/dc/terms/"/>
    <ds:schemaRef ds:uri="http://schemas.microsoft.com/office/infopath/2007/PartnerControls"/>
    <ds:schemaRef ds:uri="http://www.w3.org/XML/1998/namespace"/>
    <ds:schemaRef ds:uri="http://purl.org/dc/dcmitype/"/>
    <ds:schemaRef ds:uri="http://schemas.microsoft.com/office/2006/documentManagement/types"/>
    <ds:schemaRef ds:uri="41b045b4-ff33-4805-b979-a409fd760b41"/>
    <ds:schemaRef ds:uri="http://purl.org/dc/elements/1.1/"/>
    <ds:schemaRef ds:uri="http://schemas.openxmlformats.org/package/2006/metadata/core-properties"/>
    <ds:schemaRef ds:uri="http://schemas.microsoft.com/sharepoint/v4"/>
    <ds:schemaRef ds:uri="http://schemas.microsoft.com/sharepoint/v3"/>
  </ds:schemaRefs>
</ds:datastoreItem>
</file>

<file path=customXml/itemProps3.xml><?xml version="1.0" encoding="utf-8"?>
<ds:datastoreItem xmlns:ds="http://schemas.openxmlformats.org/officeDocument/2006/customXml" ds:itemID="{16E691D6-3D24-4081-B9EA-66D578CC832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142155</TotalTime>
  <Words>1653</Words>
  <Application>Microsoft Office PowerPoint</Application>
  <PresentationFormat>On-screen Show (4:3)</PresentationFormat>
  <Paragraphs>287</Paragraphs>
  <Slides>12</Slides>
  <Notes>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4" baseType="lpstr">
      <vt:lpstr>Office Theme</vt:lpstr>
      <vt:lpstr>Worksheet</vt:lpstr>
      <vt:lpstr>Improper Payments Initiative</vt:lpstr>
      <vt:lpstr>PowerPoint Presentation</vt:lpstr>
      <vt:lpstr>Metric:</vt:lpstr>
      <vt:lpstr>PowerPoint Presentation</vt:lpstr>
      <vt:lpstr>Metric:</vt:lpstr>
      <vt:lpstr>PowerPoint Presentation</vt:lpstr>
      <vt:lpstr>Metric:</vt:lpstr>
      <vt:lpstr>PowerPoint Presentation</vt:lpstr>
      <vt:lpstr>PowerPoint Presentation</vt:lpstr>
      <vt:lpstr>PowerPoint Presentation</vt:lpstr>
      <vt:lpstr>PowerPoint Presentation</vt:lpstr>
      <vt:lpstr>PowerPoint Presentation</vt:lpstr>
    </vt:vector>
  </TitlesOfParts>
  <Company>Department of Veterans Affairs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John D Gardner</dc:creator>
  <cp:lastModifiedBy>Office of Finance</cp:lastModifiedBy>
  <cp:revision>873</cp:revision>
  <cp:lastPrinted>2013-06-10T20:45:13Z</cp:lastPrinted>
  <dcterms:created xsi:type="dcterms:W3CDTF">2011-01-25T19:25:14Z</dcterms:created>
  <dcterms:modified xsi:type="dcterms:W3CDTF">2013-06-12T12:20:00Z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0x010100E526BECD9FB5A640A30C1925431DDEBD</vt:lpwstr>
  </property>
  <property fmtid="{D5CDD505-2E9C-101B-9397-08002B2CF9AE}" pid="3" name="_docset_NoMedatataSyncRequired">
    <vt:lpwstr>False</vt:lpwstr>
  </property>
</Properties>
</file>