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75" r:id="rId5"/>
    <p:sldId id="351" r:id="rId6"/>
    <p:sldId id="358" r:id="rId7"/>
    <p:sldId id="359" r:id="rId8"/>
    <p:sldId id="360" r:id="rId9"/>
    <p:sldId id="383" r:id="rId10"/>
    <p:sldId id="384" r:id="rId11"/>
    <p:sldId id="385" r:id="rId12"/>
    <p:sldId id="386"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7/11/2013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7/11/2013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378"/>
            <a:fld id="{3CAEDA63-1DF2-4B47-A6D2-4934F1D42AEA}" type="slidenum">
              <a:rPr lang="en-US" smtClean="0">
                <a:solidFill>
                  <a:prstClr val="black"/>
                </a:solidFill>
              </a:rPr>
              <a:pPr defTabSz="939378"/>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7/11/2013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7/11/2013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7/11/2013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7/11/2013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7/11/2013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7/11/2013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7/11/2013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7/11/2013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7/11/2013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7/11/2013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7/11/2013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7/11/2013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ajan.Arokiaswamy@va.go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Microsoft_Excel_97-2003_Worksheet3.xls"/><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 $2.2 billion for 2011 versus $2.4 billion in 2010.</a:t>
            </a:r>
          </a:p>
          <a:p>
            <a:pPr marL="1139825" lvl="2" indent="-225425" fontAlgn="auto">
              <a:spcAft>
                <a:spcPts val="0"/>
              </a:spcAft>
              <a:defRPr/>
            </a:pPr>
            <a:r>
              <a:rPr lang="en-US" sz="1600" dirty="0" smtClean="0">
                <a:cs typeface="Arial" pitchFamily="34" charset="0"/>
              </a:rPr>
              <a:t>In </a:t>
            </a:r>
            <a:r>
              <a:rPr lang="en-US" sz="1600" dirty="0" smtClean="0"/>
              <a:t>March 2013, the Inspector General found that VA for a second consecutive year has not complied with the provisions of IPERA. The IG found the following non-compliance issues:</a:t>
            </a:r>
          </a:p>
          <a:p>
            <a:pPr marL="1603375" lvl="3" indent="-225425">
              <a:buFont typeface="Arial" pitchFamily="34" charset="0"/>
              <a:buChar char="•"/>
              <a:defRPr/>
            </a:pPr>
            <a:r>
              <a:rPr lang="en-US" sz="1600" dirty="0" smtClean="0"/>
              <a:t>VHA Non-VA Care Fee program improper payment rate exceeded 10% and the associated reduction target was not achieved </a:t>
            </a:r>
          </a:p>
          <a:p>
            <a:pPr marL="1597025" lvl="3" indent="-225425">
              <a:buFont typeface="Arial" pitchFamily="34" charset="0"/>
              <a:buChar char="•"/>
              <a:defRPr/>
            </a:pPr>
            <a:r>
              <a:rPr lang="en-US" sz="1600" dirty="0" smtClean="0"/>
              <a:t>VBA pension reduction targets could not be verified due to a change in reporting methodology</a:t>
            </a:r>
          </a:p>
          <a:p>
            <a:pPr marL="1371600" lvl="3" indent="236538" fontAlgn="auto">
              <a:spcAft>
                <a:spcPts val="0"/>
              </a:spcAft>
              <a:buFont typeface="Arial" pitchFamily="34" charset="0"/>
              <a:buChar char="•"/>
              <a:defRPr/>
            </a:pPr>
            <a:r>
              <a:rPr lang="en-US" sz="1600" dirty="0" smtClean="0"/>
              <a:t>VHA and VBA  statistical estimation methodologies need improvement</a:t>
            </a:r>
          </a:p>
          <a:p>
            <a:pPr marL="1371600" lvl="3" indent="236538" fontAlgn="auto">
              <a:spcAft>
                <a:spcPts val="0"/>
              </a:spcAft>
              <a:buFont typeface="Arial" pitchFamily="34" charset="0"/>
              <a:buChar char="•"/>
              <a:defRPr/>
            </a:pPr>
            <a:r>
              <a:rPr lang="en-US" sz="1600" dirty="0" smtClean="0"/>
              <a:t>VBA did not report recoveries related to recapture audit activity</a:t>
            </a:r>
          </a:p>
          <a:p>
            <a:pPr marL="1371600" lvl="3" indent="236538" fontAlgn="auto">
              <a:spcAft>
                <a:spcPts val="0"/>
              </a:spcAft>
              <a:buFont typeface="Arial" pitchFamily="34" charset="0"/>
              <a:buChar char="•"/>
              <a:defRPr/>
            </a:pPr>
            <a:r>
              <a:rPr lang="en-US" sz="1600" dirty="0" smtClean="0"/>
              <a:t>VA was late in </a:t>
            </a:r>
            <a:r>
              <a:rPr lang="en-US" sz="1600" dirty="0" smtClean="0">
                <a:cs typeface="Arial" pitchFamily="34" charset="0"/>
              </a:rPr>
              <a:t>providing two reports to Congress and OMB </a:t>
            </a: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2" name="Footer Placeholder 1"/>
          <p:cNvSpPr>
            <a:spLocks noGrp="1"/>
          </p:cNvSpPr>
          <p:nvPr>
            <p:ph type="ftr" sz="quarter" idx="11"/>
          </p:nvPr>
        </p:nvSpPr>
        <p:spPr/>
        <p:txBody>
          <a:bodyPr/>
          <a:lstStyle/>
          <a:p>
            <a:pPr>
              <a:defRPr/>
            </a:pPr>
            <a:r>
              <a:rPr lang="en-US" smtClean="0"/>
              <a:t>1</a:t>
            </a:r>
            <a:endParaRPr lang="en-US" dirty="0"/>
          </a:p>
        </p:txBody>
      </p:sp>
    </p:spTree>
    <p:extLst>
      <p:ext uri="{BB962C8B-B14F-4D97-AF65-F5344CB8AC3E}">
        <p14:creationId xmlns:p14="http://schemas.microsoft.com/office/powerpoint/2010/main" val="119275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2" name="Rectangle 1"/>
          <p:cNvSpPr/>
          <p:nvPr/>
        </p:nvSpPr>
        <p:spPr>
          <a:xfrm>
            <a:off x="476250" y="885110"/>
            <a:ext cx="8229600" cy="4702826"/>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June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95 </a:t>
            </a:r>
            <a:r>
              <a:rPr lang="en-US" sz="1400" dirty="0">
                <a:latin typeface="Arial Narrow" pitchFamily="34" charset="0"/>
              </a:rPr>
              <a:t>percent of small business invoices in </a:t>
            </a:r>
            <a:r>
              <a:rPr lang="en-US" sz="1400" dirty="0" smtClean="0">
                <a:latin typeface="Arial Narrow" pitchFamily="34" charset="0"/>
              </a:rPr>
              <a:t>June (FYTD </a:t>
            </a:r>
            <a:r>
              <a:rPr lang="en-US" sz="1400" dirty="0">
                <a:latin typeface="Arial Narrow" pitchFamily="34" charset="0"/>
              </a:rPr>
              <a:t>94 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a:t>
            </a:r>
            <a:r>
              <a:rPr lang="en-US" sz="1400" dirty="0" smtClean="0">
                <a:latin typeface="Arial Narrow" pitchFamily="34" charset="0"/>
              </a:rPr>
              <a:t>maintain payment </a:t>
            </a:r>
            <a:r>
              <a:rPr lang="en-US" sz="1400" dirty="0">
                <a:latin typeface="Arial Narrow" pitchFamily="34" charset="0"/>
              </a:rPr>
              <a:t>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t>
            </a:r>
            <a:r>
              <a:rPr lang="en-US" sz="1400" dirty="0" smtClean="0">
                <a:latin typeface="Arial Narrow" pitchFamily="34" charset="0"/>
              </a:rPr>
              <a:t>Administrations/stations </a:t>
            </a:r>
            <a:r>
              <a:rPr lang="en-US" sz="1400" dirty="0">
                <a:latin typeface="Arial Narrow" pitchFamily="34" charset="0"/>
              </a:rPr>
              <a:t>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July 8,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June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866728583"/>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(Jun)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(Jul)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763490214"/>
              </p:ext>
            </p:extLst>
          </p:nvPr>
        </p:nvGraphicFramePr>
        <p:xfrm>
          <a:off x="681038" y="2087563"/>
          <a:ext cx="7319962" cy="3665537"/>
        </p:xfrm>
        <a:graphic>
          <a:graphicData uri="http://schemas.openxmlformats.org/presentationml/2006/ole">
            <mc:AlternateContent xmlns:mc="http://schemas.openxmlformats.org/markup-compatibility/2006">
              <mc:Choice xmlns:v="urn:schemas-microsoft-com:vml" Requires="v">
                <p:oleObj spid="_x0000_s3166" name="Worksheet" r:id="rId5" imgW="6657967" imgH="3962520" progId="Excel.Sheet.8">
                  <p:embed/>
                </p:oleObj>
              </mc:Choice>
              <mc:Fallback>
                <p:oleObj name="Worksheet" r:id="rId5" imgW="6657967" imgH="3962520" progId="Excel.Sheet.8">
                  <p:embed/>
                  <p:pic>
                    <p:nvPicPr>
                      <p:cNvPr id="0" name="Picture 55" descr="Chart displays metric's plan versus actual (both monthly and FYTD), variance from plan, and the previous fiscal year's actuals."/>
                      <p:cNvPicPr>
                        <a:picLocks noGrp="1" noChangeAspect="1" noChangeArrowheads="1"/>
                      </p:cNvPicPr>
                      <p:nvPr/>
                    </p:nvPicPr>
                    <p:blipFill>
                      <a:blip r:embed="rId6"/>
                      <a:srcRect/>
                      <a:stretch>
                        <a:fillRect/>
                      </a:stretch>
                    </p:blipFill>
                    <p:spPr bwMode="auto">
                      <a:xfrm>
                        <a:off x="681038" y="2087563"/>
                        <a:ext cx="7319962" cy="3665537"/>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9" name="Rectangle 8"/>
          <p:cNvSpPr/>
          <p:nvPr/>
        </p:nvSpPr>
        <p:spPr>
          <a:xfrm>
            <a:off x="6019800" y="2624852"/>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6096000" y="2670272"/>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3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788456"/>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June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June, VA paid 86 percent (FYTD 85 percent) of all commercial vendors within the 15-day OMB goal</a:t>
            </a: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91 </a:t>
            </a:r>
            <a:r>
              <a:rPr lang="en-US" sz="1400" dirty="0">
                <a:latin typeface="Arial Narrow" pitchFamily="34" charset="0"/>
              </a:rPr>
              <a:t>percent of </a:t>
            </a:r>
            <a:r>
              <a:rPr lang="en-US" sz="1400" dirty="0" smtClean="0">
                <a:latin typeface="Arial Narrow" pitchFamily="34" charset="0"/>
              </a:rPr>
              <a:t>June’s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85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a:t>
            </a:r>
            <a:r>
              <a:rPr lang="en-US" sz="1400" dirty="0" smtClean="0">
                <a:latin typeface="Arial Narrow" pitchFamily="34" charset="0"/>
              </a:rPr>
              <a:t>goal</a:t>
            </a:r>
          </a:p>
          <a:p>
            <a:pPr marL="640004" lvl="1" indent="-182804">
              <a:lnSpc>
                <a:spcPct val="80000"/>
              </a:lnSpc>
              <a:buFontTx/>
              <a:buChar char="•"/>
              <a:defRPr/>
            </a:pPr>
            <a:r>
              <a:rPr lang="en-US" sz="1400" dirty="0" smtClean="0">
                <a:latin typeface="Arial Narrow" pitchFamily="34" charset="0"/>
              </a:rPr>
              <a:t>Payment delays generally due to delayed certification of invoices or receiver processing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July 8,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June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1873465211"/>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(Jun)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(Jul)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925247500"/>
              </p:ext>
            </p:extLst>
          </p:nvPr>
        </p:nvGraphicFramePr>
        <p:xfrm>
          <a:off x="457200" y="2211388"/>
          <a:ext cx="8240713" cy="3792537"/>
        </p:xfrm>
        <a:graphic>
          <a:graphicData uri="http://schemas.openxmlformats.org/presentationml/2006/ole">
            <mc:AlternateContent xmlns:mc="http://schemas.openxmlformats.org/markup-compatibility/2006">
              <mc:Choice xmlns:v="urn:schemas-microsoft-com:vml" Requires="v">
                <p:oleObj spid="_x0000_s4194" name="Worksheet" r:id="rId5" imgW="8667756" imgH="3848040" progId="Excel.Sheet.8">
                  <p:embed/>
                </p:oleObj>
              </mc:Choice>
              <mc:Fallback>
                <p:oleObj name="Worksheet" r:id="rId5" imgW="8667756" imgH="3848040" progId="Excel.Sheet.8">
                  <p:embed/>
                  <p:pic>
                    <p:nvPicPr>
                      <p:cNvPr id="0" name="Picture 57" descr="Chart displays metric's plan versus actual (both monthly and FYTD), variance from plan, and the previous fiscal year's actuals."/>
                      <p:cNvPicPr>
                        <a:picLocks noGrp="1" noChangeAspect="1" noChangeArrowheads="1"/>
                      </p:cNvPicPr>
                      <p:nvPr/>
                    </p:nvPicPr>
                    <p:blipFill>
                      <a:blip r:embed="rId6"/>
                      <a:srcRect/>
                      <a:stretch>
                        <a:fillRect/>
                      </a:stretch>
                    </p:blipFill>
                    <p:spPr bwMode="auto">
                      <a:xfrm>
                        <a:off x="457200" y="2211388"/>
                        <a:ext cx="8240713" cy="3792537"/>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9" name="Rectangle 8"/>
          <p:cNvSpPr/>
          <p:nvPr/>
        </p:nvSpPr>
        <p:spPr>
          <a:xfrm>
            <a:off x="6553200" y="2843130"/>
            <a:ext cx="685800"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Exceeds </a:t>
            </a:r>
            <a:r>
              <a:rPr lang="en-US" sz="1200" b="1" dirty="0"/>
              <a:t>Goal </a:t>
            </a:r>
          </a:p>
        </p:txBody>
      </p:sp>
      <p:cxnSp>
        <p:nvCxnSpPr>
          <p:cNvPr id="29" name="Straight Arrow Connector 28"/>
          <p:cNvCxnSpPr/>
          <p:nvPr/>
        </p:nvCxnSpPr>
        <p:spPr>
          <a:xfrm rot="10800000" flipV="1">
            <a:off x="6629400" y="2879429"/>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5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June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June 30, 2013, the UDO balance has been reduced to $332,271,604 a 69% reduction from the baseline.  Therefore, the remaining balance is 31%, bettering the annual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Pushparajan.Arokiaswamy@va.gov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July 8, 2013</a:t>
            </a:r>
            <a:r>
              <a:rPr lang="en-US" sz="1000" dirty="0" smtClean="0">
                <a:latin typeface="Arial Narrow" pitchFamily="34" charset="0"/>
              </a:rPr>
              <a:t>	</a:t>
            </a:r>
            <a:endParaRPr lang="en-US" sz="1000" dirty="0">
              <a:latin typeface="Arial Narrow" pitchFamily="34" charset="0"/>
            </a:endParaRPr>
          </a:p>
        </p:txBody>
      </p:sp>
      <p:sp>
        <p:nvSpPr>
          <p:cNvPr id="6" name="Footer Placeholder 5"/>
          <p:cNvSpPr>
            <a:spLocks noGrp="1"/>
          </p:cNvSpPr>
          <p:nvPr>
            <p:ph type="ftr" sz="quarter" idx="11"/>
          </p:nvPr>
        </p:nvSpPr>
        <p:spPr/>
        <p:txBody>
          <a:bodyPr/>
          <a:lstStyle/>
          <a:p>
            <a:pPr>
              <a:defRPr/>
            </a:pPr>
            <a:r>
              <a:rPr lang="en-US" dirty="0" smtClean="0">
                <a:solidFill>
                  <a:schemeClr val="tx1"/>
                </a:solidFill>
              </a:rPr>
              <a:t>6</a:t>
            </a:r>
            <a:endParaRPr lang="en-US" dirty="0">
              <a:solidFill>
                <a:schemeClr val="tx1"/>
              </a:solidFill>
            </a:endParaRPr>
          </a:p>
        </p:txBody>
      </p:sp>
      <p:sp>
        <p:nvSpPr>
          <p:cNvPr id="5" name="Title 4"/>
          <p:cNvSpPr txBox="1">
            <a:spLocks/>
          </p:cNvSpPr>
          <p:nvPr/>
        </p:nvSpPr>
        <p:spPr>
          <a:xfrm>
            <a:off x="457200" y="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Undelivered Orders (UDOs)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409244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1593585899"/>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1764698494"/>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(Jun)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(Jul)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538982971"/>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10491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573763"/>
          </a:xfrm>
          <a:prstGeom prst="rect">
            <a:avLst/>
          </a:prstGeom>
          <a:noFill/>
        </p:spPr>
        <p:txBody>
          <a:bodyPr wrap="square" rtlCol="0">
            <a:normAutofit fontScale="6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3000" dirty="0" smtClean="0">
                <a:solidFill>
                  <a:srgbClr val="800000"/>
                </a:solidFill>
                <a:latin typeface="Arial Rounded MT Bold" pitchFamily="34" charset="0"/>
              </a:rPr>
              <a:t>Closeout of Aged Undelivered Orders</a:t>
            </a:r>
            <a:endParaRPr lang="en-US" sz="30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21" name="Footer Placeholder 20"/>
          <p:cNvSpPr>
            <a:spLocks noGrp="1"/>
          </p:cNvSpPr>
          <p:nvPr>
            <p:ph type="ftr" sz="quarter" idx="11"/>
          </p:nvPr>
        </p:nvSpPr>
        <p:spPr/>
        <p:txBody>
          <a:bodyPr/>
          <a:lstStyle/>
          <a:p>
            <a:pPr>
              <a:defRPr/>
            </a:pPr>
            <a:r>
              <a:rPr lang="en-US" dirty="0" smtClean="0">
                <a:solidFill>
                  <a:schemeClr val="tx1"/>
                </a:solidFill>
              </a:rPr>
              <a:t>7</a:t>
            </a:r>
            <a:endParaRPr lang="en-US" dirty="0">
              <a:solidFill>
                <a:schemeClr val="tx1"/>
              </a:solidFill>
            </a:endParaRPr>
          </a:p>
        </p:txBody>
      </p:sp>
      <p:graphicFrame>
        <p:nvGraphicFramePr>
          <p:cNvPr id="3" name="Object 2"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1391403222"/>
              </p:ext>
            </p:extLst>
          </p:nvPr>
        </p:nvGraphicFramePr>
        <p:xfrm>
          <a:off x="107950" y="1905000"/>
          <a:ext cx="8829675" cy="4075113"/>
        </p:xfrm>
        <a:graphic>
          <a:graphicData uri="http://schemas.openxmlformats.org/presentationml/2006/ole">
            <mc:AlternateContent xmlns:mc="http://schemas.openxmlformats.org/markup-compatibility/2006">
              <mc:Choice xmlns:v="urn:schemas-microsoft-com:vml" Requires="v">
                <p:oleObj spid="_x0000_s26628" name="Worksheet" r:id="rId5" imgW="7648592" imgH="3952775" progId="Excel.Sheet.8">
                  <p:embed/>
                </p:oleObj>
              </mc:Choice>
              <mc:Fallback>
                <p:oleObj name="Worksheet" r:id="rId5" imgW="7648592" imgH="3952775" progId="Excel.Sheet.8">
                  <p:embed/>
                  <p:pic>
                    <p:nvPicPr>
                      <p:cNvPr id="0" name=""/>
                      <p:cNvPicPr>
                        <a:picLocks noGrp="1" noChangeAspect="1" noChangeArrowheads="1"/>
                      </p:cNvPicPr>
                      <p:nvPr/>
                    </p:nvPicPr>
                    <p:blipFill>
                      <a:blip r:embed="rId6"/>
                      <a:srcRect/>
                      <a:stretch>
                        <a:fillRect/>
                      </a:stretch>
                    </p:blipFill>
                    <p:spPr bwMode="auto">
                      <a:xfrm>
                        <a:off x="107950" y="1905000"/>
                        <a:ext cx="8829675" cy="4075113"/>
                      </a:xfrm>
                      <a:prstGeom prst="rect">
                        <a:avLst/>
                      </a:prstGeom>
                      <a:noFill/>
                      <a:ln>
                        <a:noFill/>
                      </a:ln>
                    </p:spPr>
                  </p:pic>
                </p:oleObj>
              </mc:Fallback>
            </mc:AlternateContent>
          </a:graphicData>
        </a:graphic>
      </p:graphicFrame>
      <p:sp>
        <p:nvSpPr>
          <p:cNvPr id="19" name="Date Placeholder 1"/>
          <p:cNvSpPr>
            <a:spLocks noGrp="1"/>
          </p:cNvSpPr>
          <p:nvPr>
            <p:ph type="dt" sz="quarter" idx="10"/>
          </p:nvPr>
        </p:nvSpPr>
        <p:spPr>
          <a:xfrm>
            <a:off x="457200" y="6356350"/>
            <a:ext cx="2743200" cy="365125"/>
          </a:xfrm>
          <a:noFill/>
        </p:spPr>
        <p:txBody>
          <a:bodyPr/>
          <a:lstStyle/>
          <a:p>
            <a:r>
              <a:rPr lang="en-US" sz="1400" dirty="0" smtClean="0">
                <a:solidFill>
                  <a:schemeClr val="tx1"/>
                </a:solidFill>
                <a:latin typeface="Arial" pitchFamily="34" charset="0"/>
                <a:cs typeface="Arial" pitchFamily="34" charset="0"/>
              </a:rPr>
              <a:t>Data Through June 2013</a:t>
            </a:r>
          </a:p>
        </p:txBody>
      </p:sp>
      <p:graphicFrame>
        <p:nvGraphicFramePr>
          <p:cNvPr id="26" name="Table 25"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26964046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sp>
        <p:nvSpPr>
          <p:cNvPr id="29" name="TextBox 28" descr="Desired direction for this metric is decreasing."/>
          <p:cNvSpPr txBox="1"/>
          <p:nvPr/>
        </p:nvSpPr>
        <p:spPr>
          <a:xfrm>
            <a:off x="138880" y="2057400"/>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chemeClr val="tx1"/>
                </a:solidFill>
              </a:rPr>
              <a:t>Desired</a:t>
            </a:r>
          </a:p>
          <a:p>
            <a:pPr algn="ctr"/>
            <a:r>
              <a:rPr lang="en-US" sz="1900" b="1" dirty="0" smtClean="0">
                <a:solidFill>
                  <a:schemeClr val="tx1"/>
                </a:solidFill>
              </a:rPr>
              <a:t>Direction</a:t>
            </a:r>
            <a:endParaRPr lang="en-US" sz="1400" b="1" dirty="0">
              <a:solidFill>
                <a:schemeClr val="tx1"/>
              </a:solidFill>
            </a:endParaRPr>
          </a:p>
        </p:txBody>
      </p:sp>
    </p:spTree>
    <p:extLst>
      <p:ext uri="{BB962C8B-B14F-4D97-AF65-F5344CB8AC3E}">
        <p14:creationId xmlns:p14="http://schemas.microsoft.com/office/powerpoint/2010/main" val="1881817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June 30, 2013</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8</a:t>
            </a:r>
            <a:endParaRPr lang="en-US" dirty="0">
              <a:solidFill>
                <a:schemeClr val="tx1"/>
              </a:solidFill>
            </a:endParaRPr>
          </a:p>
        </p:txBody>
      </p:sp>
      <p:sp>
        <p:nvSpPr>
          <p:cNvPr id="15" name="Rectangle 14"/>
          <p:cNvSpPr/>
          <p:nvPr/>
        </p:nvSpPr>
        <p:spPr>
          <a:xfrm>
            <a:off x="2057400" y="6312725"/>
            <a:ext cx="457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62600" y="990600"/>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209800" y="1143000"/>
            <a:ext cx="4490720" cy="5105400"/>
            <a:chOff x="2005011" y="304800"/>
            <a:chExt cx="4490720" cy="510540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1" y="304800"/>
              <a:ext cx="4490720" cy="311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1" y="3429000"/>
              <a:ext cx="449072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0177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June 30, 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9</a:t>
            </a:r>
            <a:endParaRPr lang="en-US"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570732"/>
            <a:ext cx="5334001" cy="201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 y="4315201"/>
            <a:ext cx="8739188" cy="170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503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www.w3.org/XML/1998/namespace"/>
    <ds:schemaRef ds:uri="http://purl.org/dc/dcmitype/"/>
    <ds:schemaRef ds:uri="http://schemas.microsoft.com/office/2006/documentManagement/types"/>
    <ds:schemaRef ds:uri="41b045b4-ff33-4805-b979-a409fd760b41"/>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schemas.microsoft.com/sharepoint/v4"/>
    <ds:schemaRef ds:uri="http://schemas.microsoft.com/sharepoint/v3"/>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142470</TotalTime>
  <Words>1244</Words>
  <Application>Microsoft Office PowerPoint</Application>
  <PresentationFormat>On-screen Show (4:3)</PresentationFormat>
  <Paragraphs>223</Paragraphs>
  <Slides>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Improper Payments Initiative</vt:lpstr>
      <vt:lpstr>PowerPoint Presentation</vt:lpstr>
      <vt:lpstr>Metric:</vt:lpstr>
      <vt:lpstr>PowerPoint Presentation</vt:lpstr>
      <vt:lpstr>Metric:</vt:lpstr>
      <vt:lpstr>PowerPoint Presentation</vt:lpstr>
      <vt:lpstr>Metric:</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895</cp:revision>
  <cp:lastPrinted>2013-06-10T20:45:13Z</cp:lastPrinted>
  <dcterms:created xsi:type="dcterms:W3CDTF">2011-01-25T19:25:14Z</dcterms:created>
  <dcterms:modified xsi:type="dcterms:W3CDTF">2013-07-11T20:00:52Z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