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350" r:id="rId2"/>
    <p:sldId id="351" r:id="rId3"/>
    <p:sldId id="358" r:id="rId4"/>
    <p:sldId id="359" r:id="rId5"/>
    <p:sldId id="360" r:id="rId6"/>
    <p:sldId id="364" r:id="rId7"/>
    <p:sldId id="365" r:id="rId8"/>
    <p:sldId id="366" r:id="rId9"/>
    <p:sldId id="367" r:id="rId1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hn D Gardner" initials="" lastIdx="7" clrIdx="0"/>
  <p:cmAuthor id="1" name="EIE Desktop Technologies" initials="ED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9" autoAdjust="0"/>
    <p:restoredTop sz="99288" autoAdjust="0"/>
  </p:normalViewPr>
  <p:slideViewPr>
    <p:cSldViewPr>
      <p:cViewPr>
        <p:scale>
          <a:sx n="80" d="100"/>
          <a:sy n="80" d="100"/>
        </p:scale>
        <p:origin x="-1434"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sz="quarter" idx="1"/>
          </p:nvPr>
        </p:nvSpPr>
        <p:spPr>
          <a:xfrm>
            <a:off x="3970342" y="4"/>
            <a:ext cx="3038475" cy="465138"/>
          </a:xfrm>
          <a:prstGeom prst="rect">
            <a:avLst/>
          </a:prstGeom>
        </p:spPr>
        <p:txBody>
          <a:bodyPr vert="horz" lIns="91404" tIns="45700" rIns="91404" bIns="45700" rtlCol="0"/>
          <a:lstStyle>
            <a:lvl1pPr algn="r">
              <a:defRPr sz="1200"/>
            </a:lvl1pPr>
          </a:lstStyle>
          <a:p>
            <a:fld id="{6F9EC5CB-E02C-4104-B359-1DA73B213AE1}" type="datetimeFigureOut">
              <a:rPr lang="en-US" smtClean="0"/>
              <a:pPr/>
              <a:t>3/11/2013</a:t>
            </a:fld>
            <a:endParaRPr lang="en-US" dirty="0"/>
          </a:p>
        </p:txBody>
      </p:sp>
      <p:sp>
        <p:nvSpPr>
          <p:cNvPr id="4" name="Footer Placeholder 3"/>
          <p:cNvSpPr>
            <a:spLocks noGrp="1"/>
          </p:cNvSpPr>
          <p:nvPr>
            <p:ph type="ftr" sz="quarter" idx="2"/>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42" y="8829675"/>
            <a:ext cx="3038475" cy="465138"/>
          </a:xfrm>
          <a:prstGeom prst="rect">
            <a:avLst/>
          </a:prstGeom>
        </p:spPr>
        <p:txBody>
          <a:bodyPr vert="horz" lIns="91404" tIns="45700" rIns="91404" bIns="45700" rtlCol="0" anchor="b"/>
          <a:lstStyle>
            <a:lvl1pPr algn="r">
              <a:defRPr sz="1200"/>
            </a:lvl1pPr>
          </a:lstStyle>
          <a:p>
            <a:fld id="{8EA5F596-A565-47D9-8E82-97FA1716913F}" type="slidenum">
              <a:rPr lang="en-US" smtClean="0"/>
              <a:pPr/>
              <a:t>‹#›</a:t>
            </a:fld>
            <a:endParaRPr lang="en-US" dirty="0"/>
          </a:p>
        </p:txBody>
      </p:sp>
    </p:spTree>
    <p:extLst>
      <p:ext uri="{BB962C8B-B14F-4D97-AF65-F5344CB8AC3E}">
        <p14:creationId xmlns:p14="http://schemas.microsoft.com/office/powerpoint/2010/main" val="4238226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4"/>
            <a:ext cx="3038475" cy="465138"/>
          </a:xfrm>
          <a:prstGeom prst="rect">
            <a:avLst/>
          </a:prstGeom>
        </p:spPr>
        <p:txBody>
          <a:bodyPr vert="horz" lIns="91404" tIns="45700" rIns="91404" bIns="45700" rtlCol="0"/>
          <a:lstStyle>
            <a:lvl1pPr algn="l">
              <a:defRPr sz="1200"/>
            </a:lvl1pPr>
          </a:lstStyle>
          <a:p>
            <a:endParaRPr lang="en-US" dirty="0"/>
          </a:p>
        </p:txBody>
      </p:sp>
      <p:sp>
        <p:nvSpPr>
          <p:cNvPr id="3" name="Date Placeholder 2"/>
          <p:cNvSpPr>
            <a:spLocks noGrp="1"/>
          </p:cNvSpPr>
          <p:nvPr>
            <p:ph type="dt" idx="1"/>
          </p:nvPr>
        </p:nvSpPr>
        <p:spPr>
          <a:xfrm>
            <a:off x="3970342" y="4"/>
            <a:ext cx="3038475" cy="465138"/>
          </a:xfrm>
          <a:prstGeom prst="rect">
            <a:avLst/>
          </a:prstGeom>
        </p:spPr>
        <p:txBody>
          <a:bodyPr vert="horz" lIns="91404" tIns="45700" rIns="91404" bIns="45700" rtlCol="0"/>
          <a:lstStyle>
            <a:lvl1pPr algn="r">
              <a:defRPr sz="1200"/>
            </a:lvl1pPr>
          </a:lstStyle>
          <a:p>
            <a:fld id="{93CD0360-B7DD-409A-B109-F5D002317353}" type="datetimeFigureOut">
              <a:rPr lang="en-US" smtClean="0"/>
              <a:pPr/>
              <a:t>3/11/2013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04" tIns="45700" rIns="91404" bIns="4570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04" tIns="45700" rIns="91404" bIns="4570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4" y="8829675"/>
            <a:ext cx="3038475" cy="465138"/>
          </a:xfrm>
          <a:prstGeom prst="rect">
            <a:avLst/>
          </a:prstGeom>
        </p:spPr>
        <p:txBody>
          <a:bodyPr vert="horz" lIns="91404" tIns="45700" rIns="91404" bIns="4570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42" y="8829675"/>
            <a:ext cx="3038475" cy="465138"/>
          </a:xfrm>
          <a:prstGeom prst="rect">
            <a:avLst/>
          </a:prstGeom>
        </p:spPr>
        <p:txBody>
          <a:bodyPr vert="horz" lIns="91404" tIns="45700" rIns="91404" bIns="45700" rtlCol="0" anchor="b"/>
          <a:lstStyle>
            <a:lvl1pPr algn="r">
              <a:defRPr sz="1200"/>
            </a:lvl1pPr>
          </a:lstStyle>
          <a:p>
            <a:fld id="{79E2357B-7FAA-434E-849E-AEFDB903030B}" type="slidenum">
              <a:rPr lang="en-US" smtClean="0"/>
              <a:pPr/>
              <a:t>‹#›</a:t>
            </a:fld>
            <a:endParaRPr lang="en-US" dirty="0"/>
          </a:p>
        </p:txBody>
      </p:sp>
    </p:spTree>
    <p:extLst>
      <p:ext uri="{BB962C8B-B14F-4D97-AF65-F5344CB8AC3E}">
        <p14:creationId xmlns:p14="http://schemas.microsoft.com/office/powerpoint/2010/main" val="208336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2BEBE-8C0C-4559-8137-82168B61C787}" type="slidenum">
              <a:rPr lang="en-US"/>
              <a:pPr fontAlgn="base">
                <a:spcBef>
                  <a:spcPct val="0"/>
                </a:spcBef>
                <a:spcAft>
                  <a:spcPct val="0"/>
                </a:spcAft>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3</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763"/>
            <a:fld id="{3CAEDA63-1DF2-4B47-A6D2-4934F1D42AEA}" type="slidenum">
              <a:rPr lang="en-US" smtClean="0">
                <a:solidFill>
                  <a:prstClr val="black"/>
                </a:solidFill>
              </a:rPr>
              <a:pPr defTabSz="939763"/>
              <a:t>5</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pPr defTabSz="939378"/>
            <a:fld id="{3CAEDA63-1DF2-4B47-A6D2-4934F1D42AEA}" type="slidenum">
              <a:rPr lang="en-US" smtClean="0">
                <a:solidFill>
                  <a:prstClr val="black"/>
                </a:solidFill>
              </a:rPr>
              <a:pPr defTabSz="939378"/>
              <a:t>7</a:t>
            </a:fld>
            <a:endParaRPr lang="en-US" dirty="0" smtClean="0">
              <a:solidFill>
                <a:prstClr val="black"/>
              </a:solidFill>
            </a:endParaRPr>
          </a:p>
        </p:txBody>
      </p:sp>
      <p:sp>
        <p:nvSpPr>
          <p:cNvPr id="12291" name="Rectangle 2"/>
          <p:cNvSpPr>
            <a:spLocks noGrp="1" noRot="1" noChangeAspect="1" noChangeArrowheads="1" noTextEdit="1"/>
          </p:cNvSpPr>
          <p:nvPr>
            <p:ph type="sldImg"/>
          </p:nvPr>
        </p:nvSpPr>
        <p:spPr/>
      </p:sp>
      <p:sp>
        <p:nvSpPr>
          <p:cNvPr id="12292" name="Rectangle 3"/>
          <p:cNvSpPr>
            <a:spLocks noGrp="1" noChangeArrowheads="1"/>
          </p:cNvSpPr>
          <p:nvPr>
            <p:ph type="body" idx="1"/>
          </p:nvPr>
        </p:nvSpPr>
        <p:spPr>
          <a:noFill/>
        </p:spPr>
        <p:txBody>
          <a:bodyPr/>
          <a:lstStyle/>
          <a:p>
            <a:pPr eaLnBrk="1" hangingPunct="1"/>
            <a:r>
              <a:rPr lang="en-US" dirty="0" smtClean="0"/>
              <a:t>Metric</a:t>
            </a:r>
            <a:r>
              <a:rPr lang="en-US" baseline="0" dirty="0" smtClean="0"/>
              <a:t> Format - Percentage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D33C64-3DC4-4AF8-B73C-DEBA97F728BF}" type="datetime1">
              <a:rPr lang="en-US" smtClean="0"/>
              <a:pPr>
                <a:defRPr/>
              </a:pPr>
              <a:t>3/11/2013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800F546-5A33-400E-B18E-A2057131E90C}"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DB151D0-10EF-4473-8CBA-466A724B9F7E}" type="datetime1">
              <a:rPr lang="en-US" smtClean="0"/>
              <a:pPr>
                <a:defRPr/>
              </a:pPr>
              <a:t>3/11/2013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ADFEF2-6B8D-464A-9788-5632D771CC0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C332C3-CD37-4DA2-AF91-8E2A6CF81284}" type="datetime1">
              <a:rPr lang="en-US" smtClean="0"/>
              <a:pPr>
                <a:defRPr/>
              </a:pPr>
              <a:t>3/11/2013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795FCFB-606E-46DE-9B28-AE0A6B9570E0}"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2E9465-6139-4676-8D54-631B8AFC7D87}" type="datetime1">
              <a:rPr lang="en-US" smtClean="0"/>
              <a:pPr>
                <a:defRPr/>
              </a:pPr>
              <a:t>3/11/2013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DCB05AD-5A8F-4B8C-8B43-D7FAF87F64A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4290989-C1D9-492A-B8F8-50639D68C780}" type="datetime1">
              <a:rPr lang="en-US" smtClean="0"/>
              <a:pPr>
                <a:defRPr/>
              </a:pPr>
              <a:t>3/11/2013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0C9EAB-3A7A-4C37-8BF8-17D0AB8795C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CBE7213-A6F1-4F44-B643-D21FC5D76DF6}" type="datetime1">
              <a:rPr lang="en-US" smtClean="0"/>
              <a:pPr>
                <a:defRPr/>
              </a:pPr>
              <a:t>3/11/2013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3C19449-6446-4070-844B-664C756D079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CA25461-3EF7-4B67-9D84-7C65FC80AF1F}" type="datetime1">
              <a:rPr lang="en-US" smtClean="0"/>
              <a:pPr>
                <a:defRPr/>
              </a:pPr>
              <a:t>3/11/2013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D948C1A-A970-4B2D-B929-1C43CF39422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DEE383-44C7-4B3C-BD33-C2821600464A}" type="datetime1">
              <a:rPr lang="en-US" smtClean="0"/>
              <a:pPr>
                <a:defRPr/>
              </a:pPr>
              <a:t>3/11/2013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7E3FDE02-CF0D-49AA-A277-DE210052B5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E430B96-E13B-49EE-B6DB-D75746D180E9}" type="datetime1">
              <a:rPr lang="en-US" smtClean="0"/>
              <a:pPr>
                <a:defRPr/>
              </a:pPr>
              <a:t>3/11/2013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E473B72-BA8B-4860-A65E-04746F6CEC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4A071D2-0932-4F4A-9ECF-5E8303AD7289}" type="datetime1">
              <a:rPr lang="en-US" smtClean="0"/>
              <a:pPr>
                <a:defRPr/>
              </a:pPr>
              <a:t>3/11/2013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150BAAF-92F4-4C7E-A6EF-0B2EF1CF1714}"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CDE2490-28FF-41B4-B8C7-51A0B8A0EAD6}" type="datetime1">
              <a:rPr lang="en-US" smtClean="0"/>
              <a:pPr>
                <a:defRPr/>
              </a:pPr>
              <a:t>3/11/2013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7485DA9-586F-4F96-B0AC-9977566BAD5C}"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6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A14D92C1-6A4C-46A1-B42C-00B8BB7383DE}" type="datetime1">
              <a:rPr lang="en-US" smtClean="0"/>
              <a:pPr>
                <a:defRPr/>
              </a:pPr>
              <a:t>3/11/2013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E1CF58-27A6-4B77-96D0-CF79433701E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Microsoft_Excel_97-2003_Worksheet1.xls"/><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hyperlink" Target="mailto:Kevin.Miers@va.gov"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Microsoft_Excel_97-2003_Worksheet2.xls"/><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hyperlink" Target="mailto:Shirley.Pratt@va.gov" TargetMode="External"/><Relationship Id="rId2" Type="http://schemas.openxmlformats.org/officeDocument/2006/relationships/hyperlink" Target="mailto:Pushparjanan.Arokiaswamy@va.go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457200" y="76200"/>
            <a:ext cx="8229600" cy="639762"/>
          </a:xfrm>
        </p:spPr>
        <p:txBody>
          <a:bodyPr/>
          <a:lstStyle/>
          <a:p>
            <a:r>
              <a:rPr lang="en-US" dirty="0" smtClean="0"/>
              <a:t>Improper Payments Initiative</a:t>
            </a:r>
          </a:p>
        </p:txBody>
      </p:sp>
      <p:sp>
        <p:nvSpPr>
          <p:cNvPr id="3" name="Content Placeholder 2"/>
          <p:cNvSpPr>
            <a:spLocks noGrp="1"/>
          </p:cNvSpPr>
          <p:nvPr>
            <p:ph idx="1"/>
          </p:nvPr>
        </p:nvSpPr>
        <p:spPr>
          <a:xfrm>
            <a:off x="457200" y="914400"/>
            <a:ext cx="8229600" cy="5638800"/>
          </a:xfrm>
        </p:spPr>
        <p:txBody>
          <a:bodyPr rtlCol="0">
            <a:noAutofit/>
          </a:bodyPr>
          <a:lstStyle/>
          <a:p>
            <a:pPr fontAlgn="auto">
              <a:spcAft>
                <a:spcPts val="0"/>
              </a:spcAft>
              <a:buFont typeface="Arial" pitchFamily="34" charset="0"/>
              <a:buChar char="•"/>
              <a:defRPr/>
            </a:pPr>
            <a:r>
              <a:rPr lang="en-US" sz="1600" b="1" dirty="0" smtClean="0"/>
              <a:t>Why this is a key priority for VA?</a:t>
            </a:r>
          </a:p>
          <a:p>
            <a:pPr lvl="1" fontAlgn="auto">
              <a:spcAft>
                <a:spcPts val="0"/>
              </a:spcAft>
              <a:buFont typeface="Arial" pitchFamily="34" charset="0"/>
              <a:buChar char="–"/>
              <a:defRPr/>
            </a:pPr>
            <a:r>
              <a:rPr lang="en-US" sz="1600" dirty="0" smtClean="0"/>
              <a:t>Reducing improper payments is VA’s #1 financial management priority</a:t>
            </a:r>
          </a:p>
          <a:p>
            <a:pPr lvl="2" fontAlgn="auto">
              <a:spcAft>
                <a:spcPts val="0"/>
              </a:spcAft>
              <a:buFont typeface="Arial" pitchFamily="34" charset="0"/>
              <a:buChar char="•"/>
              <a:defRPr/>
            </a:pPr>
            <a:r>
              <a:rPr lang="en-US" sz="1600" dirty="0" smtClean="0"/>
              <a:t>The President and the Office of Management and Budget (OMB) have made eliminating waste, fraud, and abuse in Federal programs, including reducing and recapturing erroneous payments, one of its top financial goals. </a:t>
            </a:r>
          </a:p>
          <a:p>
            <a:pPr lvl="2" fontAlgn="auto">
              <a:spcAft>
                <a:spcPts val="0"/>
              </a:spcAft>
              <a:buFont typeface="Arial" pitchFamily="34" charset="0"/>
              <a:buChar char="•"/>
              <a:defRPr/>
            </a:pPr>
            <a:r>
              <a:rPr lang="en-US" sz="1600" dirty="0" smtClean="0"/>
              <a:t>The March 2012 VA OIG report found VA non-compliant with the Improper Payments Elimination and Recovery Act (IPERA) of 2010.  </a:t>
            </a:r>
          </a:p>
          <a:p>
            <a:pPr lvl="2">
              <a:buFont typeface="Arial" pitchFamily="34" charset="0"/>
              <a:buChar char="•"/>
              <a:defRPr/>
            </a:pPr>
            <a:r>
              <a:rPr lang="en-US" sz="1600" dirty="0" smtClean="0">
                <a:ea typeface="Calibri" pitchFamily="34" charset="0"/>
                <a:cs typeface="Arial" pitchFamily="34" charset="0"/>
              </a:rPr>
              <a:t>VA expects VA OIG to find VA non-compliant for a second consecutive year in March 2013; anticipated findings include:</a:t>
            </a:r>
          </a:p>
          <a:p>
            <a:pPr marL="1546225" lvl="3" indent="-231775">
              <a:buFontTx/>
              <a:buChar char="•"/>
              <a:defRPr/>
            </a:pPr>
            <a:r>
              <a:rPr lang="en-US" sz="1600" dirty="0" smtClean="0">
                <a:ea typeface="Calibri" pitchFamily="34" charset="0"/>
                <a:cs typeface="Arial" pitchFamily="34" charset="0"/>
              </a:rPr>
              <a:t>Sampling  and estimation methodologies do not comply with OMB requirements.</a:t>
            </a:r>
            <a:endParaRPr lang="en-US" sz="1600" dirty="0" smtClean="0">
              <a:cs typeface="Arial" pitchFamily="34" charset="0"/>
            </a:endParaRPr>
          </a:p>
          <a:p>
            <a:pPr marL="1546225" lvl="3" indent="-231775">
              <a:buFontTx/>
              <a:buChar char="•"/>
              <a:defRPr/>
            </a:pPr>
            <a:r>
              <a:rPr lang="en-US" sz="1600" dirty="0" smtClean="0">
                <a:cs typeface="Arial" pitchFamily="34" charset="0"/>
              </a:rPr>
              <a:t>Targets for reducing improper payments were not achieved.</a:t>
            </a:r>
          </a:p>
          <a:p>
            <a:pPr lvl="2" eaLnBrk="1" fontAlgn="auto" hangingPunct="1">
              <a:buFont typeface="Arial" pitchFamily="34" charset="0"/>
              <a:buChar char="•"/>
              <a:defRPr/>
            </a:pPr>
            <a:r>
              <a:rPr lang="en-US" sz="1600" dirty="0" smtClean="0">
                <a:cs typeface="Arial" pitchFamily="34" charset="0"/>
              </a:rPr>
              <a:t>2012 PAR showed a slight reduction in reported improper payments -$2.2 billion for 2011 versus $2.4 billion in 2010.</a:t>
            </a:r>
          </a:p>
          <a:p>
            <a:pPr lvl="2" eaLnBrk="1" fontAlgn="auto" hangingPunct="1">
              <a:buFont typeface="Arial" pitchFamily="34" charset="0"/>
              <a:buChar char="•"/>
              <a:defRPr/>
            </a:pPr>
            <a:endParaRPr lang="en-US" sz="1600" dirty="0" smtClean="0">
              <a:cs typeface="Arial" pitchFamily="34" charset="0"/>
            </a:endParaRPr>
          </a:p>
          <a:p>
            <a:pPr fontAlgn="auto">
              <a:spcAft>
                <a:spcPts val="0"/>
              </a:spcAft>
              <a:buFont typeface="Arial" pitchFamily="34" charset="0"/>
              <a:buChar char="•"/>
              <a:defRPr/>
            </a:pPr>
            <a:r>
              <a:rPr lang="en-US" sz="1600" b="1" dirty="0" smtClean="0"/>
              <a:t>Goals to be accomplished</a:t>
            </a:r>
          </a:p>
          <a:p>
            <a:pPr lvl="1" fontAlgn="auto">
              <a:spcAft>
                <a:spcPts val="0"/>
              </a:spcAft>
              <a:buFont typeface="Arial" pitchFamily="34" charset="0"/>
              <a:buChar char="–"/>
              <a:defRPr/>
            </a:pPr>
            <a:r>
              <a:rPr lang="en-US" sz="1600" dirty="0" smtClean="0"/>
              <a:t>Reduce the number and value of improper payments made by VA.</a:t>
            </a:r>
          </a:p>
          <a:p>
            <a:pPr lvl="1" fontAlgn="auto">
              <a:spcAft>
                <a:spcPts val="0"/>
              </a:spcAft>
              <a:buFont typeface="Arial" pitchFamily="34" charset="0"/>
              <a:buChar char="–"/>
              <a:defRPr/>
            </a:pPr>
            <a:r>
              <a:rPr lang="en-US" sz="1600" dirty="0" smtClean="0"/>
              <a:t>Improve improper payment identification and reporting processes.</a:t>
            </a:r>
          </a:p>
          <a:p>
            <a:pPr lvl="1" fontAlgn="auto">
              <a:spcAft>
                <a:spcPts val="0"/>
              </a:spcAft>
              <a:buFont typeface="Arial" pitchFamily="34" charset="0"/>
              <a:buChar char="–"/>
              <a:defRPr/>
            </a:pPr>
            <a:r>
              <a:rPr lang="en-US" sz="1600" dirty="0" smtClean="0"/>
              <a:t>Comply with the provisions of IPERA.</a:t>
            </a:r>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lvl="1"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smtClean="0"/>
          </a:p>
          <a:p>
            <a:pPr fontAlgn="auto">
              <a:spcAft>
                <a:spcPts val="0"/>
              </a:spcAft>
              <a:buFont typeface="Arial" pitchFamily="34" charset="0"/>
              <a:buChar char="•"/>
              <a:defRPr/>
            </a:pPr>
            <a:endParaRPr lang="en-US" sz="1800" dirty="0"/>
          </a:p>
        </p:txBody>
      </p:sp>
      <p:sp>
        <p:nvSpPr>
          <p:cNvPr id="5" name="Footer Placeholder 4"/>
          <p:cNvSpPr>
            <a:spLocks noGrp="1"/>
          </p:cNvSpPr>
          <p:nvPr>
            <p:ph type="ftr" sz="quarter" idx="11"/>
          </p:nvPr>
        </p:nvSpPr>
        <p:spPr/>
        <p:txBody>
          <a:bodyPr/>
          <a:lstStyle/>
          <a:p>
            <a:pPr>
              <a:defRPr/>
            </a:pPr>
            <a:r>
              <a:rPr lang="en-US"/>
              <a:t>Predecisional -- Draft</a:t>
            </a:r>
            <a:endParaRPr lang="en-US" dirty="0"/>
          </a:p>
        </p:txBody>
      </p:sp>
      <p:sp>
        <p:nvSpPr>
          <p:cNvPr id="6" name="Slide Number Placeholder 5"/>
          <p:cNvSpPr>
            <a:spLocks noGrp="1"/>
          </p:cNvSpPr>
          <p:nvPr>
            <p:ph type="sldNum" sz="quarter" idx="12"/>
          </p:nvPr>
        </p:nvSpPr>
        <p:spPr/>
        <p:txBody>
          <a:bodyPr/>
          <a:lstStyle/>
          <a:p>
            <a:pPr>
              <a:defRPr/>
            </a:pPr>
            <a:fld id="{D56A55BD-EEEE-4C69-8249-C5779F47A921}" type="slidenum">
              <a:rPr lang="en-US"/>
              <a:pPr>
                <a:defRPr/>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246221"/>
          </a:xfrm>
          <a:prstGeom prst="rect">
            <a:avLst/>
          </a:prstGeom>
          <a:ln>
            <a:noFill/>
          </a:ln>
        </p:spPr>
        <p:txBody>
          <a:bodyPr>
            <a:spAutoFit/>
          </a:bodyPr>
          <a:lstStyle/>
          <a:p>
            <a:pPr eaLnBrk="1" hangingPunct="1">
              <a:defRPr/>
            </a:pP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Commercial Small Business Payments</a:t>
            </a:r>
            <a:endParaRPr lang="en-US" dirty="0"/>
          </a:p>
        </p:txBody>
      </p:sp>
      <p:sp>
        <p:nvSpPr>
          <p:cNvPr id="6"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2</a:t>
            </a:fld>
            <a:endParaRPr lang="en-US" dirty="0" smtClean="0">
              <a:solidFill>
                <a:srgbClr val="000000"/>
              </a:solidFill>
            </a:endParaRPr>
          </a:p>
        </p:txBody>
      </p:sp>
      <p:sp>
        <p:nvSpPr>
          <p:cNvPr id="2" name="Rectangle 1"/>
          <p:cNvSpPr/>
          <p:nvPr/>
        </p:nvSpPr>
        <p:spPr>
          <a:xfrm>
            <a:off x="476250" y="885110"/>
            <a:ext cx="8229600" cy="4702826"/>
          </a:xfrm>
          <a:prstGeom prst="rect">
            <a:avLst/>
          </a:prstGeom>
        </p:spPr>
        <p:txBody>
          <a:bodyPr wrap="square">
            <a:spAutoFit/>
          </a:bodyPr>
          <a:lstStyle/>
          <a:p>
            <a:pPr eaLnBrk="1" hangingPunct="1">
              <a:defRPr/>
            </a:pPr>
            <a:r>
              <a:rPr lang="en-US" sz="1400" b="1" i="1" dirty="0">
                <a:latin typeface="Arial Narrow" pitchFamily="34" charset="0"/>
                <a:cs typeface="Arial" pitchFamily="34" charset="0"/>
              </a:rPr>
              <a:t>Note:  </a:t>
            </a:r>
            <a:r>
              <a:rPr lang="en-US" sz="1400" i="1" dirty="0">
                <a:latin typeface="Arial Narrow" pitchFamily="34" charset="0"/>
                <a:cs typeface="Arial" pitchFamily="34" charset="0"/>
              </a:rPr>
              <a:t>OMB instructed Agencies to accelerate payments to small businesses with the goal of paying small businesses within 15 days of receipt of appropriate documentation.  Delivery of goods and acceptance of services must still occur before making payment. VA has for many years used existing authority in the Prompt Payment Act to accelerate commercial vendor small business payments after receiving all proper documentation, including acceptance.  Entities designated as small businesses are submitted for payment through FMS (not money managed) when acceptance occurs.  </a:t>
            </a:r>
          </a:p>
          <a:p>
            <a:pPr marL="456379" indent="-456379" eaLnBrk="1" hangingPunct="1">
              <a:lnSpc>
                <a:spcPct val="80000"/>
              </a:lnSpc>
              <a:defRPr/>
            </a:pPr>
            <a:endParaRPr lang="en-US" sz="1200" b="1" dirty="0">
              <a:latin typeface="Arial Narrow" pitchFamily="34" charset="0"/>
            </a:endParaRPr>
          </a:p>
          <a:p>
            <a:pPr>
              <a:lnSpc>
                <a:spcPct val="80000"/>
              </a:lnSpc>
              <a:defRPr/>
            </a:pPr>
            <a:r>
              <a:rPr lang="en-US" sz="1400" b="1" dirty="0">
                <a:latin typeface="Arial Narrow" pitchFamily="34" charset="0"/>
                <a:cs typeface="Arial" pitchFamily="34" charset="0"/>
              </a:rPr>
              <a:t>February Highlights</a:t>
            </a:r>
            <a:r>
              <a:rPr lang="en-US" sz="1400" dirty="0">
                <a:latin typeface="Arial Narrow" pitchFamily="34" charset="0"/>
                <a:cs typeface="Arial" pitchFamily="34" charset="0"/>
              </a:rPr>
              <a:t>:</a:t>
            </a:r>
          </a:p>
          <a:p>
            <a:pPr eaLnBrk="1" hangingPunct="1">
              <a:lnSpc>
                <a:spcPct val="80000"/>
              </a:lnSpc>
              <a:defRPr/>
            </a:pPr>
            <a:endParaRPr lang="en-US" sz="1400" dirty="0">
              <a:latin typeface="Arial Narrow" pitchFamily="34" charset="0"/>
            </a:endParaRPr>
          </a:p>
          <a:p>
            <a:pPr marL="182804" indent="-182804" eaLnBrk="1" hangingPunct="1">
              <a:lnSpc>
                <a:spcPct val="80000"/>
              </a:lnSpc>
              <a:buFontTx/>
              <a:buChar char="•"/>
              <a:defRPr/>
            </a:pPr>
            <a:r>
              <a:rPr lang="en-US" sz="1400" dirty="0">
                <a:latin typeface="Arial Narrow" pitchFamily="34" charset="0"/>
              </a:rPr>
              <a:t>VA paid 95 percent of small business invoices in </a:t>
            </a:r>
            <a:r>
              <a:rPr lang="en-US" sz="1400" dirty="0" smtClean="0">
                <a:latin typeface="Arial Narrow" pitchFamily="34" charset="0"/>
              </a:rPr>
              <a:t>February </a:t>
            </a:r>
            <a:r>
              <a:rPr lang="en-US" sz="1400" dirty="0">
                <a:latin typeface="Arial Narrow" pitchFamily="34" charset="0"/>
              </a:rPr>
              <a:t>(FYTD 94 percent) within the 15 day timeliness metric bettering the VA goal </a:t>
            </a:r>
          </a:p>
          <a:p>
            <a:pPr marL="166688" lvl="1" indent="-166688">
              <a:lnSpc>
                <a:spcPct val="80000"/>
              </a:lnSpc>
              <a:buFontTx/>
              <a:buChar char="•"/>
              <a:defRPr/>
            </a:pPr>
            <a:r>
              <a:rPr lang="en-US" sz="1400" dirty="0">
                <a:latin typeface="Arial Narrow" pitchFamily="34" charset="0"/>
              </a:rPr>
              <a:t>Station 791 (Denver Acquisition and Logistics Center) continues a new high volume small business contract for the repair of hearing aids paid within the 15 day timeliness metric which has helped boost payment timeliness</a:t>
            </a:r>
          </a:p>
          <a:p>
            <a:pPr marL="166688" lvl="1" indent="-166688">
              <a:lnSpc>
                <a:spcPct val="80000"/>
              </a:lnSpc>
              <a:buFontTx/>
              <a:buChar char="•"/>
              <a:defRPr/>
            </a:pPr>
            <a:r>
              <a:rPr lang="en-US" sz="1400" dirty="0">
                <a:latin typeface="Arial Narrow" pitchFamily="34" charset="0"/>
              </a:rPr>
              <a:t>FSC  has issued a notice to VA stations highlighting the OMB goal and encouraged timely certification of invoices and receipt processing during VHA Fiscal Officers Calls</a:t>
            </a:r>
          </a:p>
          <a:p>
            <a:pPr marL="166688" lvl="1" indent="-166688">
              <a:lnSpc>
                <a:spcPct val="80000"/>
              </a:lnSpc>
              <a:buFontTx/>
              <a:buChar char="•"/>
              <a:defRPr/>
            </a:pPr>
            <a:r>
              <a:rPr lang="en-US" sz="1400" dirty="0">
                <a:latin typeface="Arial Narrow" pitchFamily="34" charset="0"/>
              </a:rPr>
              <a:t>FSC has used mail campaigns to vendors to promote ways to shorten the payment cycle time and obtain payment information by using Electronic Funds Transfer (EFT), Electronic Invoicing, Central Contractor Registration (CCR), and FSC’s Vendor Inquiry System (VIS) web portal to monitor payment information</a:t>
            </a:r>
          </a:p>
          <a:p>
            <a:pPr marL="166688" lvl="1" indent="-166688">
              <a:lnSpc>
                <a:spcPct val="80000"/>
              </a:lnSpc>
              <a:buFontTx/>
              <a:buChar char="•"/>
              <a:defRPr/>
            </a:pPr>
            <a:r>
              <a:rPr lang="en-US" sz="1400" dirty="0">
                <a:latin typeface="Arial Narrow" pitchFamily="34" charset="0"/>
              </a:rPr>
              <a:t>FSC continues to analyze small business payment data to identify opportunities to further increase payment timeliness and will work with Administrations/Stations to identify causes for delayed payments and potential procedures for accelerating payments</a:t>
            </a:r>
          </a:p>
          <a:p>
            <a:pPr marL="640004" lvl="1" indent="-182804">
              <a:lnSpc>
                <a:spcPct val="80000"/>
              </a:lnSpc>
              <a:buFontTx/>
              <a:buChar char="•"/>
              <a:defRPr/>
            </a:pPr>
            <a:endParaRPr lang="en-US" sz="1400" dirty="0">
              <a:latin typeface="Arial Narrow" pitchFamily="34" charset="0"/>
            </a:endParaRPr>
          </a:p>
          <a:p>
            <a:pPr marL="457014" indent="-457014" eaLnBrk="1" hangingPunct="1">
              <a:defRPr/>
            </a:pPr>
            <a:endParaRPr lang="en-US" sz="1200" b="1" dirty="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Kevin Miers, Systems &amp; Procedures Analyst, VA Financial Services Center, </a:t>
            </a:r>
            <a:r>
              <a:rPr lang="en-US" sz="1000" dirty="0">
                <a:solidFill>
                  <a:srgbClr val="FF0000"/>
                </a:solidFill>
                <a:latin typeface="Arial Narrow" pitchFamily="34" charset="0"/>
                <a:hlinkClick r:id="rId2"/>
              </a:rPr>
              <a:t>Kevin.Miers@va.gov</a:t>
            </a:r>
            <a:r>
              <a:rPr lang="en-US" sz="1000" dirty="0">
                <a:latin typeface="Arial Narrow" pitchFamily="34" charset="0"/>
              </a:rPr>
              <a:t> </a:t>
            </a:r>
          </a:p>
          <a:p>
            <a:pPr marL="457014" indent="-457014" eaLnBrk="1" hangingPunct="1">
              <a:defRPr/>
            </a:pPr>
            <a:r>
              <a:rPr lang="en-US" sz="1000" b="1" dirty="0">
                <a:latin typeface="Arial Narrow" pitchFamily="34" charset="0"/>
              </a:rPr>
              <a:t>Approved by:</a:t>
            </a:r>
            <a:r>
              <a:rPr lang="en-US" sz="1000" dirty="0">
                <a:latin typeface="Arial Narrow" pitchFamily="34" charset="0"/>
              </a:rPr>
              <a:t>  Robert Adams, Deputy Director, VA Financial Services Center, (512) 460-5002 </a:t>
            </a:r>
          </a:p>
          <a:p>
            <a:pPr marL="457014" indent="-457014" eaLnBrk="1" hangingPunct="1">
              <a:defRPr/>
            </a:pPr>
            <a:r>
              <a:rPr lang="en-US" sz="1000" b="1" dirty="0">
                <a:latin typeface="Arial Narrow" pitchFamily="34" charset="0"/>
              </a:rPr>
              <a:t>Version Date:</a:t>
            </a:r>
            <a:r>
              <a:rPr lang="en-US" sz="1000" dirty="0">
                <a:latin typeface="Arial Narrow" pitchFamily="34" charset="0"/>
              </a:rPr>
              <a:t>  March </a:t>
            </a:r>
            <a:r>
              <a:rPr lang="en-US" sz="1000" dirty="0" smtClean="0">
                <a:latin typeface="Arial Narrow" pitchFamily="34" charset="0"/>
              </a:rPr>
              <a:t>6, </a:t>
            </a:r>
            <a:r>
              <a:rPr lang="en-US" sz="1000" dirty="0">
                <a:latin typeface="Arial Narrow" pitchFamily="34" charset="0"/>
              </a:rPr>
              <a:t>2013</a:t>
            </a:r>
          </a:p>
        </p:txBody>
      </p:sp>
    </p:spTree>
    <p:extLst>
      <p:ext uri="{BB962C8B-B14F-4D97-AF65-F5344CB8AC3E}">
        <p14:creationId xmlns:p14="http://schemas.microsoft.com/office/powerpoint/2010/main" val="11732096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7"/>
          <p:cNvGraphicFramePr>
            <a:graphicFrameLocks noGrp="1"/>
          </p:cNvGraphicFramePr>
          <p:nvPr>
            <p:extLst>
              <p:ext uri="{D42A27DB-BD31-4B8C-83A1-F6EECF244321}">
                <p14:modId xmlns:p14="http://schemas.microsoft.com/office/powerpoint/2010/main" val="337181021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1027" name="Date Placeholder 1"/>
          <p:cNvSpPr>
            <a:spLocks noGrp="1"/>
          </p:cNvSpPr>
          <p:nvPr>
            <p:ph type="dt" sz="half" idx="10"/>
          </p:nvPr>
        </p:nvSpPr>
        <p:spPr>
          <a:xfrm>
            <a:off x="457199" y="6356350"/>
            <a:ext cx="2600803" cy="365125"/>
          </a:xfrm>
          <a:noFill/>
        </p:spPr>
        <p:txBody>
          <a:bodyPr/>
          <a:lstStyle/>
          <a:p>
            <a:r>
              <a:rPr lang="en-US" sz="1400" dirty="0" smtClean="0">
                <a:solidFill>
                  <a:srgbClr val="000000"/>
                </a:solidFill>
                <a:latin typeface="Arial" pitchFamily="34" charset="0"/>
                <a:cs typeface="Arial" pitchFamily="34" charset="0"/>
              </a:rPr>
              <a:t>Data Through February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3</a:t>
            </a:fld>
            <a:endParaRPr lang="en-US" dirty="0" smtClean="0">
              <a:solidFill>
                <a:srgbClr val="000000"/>
              </a:solidFill>
            </a:endParaRPr>
          </a:p>
        </p:txBody>
      </p:sp>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2375628242"/>
              </p:ext>
            </p:extLst>
          </p:nvPr>
        </p:nvGraphicFramePr>
        <p:xfrm>
          <a:off x="6781799" y="0"/>
          <a:ext cx="2362201" cy="1486853"/>
        </p:xfrm>
        <a:graphic>
          <a:graphicData uri="http://schemas.openxmlformats.org/drawingml/2006/table">
            <a:tbl>
              <a:tblPr/>
              <a:tblGrid>
                <a:gridCol w="1448491"/>
                <a:gridCol w="91371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94%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3170049561"/>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218390390"/>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273977" y="1840651"/>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Documentation</a:t>
            </a: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1062102136"/>
              </p:ext>
            </p:extLst>
          </p:nvPr>
        </p:nvGraphicFramePr>
        <p:xfrm>
          <a:off x="612775" y="2068513"/>
          <a:ext cx="8174038" cy="3575050"/>
        </p:xfrm>
        <a:graphic>
          <a:graphicData uri="http://schemas.openxmlformats.org/presentationml/2006/ole">
            <mc:AlternateContent xmlns:mc="http://schemas.openxmlformats.org/markup-compatibility/2006">
              <mc:Choice xmlns:v="urn:schemas-microsoft-com:vml" Requires="v">
                <p:oleObj spid="_x0000_s3079" name="Worksheet" r:id="rId5" imgW="7657999" imgH="3857760" progId="Excel.Sheet.8">
                  <p:embed/>
                </p:oleObj>
              </mc:Choice>
              <mc:Fallback>
                <p:oleObj name="Worksheet" r:id="rId5" imgW="7657999" imgH="3857760" progId="Excel.Sheet.8">
                  <p:embed/>
                  <p:pic>
                    <p:nvPicPr>
                      <p:cNvPr id="0" name=""/>
                      <p:cNvPicPr>
                        <a:picLocks noGrp="1" noChangeAspect="1" noChangeArrowheads="1"/>
                      </p:cNvPicPr>
                      <p:nvPr/>
                    </p:nvPicPr>
                    <p:blipFill>
                      <a:blip r:embed="rId6"/>
                      <a:srcRect/>
                      <a:stretch>
                        <a:fillRect/>
                      </a:stretch>
                    </p:blipFill>
                    <p:spPr bwMode="auto">
                      <a:xfrm>
                        <a:off x="612775" y="2068513"/>
                        <a:ext cx="8174038" cy="3575050"/>
                      </a:xfrm>
                      <a:prstGeom prst="rect">
                        <a:avLst/>
                      </a:prstGeom>
                      <a:noFill/>
                      <a:extLst/>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a:solidFill>
                  <a:srgbClr val="800000"/>
                </a:solidFill>
                <a:latin typeface="Arial Rounded MT Bold" pitchFamily="34" charset="0"/>
              </a:rPr>
              <a:t>Commercial Small Business Payment Timeliness</a:t>
            </a: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9" name="Rectangle 8"/>
          <p:cNvSpPr/>
          <p:nvPr/>
        </p:nvSpPr>
        <p:spPr>
          <a:xfrm>
            <a:off x="4528344" y="2526876"/>
            <a:ext cx="685800" cy="253916"/>
          </a:xfrm>
          <a:prstGeom prst="rect">
            <a:avLst/>
          </a:prstGeom>
          <a:solidFill>
            <a:schemeClr val="bg1"/>
          </a:solidFill>
        </p:spPr>
        <p:txBody>
          <a:bodyPr wrap="square">
            <a:spAutoFit/>
          </a:bodyPr>
          <a:lstStyle/>
          <a:p>
            <a:r>
              <a:rPr lang="en-US" sz="1050" b="1" dirty="0" smtClean="0"/>
              <a:t>  Trend</a:t>
            </a:r>
            <a:endParaRPr lang="en-US" sz="1000" b="1" dirty="0"/>
          </a:p>
        </p:txBody>
      </p:sp>
      <p:sp>
        <p:nvSpPr>
          <p:cNvPr id="10" name="Rectangle 9"/>
          <p:cNvSpPr/>
          <p:nvPr/>
        </p:nvSpPr>
        <p:spPr>
          <a:xfrm>
            <a:off x="3581400" y="954407"/>
            <a:ext cx="2237034" cy="276999"/>
          </a:xfrm>
          <a:prstGeom prst="rect">
            <a:avLst/>
          </a:prstGeom>
        </p:spPr>
        <p:txBody>
          <a:bodyPr wrap="square">
            <a:spAutoFit/>
          </a:bodyPr>
          <a:lstStyle/>
          <a:p>
            <a:r>
              <a:rPr lang="en-US" sz="1200" b="1" dirty="0"/>
              <a:t>Timeliness Exceeds Goal </a:t>
            </a:r>
          </a:p>
        </p:txBody>
      </p:sp>
      <p:cxnSp>
        <p:nvCxnSpPr>
          <p:cNvPr id="23" name="Straight Arrow Connector 22"/>
          <p:cNvCxnSpPr/>
          <p:nvPr/>
        </p:nvCxnSpPr>
        <p:spPr>
          <a:xfrm>
            <a:off x="4648200" y="2573737"/>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37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3305520"/>
          </a:xfrm>
          <a:prstGeom prst="rect">
            <a:avLst/>
          </a:prstGeom>
          <a:ln>
            <a:noFill/>
          </a:ln>
        </p:spPr>
        <p:txBody>
          <a:bodyPr>
            <a:spAutoFit/>
          </a:bodyPr>
          <a:lstStyle/>
          <a:p>
            <a:pPr>
              <a:defRPr/>
            </a:pPr>
            <a:r>
              <a:rPr lang="en-US" sz="1400" b="1" i="1" dirty="0" smtClean="0">
                <a:latin typeface="Arial Narrow" pitchFamily="34" charset="0"/>
                <a:cs typeface="Arial" pitchFamily="34" charset="0"/>
              </a:rPr>
              <a:t>Note:  </a:t>
            </a:r>
            <a:r>
              <a:rPr lang="en-US" sz="1400" b="1" i="1" u="sng" dirty="0" smtClean="0">
                <a:latin typeface="Arial Narrow" pitchFamily="34" charset="0"/>
                <a:cs typeface="Arial" pitchFamily="34" charset="0"/>
              </a:rPr>
              <a:t>Overall Commercial Vendor  Payment Timeliness</a:t>
            </a:r>
            <a:r>
              <a:rPr lang="en-US" sz="1400" i="1" dirty="0" smtClean="0">
                <a:latin typeface="Arial Narrow" pitchFamily="34" charset="0"/>
                <a:cs typeface="Arial" pitchFamily="34" charset="0"/>
              </a:rPr>
              <a:t> measures VA vendor payment timeliness against the July 2012 OMB guidance to pay all commercial vendors within 15 days of receipt of all payment documentation.  </a:t>
            </a:r>
            <a:r>
              <a:rPr lang="en-US" sz="1400" i="1" dirty="0" smtClean="0">
                <a:latin typeface="Arial Narrow" pitchFamily="34" charset="0"/>
              </a:rPr>
              <a:t>Delivery </a:t>
            </a:r>
            <a:r>
              <a:rPr lang="en-US" sz="1400" i="1" dirty="0">
                <a:latin typeface="Arial Narrow" pitchFamily="34" charset="0"/>
              </a:rPr>
              <a:t>of goods and acceptance of services must still occur before making </a:t>
            </a:r>
            <a:r>
              <a:rPr lang="en-US" sz="1400" i="1" dirty="0" smtClean="0">
                <a:latin typeface="Arial Narrow" pitchFamily="34" charset="0"/>
              </a:rPr>
              <a:t>payment.  </a:t>
            </a:r>
            <a:endParaRPr lang="en-US" sz="1400" i="1" dirty="0" smtClean="0">
              <a:latin typeface="Arial Narrow" pitchFamily="34" charset="0"/>
              <a:cs typeface="Arial" pitchFamily="34" charset="0"/>
            </a:endParaRPr>
          </a:p>
          <a:p>
            <a:pPr eaLnBrk="1" hangingPunct="1">
              <a:defRPr/>
            </a:pPr>
            <a:endParaRPr lang="en-US" sz="1400" i="1" dirty="0" smtClean="0">
              <a:latin typeface="Arial Narrow" pitchFamily="34" charset="0"/>
              <a:cs typeface="Arial" pitchFamily="34" charset="0"/>
            </a:endParaRPr>
          </a:p>
          <a:p>
            <a:pPr marL="456379" indent="-456379" eaLnBrk="1" hangingPunct="1">
              <a:lnSpc>
                <a:spcPct val="80000"/>
              </a:lnSpc>
              <a:defRPr/>
            </a:pPr>
            <a:r>
              <a:rPr lang="en-US" sz="1400" b="1" dirty="0" smtClean="0">
                <a:latin typeface="Arial Narrow" pitchFamily="34" charset="0"/>
              </a:rPr>
              <a:t>February </a:t>
            </a:r>
            <a:r>
              <a:rPr lang="en-US" sz="1400" b="1" dirty="0" smtClean="0">
                <a:latin typeface="Arial Narrow" pitchFamily="34" charset="0"/>
                <a:cs typeface="Arial" pitchFamily="34" charset="0"/>
              </a:rPr>
              <a:t>Highlights</a:t>
            </a:r>
            <a:r>
              <a:rPr lang="en-US" sz="1400" dirty="0">
                <a:latin typeface="Arial Narrow" pitchFamily="34" charset="0"/>
                <a:cs typeface="Arial" pitchFamily="34" charset="0"/>
              </a:rPr>
              <a:t>:</a:t>
            </a:r>
          </a:p>
          <a:p>
            <a:pPr>
              <a:lnSpc>
                <a:spcPct val="80000"/>
              </a:lnSpc>
              <a:defRPr/>
            </a:pPr>
            <a:endParaRPr lang="en-US" sz="1400" dirty="0">
              <a:latin typeface="Arial Narrow" pitchFamily="34" charset="0"/>
              <a:cs typeface="Arial" pitchFamily="34" charset="0"/>
            </a:endParaRPr>
          </a:p>
          <a:p>
            <a:pPr marL="182804" indent="-182804" eaLnBrk="1" hangingPunct="1">
              <a:lnSpc>
                <a:spcPct val="80000"/>
              </a:lnSpc>
              <a:buFontTx/>
              <a:buChar char="•"/>
              <a:defRPr/>
            </a:pPr>
            <a:r>
              <a:rPr lang="en-US" sz="1400" dirty="0" smtClean="0">
                <a:latin typeface="Arial Narrow" pitchFamily="34" charset="0"/>
              </a:rPr>
              <a:t>In August 2012, </a:t>
            </a:r>
            <a:r>
              <a:rPr lang="en-US" sz="1400" dirty="0" smtClean="0">
                <a:latin typeface="Arial Narrow" pitchFamily="34" charset="0"/>
                <a:cs typeface="Arial" charset="0"/>
              </a:rPr>
              <a:t>VA established a new Prompt Payment Type Code (“Y”) to facilitate acceleration of commercial vendor payments to pay at 14 days after receipt of all proper payment documentation</a:t>
            </a:r>
          </a:p>
          <a:p>
            <a:pPr marL="182804" indent="-182804">
              <a:lnSpc>
                <a:spcPct val="80000"/>
              </a:lnSpc>
              <a:buFontTx/>
              <a:buChar char="•"/>
              <a:defRPr/>
            </a:pPr>
            <a:r>
              <a:rPr lang="en-US" sz="1400" dirty="0" smtClean="0">
                <a:latin typeface="Arial Narrow" pitchFamily="34" charset="0"/>
              </a:rPr>
              <a:t>FSC </a:t>
            </a:r>
            <a:r>
              <a:rPr lang="en-US" sz="1400" dirty="0">
                <a:latin typeface="Arial Narrow" pitchFamily="34" charset="0"/>
              </a:rPr>
              <a:t>worked with the Denver Acquisition and Logistics Center (DALC) to program the use of the new Prompt Payment Type “Y” code to pay </a:t>
            </a:r>
            <a:r>
              <a:rPr lang="en-US" sz="1400" dirty="0" smtClean="0">
                <a:latin typeface="Arial Narrow" pitchFamily="34" charset="0"/>
              </a:rPr>
              <a:t>their EDI </a:t>
            </a:r>
            <a:r>
              <a:rPr lang="en-US" sz="1400" dirty="0">
                <a:latin typeface="Arial Narrow" pitchFamily="34" charset="0"/>
              </a:rPr>
              <a:t>prosthetics </a:t>
            </a:r>
            <a:r>
              <a:rPr lang="en-US" sz="1400" dirty="0" smtClean="0">
                <a:latin typeface="Arial Narrow" pitchFamily="34" charset="0"/>
              </a:rPr>
              <a:t>payments</a:t>
            </a:r>
          </a:p>
          <a:p>
            <a:pPr marL="182804" indent="-182804">
              <a:lnSpc>
                <a:spcPct val="80000"/>
              </a:lnSpc>
              <a:buFontTx/>
              <a:buChar char="•"/>
              <a:defRPr/>
            </a:pPr>
            <a:r>
              <a:rPr lang="en-US" sz="1400" dirty="0" smtClean="0">
                <a:latin typeface="Arial Narrow" pitchFamily="34" charset="0"/>
              </a:rPr>
              <a:t>During February, VA paid 89 percent (FYTD 85 percent) of all commercial vendors within the 15 day OMB goal</a:t>
            </a:r>
          </a:p>
          <a:p>
            <a:pPr marL="640004" lvl="1" indent="-182804">
              <a:lnSpc>
                <a:spcPct val="80000"/>
              </a:lnSpc>
              <a:buFontTx/>
              <a:buChar char="•"/>
              <a:defRPr/>
            </a:pPr>
            <a:r>
              <a:rPr lang="en-US" sz="1400" dirty="0">
                <a:latin typeface="Arial Narrow" pitchFamily="34" charset="0"/>
              </a:rPr>
              <a:t>FSC paid </a:t>
            </a:r>
            <a:r>
              <a:rPr lang="en-US" sz="1400" dirty="0" smtClean="0">
                <a:latin typeface="Arial Narrow" pitchFamily="34" charset="0"/>
              </a:rPr>
              <a:t>92 </a:t>
            </a:r>
            <a:r>
              <a:rPr lang="en-US" sz="1400" dirty="0">
                <a:latin typeface="Arial Narrow" pitchFamily="34" charset="0"/>
              </a:rPr>
              <a:t>percent of </a:t>
            </a:r>
            <a:r>
              <a:rPr lang="en-US" sz="1400" dirty="0" smtClean="0">
                <a:latin typeface="Arial Narrow" pitchFamily="34" charset="0"/>
              </a:rPr>
              <a:t>February’s </a:t>
            </a:r>
            <a:r>
              <a:rPr lang="en-US" sz="1400" dirty="0">
                <a:latin typeface="Arial Narrow" pitchFamily="34" charset="0"/>
              </a:rPr>
              <a:t>payments within the 15 day </a:t>
            </a:r>
            <a:r>
              <a:rPr lang="en-US" sz="1400" dirty="0" smtClean="0">
                <a:latin typeface="Arial Narrow" pitchFamily="34" charset="0"/>
              </a:rPr>
              <a:t>OMB goal</a:t>
            </a:r>
            <a:endParaRPr lang="en-US" sz="1400" dirty="0">
              <a:latin typeface="Arial Narrow" pitchFamily="34" charset="0"/>
            </a:endParaRPr>
          </a:p>
          <a:p>
            <a:pPr marL="640004" lvl="1" indent="-182804">
              <a:lnSpc>
                <a:spcPct val="80000"/>
              </a:lnSpc>
              <a:buFontTx/>
              <a:buChar char="•"/>
              <a:defRPr/>
            </a:pPr>
            <a:r>
              <a:rPr lang="en-US" sz="1400" dirty="0">
                <a:latin typeface="Arial Narrow" pitchFamily="34" charset="0"/>
              </a:rPr>
              <a:t>Non-FSC entities paid </a:t>
            </a:r>
            <a:r>
              <a:rPr lang="en-US" sz="1400" dirty="0" smtClean="0">
                <a:latin typeface="Arial Narrow" pitchFamily="34" charset="0"/>
              </a:rPr>
              <a:t>87 </a:t>
            </a:r>
            <a:r>
              <a:rPr lang="en-US" sz="1400" dirty="0">
                <a:latin typeface="Arial Narrow" pitchFamily="34" charset="0"/>
              </a:rPr>
              <a:t>percent of all commercial vendors within the 15 day OMB goal</a:t>
            </a:r>
          </a:p>
          <a:p>
            <a:pPr marL="457014" indent="-457014" eaLnBrk="1" hangingPunct="1">
              <a:defRPr/>
            </a:pPr>
            <a:endParaRPr lang="en-US" sz="1200" b="1" dirty="0" smtClean="0">
              <a:latin typeface="Arial Narrow" pitchFamily="34" charset="0"/>
            </a:endParaRPr>
          </a:p>
          <a:p>
            <a:pPr marL="457014" indent="-457014" eaLnBrk="1" hangingPunct="1">
              <a:defRPr/>
            </a:pPr>
            <a:endParaRPr lang="en-US" sz="1000" b="1" dirty="0">
              <a:latin typeface="Arial Narrow" pitchFamily="34" charset="0"/>
            </a:endParaRPr>
          </a:p>
          <a:p>
            <a:pPr marL="457014" indent="-457014" eaLnBrk="1" hangingPunct="1">
              <a:defRPr/>
            </a:pPr>
            <a:r>
              <a:rPr lang="en-US" sz="1000" b="1" dirty="0">
                <a:latin typeface="Arial Narrow" pitchFamily="34" charset="0"/>
              </a:rPr>
              <a:t>Prepared by:</a:t>
            </a:r>
            <a:r>
              <a:rPr lang="en-US" sz="1000" dirty="0">
                <a:latin typeface="Arial Narrow" pitchFamily="34" charset="0"/>
              </a:rPr>
              <a:t>  </a:t>
            </a:r>
            <a:r>
              <a:rPr lang="en-US" sz="1000" dirty="0" smtClean="0">
                <a:latin typeface="Arial Narrow" pitchFamily="34" charset="0"/>
              </a:rPr>
              <a:t>Kevin Miers, Systems &amp; Procedures Analyst, </a:t>
            </a:r>
            <a:r>
              <a:rPr lang="en-US" sz="1000" dirty="0">
                <a:latin typeface="Arial Narrow" pitchFamily="34" charset="0"/>
              </a:rPr>
              <a:t>VA Financial Services Center, </a:t>
            </a:r>
            <a:r>
              <a:rPr lang="en-US" sz="1000" dirty="0" smtClean="0">
                <a:latin typeface="Arial Narrow" pitchFamily="34" charset="0"/>
                <a:hlinkClick r:id="rId2"/>
              </a:rPr>
              <a:t>Kevin.Miers@va.gov</a:t>
            </a:r>
            <a:r>
              <a:rPr lang="en-US" sz="1000" dirty="0" smtClean="0">
                <a:latin typeface="Arial Narrow" pitchFamily="34" charset="0"/>
              </a:rPr>
              <a:t> </a:t>
            </a:r>
          </a:p>
          <a:p>
            <a:pPr marL="457014" indent="-457014" eaLnBrk="1" hangingPunct="1">
              <a:defRPr/>
            </a:pPr>
            <a:r>
              <a:rPr lang="en-US" sz="1000" b="1" dirty="0" smtClean="0">
                <a:latin typeface="Arial Narrow" pitchFamily="34" charset="0"/>
              </a:rPr>
              <a:t>Approved </a:t>
            </a:r>
            <a:r>
              <a:rPr lang="en-US" sz="1000" b="1" dirty="0">
                <a:latin typeface="Arial Narrow" pitchFamily="34" charset="0"/>
              </a:rPr>
              <a:t>by:</a:t>
            </a:r>
            <a:r>
              <a:rPr lang="en-US" sz="1000" dirty="0">
                <a:latin typeface="Arial Narrow" pitchFamily="34" charset="0"/>
              </a:rPr>
              <a:t>  Robert Adams, Deputy Director, VA Financial Services Center, (512) 460-5002 </a:t>
            </a:r>
            <a:endParaRPr lang="en-US" sz="1000" dirty="0" smtClean="0">
              <a:latin typeface="Arial Narrow" pitchFamily="34" charset="0"/>
            </a:endParaRPr>
          </a:p>
          <a:p>
            <a:pPr marL="457014" indent="-457014" eaLnBrk="1" hangingPunct="1">
              <a:defRPr/>
            </a:pPr>
            <a:r>
              <a:rPr lang="en-US" sz="1000" b="1" dirty="0" smtClean="0">
                <a:latin typeface="Arial Narrow" pitchFamily="34" charset="0"/>
              </a:rPr>
              <a:t>Version </a:t>
            </a:r>
            <a:r>
              <a:rPr lang="en-US" sz="1000" b="1" dirty="0">
                <a:latin typeface="Arial Narrow" pitchFamily="34" charset="0"/>
              </a:rPr>
              <a:t>Date:</a:t>
            </a:r>
            <a:r>
              <a:rPr lang="en-US" sz="1000" dirty="0">
                <a:latin typeface="Arial Narrow" pitchFamily="34" charset="0"/>
              </a:rPr>
              <a:t> </a:t>
            </a:r>
            <a:r>
              <a:rPr lang="en-US" sz="1000" dirty="0" smtClean="0">
                <a:latin typeface="Arial Narrow" pitchFamily="34" charset="0"/>
              </a:rPr>
              <a:t>March 6, 2013</a:t>
            </a:r>
            <a:endParaRPr lang="en-US" sz="1000" dirty="0">
              <a:latin typeface="Arial Narrow" pitchFamily="34" charset="0"/>
            </a:endParaRPr>
          </a:p>
        </p:txBody>
      </p:sp>
      <p:sp>
        <p:nvSpPr>
          <p:cNvPr id="3" name="TextBox 2"/>
          <p:cNvSpPr txBox="1"/>
          <p:nvPr/>
        </p:nvSpPr>
        <p:spPr>
          <a:xfrm>
            <a:off x="533400" y="304800"/>
            <a:ext cx="8001000" cy="369332"/>
          </a:xfrm>
          <a:prstGeom prst="rect">
            <a:avLst/>
          </a:prstGeom>
          <a:noFill/>
        </p:spPr>
        <p:txBody>
          <a:bodyPr wrap="square" rtlCol="0">
            <a:spAutoFit/>
          </a:bodyPr>
          <a:lstStyle/>
          <a:p>
            <a:pPr algn="ctr"/>
            <a:r>
              <a:rPr lang="en-US" dirty="0" smtClean="0">
                <a:latin typeface="Arial Rounded MT Bold" pitchFamily="34" charset="0"/>
              </a:rPr>
              <a:t>Overall Commercial Vendor Payment Timeliness</a:t>
            </a:r>
            <a:endParaRPr lang="en-US" dirty="0"/>
          </a:p>
        </p:txBody>
      </p:sp>
      <p:sp>
        <p:nvSpPr>
          <p:cNvPr id="5" name="Footer Placeholder 11"/>
          <p:cNvSpPr>
            <a:spLocks noGrp="1"/>
          </p:cNvSpPr>
          <p:nvPr>
            <p:ph type="ftr" sz="quarter" idx="11"/>
          </p:nvPr>
        </p:nvSpPr>
        <p:spPr>
          <a:xfrm>
            <a:off x="3124200" y="6356350"/>
            <a:ext cx="2895600" cy="365125"/>
          </a:xfrm>
          <a:noFill/>
        </p:spPr>
        <p:txBody>
          <a:bodyPr/>
          <a:lstStyle/>
          <a:p>
            <a:fld id="{3839F7DD-76FA-4476-8B06-204B7D0FD78B}" type="slidenum">
              <a:rPr lang="en-US" smtClean="0">
                <a:solidFill>
                  <a:srgbClr val="000000"/>
                </a:solidFill>
              </a:rPr>
              <a:pPr/>
              <a:t>4</a:t>
            </a:fld>
            <a:endParaRPr lang="en-US" dirty="0" smtClean="0">
              <a:solidFill>
                <a:srgbClr val="000000"/>
              </a:solidFill>
            </a:endParaRPr>
          </a:p>
        </p:txBody>
      </p:sp>
    </p:spTree>
    <p:extLst>
      <p:ext uri="{BB962C8B-B14F-4D97-AF65-F5344CB8AC3E}">
        <p14:creationId xmlns:p14="http://schemas.microsoft.com/office/powerpoint/2010/main" val="113862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descr="OM (Finance)-198"/>
          <p:cNvGraphicFramePr>
            <a:graphicFrameLocks noGrp="1"/>
          </p:cNvGraphicFramePr>
          <p:nvPr>
            <p:extLst>
              <p:ext uri="{D42A27DB-BD31-4B8C-83A1-F6EECF244321}">
                <p14:modId xmlns:p14="http://schemas.microsoft.com/office/powerpoint/2010/main" val="3547331680"/>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(Finance)-198</a:t>
                      </a:r>
                    </a:p>
                  </a:txBody>
                  <a:tcPr/>
                </a:tc>
              </a:tr>
            </a:tbl>
          </a:graphicData>
        </a:graphic>
      </p:graphicFrame>
      <p:sp>
        <p:nvSpPr>
          <p:cNvPr id="1027" name="Date Placeholder 1"/>
          <p:cNvSpPr>
            <a:spLocks noGrp="1"/>
          </p:cNvSpPr>
          <p:nvPr>
            <p:ph type="dt" sz="half" idx="10"/>
          </p:nvPr>
        </p:nvSpPr>
        <p:spPr>
          <a:xfrm>
            <a:off x="457200" y="6356350"/>
            <a:ext cx="2630254" cy="365125"/>
          </a:xfrm>
          <a:noFill/>
        </p:spPr>
        <p:txBody>
          <a:bodyPr/>
          <a:lstStyle/>
          <a:p>
            <a:r>
              <a:rPr lang="en-US" sz="1400" dirty="0" smtClean="0">
                <a:solidFill>
                  <a:srgbClr val="000000"/>
                </a:solidFill>
                <a:latin typeface="Arial" pitchFamily="34" charset="0"/>
                <a:cs typeface="Arial" pitchFamily="34" charset="0"/>
              </a:rPr>
              <a:t>Data Through February 2013</a:t>
            </a:r>
          </a:p>
        </p:txBody>
      </p:sp>
      <p:sp>
        <p:nvSpPr>
          <p:cNvPr id="1061" name="Footer Placeholder 11"/>
          <p:cNvSpPr>
            <a:spLocks noGrp="1"/>
          </p:cNvSpPr>
          <p:nvPr>
            <p:ph type="ftr" sz="quarter" idx="11"/>
          </p:nvPr>
        </p:nvSpPr>
        <p:spPr>
          <a:noFill/>
        </p:spPr>
        <p:txBody>
          <a:bodyPr/>
          <a:lstStyle/>
          <a:p>
            <a:fld id="{3839F7DD-76FA-4476-8B06-204B7D0FD78B}" type="slidenum">
              <a:rPr lang="en-US" smtClean="0">
                <a:solidFill>
                  <a:srgbClr val="000000"/>
                </a:solidFill>
              </a:rPr>
              <a:pPr/>
              <a:t>5</a:t>
            </a:fld>
            <a:endParaRPr lang="en-US" dirty="0" smtClean="0">
              <a:solidFill>
                <a:srgbClr val="000000"/>
              </a:solidFill>
            </a:endParaRPr>
          </a:p>
        </p:txBody>
      </p:sp>
      <p:sp>
        <p:nvSpPr>
          <p:cNvPr id="4" name="Title 3"/>
          <p:cNvSpPr>
            <a:spLocks noGrp="1"/>
          </p:cNvSpPr>
          <p:nvPr>
            <p:ph type="title" idx="4294967295"/>
          </p:nvPr>
        </p:nvSpPr>
        <p:spPr>
          <a:xfrm>
            <a:off x="1752600" y="54454"/>
            <a:ext cx="5486400" cy="488950"/>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3929719172"/>
              </p:ext>
            </p:extLst>
          </p:nvPr>
        </p:nvGraphicFramePr>
        <p:xfrm>
          <a:off x="6915593" y="0"/>
          <a:ext cx="2228407" cy="1486853"/>
        </p:xfrm>
        <a:graphic>
          <a:graphicData uri="http://schemas.openxmlformats.org/drawingml/2006/table">
            <a:tbl>
              <a:tblPr/>
              <a:tblGrid>
                <a:gridCol w="1542607"/>
                <a:gridCol w="685800"/>
              </a:tblGrid>
              <a:tr h="228600">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413">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89%</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7650">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85%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987798"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3" name="Table 2"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663160853"/>
              </p:ext>
            </p:extLst>
          </p:nvPr>
        </p:nvGraphicFramePr>
        <p:xfrm>
          <a:off x="6400800" y="5872166"/>
          <a:ext cx="2292902" cy="858488"/>
        </p:xfrm>
        <a:graphic>
          <a:graphicData uri="http://schemas.openxmlformats.org/drawingml/2006/table">
            <a:tbl>
              <a:tblPr firstRow="1" bandRow="1">
                <a:tableStyleId>{5C22544A-7EE6-4342-B048-85BDC9FD1C3A}</a:tableStyleId>
              </a:tblPr>
              <a:tblGrid>
                <a:gridCol w="578660"/>
                <a:gridCol w="1714242"/>
              </a:tblGrid>
              <a:tr h="201737">
                <a:tc gridSpan="2">
                  <a:txBody>
                    <a:bodyPr/>
                    <a:lstStyle/>
                    <a:p>
                      <a:pPr algn="ctr"/>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201737">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 -10%</a:t>
                      </a:r>
                    </a:p>
                  </a:txBody>
                  <a:tcPr>
                    <a:solidFill>
                      <a:schemeClr val="bg1">
                        <a:lumMod val="75000"/>
                      </a:schemeClr>
                    </a:solidFill>
                  </a:tcPr>
                </a:tc>
              </a:tr>
              <a:tr h="218408">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 -5%</a:t>
                      </a:r>
                    </a:p>
                  </a:txBody>
                  <a:tcPr>
                    <a:solidFill>
                      <a:schemeClr val="bg1">
                        <a:lumMod val="75000"/>
                      </a:schemeClr>
                    </a:solidFill>
                  </a:tcPr>
                </a:tc>
              </a:tr>
              <a:tr h="201737">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&gt; -5%</a:t>
                      </a:r>
                    </a:p>
                  </a:txBody>
                  <a:tcPr>
                    <a:solidFill>
                      <a:schemeClr val="bg1">
                        <a:lumMod val="75000"/>
                      </a:schemeClr>
                    </a:solidFill>
                  </a:tcPr>
                </a:tc>
              </a:tr>
            </a:tbl>
          </a:graphicData>
        </a:graphic>
      </p:graphicFrame>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1965387733"/>
              </p:ext>
            </p:extLst>
          </p:nvPr>
        </p:nvGraphicFramePr>
        <p:xfrm>
          <a:off x="0" y="-1"/>
          <a:ext cx="2451100" cy="1797075"/>
        </p:xfrm>
        <a:graphic>
          <a:graphicData uri="http://schemas.openxmlformats.org/drawingml/2006/table">
            <a:tbl>
              <a:tblPr/>
              <a:tblGrid>
                <a:gridCol w="931863"/>
                <a:gridCol w="1519237"/>
              </a:tblGrid>
              <a:tr h="249687">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49687">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057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Management and Support Services Timeliness and Quality</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62200" y="1964850"/>
            <a:ext cx="4419599"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dirty="0">
                <a:solidFill>
                  <a:srgbClr val="000000"/>
                </a:solidFill>
              </a:rPr>
              <a:t>Percent Paid Within 15 Days of Receipt of  Proper Payment </a:t>
            </a:r>
            <a:r>
              <a:rPr lang="en-US" sz="1000" dirty="0" smtClean="0">
                <a:solidFill>
                  <a:srgbClr val="000000"/>
                </a:solidFill>
              </a:rPr>
              <a:t>Documentation</a:t>
            </a:r>
            <a:endParaRPr lang="en-US" sz="1000" dirty="0">
              <a:solidFill>
                <a:srgbClr val="000000"/>
              </a:solidFill>
            </a:endParaRPr>
          </a:p>
        </p:txBody>
      </p:sp>
      <p:sp>
        <p:nvSpPr>
          <p:cNvPr id="21" name="TextBox 20" descr="Desired direction for this metric is increasing."/>
          <p:cNvSpPr txBox="1"/>
          <p:nvPr/>
        </p:nvSpPr>
        <p:spPr>
          <a:xfrm>
            <a:off x="89574" y="1974641"/>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graphicFrame>
        <p:nvGraphicFramePr>
          <p:cNvPr id="12" name="Object 11" descr="Chart displays metric's plan versus actual (both monthly and FYTD), variance from plan, and the previous fiscal year's actuals."/>
          <p:cNvGraphicFramePr>
            <a:graphicFrameLocks noGrp="1" noChangeAspect="1"/>
          </p:cNvGraphicFramePr>
          <p:nvPr>
            <p:extLst>
              <p:ext uri="{D42A27DB-BD31-4B8C-83A1-F6EECF244321}">
                <p14:modId xmlns:p14="http://schemas.microsoft.com/office/powerpoint/2010/main" val="1146099618"/>
              </p:ext>
            </p:extLst>
          </p:nvPr>
        </p:nvGraphicFramePr>
        <p:xfrm>
          <a:off x="608013" y="2211388"/>
          <a:ext cx="7926387" cy="3494087"/>
        </p:xfrm>
        <a:graphic>
          <a:graphicData uri="http://schemas.openxmlformats.org/presentationml/2006/ole">
            <mc:AlternateContent xmlns:mc="http://schemas.openxmlformats.org/markup-compatibility/2006">
              <mc:Choice xmlns:v="urn:schemas-microsoft-com:vml" Requires="v">
                <p:oleObj spid="_x0000_s4104" name="Worksheet" r:id="rId5" imgW="7657999" imgH="3533760" progId="Excel.Sheet.8">
                  <p:embed/>
                </p:oleObj>
              </mc:Choice>
              <mc:Fallback>
                <p:oleObj name="Worksheet" r:id="rId5" imgW="7657999" imgH="3533760" progId="Excel.Sheet.8">
                  <p:embed/>
                  <p:pic>
                    <p:nvPicPr>
                      <p:cNvPr id="0" name=""/>
                      <p:cNvPicPr>
                        <a:picLocks noGrp="1" noChangeAspect="1" noChangeArrowheads="1"/>
                      </p:cNvPicPr>
                      <p:nvPr/>
                    </p:nvPicPr>
                    <p:blipFill>
                      <a:blip r:embed="rId6"/>
                      <a:srcRect/>
                      <a:stretch>
                        <a:fillRect/>
                      </a:stretch>
                    </p:blipFill>
                    <p:spPr bwMode="auto">
                      <a:xfrm>
                        <a:off x="608013" y="2211388"/>
                        <a:ext cx="7926387" cy="3494087"/>
                      </a:xfrm>
                      <a:prstGeom prst="rect">
                        <a:avLst/>
                      </a:prstGeom>
                      <a:noFill/>
                    </p:spPr>
                  </p:pic>
                </p:oleObj>
              </mc:Fallback>
            </mc:AlternateContent>
          </a:graphicData>
        </a:graphic>
      </p:graphicFrame>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97838" y="624368"/>
            <a:ext cx="3748321" cy="738100"/>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600" dirty="0" smtClean="0">
                <a:solidFill>
                  <a:srgbClr val="800000"/>
                </a:solidFill>
                <a:latin typeface="Arial Rounded MT Bold" pitchFamily="34" charset="0"/>
              </a:rPr>
              <a:t>Overall Commercial </a:t>
            </a:r>
            <a:r>
              <a:rPr lang="en-US" sz="1600" dirty="0">
                <a:solidFill>
                  <a:srgbClr val="800000"/>
                </a:solidFill>
                <a:latin typeface="Arial Rounded MT Bold" pitchFamily="34" charset="0"/>
              </a:rPr>
              <a:t>Vendor Payment </a:t>
            </a:r>
            <a:r>
              <a:rPr lang="en-US" sz="1600" dirty="0" smtClean="0">
                <a:solidFill>
                  <a:srgbClr val="800000"/>
                </a:solidFill>
                <a:latin typeface="Arial Rounded MT Bold" pitchFamily="34" charset="0"/>
              </a:rPr>
              <a:t>Timeliness</a:t>
            </a:r>
          </a:p>
        </p:txBody>
      </p:sp>
      <p:sp>
        <p:nvSpPr>
          <p:cNvPr id="27" name="Oval 28"/>
          <p:cNvSpPr>
            <a:spLocks noChangeArrowheads="1"/>
          </p:cNvSpPr>
          <p:nvPr/>
        </p:nvSpPr>
        <p:spPr bwMode="auto">
          <a:xfrm>
            <a:off x="8610600" y="543404"/>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a:t>G</a:t>
            </a:r>
          </a:p>
        </p:txBody>
      </p:sp>
      <p:sp>
        <p:nvSpPr>
          <p:cNvPr id="28" name="Oval 28"/>
          <p:cNvSpPr>
            <a:spLocks noChangeArrowheads="1"/>
          </p:cNvSpPr>
          <p:nvPr/>
        </p:nvSpPr>
        <p:spPr bwMode="auto">
          <a:xfrm>
            <a:off x="8610600" y="276704"/>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9" name="Rectangle 8"/>
          <p:cNvSpPr/>
          <p:nvPr/>
        </p:nvSpPr>
        <p:spPr>
          <a:xfrm>
            <a:off x="4571999" y="2814871"/>
            <a:ext cx="685801" cy="261610"/>
          </a:xfrm>
          <a:prstGeom prst="rect">
            <a:avLst/>
          </a:prstGeom>
          <a:solidFill>
            <a:schemeClr val="bg1"/>
          </a:solidFill>
        </p:spPr>
        <p:txBody>
          <a:bodyPr wrap="square">
            <a:spAutoFit/>
          </a:bodyPr>
          <a:lstStyle/>
          <a:p>
            <a:pPr algn="r"/>
            <a:r>
              <a:rPr lang="en-US" sz="1100" b="1" dirty="0" smtClean="0"/>
              <a:t> Trend</a:t>
            </a:r>
            <a:endParaRPr lang="en-US" sz="1100" b="1" dirty="0"/>
          </a:p>
        </p:txBody>
      </p:sp>
      <p:sp>
        <p:nvSpPr>
          <p:cNvPr id="23" name="Oval 28"/>
          <p:cNvSpPr>
            <a:spLocks noChangeArrowheads="1"/>
          </p:cNvSpPr>
          <p:nvPr/>
        </p:nvSpPr>
        <p:spPr bwMode="auto">
          <a:xfrm>
            <a:off x="8610600" y="548168"/>
            <a:ext cx="152400" cy="152400"/>
          </a:xfrm>
          <a:prstGeom prst="ellipse">
            <a:avLst/>
          </a:prstGeom>
          <a:solidFill>
            <a:srgbClr val="00CC00"/>
          </a:solidFill>
          <a:ln w="9525">
            <a:solidFill>
              <a:schemeClr val="tx1"/>
            </a:solidFill>
            <a:round/>
            <a:headEnd/>
            <a:tailEnd/>
          </a:ln>
        </p:spPr>
        <p:txBody>
          <a:bodyPr wrap="none" anchor="ctr"/>
          <a:lstStyle/>
          <a:p>
            <a:pPr algn="ctr"/>
            <a:r>
              <a:rPr lang="en-US" sz="1000" dirty="0" smtClean="0"/>
              <a:t>G</a:t>
            </a:r>
            <a:endParaRPr lang="en-US" sz="1000" dirty="0"/>
          </a:p>
        </p:txBody>
      </p:sp>
      <p:sp>
        <p:nvSpPr>
          <p:cNvPr id="25" name="Rectangle 24"/>
          <p:cNvSpPr/>
          <p:nvPr/>
        </p:nvSpPr>
        <p:spPr>
          <a:xfrm>
            <a:off x="3682767" y="1195390"/>
            <a:ext cx="2237034" cy="276999"/>
          </a:xfrm>
          <a:prstGeom prst="rect">
            <a:avLst/>
          </a:prstGeom>
        </p:spPr>
        <p:txBody>
          <a:bodyPr wrap="square">
            <a:spAutoFit/>
          </a:bodyPr>
          <a:lstStyle/>
          <a:p>
            <a:r>
              <a:rPr lang="en-US" sz="1200" b="1" dirty="0"/>
              <a:t>Timeliness </a:t>
            </a:r>
            <a:r>
              <a:rPr lang="en-US" sz="1200" b="1" dirty="0" smtClean="0"/>
              <a:t>Above </a:t>
            </a:r>
            <a:r>
              <a:rPr lang="en-US" sz="1200" b="1" dirty="0"/>
              <a:t>Goal </a:t>
            </a:r>
          </a:p>
        </p:txBody>
      </p:sp>
      <p:cxnSp>
        <p:nvCxnSpPr>
          <p:cNvPr id="29" name="Straight Arrow Connector 28"/>
          <p:cNvCxnSpPr/>
          <p:nvPr/>
        </p:nvCxnSpPr>
        <p:spPr>
          <a:xfrm>
            <a:off x="4699917" y="2865580"/>
            <a:ext cx="0" cy="160193"/>
          </a:xfrm>
          <a:prstGeom prst="straightConnector1">
            <a:avLst/>
          </a:prstGeom>
          <a:ln w="28575" cmpd="sng">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50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762000"/>
            <a:ext cx="7962900" cy="5509200"/>
          </a:xfrm>
          <a:prstGeom prst="rect">
            <a:avLst/>
          </a:prstGeom>
          <a:ln>
            <a:noFill/>
          </a:ln>
        </p:spPr>
        <p:txBody>
          <a:bodyPr>
            <a:spAutoFit/>
          </a:bodyPr>
          <a:lstStyle/>
          <a:p>
            <a:r>
              <a:rPr lang="en-US" sz="1400" b="1" i="1" dirty="0" smtClean="0">
                <a:solidFill>
                  <a:prstClr val="black"/>
                </a:solidFill>
                <a:latin typeface="Arial Narrow" pitchFamily="34" charset="0"/>
                <a:cs typeface="Arial" pitchFamily="34" charset="0"/>
              </a:rPr>
              <a:t>Note:  </a:t>
            </a:r>
            <a:r>
              <a:rPr lang="en-US" sz="1400" dirty="0" smtClean="0">
                <a:solidFill>
                  <a:prstClr val="black"/>
                </a:solidFill>
              </a:rPr>
              <a:t>OMB Circular A-123, </a:t>
            </a:r>
            <a:r>
              <a:rPr lang="en-US" sz="1400" i="1" dirty="0" smtClean="0">
                <a:solidFill>
                  <a:prstClr val="black"/>
                </a:solidFill>
              </a:rPr>
              <a:t>Management Responsibility for Internal Controls</a:t>
            </a:r>
            <a:r>
              <a:rPr lang="en-US" sz="1400" dirty="0" smtClean="0">
                <a:solidFill>
                  <a:prstClr val="black"/>
                </a:solidFill>
              </a:rPr>
              <a:t>, requires that management be responsible for establishing and maintaining internal controls to achieve the objectives of effective and efficient operations, reliable financial reporting, and compliance with applicable laws and regulations. To ensure compliance with the above circular and Generally Accepted Accounting Principles (GAAP), VA Financial Policies and Procedures Manual, Volume II, Chapter 5, Section 050204 requires monthly reviews and reconciliations be performed to ensure that open obligations, including undelivered orders (UDOs) and delivered unpaid obligations, are valid and appropriate and adjustments are made as necessary.</a:t>
            </a:r>
          </a:p>
          <a:p>
            <a:endParaRPr lang="en-US" sz="1400" i="1" dirty="0" smtClean="0">
              <a:solidFill>
                <a:prstClr val="black"/>
              </a:solidFill>
              <a:latin typeface="Arial Narrow" pitchFamily="34" charset="0"/>
              <a:cs typeface="Arial" pitchFamily="34" charset="0"/>
            </a:endParaRPr>
          </a:p>
          <a:p>
            <a:pPr marL="456379" indent="-456379">
              <a:lnSpc>
                <a:spcPct val="80000"/>
              </a:lnSpc>
              <a:defRPr/>
            </a:pPr>
            <a:endParaRPr lang="en-US" sz="1200" b="1" dirty="0" smtClean="0">
              <a:solidFill>
                <a:prstClr val="black"/>
              </a:solidFill>
              <a:latin typeface="Arial Narrow" pitchFamily="34" charset="0"/>
            </a:endParaRPr>
          </a:p>
          <a:p>
            <a:pPr>
              <a:lnSpc>
                <a:spcPct val="80000"/>
              </a:lnSpc>
              <a:defRPr/>
            </a:pPr>
            <a:r>
              <a:rPr lang="en-US" sz="1400" b="1" dirty="0" smtClean="0">
                <a:solidFill>
                  <a:prstClr val="black"/>
                </a:solidFill>
                <a:latin typeface="Arial Narrow" pitchFamily="34" charset="0"/>
                <a:cs typeface="Arial" pitchFamily="34" charset="0"/>
              </a:rPr>
              <a:t>January Highlights</a:t>
            </a:r>
            <a:r>
              <a:rPr lang="en-US" sz="1400" dirty="0">
                <a:solidFill>
                  <a:prstClr val="black"/>
                </a:solidFill>
                <a:latin typeface="Arial Narrow" pitchFamily="34" charset="0"/>
                <a:cs typeface="Arial" pitchFamily="34" charset="0"/>
              </a:rPr>
              <a:t>:</a:t>
            </a:r>
          </a:p>
          <a:p>
            <a:pPr>
              <a:lnSpc>
                <a:spcPct val="80000"/>
              </a:lnSpc>
              <a:defRPr/>
            </a:pPr>
            <a:endParaRPr lang="en-US" sz="1400" dirty="0" smtClean="0">
              <a:solidFill>
                <a:prstClr val="black"/>
              </a:solidFill>
              <a:latin typeface="Arial Narrow" pitchFamily="34" charset="0"/>
            </a:endParaRPr>
          </a:p>
          <a:p>
            <a:pPr marL="182804" lvl="1" indent="-182804">
              <a:buFontTx/>
              <a:buChar char="•"/>
              <a:defRPr/>
            </a:pPr>
            <a:r>
              <a:rPr lang="en-US" sz="1400" dirty="0" smtClean="0">
                <a:solidFill>
                  <a:prstClr val="black"/>
                </a:solidFill>
                <a:latin typeface="Arial Narrow" pitchFamily="34" charset="0"/>
              </a:rPr>
              <a:t>OFPIAR analyzed VA-wide open obligations, established a baseline, and identified all UDOs that need to be reviewed for appropriate financial or administrative actions. The baseline, established September 30, 2012, totaled $1,086,569,995.</a:t>
            </a:r>
          </a:p>
          <a:p>
            <a:pPr marL="182804" lvl="1" indent="-182804">
              <a:buFontTx/>
              <a:buChar char="•"/>
              <a:defRPr/>
            </a:pPr>
            <a:r>
              <a:rPr lang="en-US" sz="1400" dirty="0" smtClean="0">
                <a:solidFill>
                  <a:prstClr val="black"/>
                </a:solidFill>
                <a:latin typeface="Arial Narrow" pitchFamily="34" charset="0"/>
              </a:rPr>
              <a:t>The Office of Management’s memorandum dated December 17, 2012 required Administration CFOs  and Staff Offices to review open obligations comprised of contracts, travel, and other obligations, to determine obligations which should be closed or where the period of performance needed to be modified.  A detailed list of each organization’s aged UDOs was provided. </a:t>
            </a:r>
          </a:p>
          <a:p>
            <a:pPr marL="182804" lvl="1" indent="-182804">
              <a:buFontTx/>
              <a:buChar char="•"/>
              <a:defRPr/>
            </a:pPr>
            <a:r>
              <a:rPr lang="en-US" sz="1400" dirty="0" smtClean="0">
                <a:solidFill>
                  <a:prstClr val="black"/>
                </a:solidFill>
                <a:latin typeface="Arial Narrow" pitchFamily="34" charset="0"/>
              </a:rPr>
              <a:t>OFPIAR is tracking and monitoring Administrations’ and Staff Offices’ progress monthly.  As of February 28, 2013, the UDO balance has been reduced to $514,370,349, a 53% reduction from the baseline.  Therefore, the percentage of UDOs</a:t>
            </a:r>
            <a:r>
              <a:rPr lang="en-US" sz="1400" dirty="0" smtClean="0">
                <a:solidFill>
                  <a:srgbClr val="FF0000"/>
                </a:solidFill>
                <a:latin typeface="Arial Narrow" pitchFamily="34" charset="0"/>
              </a:rPr>
              <a:t>  </a:t>
            </a:r>
            <a:r>
              <a:rPr lang="en-US" sz="1400" dirty="0" smtClean="0">
                <a:solidFill>
                  <a:prstClr val="black"/>
                </a:solidFill>
                <a:latin typeface="Arial Narrow" pitchFamily="34" charset="0"/>
              </a:rPr>
              <a:t>remaining is 47%, bringing VA close to its FY 2013 year-end target of 40%.</a:t>
            </a:r>
          </a:p>
          <a:p>
            <a:pPr marL="457014" indent="-457014">
              <a:defRPr/>
            </a:pPr>
            <a:endParaRPr lang="en-US" sz="1400" dirty="0">
              <a:solidFill>
                <a:prstClr val="black"/>
              </a:solidFill>
              <a:latin typeface="Arial Narrow" pitchFamily="34" charset="0"/>
            </a:endParaRPr>
          </a:p>
          <a:p>
            <a:pPr marL="457014" indent="-457014">
              <a:defRPr/>
            </a:pPr>
            <a:endParaRPr lang="en-US" sz="1000" b="1" dirty="0">
              <a:solidFill>
                <a:prstClr val="black"/>
              </a:solidFill>
              <a:latin typeface="Arial Narrow" pitchFamily="34" charset="0"/>
            </a:endParaRPr>
          </a:p>
          <a:p>
            <a:pPr marL="457014" indent="-457014">
              <a:defRPr/>
            </a:pPr>
            <a:r>
              <a:rPr lang="en-US" sz="1000" b="1" dirty="0">
                <a:solidFill>
                  <a:prstClr val="black"/>
                </a:solidFill>
                <a:latin typeface="Arial Narrow" pitchFamily="34" charset="0"/>
              </a:rPr>
              <a:t>Prepared by:</a:t>
            </a:r>
            <a:r>
              <a:rPr lang="en-US" sz="1000" dirty="0">
                <a:solidFill>
                  <a:prstClr val="black"/>
                </a:solidFill>
                <a:latin typeface="Arial Narrow" pitchFamily="34" charset="0"/>
              </a:rPr>
              <a:t>  </a:t>
            </a:r>
            <a:r>
              <a:rPr lang="en-US" sz="1000" dirty="0" smtClean="0">
                <a:solidFill>
                  <a:prstClr val="black"/>
                </a:solidFill>
                <a:latin typeface="Arial Narrow" pitchFamily="34" charset="0"/>
              </a:rPr>
              <a:t>Pushparajan Arokiaswamy, Office of Financial Process Improvement and Audit Readiness.  </a:t>
            </a:r>
            <a:r>
              <a:rPr lang="en-US" sz="1000" dirty="0" smtClean="0">
                <a:solidFill>
                  <a:prstClr val="black"/>
                </a:solidFill>
                <a:latin typeface="Arial Narrow" pitchFamily="34" charset="0"/>
                <a:hlinkClick r:id="rId2"/>
              </a:rPr>
              <a:t>Pushparjanan.Arokiaswamy@va.gov</a:t>
            </a:r>
            <a:r>
              <a:rPr lang="en-US" sz="1000" dirty="0" smtClean="0">
                <a:solidFill>
                  <a:prstClr val="black"/>
                </a:solidFill>
                <a:latin typeface="Arial Narrow" pitchFamily="34" charset="0"/>
              </a:rPr>
              <a:t>.</a:t>
            </a:r>
          </a:p>
          <a:p>
            <a:pPr marL="457014" indent="-457014">
              <a:defRPr/>
            </a:pPr>
            <a:r>
              <a:rPr lang="en-US" sz="1000" b="1" dirty="0" smtClean="0">
                <a:solidFill>
                  <a:prstClr val="black"/>
                </a:solidFill>
                <a:latin typeface="Arial Narrow" pitchFamily="34" charset="0"/>
              </a:rPr>
              <a:t>Approved </a:t>
            </a:r>
            <a:r>
              <a:rPr lang="en-US" sz="1000" b="1" dirty="0">
                <a:solidFill>
                  <a:prstClr val="black"/>
                </a:solidFill>
                <a:latin typeface="Arial Narrow" pitchFamily="34" charset="0"/>
              </a:rPr>
              <a:t>by:</a:t>
            </a:r>
            <a:r>
              <a:rPr lang="en-US" sz="1000" dirty="0">
                <a:solidFill>
                  <a:prstClr val="black"/>
                </a:solidFill>
                <a:latin typeface="Arial Narrow" pitchFamily="34" charset="0"/>
              </a:rPr>
              <a:t>  </a:t>
            </a:r>
            <a:r>
              <a:rPr lang="en-US" sz="1000" dirty="0" smtClean="0">
                <a:solidFill>
                  <a:prstClr val="black"/>
                </a:solidFill>
                <a:latin typeface="Arial Narrow" pitchFamily="34" charset="0"/>
              </a:rPr>
              <a:t>Shirley Pratt, Associate Deputy Assistant Secretary, Office of Financial Process Improvement and Audit Readiness. </a:t>
            </a:r>
            <a:r>
              <a:rPr lang="en-US" sz="1000" dirty="0" smtClean="0">
                <a:solidFill>
                  <a:prstClr val="black"/>
                </a:solidFill>
                <a:latin typeface="Arial Narrow" pitchFamily="34" charset="0"/>
                <a:hlinkClick r:id="rId3"/>
              </a:rPr>
              <a:t>Shirley.Pratt@va.gov</a:t>
            </a:r>
            <a:r>
              <a:rPr lang="en-US" sz="1000" dirty="0" smtClean="0">
                <a:solidFill>
                  <a:prstClr val="black"/>
                </a:solidFill>
                <a:latin typeface="Arial Narrow" pitchFamily="34" charset="0"/>
              </a:rPr>
              <a:t>  </a:t>
            </a:r>
          </a:p>
          <a:p>
            <a:pPr marL="457014" indent="-457014">
              <a:defRPr/>
            </a:pPr>
            <a:r>
              <a:rPr lang="en-US" sz="1000" b="1" dirty="0" smtClean="0">
                <a:solidFill>
                  <a:prstClr val="black"/>
                </a:solidFill>
                <a:latin typeface="Arial Narrow" pitchFamily="34" charset="0"/>
              </a:rPr>
              <a:t>Version Date    </a:t>
            </a:r>
            <a:r>
              <a:rPr lang="en-US" sz="1000" dirty="0" smtClean="0">
                <a:solidFill>
                  <a:prstClr val="black"/>
                </a:solidFill>
                <a:latin typeface="Arial Narrow" pitchFamily="34" charset="0"/>
              </a:rPr>
              <a:t>March 01, 2013	</a:t>
            </a:r>
            <a:endParaRPr lang="en-US" sz="1000" dirty="0">
              <a:solidFill>
                <a:prstClr val="black"/>
              </a:solidFill>
              <a:latin typeface="Arial Narrow" pitchFamily="34" charset="0"/>
            </a:endParaRPr>
          </a:p>
        </p:txBody>
      </p:sp>
      <p:sp>
        <p:nvSpPr>
          <p:cNvPr id="5" name="Title 4"/>
          <p:cNvSpPr>
            <a:spLocks noGrp="1"/>
          </p:cNvSpPr>
          <p:nvPr>
            <p:ph type="title"/>
          </p:nvPr>
        </p:nvSpPr>
        <p:spPr>
          <a:xfrm>
            <a:off x="457200" y="0"/>
            <a:ext cx="8229600" cy="914400"/>
          </a:xfrm>
        </p:spPr>
        <p:txBody>
          <a:bodyPr/>
          <a:lstStyle/>
          <a:p>
            <a:r>
              <a:rPr lang="en-US" sz="3200" dirty="0" smtClean="0"/>
              <a:t>Undelivered Orders (UDOs)</a:t>
            </a:r>
            <a:endParaRPr lang="en-US" sz="3200" dirty="0"/>
          </a:p>
        </p:txBody>
      </p:sp>
      <p:sp>
        <p:nvSpPr>
          <p:cNvPr id="6" name="Footer Placeholder 5"/>
          <p:cNvSpPr>
            <a:spLocks noGrp="1"/>
          </p:cNvSpPr>
          <p:nvPr>
            <p:ph type="ftr" sz="quarter" idx="11"/>
          </p:nvPr>
        </p:nvSpPr>
        <p:spPr/>
        <p:txBody>
          <a:bodyPr/>
          <a:lstStyle/>
          <a:p>
            <a:pPr>
              <a:defRPr/>
            </a:pPr>
            <a:r>
              <a:rPr lang="en-US" dirty="0" smtClean="0">
                <a:solidFill>
                  <a:prstClr val="black"/>
                </a:solidFill>
              </a:rPr>
              <a:t>6</a:t>
            </a:r>
            <a:endParaRPr lang="en-US" dirty="0">
              <a:solidFill>
                <a:prstClr val="black"/>
              </a:solidFill>
            </a:endParaRPr>
          </a:p>
        </p:txBody>
      </p:sp>
    </p:spTree>
    <p:extLst>
      <p:ext uri="{BB962C8B-B14F-4D97-AF65-F5344CB8AC3E}">
        <p14:creationId xmlns:p14="http://schemas.microsoft.com/office/powerpoint/2010/main" val="659491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433513" y="1676400"/>
            <a:ext cx="7179007" cy="4419600"/>
            <a:chOff x="1433513" y="1676400"/>
            <a:chExt cx="7179007" cy="4419600"/>
          </a:xfrm>
        </p:grpSpPr>
        <p:pic>
          <p:nvPicPr>
            <p:cNvPr id="2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3513" y="1676400"/>
              <a:ext cx="7179007"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31" descr="Trend.jpg"/>
            <p:cNvPicPr>
              <a:picLocks noChangeAspect="1"/>
            </p:cNvPicPr>
            <p:nvPr/>
          </p:nvPicPr>
          <p:blipFill>
            <a:blip r:embed="rId4" cstate="print"/>
            <a:stretch>
              <a:fillRect/>
            </a:stretch>
          </p:blipFill>
          <p:spPr>
            <a:xfrm>
              <a:off x="4557623" y="3276600"/>
              <a:ext cx="547777" cy="228600"/>
            </a:xfrm>
            <a:prstGeom prst="rect">
              <a:avLst/>
            </a:prstGeom>
          </p:spPr>
        </p:pic>
      </p:grpSp>
      <p:graphicFrame>
        <p:nvGraphicFramePr>
          <p:cNvPr id="2" name="Table 1" descr="OM (Finance)-197"/>
          <p:cNvGraphicFramePr>
            <a:graphicFrameLocks noGrp="1"/>
          </p:cNvGraphicFramePr>
          <p:nvPr>
            <p:extLst>
              <p:ext uri="{D42A27DB-BD31-4B8C-83A1-F6EECF244321}">
                <p14:modId xmlns:p14="http://schemas.microsoft.com/office/powerpoint/2010/main" val="3971179201"/>
              </p:ext>
            </p:extLst>
          </p:nvPr>
        </p:nvGraphicFramePr>
        <p:xfrm>
          <a:off x="822960" y="703262"/>
          <a:ext cx="708660" cy="457200"/>
        </p:xfrm>
        <a:graphic>
          <a:graphicData uri="http://schemas.openxmlformats.org/drawingml/2006/table">
            <a:tbl>
              <a:tblPr firstRow="1" bandRow="1">
                <a:tableStyleId>{5C22544A-7EE6-4342-B048-85BDC9FD1C3A}</a:tableStyleId>
              </a:tblPr>
              <a:tblGrid>
                <a:gridCol w="303241"/>
                <a:gridCol w="405419"/>
              </a:tblGrid>
              <a:tr h="373063">
                <a:tc>
                  <a:txBody>
                    <a:bodyPr/>
                    <a:lstStyle/>
                    <a:p>
                      <a:r>
                        <a:rPr lang="en-US" sz="600" dirty="0" smtClean="0"/>
                        <a:t>Metric ID</a:t>
                      </a:r>
                      <a:endParaRPr lang="en-US" sz="600" dirty="0"/>
                    </a:p>
                  </a:txBody>
                  <a:tcPr/>
                </a:tc>
                <a:tc>
                  <a:txBody>
                    <a:bodyPr/>
                    <a:lstStyle/>
                    <a:p>
                      <a:r>
                        <a:rPr lang="en-US" sz="600" dirty="0" smtClean="0"/>
                        <a:t>OM (Finance)-197</a:t>
                      </a:r>
                    </a:p>
                  </a:txBody>
                  <a:tcPr/>
                </a:tc>
              </a:tr>
            </a:tbl>
          </a:graphicData>
        </a:graphic>
      </p:graphicFrame>
      <p:sp>
        <p:nvSpPr>
          <p:cNvPr id="4" name="Title 3"/>
          <p:cNvSpPr>
            <a:spLocks noGrp="1"/>
          </p:cNvSpPr>
          <p:nvPr>
            <p:ph type="title" idx="4294967295"/>
          </p:nvPr>
        </p:nvSpPr>
        <p:spPr>
          <a:xfrm>
            <a:off x="0" y="39688"/>
            <a:ext cx="9144000" cy="295275"/>
          </a:xfrm>
        </p:spPr>
        <p:txBody>
          <a:bodyPr/>
          <a:lstStyle/>
          <a:p>
            <a:r>
              <a:rPr lang="en-US" sz="2400" dirty="0">
                <a:solidFill>
                  <a:srgbClr val="0000FF"/>
                </a:solidFill>
                <a:latin typeface="Arial Rounded MT Bold" pitchFamily="34" charset="0"/>
              </a:rPr>
              <a:t>Metric:</a:t>
            </a:r>
            <a:endParaRPr lang="en-US" sz="2400" dirty="0"/>
          </a:p>
        </p:txBody>
      </p:sp>
      <p:graphicFrame>
        <p:nvGraphicFramePr>
          <p:cNvPr id="60440" name="Group 24" descr="Contains information about the status of the metric."/>
          <p:cNvGraphicFramePr>
            <a:graphicFrameLocks noGrp="1"/>
          </p:cNvGraphicFramePr>
          <p:nvPr>
            <p:extLst>
              <p:ext uri="{D42A27DB-BD31-4B8C-83A1-F6EECF244321}">
                <p14:modId xmlns:p14="http://schemas.microsoft.com/office/powerpoint/2010/main" val="100903996"/>
              </p:ext>
            </p:extLst>
          </p:nvPr>
        </p:nvGraphicFramePr>
        <p:xfrm>
          <a:off x="6553201" y="-15240"/>
          <a:ext cx="2590800" cy="1463040"/>
        </p:xfrm>
        <a:graphic>
          <a:graphicData uri="http://schemas.openxmlformats.org/drawingml/2006/table">
            <a:tbl>
              <a:tblPr/>
              <a:tblGrid>
                <a:gridCol w="1588667"/>
                <a:gridCol w="1002133"/>
              </a:tblGrid>
              <a:tr h="241738">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Status</a:t>
                      </a:r>
                    </a:p>
                  </a:txBody>
                  <a:tcP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rgbClr val="B8D2EA"/>
                    </a:solidFill>
                  </a:tcPr>
                </a:tc>
                <a:tc hMerge="1">
                  <a:txBody>
                    <a:bodyPr/>
                    <a:lstStyle/>
                    <a:p>
                      <a:endParaRPr lang="en-US"/>
                    </a:p>
                  </a:txBody>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Current Month (Feb)</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Next Month (Mar)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sz="10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1738">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Projected Green Date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N/A</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383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Monthly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28599">
                <a:tc>
                  <a:txBody>
                    <a:bodyPr/>
                    <a:lstStyle/>
                    <a:p>
                      <a:pPr marL="0" marR="0" lvl="0" indent="0" algn="r"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latin typeface="Arial" charset="0"/>
                        </a:rPr>
                        <a:t>FYTD Actual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1000" b="0" i="0" u="none" strike="noStrike" cap="none" normalizeH="0" baseline="0" dirty="0" smtClean="0">
                          <a:ln>
                            <a:noFill/>
                          </a:ln>
                          <a:solidFill>
                            <a:schemeClr val="tx1"/>
                          </a:solidFill>
                          <a:effectLst/>
                          <a:latin typeface="Arial" charset="0"/>
                        </a:rPr>
                        <a:t>47%</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040" name="Rectangle 47"/>
          <p:cNvSpPr>
            <a:spLocks noChangeArrowheads="1"/>
          </p:cNvSpPr>
          <p:nvPr/>
        </p:nvSpPr>
        <p:spPr>
          <a:xfrm>
            <a:off x="2816225" y="261939"/>
            <a:ext cx="3424238" cy="667702"/>
          </a:xfrm>
          <a:prstGeom prst="rect">
            <a:avLst/>
          </a:prstGeom>
          <a:noFill/>
          <a:ln w="9525">
            <a:noFill/>
            <a:miter lim="800000"/>
          </a:ln>
        </p:spPr>
        <p:txBody>
          <a:bodyPr anchor="ct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400" dirty="0" smtClean="0">
                <a:solidFill>
                  <a:srgbClr val="0000FF"/>
                </a:solidFill>
                <a:latin typeface="Arial Rounded MT Bold" pitchFamily="34" charset="0"/>
              </a:rPr>
              <a:t> </a:t>
            </a:r>
            <a:endParaRPr lang="en-US" sz="1800" dirty="0" smtClean="0">
              <a:solidFill>
                <a:srgbClr val="000000"/>
              </a:solidFill>
            </a:endParaRPr>
          </a:p>
          <a:p>
            <a:pPr algn="ctr"/>
            <a:endParaRPr lang="en-US" sz="1800" dirty="0">
              <a:solidFill>
                <a:srgbClr val="800000"/>
              </a:solidFill>
              <a:latin typeface="Arial Rounded MT Bold" pitchFamily="34" charset="0"/>
            </a:endParaRPr>
          </a:p>
          <a:p>
            <a:pPr algn="ctr"/>
            <a:r>
              <a:rPr lang="en-US" sz="2400" dirty="0">
                <a:solidFill>
                  <a:srgbClr val="0000FF"/>
                </a:solidFill>
                <a:latin typeface="Arial Rounded MT Bold" pitchFamily="34" charset="0"/>
              </a:rPr>
              <a:t>  </a:t>
            </a:r>
            <a:endParaRPr lang="en-US" sz="2400" dirty="0">
              <a:solidFill>
                <a:srgbClr val="800000"/>
              </a:solidFill>
              <a:latin typeface="Arial Rounded MT Bold" pitchFamily="34" charset="0"/>
            </a:endParaRPr>
          </a:p>
        </p:txBody>
      </p:sp>
      <p:graphicFrame>
        <p:nvGraphicFramePr>
          <p:cNvPr id="60530" name="Group 114" descr="Contains information about the metric."/>
          <p:cNvGraphicFramePr>
            <a:graphicFrameLocks noGrp="1"/>
          </p:cNvGraphicFramePr>
          <p:nvPr>
            <p:extLst>
              <p:ext uri="{D42A27DB-BD31-4B8C-83A1-F6EECF244321}">
                <p14:modId xmlns:p14="http://schemas.microsoft.com/office/powerpoint/2010/main" val="3164246739"/>
              </p:ext>
            </p:extLst>
          </p:nvPr>
        </p:nvGraphicFramePr>
        <p:xfrm>
          <a:off x="0" y="-1"/>
          <a:ext cx="2286000" cy="1767840"/>
        </p:xfrm>
        <a:graphic>
          <a:graphicData uri="http://schemas.openxmlformats.org/drawingml/2006/table">
            <a:tbl>
              <a:tblPr/>
              <a:tblGrid>
                <a:gridCol w="869095"/>
                <a:gridCol w="1416905"/>
              </a:tblGrid>
              <a:tr h="228601">
                <a:tc gridSpan="2">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Linkages</a:t>
                      </a:r>
                    </a:p>
                  </a:txBody>
                  <a:tcPr horzOverflow="overflow">
                    <a:lnL cap="flat">
                      <a:noFill/>
                    </a:lnL>
                    <a:lnR cap="flat">
                      <a:noFill/>
                    </a:lnR>
                    <a:lnT cap="flat">
                      <a:noFill/>
                    </a:lnT>
                    <a:lnB>
                      <a:noFill/>
                    </a:lnB>
                    <a:lnTlToBr>
                      <a:noFill/>
                    </a:lnTlToBr>
                    <a:lnBlToTr>
                      <a:noFill/>
                    </a:lnBlToTr>
                    <a:solidFill>
                      <a:srgbClr val="EDD4A1"/>
                    </a:solidFill>
                  </a:tcPr>
                </a:tc>
                <a:tc hMerge="1">
                  <a:txBody>
                    <a:bodyPr/>
                    <a:lstStyle/>
                    <a:p>
                      <a:endParaRPr lang="en-US"/>
                    </a:p>
                  </a:txBody>
                  <a:tcPr/>
                </a:tc>
              </a:tr>
              <a:tr h="21336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Org</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OM (Finance)</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B/Line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Enabling</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31228">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B/Scorecard</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Operations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6764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Strategic Goal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4</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0262">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effectLst/>
                          <a:latin typeface="Arial Narrow" pitchFamily="34" charset="0"/>
                        </a:rPr>
                        <a:t>Corp Outcome</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000" b="0" i="0" u="none" strike="noStrike" cap="none" normalizeH="0" baseline="0" dirty="0" smtClean="0">
                          <a:ln>
                            <a:noFill/>
                          </a:ln>
                          <a:solidFill>
                            <a:schemeClr val="tx1"/>
                          </a:solidFill>
                          <a:latin typeface="Arial Narrow" pitchFamily="34" charset="0"/>
                        </a:rPr>
                        <a:t>Improve Timeliness in Closeout of Aged Undelivered Orders</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rgbClr val="FFFF00"/>
                    </a:solidFill>
                  </a:tcPr>
                </a:tc>
              </a:tr>
            </a:tbl>
          </a:graphicData>
        </a:graphic>
      </p:graphicFrame>
      <p:sp>
        <p:nvSpPr>
          <p:cNvPr id="20" name="TextBox 19"/>
          <p:cNvSpPr txBox="1"/>
          <p:nvPr/>
        </p:nvSpPr>
        <p:spPr>
          <a:xfrm>
            <a:off x="2380852" y="896779"/>
            <a:ext cx="4508733" cy="246221"/>
          </a:xfrm>
          <a:prstGeom prst="rect">
            <a:avLst/>
          </a:prstGeom>
          <a:noFill/>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000" b="1" dirty="0" smtClean="0">
                <a:solidFill>
                  <a:srgbClr val="000000"/>
                </a:solidFill>
              </a:rPr>
              <a:t>Closed Undelivered Orders Exceeds Target</a:t>
            </a:r>
            <a:endParaRPr lang="en-US" sz="1000" b="1" dirty="0">
              <a:solidFill>
                <a:srgbClr val="000000"/>
              </a:solidFill>
            </a:endParaRPr>
          </a:p>
        </p:txBody>
      </p:sp>
      <p:sp>
        <p:nvSpPr>
          <p:cNvPr id="22" name="TextBox 21" descr="Desired direction for this metric is decreasing." hidden="1"/>
          <p:cNvSpPr txBox="1"/>
          <p:nvPr/>
        </p:nvSpPr>
        <p:spPr>
          <a:xfrm>
            <a:off x="89576" y="1977965"/>
            <a:ext cx="1461320" cy="984885"/>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2000" b="1" dirty="0" smtClean="0">
                <a:ln w="17780" cmpd="sng">
                  <a:solidFill>
                    <a:srgbClr val="00B050"/>
                  </a:solidFill>
                  <a:prstDash val="solid"/>
                  <a:miter lim="800000"/>
                </a:ln>
                <a:solidFill>
                  <a:srgbClr val="00B050"/>
                </a:solidFill>
                <a:effectLst>
                  <a:outerShdw blurRad="50800" algn="tl" rotWithShape="0">
                    <a:srgbClr val="000000"/>
                  </a:outerShdw>
                </a:effectLst>
                <a:latin typeface="Arial Black" pitchFamily="34" charset="0"/>
              </a:rPr>
              <a:t>↓</a:t>
            </a:r>
          </a:p>
          <a:p>
            <a:pPr algn="ctr"/>
            <a:r>
              <a:rPr lang="en-US" sz="1900" b="1" dirty="0" smtClean="0">
                <a:solidFill>
                  <a:srgbClr val="000000"/>
                </a:solidFill>
              </a:rPr>
              <a:t>Desired</a:t>
            </a:r>
          </a:p>
          <a:p>
            <a:pPr algn="ctr"/>
            <a:r>
              <a:rPr lang="en-US" sz="1900" b="1" dirty="0" smtClean="0">
                <a:solidFill>
                  <a:srgbClr val="000000"/>
                </a:solidFill>
              </a:rPr>
              <a:t>Direction</a:t>
            </a:r>
            <a:endParaRPr lang="en-US" sz="1400" b="1" dirty="0">
              <a:solidFill>
                <a:srgbClr val="000000"/>
              </a:solidFill>
            </a:endParaRPr>
          </a:p>
        </p:txBody>
      </p:sp>
      <p:sp>
        <p:nvSpPr>
          <p:cNvPr id="8" name="TextBox 7"/>
          <p:cNvSpPr txBox="1"/>
          <p:nvPr/>
        </p:nvSpPr>
        <p:spPr>
          <a:xfrm>
            <a:off x="2612115" y="416837"/>
            <a:ext cx="3832458" cy="492443"/>
          </a:xfrm>
          <a:prstGeom prst="rect">
            <a:avLst/>
          </a:prstGeom>
          <a:noFill/>
        </p:spPr>
        <p:txBody>
          <a:bodyPr wrap="square" rtlCol="0">
            <a:normAutofit fontScale="90000" lnSpcReduction="200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Closeout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27" name="Oval 28"/>
          <p:cNvSpPr>
            <a:spLocks noChangeArrowheads="1"/>
          </p:cNvSpPr>
          <p:nvPr/>
        </p:nvSpPr>
        <p:spPr bwMode="auto">
          <a:xfrm>
            <a:off x="8610600" y="533400"/>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solidFill>
                  <a:prstClr val="black"/>
                </a:solidFill>
              </a:rPr>
              <a:t>G</a:t>
            </a:r>
            <a:endParaRPr lang="en-US" sz="1000" dirty="0">
              <a:solidFill>
                <a:prstClr val="black"/>
              </a:solidFill>
            </a:endParaRPr>
          </a:p>
        </p:txBody>
      </p:sp>
      <p:sp>
        <p:nvSpPr>
          <p:cNvPr id="28" name="Oval 28"/>
          <p:cNvSpPr>
            <a:spLocks noChangeArrowheads="1"/>
          </p:cNvSpPr>
          <p:nvPr/>
        </p:nvSpPr>
        <p:spPr bwMode="auto">
          <a:xfrm>
            <a:off x="8610600" y="285756"/>
            <a:ext cx="152400" cy="152400"/>
          </a:xfrm>
          <a:prstGeom prst="ellipse">
            <a:avLst/>
          </a:prstGeom>
          <a:solidFill>
            <a:srgbClr val="00B050"/>
          </a:solidFill>
          <a:ln w="9525">
            <a:solidFill>
              <a:schemeClr val="tx1"/>
            </a:solidFill>
            <a:round/>
            <a:headEnd/>
            <a:tailEnd/>
          </a:ln>
        </p:spPr>
        <p:txBody>
          <a:bodyPr wrap="none" anchor="ctr"/>
          <a:lstStyle/>
          <a:p>
            <a:pPr algn="ctr"/>
            <a:r>
              <a:rPr lang="en-US" sz="1000" dirty="0" smtClean="0">
                <a:solidFill>
                  <a:prstClr val="black"/>
                </a:solidFill>
              </a:rPr>
              <a:t>G</a:t>
            </a:r>
            <a:endParaRPr lang="en-US" sz="1000" dirty="0">
              <a:solidFill>
                <a:prstClr val="black"/>
              </a:solidFill>
            </a:endParaRPr>
          </a:p>
        </p:txBody>
      </p:sp>
      <p:grpSp>
        <p:nvGrpSpPr>
          <p:cNvPr id="23" name="Group 22"/>
          <p:cNvGrpSpPr/>
          <p:nvPr/>
        </p:nvGrpSpPr>
        <p:grpSpPr>
          <a:xfrm>
            <a:off x="13374" y="2170837"/>
            <a:ext cx="1282026" cy="877163"/>
            <a:chOff x="89574" y="1974641"/>
            <a:chExt cx="1282026" cy="877163"/>
          </a:xfrm>
        </p:grpSpPr>
        <p:sp>
          <p:nvSpPr>
            <p:cNvPr id="24" name="TextBox 23" descr="Desired direction for this metric is increasing."/>
            <p:cNvSpPr txBox="1"/>
            <p:nvPr/>
          </p:nvSpPr>
          <p:spPr>
            <a:xfrm>
              <a:off x="89574" y="1974641"/>
              <a:ext cx="1282026" cy="877163"/>
            </a:xfrm>
            <a:prstGeom prst="rect">
              <a:avLst/>
            </a:prstGeom>
            <a:noFill/>
            <a:ln>
              <a:solidFill>
                <a:schemeClr val="tx1"/>
              </a:solidFill>
            </a:ln>
          </p:spPr>
          <p:txBody>
            <a:bodyPr wrap="square" rtlCol="0">
              <a:spAutoFit/>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endParaRPr lang="en-US" sz="1700" b="1" dirty="0" smtClean="0">
                <a:solidFill>
                  <a:srgbClr val="000000"/>
                </a:solidFill>
              </a:endParaRPr>
            </a:p>
            <a:p>
              <a:pPr algn="ctr"/>
              <a:r>
                <a:rPr lang="en-US" sz="1700" b="1" dirty="0" smtClean="0">
                  <a:solidFill>
                    <a:srgbClr val="000000"/>
                  </a:solidFill>
                </a:rPr>
                <a:t>Desired</a:t>
              </a:r>
            </a:p>
            <a:p>
              <a:pPr algn="ctr"/>
              <a:r>
                <a:rPr lang="en-US" sz="1700" b="1" dirty="0" smtClean="0">
                  <a:solidFill>
                    <a:srgbClr val="000000"/>
                  </a:solidFill>
                </a:rPr>
                <a:t>Direction</a:t>
              </a:r>
              <a:endParaRPr lang="en-US" sz="1700" b="1" dirty="0">
                <a:solidFill>
                  <a:srgbClr val="000000"/>
                </a:solidFill>
              </a:endParaRPr>
            </a:p>
          </p:txBody>
        </p:sp>
        <p:sp>
          <p:nvSpPr>
            <p:cNvPr id="25" name="Down Arrow 24"/>
            <p:cNvSpPr/>
            <p:nvPr/>
          </p:nvSpPr>
          <p:spPr>
            <a:xfrm>
              <a:off x="716281" y="2057400"/>
              <a:ext cx="45719" cy="22860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8" name="Table 17" descr="Contains information for indicating how this metric is given a red, yellow, or green status."/>
          <p:cNvGraphicFramePr>
            <a:graphicFrameLocks noGrp="1"/>
          </p:cNvGraphicFramePr>
          <p:nvPr>
            <p:extLst>
              <p:ext uri="{D42A27DB-BD31-4B8C-83A1-F6EECF244321}">
                <p14:modId xmlns:p14="http://schemas.microsoft.com/office/powerpoint/2010/main" val="2455171440"/>
              </p:ext>
            </p:extLst>
          </p:nvPr>
        </p:nvGraphicFramePr>
        <p:xfrm>
          <a:off x="7848600" y="5992685"/>
          <a:ext cx="1143000" cy="853440"/>
        </p:xfrm>
        <a:graphic>
          <a:graphicData uri="http://schemas.openxmlformats.org/drawingml/2006/table">
            <a:tbl>
              <a:tblPr firstRow="1" bandRow="1">
                <a:tableStyleId>{5C22544A-7EE6-4342-B048-85BDC9FD1C3A}</a:tableStyleId>
              </a:tblPr>
              <a:tblGrid>
                <a:gridCol w="533400"/>
                <a:gridCol w="609600"/>
              </a:tblGrid>
              <a:tr h="152400">
                <a:tc gridSpan="2">
                  <a:txBody>
                    <a:bodyPr/>
                    <a:lstStyle/>
                    <a:p>
                      <a:pPr algn="l"/>
                      <a:r>
                        <a:rPr lang="en-US" sz="800" dirty="0" smtClean="0">
                          <a:solidFill>
                            <a:schemeClr val="tx1"/>
                          </a:solidFill>
                        </a:rPr>
                        <a:t>Variance Thresholds</a:t>
                      </a:r>
                      <a:endParaRPr lang="en-US" sz="800" dirty="0">
                        <a:solidFill>
                          <a:schemeClr val="tx1"/>
                        </a:solidFill>
                      </a:endParaRPr>
                    </a:p>
                  </a:txBody>
                  <a:tcPr/>
                </a:tc>
                <a:tc hMerge="1">
                  <a:txBody>
                    <a:bodyPr/>
                    <a:lstStyle/>
                    <a:p>
                      <a:endParaRPr lang="en-US"/>
                    </a:p>
                  </a:txBody>
                  <a:tcPr/>
                </a:tc>
              </a:tr>
              <a:tr h="167640">
                <a:tc>
                  <a:txBody>
                    <a:bodyPr/>
                    <a:lstStyle/>
                    <a:p>
                      <a:r>
                        <a:rPr lang="en-US" sz="800" dirty="0" smtClean="0">
                          <a:solidFill>
                            <a:srgbClr val="FF0000"/>
                          </a:solidFill>
                        </a:rPr>
                        <a:t>Red</a:t>
                      </a:r>
                      <a:endParaRPr lang="en-US" sz="800" dirty="0">
                        <a:solidFill>
                          <a:srgbClr val="FF0000"/>
                        </a:solidFill>
                      </a:endParaRPr>
                    </a:p>
                  </a:txBody>
                  <a:tcPr>
                    <a:solidFill>
                      <a:schemeClr val="bg1">
                        <a:lumMod val="75000"/>
                      </a:schemeClr>
                    </a:solidFill>
                  </a:tcPr>
                </a:tc>
                <a:tc>
                  <a:txBody>
                    <a:bodyPr/>
                    <a:lstStyle/>
                    <a:p>
                      <a:r>
                        <a:rPr lang="en-US" sz="800" baseline="0" dirty="0" smtClean="0"/>
                        <a:t>&lt;-10%</a:t>
                      </a:r>
                    </a:p>
                  </a:txBody>
                  <a:tcPr>
                    <a:solidFill>
                      <a:schemeClr val="bg1">
                        <a:lumMod val="75000"/>
                      </a:schemeClr>
                    </a:solidFill>
                  </a:tcPr>
                </a:tc>
              </a:tr>
              <a:tr h="182880">
                <a:tc>
                  <a:txBody>
                    <a:bodyPr/>
                    <a:lstStyle/>
                    <a:p>
                      <a:r>
                        <a:rPr lang="en-US" sz="800" dirty="0" smtClean="0">
                          <a:solidFill>
                            <a:srgbClr val="FFFF00"/>
                          </a:solidFill>
                        </a:rPr>
                        <a:t>Yellow</a:t>
                      </a:r>
                      <a:endParaRPr lang="en-US" sz="800" dirty="0">
                        <a:solidFill>
                          <a:srgbClr val="FFFF00"/>
                        </a:solidFill>
                      </a:endParaRPr>
                    </a:p>
                  </a:txBody>
                  <a:tcPr>
                    <a:solidFill>
                      <a:schemeClr val="bg1">
                        <a:lumMod val="75000"/>
                      </a:schemeClr>
                    </a:solidFill>
                  </a:tcPr>
                </a:tc>
                <a:tc>
                  <a:txBody>
                    <a:bodyPr/>
                    <a:lstStyle/>
                    <a:p>
                      <a:r>
                        <a:rPr lang="en-US" sz="800" baseline="0" dirty="0" smtClean="0"/>
                        <a:t>&lt;-5%</a:t>
                      </a:r>
                    </a:p>
                  </a:txBody>
                  <a:tcPr>
                    <a:solidFill>
                      <a:schemeClr val="bg1">
                        <a:lumMod val="75000"/>
                      </a:schemeClr>
                    </a:solidFill>
                  </a:tcPr>
                </a:tc>
              </a:tr>
              <a:tr h="121920">
                <a:tc>
                  <a:txBody>
                    <a:bodyPr/>
                    <a:lstStyle/>
                    <a:p>
                      <a:r>
                        <a:rPr lang="en-US" sz="800" dirty="0" smtClean="0">
                          <a:solidFill>
                            <a:srgbClr val="008000"/>
                          </a:solidFill>
                        </a:rPr>
                        <a:t>Green</a:t>
                      </a:r>
                      <a:endParaRPr lang="en-US" sz="800" dirty="0">
                        <a:solidFill>
                          <a:srgbClr val="008000"/>
                        </a:solidFill>
                      </a:endParaRPr>
                    </a:p>
                  </a:txBody>
                  <a:tcPr>
                    <a:solidFill>
                      <a:schemeClr val="bg1">
                        <a:lumMod val="75000"/>
                      </a:schemeClr>
                    </a:solidFill>
                  </a:tcPr>
                </a:tc>
                <a:tc>
                  <a:txBody>
                    <a:bodyPr/>
                    <a:lstStyle/>
                    <a:p>
                      <a:r>
                        <a:rPr lang="en-US" sz="800" dirty="0" smtClean="0"/>
                        <a:t>≥-5%</a:t>
                      </a:r>
                    </a:p>
                  </a:txBody>
                  <a:tcPr>
                    <a:solidFill>
                      <a:schemeClr val="bg1">
                        <a:lumMod val="75000"/>
                      </a:schemeClr>
                    </a:solidFill>
                  </a:tcPr>
                </a:tc>
              </a:tr>
            </a:tbl>
          </a:graphicData>
        </a:graphic>
      </p:graphicFrame>
      <p:sp>
        <p:nvSpPr>
          <p:cNvPr id="21" name="Footer Placeholder 20"/>
          <p:cNvSpPr>
            <a:spLocks noGrp="1"/>
          </p:cNvSpPr>
          <p:nvPr>
            <p:ph type="ftr" sz="quarter" idx="11"/>
          </p:nvPr>
        </p:nvSpPr>
        <p:spPr/>
        <p:txBody>
          <a:bodyPr/>
          <a:lstStyle/>
          <a:p>
            <a:pPr>
              <a:defRPr/>
            </a:pPr>
            <a:r>
              <a:rPr lang="en-US" dirty="0" smtClean="0">
                <a:solidFill>
                  <a:prstClr val="black"/>
                </a:solidFill>
              </a:rPr>
              <a:t>2</a:t>
            </a:r>
            <a:endParaRPr lang="en-US" dirty="0">
              <a:solidFill>
                <a:prstClr val="black"/>
              </a:solidFill>
            </a:endParaRPr>
          </a:p>
        </p:txBody>
      </p:sp>
    </p:spTree>
    <p:extLst>
      <p:ext uri="{BB962C8B-B14F-4D97-AF65-F5344CB8AC3E}">
        <p14:creationId xmlns:p14="http://schemas.microsoft.com/office/powerpoint/2010/main" val="4183449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rPr>
              <a:t>Balance by Program Office as of February 28, 2013</a:t>
            </a:r>
          </a:p>
        </p:txBody>
      </p:sp>
      <p:sp>
        <p:nvSpPr>
          <p:cNvPr id="13" name="Footer Placeholder 12"/>
          <p:cNvSpPr>
            <a:spLocks noGrp="1"/>
          </p:cNvSpPr>
          <p:nvPr>
            <p:ph type="ftr" sz="quarter" idx="11"/>
          </p:nvPr>
        </p:nvSpPr>
        <p:spPr/>
        <p:txBody>
          <a:bodyPr/>
          <a:lstStyle/>
          <a:p>
            <a:pPr>
              <a:defRPr/>
            </a:pPr>
            <a:r>
              <a:rPr lang="en-US" dirty="0" smtClean="0">
                <a:solidFill>
                  <a:prstClr val="black"/>
                </a:solidFill>
              </a:rPr>
              <a:t>3</a:t>
            </a:r>
            <a:endParaRPr lang="en-US" dirty="0">
              <a:solidFill>
                <a:prstClr val="black"/>
              </a:solidFill>
            </a:endParaRP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1" y="1066800"/>
            <a:ext cx="5105400" cy="298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038600"/>
            <a:ext cx="5105400" cy="230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321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81200" y="228600"/>
            <a:ext cx="4800600" cy="492443"/>
          </a:xfrm>
          <a:prstGeom prst="rect">
            <a:avLst/>
          </a:prstGeom>
          <a:noFill/>
        </p:spPr>
        <p:txBody>
          <a:bodyPr wrap="square" rtlCol="0">
            <a:normAutofit fontScale="97500"/>
          </a:bodyPr>
          <a:lstStyle>
            <a:defPPr>
              <a:defRPr lang="en-US"/>
            </a:defPPr>
            <a:lvl1pPr marL="0" algn="l" defTabSz="914400" rtl="0" eaLnBrk="0" fontAlgn="base" latinLnBrk="0" hangingPunct="0">
              <a:spcBef>
                <a:spcPct val="0"/>
              </a:spcBef>
              <a:spcAft>
                <a:spcPct val="0"/>
              </a:spcAft>
              <a:defRPr sz="800" kern="1200">
                <a:solidFill>
                  <a:schemeClr val="bg1"/>
                </a:solidFill>
                <a:latin typeface="Arial" charset="0"/>
                <a:ea typeface="+mn-ea"/>
                <a:cs typeface="+mn-cs"/>
              </a:defRPr>
            </a:lvl1pPr>
            <a:lvl2pPr marL="457200" algn="l" defTabSz="914400" rtl="0" eaLnBrk="0" fontAlgn="base" latinLnBrk="0" hangingPunct="0">
              <a:spcBef>
                <a:spcPct val="0"/>
              </a:spcBef>
              <a:spcAft>
                <a:spcPct val="0"/>
              </a:spcAft>
              <a:defRPr sz="800" kern="1200">
                <a:solidFill>
                  <a:schemeClr val="bg1"/>
                </a:solidFill>
                <a:latin typeface="Arial" charset="0"/>
                <a:ea typeface="+mn-ea"/>
                <a:cs typeface="+mn-cs"/>
              </a:defRPr>
            </a:lvl2pPr>
            <a:lvl3pPr marL="914400" algn="l" defTabSz="914400" rtl="0" eaLnBrk="0" fontAlgn="base" latinLnBrk="0" hangingPunct="0">
              <a:spcBef>
                <a:spcPct val="0"/>
              </a:spcBef>
              <a:spcAft>
                <a:spcPct val="0"/>
              </a:spcAft>
              <a:defRPr sz="800" kern="1200">
                <a:solidFill>
                  <a:schemeClr val="bg1"/>
                </a:solidFill>
                <a:latin typeface="Arial" charset="0"/>
                <a:ea typeface="+mn-ea"/>
                <a:cs typeface="+mn-cs"/>
              </a:defRPr>
            </a:lvl3pPr>
            <a:lvl4pPr marL="1371600" algn="l" defTabSz="914400" rtl="0" eaLnBrk="0" fontAlgn="base" latinLnBrk="0" hangingPunct="0">
              <a:spcBef>
                <a:spcPct val="0"/>
              </a:spcBef>
              <a:spcAft>
                <a:spcPct val="0"/>
              </a:spcAft>
              <a:defRPr sz="800" kern="1200">
                <a:solidFill>
                  <a:schemeClr val="bg1"/>
                </a:solidFill>
                <a:latin typeface="Arial" charset="0"/>
                <a:ea typeface="+mn-ea"/>
                <a:cs typeface="+mn-cs"/>
              </a:defRPr>
            </a:lvl4pPr>
            <a:lvl5pPr marL="1828800" algn="l" defTabSz="914400" rtl="0" eaLnBrk="0" fontAlgn="base" latinLnBrk="0" hangingPunct="0">
              <a:spcBef>
                <a:spcPct val="0"/>
              </a:spcBef>
              <a:spcAft>
                <a:spcPct val="0"/>
              </a:spcAft>
              <a:defRPr sz="800" kern="1200">
                <a:solidFill>
                  <a:schemeClr val="bg1"/>
                </a:solidFill>
                <a:latin typeface="Arial" charset="0"/>
                <a:ea typeface="+mn-ea"/>
                <a:cs typeface="+mn-cs"/>
              </a:defRPr>
            </a:lvl5pPr>
            <a:lvl6pPr marL="2286000" algn="l" defTabSz="914400" rtl="0" eaLnBrk="1" latinLnBrk="0" hangingPunct="1">
              <a:defRPr sz="800" kern="1200">
                <a:solidFill>
                  <a:schemeClr val="bg1"/>
                </a:solidFill>
                <a:latin typeface="Arial" charset="0"/>
                <a:ea typeface="+mn-ea"/>
                <a:cs typeface="+mn-cs"/>
              </a:defRPr>
            </a:lvl6pPr>
            <a:lvl7pPr marL="2743200" algn="l" defTabSz="914400" rtl="0" eaLnBrk="1" latinLnBrk="0" hangingPunct="1">
              <a:defRPr sz="800" kern="1200">
                <a:solidFill>
                  <a:schemeClr val="bg1"/>
                </a:solidFill>
                <a:latin typeface="Arial" charset="0"/>
                <a:ea typeface="+mn-ea"/>
                <a:cs typeface="+mn-cs"/>
              </a:defRPr>
            </a:lvl7pPr>
            <a:lvl8pPr marL="3200400" algn="l" defTabSz="914400" rtl="0" eaLnBrk="1" latinLnBrk="0" hangingPunct="1">
              <a:defRPr sz="800" kern="1200">
                <a:solidFill>
                  <a:schemeClr val="bg1"/>
                </a:solidFill>
                <a:latin typeface="Arial" charset="0"/>
                <a:ea typeface="+mn-ea"/>
                <a:cs typeface="+mn-cs"/>
              </a:defRPr>
            </a:lvl8pPr>
          </a:lstStyle>
          <a:p>
            <a:pPr algn="ctr"/>
            <a:r>
              <a:rPr lang="en-US" sz="1800" dirty="0" smtClean="0">
                <a:solidFill>
                  <a:srgbClr val="800000"/>
                </a:solidFill>
                <a:latin typeface="Arial Rounded MT Bold" pitchFamily="34" charset="0"/>
              </a:rPr>
              <a:t>Status of Aged Undelivered Orders</a:t>
            </a:r>
            <a:endParaRPr lang="en-US" sz="1800" dirty="0">
              <a:solidFill>
                <a:srgbClr val="800000"/>
              </a:solidFill>
              <a:latin typeface="Arial Rounded MT Bold" pitchFamily="34" charset="0"/>
            </a:endParaRPr>
          </a:p>
          <a:p>
            <a:pPr algn="ctr"/>
            <a:endParaRPr lang="en-US" sz="1800" dirty="0">
              <a:solidFill>
                <a:srgbClr val="800000"/>
              </a:solidFill>
              <a:latin typeface="Arial Rounded MT Bold" pitchFamily="34" charset="0"/>
            </a:endParaRPr>
          </a:p>
        </p:txBody>
      </p:sp>
      <p:sp>
        <p:nvSpPr>
          <p:cNvPr id="8" name="TextBox 7"/>
          <p:cNvSpPr txBox="1"/>
          <p:nvPr/>
        </p:nvSpPr>
        <p:spPr>
          <a:xfrm>
            <a:off x="1295400" y="609600"/>
            <a:ext cx="6248400" cy="369332"/>
          </a:xfrm>
          <a:prstGeom prst="rect">
            <a:avLst/>
          </a:prstGeom>
          <a:noFill/>
        </p:spPr>
        <p:txBody>
          <a:bodyPr wrap="square" rtlCol="0">
            <a:spAutoFit/>
          </a:bodyPr>
          <a:lstStyle/>
          <a:p>
            <a:pPr algn="ctr" eaLnBrk="0" hangingPunct="0"/>
            <a:r>
              <a:rPr lang="en-US" dirty="0" smtClean="0">
                <a:solidFill>
                  <a:srgbClr val="800000"/>
                </a:solidFill>
                <a:latin typeface="Arial Rounded MT Bold" pitchFamily="34" charset="0"/>
              </a:rPr>
              <a:t>Balance by Program Office as of February 28, 2013</a:t>
            </a:r>
          </a:p>
        </p:txBody>
      </p:sp>
      <p:sp>
        <p:nvSpPr>
          <p:cNvPr id="9" name="TextBox 8"/>
          <p:cNvSpPr txBox="1"/>
          <p:nvPr/>
        </p:nvSpPr>
        <p:spPr>
          <a:xfrm>
            <a:off x="2133600" y="3810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rPr>
              <a:t>Monthly Balance Detail by Program Office</a:t>
            </a:r>
          </a:p>
        </p:txBody>
      </p:sp>
      <p:sp>
        <p:nvSpPr>
          <p:cNvPr id="14" name="TextBox 13"/>
          <p:cNvSpPr txBox="1"/>
          <p:nvPr/>
        </p:nvSpPr>
        <p:spPr>
          <a:xfrm>
            <a:off x="2133600" y="1143000"/>
            <a:ext cx="4572000" cy="338554"/>
          </a:xfrm>
          <a:prstGeom prst="rect">
            <a:avLst/>
          </a:prstGeom>
          <a:noFill/>
        </p:spPr>
        <p:txBody>
          <a:bodyPr wrap="square" rtlCol="0">
            <a:spAutoFit/>
          </a:bodyPr>
          <a:lstStyle/>
          <a:p>
            <a:pPr algn="ctr" eaLnBrk="0" hangingPunct="0"/>
            <a:r>
              <a:rPr lang="en-US" sz="1600" dirty="0" smtClean="0">
                <a:solidFill>
                  <a:srgbClr val="800000"/>
                </a:solidFill>
                <a:latin typeface="Arial Rounded MT Bold" pitchFamily="34" charset="0"/>
              </a:rPr>
              <a:t>FYTD Reduction by Program Office</a:t>
            </a:r>
          </a:p>
        </p:txBody>
      </p:sp>
      <p:sp>
        <p:nvSpPr>
          <p:cNvPr id="13" name="Footer Placeholder 12"/>
          <p:cNvSpPr>
            <a:spLocks noGrp="1"/>
          </p:cNvSpPr>
          <p:nvPr>
            <p:ph type="ftr" sz="quarter" idx="11"/>
          </p:nvPr>
        </p:nvSpPr>
        <p:spPr/>
        <p:txBody>
          <a:bodyPr/>
          <a:lstStyle/>
          <a:p>
            <a:pPr>
              <a:defRPr/>
            </a:pPr>
            <a:r>
              <a:rPr lang="en-US" dirty="0" smtClean="0">
                <a:solidFill>
                  <a:prstClr val="black"/>
                </a:solidFill>
              </a:rPr>
              <a:t>4</a:t>
            </a:r>
            <a:endParaRPr lang="en-US" dirty="0">
              <a:solidFill>
                <a:prstClr val="black"/>
              </a:solidFill>
            </a:endParaRPr>
          </a:p>
        </p:txBody>
      </p:sp>
      <p:pic>
        <p:nvPicPr>
          <p:cNvPr id="3" name="Picture 2"/>
          <p:cNvPicPr>
            <a:picLocks noChangeAspect="1" noChangeArrowheads="1"/>
          </p:cNvPicPr>
          <p:nvPr/>
        </p:nvPicPr>
        <p:blipFill>
          <a:blip r:embed="rId2" cstate="print"/>
          <a:srcRect/>
          <a:stretch>
            <a:fillRect/>
          </a:stretch>
        </p:blipFill>
        <p:spPr bwMode="auto">
          <a:xfrm>
            <a:off x="1524000" y="1524000"/>
            <a:ext cx="5791201" cy="218301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143000" y="4143374"/>
            <a:ext cx="6628796" cy="2181225"/>
          </a:xfrm>
          <a:prstGeom prst="rect">
            <a:avLst/>
          </a:prstGeom>
          <a:noFill/>
          <a:ln w="9525">
            <a:noFill/>
            <a:miter lim="800000"/>
            <a:headEnd/>
            <a:tailEnd/>
          </a:ln>
          <a:effectLst/>
        </p:spPr>
      </p:pic>
    </p:spTree>
    <p:extLst>
      <p:ext uri="{BB962C8B-B14F-4D97-AF65-F5344CB8AC3E}">
        <p14:creationId xmlns:p14="http://schemas.microsoft.com/office/powerpoint/2010/main" val="2764408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139401</TotalTime>
  <Words>1276</Words>
  <Application>Microsoft Office PowerPoint</Application>
  <PresentationFormat>On-screen Show (4:3)</PresentationFormat>
  <Paragraphs>224</Paragraphs>
  <Slides>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1" baseType="lpstr">
      <vt:lpstr>Office Theme</vt:lpstr>
      <vt:lpstr>Worksheet</vt:lpstr>
      <vt:lpstr>Improper Payments Initiative</vt:lpstr>
      <vt:lpstr>PowerPoint Presentation</vt:lpstr>
      <vt:lpstr>Metric:</vt:lpstr>
      <vt:lpstr>PowerPoint Presentation</vt:lpstr>
      <vt:lpstr>Metric:</vt:lpstr>
      <vt:lpstr>Undelivered Orders (UDOs)</vt:lpstr>
      <vt:lpstr>Metric:</vt:lpstr>
      <vt:lpstr>PowerPoint Presentation</vt:lpstr>
      <vt:lpstr>PowerPoint Presentation</vt:lpstr>
    </vt:vector>
  </TitlesOfParts>
  <Company>Department of Veterans Affairs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D Gardner</dc:creator>
  <cp:lastModifiedBy>Office of Finance</cp:lastModifiedBy>
  <cp:revision>800</cp:revision>
  <cp:lastPrinted>2013-03-06T17:08:01Z</cp:lastPrinted>
  <dcterms:created xsi:type="dcterms:W3CDTF">2011-01-25T19:25:14Z</dcterms:created>
  <dcterms:modified xsi:type="dcterms:W3CDTF">2013-03-11T17:24:07Z</dcterms:modified>
</cp:coreProperties>
</file>