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50" r:id="rId2"/>
    <p:sldId id="351" r:id="rId3"/>
    <p:sldId id="352" r:id="rId4"/>
    <p:sldId id="353" r:id="rId5"/>
    <p:sldId id="354" r:id="rId6"/>
    <p:sldId id="308" r:id="rId7"/>
    <p:sldId id="348" r:id="rId8"/>
    <p:sldId id="346" r:id="rId9"/>
    <p:sldId id="349" r:id="rId1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9288" autoAdjust="0"/>
  </p:normalViewPr>
  <p:slideViewPr>
    <p:cSldViewPr>
      <p:cViewPr>
        <p:scale>
          <a:sx n="80" d="100"/>
          <a:sy n="80" d="100"/>
        </p:scale>
        <p:origin x="-3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2/12/2013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xmlns=""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2/12/2013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xmlns=""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474"/>
            <a:fld id="{3CAEDA63-1DF2-4B47-A6D2-4934F1D42AEA}" type="slidenum">
              <a:rPr lang="en-US" smtClean="0">
                <a:solidFill>
                  <a:prstClr val="black"/>
                </a:solidFill>
              </a:rPr>
              <a:pPr defTabSz="939474"/>
              <a:t>7</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2/12/2013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2/12/2013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2/12/2013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2/12/2013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2/12/2013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2/12/2013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2/12/2013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2/12/2013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2/12/2013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2/12/2013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2/12/2013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2/12/2013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janan.Arokiaswamy@va.go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2"/>
          </a:xfrm>
        </p:spPr>
        <p:txBody>
          <a:bodyPr/>
          <a:lstStyle/>
          <a:p>
            <a:r>
              <a:rPr lang="en-US" dirty="0" smtClean="0"/>
              <a:t>Improper Payments Initiative</a:t>
            </a:r>
          </a:p>
        </p:txBody>
      </p:sp>
      <p:sp>
        <p:nvSpPr>
          <p:cNvPr id="3" name="Content Placeholder 2"/>
          <p:cNvSpPr>
            <a:spLocks noGrp="1"/>
          </p:cNvSpPr>
          <p:nvPr>
            <p:ph idx="1"/>
          </p:nvPr>
        </p:nvSpPr>
        <p:spPr>
          <a:xfrm>
            <a:off x="457200" y="9144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lvl="2" fontAlgn="auto">
              <a:spcAft>
                <a:spcPts val="0"/>
              </a:spcAft>
              <a:buFont typeface="Arial" pitchFamily="34" charset="0"/>
              <a:buChar char="•"/>
              <a:defRPr/>
            </a:pPr>
            <a:r>
              <a:rPr lang="en-US" sz="1600" dirty="0" smtClean="0"/>
              <a:t>The March 2012 VA OIG report found VA non-compliant with the Improper Payments Elimination and Recovery Act (IPERA) of 2010.  </a:t>
            </a:r>
          </a:p>
          <a:p>
            <a:pPr lvl="2">
              <a:buFont typeface="Arial" pitchFamily="34" charset="0"/>
              <a:buChar char="•"/>
              <a:defRPr/>
            </a:pPr>
            <a:r>
              <a:rPr lang="en-US" sz="1600" dirty="0" smtClean="0">
                <a:ea typeface="Calibri" pitchFamily="34" charset="0"/>
                <a:cs typeface="Arial" pitchFamily="34" charset="0"/>
              </a:rPr>
              <a:t>VA expects VA OIG to find VA non-compliant for a second consecutive year in March 2013; anticipated findings include:</a:t>
            </a:r>
          </a:p>
          <a:p>
            <a:pPr marL="1546225" lvl="3" indent="-231775">
              <a:buFontTx/>
              <a:buChar char="•"/>
              <a:defRPr/>
            </a:pPr>
            <a:r>
              <a:rPr lang="en-US" sz="1600" dirty="0" smtClean="0">
                <a:ea typeface="Calibri" pitchFamily="34" charset="0"/>
                <a:cs typeface="Arial" pitchFamily="34" charset="0"/>
              </a:rPr>
              <a:t>Sampling  and estimation methodologies do not comply with OMB requirements.</a:t>
            </a:r>
            <a:endParaRPr lang="en-US" sz="1600" dirty="0" smtClean="0">
              <a:cs typeface="Arial" pitchFamily="34" charset="0"/>
            </a:endParaRPr>
          </a:p>
          <a:p>
            <a:pPr marL="1546225" lvl="3" indent="-231775">
              <a:buFontTx/>
              <a:buChar char="•"/>
              <a:defRPr/>
            </a:pPr>
            <a:r>
              <a:rPr lang="en-US" sz="1600" dirty="0" smtClean="0">
                <a:cs typeface="Arial" pitchFamily="34" charset="0"/>
              </a:rPr>
              <a:t>Targets for reducing improper payments were not achieved.</a:t>
            </a:r>
          </a:p>
          <a:p>
            <a:pPr lvl="2" eaLnBrk="1" fontAlgn="auto" hangingPunct="1">
              <a:buFont typeface="Arial" pitchFamily="34" charset="0"/>
              <a:buChar char="•"/>
              <a:defRPr/>
            </a:pPr>
            <a:r>
              <a:rPr lang="en-US" sz="1600" dirty="0" smtClean="0">
                <a:cs typeface="Arial" pitchFamily="34" charset="0"/>
              </a:rPr>
              <a:t>2012 PAR showed a slight reduction in reported improper payments -$2.2 billion for 2011 versus $2.4 billion in 2010.</a:t>
            </a:r>
          </a:p>
          <a:p>
            <a:pPr lvl="2" eaLnBrk="1" fontAlgn="auto" hangingPunct="1">
              <a:buFont typeface="Arial" pitchFamily="34" charset="0"/>
              <a:buChar char="•"/>
              <a:defRPr/>
            </a:pPr>
            <a:endParaRPr lang="en-US" sz="1600" dirty="0" smtClean="0">
              <a:cs typeface="Arial" pitchFamily="34" charset="0"/>
            </a:endParaRPr>
          </a:p>
          <a:p>
            <a:pPr fontAlgn="auto">
              <a:spcAft>
                <a:spcPts val="0"/>
              </a:spcAft>
              <a:buFont typeface="Arial" pitchFamily="34" charset="0"/>
              <a:buChar char="•"/>
              <a:defRPr/>
            </a:pPr>
            <a:r>
              <a:rPr lang="en-US" sz="1600" b="1" dirty="0" smtClean="0"/>
              <a:t>Goals to be accomplished</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5" name="Footer Placeholder 4"/>
          <p:cNvSpPr>
            <a:spLocks noGrp="1"/>
          </p:cNvSpPr>
          <p:nvPr>
            <p:ph type="ftr" sz="quarter" idx="11"/>
          </p:nvPr>
        </p:nvSpPr>
        <p:spPr/>
        <p:txBody>
          <a:bodyPr/>
          <a:lstStyle/>
          <a:p>
            <a:pPr>
              <a:defRPr/>
            </a:pPr>
            <a:r>
              <a:rPr lang="en-US"/>
              <a:t>Predecisional -- Draft</a:t>
            </a:r>
            <a:endParaRPr lang="en-US" dirty="0"/>
          </a:p>
        </p:txBody>
      </p:sp>
      <p:sp>
        <p:nvSpPr>
          <p:cNvPr id="6" name="Slide Number Placeholder 5"/>
          <p:cNvSpPr>
            <a:spLocks noGrp="1"/>
          </p:cNvSpPr>
          <p:nvPr>
            <p:ph type="sldNum" sz="quarter" idx="12"/>
          </p:nvPr>
        </p:nvSpPr>
        <p:spPr/>
        <p:txBody>
          <a:bodyPr/>
          <a:lstStyle/>
          <a:p>
            <a:pPr>
              <a:defRPr/>
            </a:pPr>
            <a:fld id="{D56A55BD-EEEE-4C69-8249-C5779F47A921}" type="slidenum">
              <a:rPr lang="en-US"/>
              <a:pPr>
                <a:defRPr/>
              </a:pPr>
              <a:t>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918269"/>
          </a:xfrm>
          <a:prstGeom prst="rect">
            <a:avLst/>
          </a:prstGeom>
          <a:ln>
            <a:noFill/>
          </a:ln>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January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 paid </a:t>
            </a:r>
            <a:r>
              <a:rPr lang="en-US" sz="1400" dirty="0" smtClean="0">
                <a:latin typeface="Arial Narrow" pitchFamily="34" charset="0"/>
              </a:rPr>
              <a:t>93</a:t>
            </a:r>
            <a:r>
              <a:rPr lang="en-US" sz="1400" dirty="0" smtClean="0">
                <a:latin typeface="Arial Narrow" pitchFamily="34" charset="0"/>
                <a:cs typeface="Arial" charset="0"/>
              </a:rPr>
              <a:t> percent </a:t>
            </a:r>
            <a:r>
              <a:rPr lang="en-US" sz="1400" dirty="0" smtClean="0">
                <a:latin typeface="Arial Narrow" pitchFamily="34" charset="0"/>
              </a:rPr>
              <a:t>of </a:t>
            </a:r>
            <a:r>
              <a:rPr lang="en-US" sz="1400" dirty="0" smtClean="0">
                <a:latin typeface="Arial Narrow" pitchFamily="34" charset="0"/>
                <a:cs typeface="Arial" charset="0"/>
              </a:rPr>
              <a:t>small business invoices in </a:t>
            </a:r>
            <a:r>
              <a:rPr lang="en-US" sz="1400" dirty="0" smtClean="0">
                <a:latin typeface="Arial Narrow" pitchFamily="34" charset="0"/>
              </a:rPr>
              <a:t>January</a:t>
            </a:r>
            <a:r>
              <a:rPr lang="en-US" sz="1400" dirty="0" smtClean="0">
                <a:latin typeface="Arial Narrow" pitchFamily="34" charset="0"/>
                <a:cs typeface="Arial" charset="0"/>
              </a:rPr>
              <a:t> </a:t>
            </a:r>
            <a:r>
              <a:rPr lang="en-US" sz="1400" dirty="0">
                <a:latin typeface="Arial Narrow" pitchFamily="34" charset="0"/>
              </a:rPr>
              <a:t>(FYTD 94 percent</a:t>
            </a:r>
            <a:r>
              <a:rPr lang="en-US" sz="1400" dirty="0" smtClean="0">
                <a:latin typeface="Arial Narrow" pitchFamily="34" charset="0"/>
              </a:rPr>
              <a:t>) </a:t>
            </a:r>
            <a:r>
              <a:rPr lang="en-US" sz="1400" dirty="0" smtClean="0">
                <a:latin typeface="Arial Narrow" pitchFamily="34" charset="0"/>
                <a:cs typeface="Arial" charset="0"/>
              </a:rPr>
              <a:t>within the 15 day timeliness metric bettering the VA goal </a:t>
            </a:r>
          </a:p>
          <a:p>
            <a:pPr marL="166688" lvl="1" indent="-166688">
              <a:lnSpc>
                <a:spcPct val="80000"/>
              </a:lnSpc>
              <a:buFontTx/>
              <a:buChar char="•"/>
              <a:defRPr/>
            </a:pPr>
            <a:r>
              <a:rPr lang="en-US" sz="1400" dirty="0" smtClean="0">
                <a:latin typeface="Arial Narrow" pitchFamily="34" charset="0"/>
              </a:rPr>
              <a:t>Station 791 (Denver Acquisition and Logistics Center) continues a new high volume small business contract for the repair of hearing aids paid within the 15 day timeliness metric which has helped boost payment timeliness</a:t>
            </a:r>
          </a:p>
          <a:p>
            <a:pPr marL="166688" lvl="1" indent="-166688">
              <a:lnSpc>
                <a:spcPct val="80000"/>
              </a:lnSpc>
              <a:buFontTx/>
              <a:buChar char="•"/>
              <a:defRPr/>
            </a:pPr>
            <a:r>
              <a:rPr lang="en-US" sz="1400" dirty="0" smtClean="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smtClean="0">
                <a:latin typeface="Arial Narrow" pitchFamily="34" charset="0"/>
              </a:rPr>
              <a:t>FSC has used 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smtClean="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smtClean="0">
              <a:latin typeface="Arial Narrow" pitchFamily="34" charset="0"/>
              <a:cs typeface="Arial"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solidFill>
                  <a:srgbClr val="FF0000"/>
                </a:solidFill>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February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Tree>
    <p:extLst>
      <p:ext uri="{BB962C8B-B14F-4D97-AF65-F5344CB8AC3E}">
        <p14:creationId xmlns:p14="http://schemas.microsoft.com/office/powerpoint/2010/main" xmlns=""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xmlns="" val="1281870555"/>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January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500129851"/>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332563123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630937366"/>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3154767502"/>
              </p:ext>
            </p:extLst>
          </p:nvPr>
        </p:nvGraphicFramePr>
        <p:xfrm>
          <a:off x="612898" y="2067822"/>
          <a:ext cx="8174037" cy="3575050"/>
        </p:xfrm>
        <a:graphic>
          <a:graphicData uri="http://schemas.openxmlformats.org/presentationml/2006/ole">
            <p:oleObj spid="_x0000_s1028" name="Worksheet" r:id="rId4" imgW="7657999" imgH="385776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9" name="Rectangle 8"/>
          <p:cNvSpPr/>
          <p:nvPr/>
        </p:nvSpPr>
        <p:spPr>
          <a:xfrm>
            <a:off x="4105275" y="2545417"/>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a:off x="4191000" y="2592278"/>
            <a:ext cx="0" cy="160193"/>
          </a:xfrm>
          <a:prstGeom prst="straightConnector1">
            <a:avLst/>
          </a:prstGeom>
          <a:ln w="28575" cmpd="sng">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91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305520"/>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January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rPr>
              <a:t>In August 2012, </a:t>
            </a:r>
            <a:r>
              <a:rPr lang="en-US" sz="1400" dirty="0" smtClean="0">
                <a:latin typeface="Arial Narrow" pitchFamily="34" charset="0"/>
                <a:cs typeface="Arial" charset="0"/>
              </a:rPr>
              <a:t>VA established a new Prompt Payment Type Code (“Y”) to facilitate acceleration of commercial vendor payments to pay at 14 days after receipt of all proper payment documentation</a:t>
            </a:r>
          </a:p>
          <a:p>
            <a:pPr marL="182804" indent="-182804">
              <a:lnSpc>
                <a:spcPct val="80000"/>
              </a:lnSpc>
              <a:buFontTx/>
              <a:buChar char="•"/>
              <a:defRPr/>
            </a:pPr>
            <a:r>
              <a:rPr lang="en-US" sz="1400" dirty="0" smtClean="0">
                <a:latin typeface="Arial Narrow" pitchFamily="34" charset="0"/>
              </a:rPr>
              <a:t>FSC </a:t>
            </a:r>
            <a:r>
              <a:rPr lang="en-US" sz="1400" dirty="0">
                <a:latin typeface="Arial Narrow" pitchFamily="34" charset="0"/>
              </a:rPr>
              <a:t>worked with the Denver Acquisition and Logistics Center (DALC) to program the use of the new Prompt Payment Type “Y” code to pay </a:t>
            </a:r>
            <a:r>
              <a:rPr lang="en-US" sz="1400" dirty="0" smtClean="0">
                <a:latin typeface="Arial Narrow" pitchFamily="34" charset="0"/>
              </a:rPr>
              <a:t>their EDI </a:t>
            </a:r>
            <a:r>
              <a:rPr lang="en-US" sz="1400" dirty="0">
                <a:latin typeface="Arial Narrow" pitchFamily="34" charset="0"/>
              </a:rPr>
              <a:t>prosthetics </a:t>
            </a:r>
            <a:r>
              <a:rPr lang="en-US" sz="1400" dirty="0" smtClean="0">
                <a:latin typeface="Arial Narrow" pitchFamily="34" charset="0"/>
              </a:rPr>
              <a:t>payments</a:t>
            </a:r>
          </a:p>
          <a:p>
            <a:pPr marL="182804" indent="-182804">
              <a:lnSpc>
                <a:spcPct val="80000"/>
              </a:lnSpc>
              <a:buFontTx/>
              <a:buChar char="•"/>
              <a:defRPr/>
            </a:pPr>
            <a:r>
              <a:rPr lang="en-US" sz="1400" dirty="0" smtClean="0">
                <a:latin typeface="Arial Narrow" pitchFamily="34" charset="0"/>
              </a:rPr>
              <a:t>During January, VA paid 85 percent (FYTD 84 percent) of all commercial vendors within the 15 day OMB goal</a:t>
            </a:r>
          </a:p>
          <a:p>
            <a:pPr marL="640004" lvl="1" indent="-182804">
              <a:lnSpc>
                <a:spcPct val="80000"/>
              </a:lnSpc>
              <a:buFontTx/>
              <a:buChar char="•"/>
              <a:defRPr/>
            </a:pPr>
            <a:r>
              <a:rPr lang="en-US" sz="1400" dirty="0">
                <a:latin typeface="Arial Narrow" pitchFamily="34" charset="0"/>
              </a:rPr>
              <a:t>FSC paid </a:t>
            </a:r>
            <a:r>
              <a:rPr lang="en-US" sz="1400" dirty="0" smtClean="0">
                <a:latin typeface="Arial Narrow" pitchFamily="34" charset="0"/>
              </a:rPr>
              <a:t>87 </a:t>
            </a:r>
            <a:r>
              <a:rPr lang="en-US" sz="1400" dirty="0">
                <a:latin typeface="Arial Narrow" pitchFamily="34" charset="0"/>
              </a:rPr>
              <a:t>percent of </a:t>
            </a:r>
            <a:r>
              <a:rPr lang="en-US" sz="1400" dirty="0" smtClean="0">
                <a:latin typeface="Arial Narrow" pitchFamily="34" charset="0"/>
              </a:rPr>
              <a:t>January’s </a:t>
            </a:r>
            <a:r>
              <a:rPr lang="en-US" sz="1400" dirty="0">
                <a:latin typeface="Arial Narrow" pitchFamily="34" charset="0"/>
              </a:rPr>
              <a:t>payments within the 15 day </a:t>
            </a:r>
            <a:r>
              <a:rPr lang="en-US" sz="1400" dirty="0" smtClean="0">
                <a:latin typeface="Arial Narrow" pitchFamily="34" charset="0"/>
              </a:rPr>
              <a:t>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83 </a:t>
            </a:r>
            <a:r>
              <a:rPr lang="en-US" sz="1400" dirty="0">
                <a:latin typeface="Arial Narrow" pitchFamily="34" charset="0"/>
              </a:rPr>
              <a:t>percent of all commercial vendors within the 15 day OMB goal</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February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xmlns="" val="30836518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xmlns="" val="3588267943"/>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January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3644715642"/>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61313158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862340784"/>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3467570934"/>
              </p:ext>
            </p:extLst>
          </p:nvPr>
        </p:nvGraphicFramePr>
        <p:xfrm>
          <a:off x="608013" y="2211388"/>
          <a:ext cx="7127875" cy="3494087"/>
        </p:xfrm>
        <a:graphic>
          <a:graphicData uri="http://schemas.openxmlformats.org/presentationml/2006/ole">
            <p:oleObj spid="_x0000_s2052" name="Worksheet" r:id="rId4" imgW="6667421" imgH="353376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27" name="Oval 28"/>
          <p:cNvSpPr>
            <a:spLocks noChangeArrowheads="1"/>
          </p:cNvSpPr>
          <p:nvPr/>
        </p:nvSpPr>
        <p:spPr bwMode="auto">
          <a:xfrm>
            <a:off x="8610600" y="543404"/>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76704"/>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9" name="Rectangle 8"/>
          <p:cNvSpPr/>
          <p:nvPr/>
        </p:nvSpPr>
        <p:spPr>
          <a:xfrm>
            <a:off x="3886200" y="2856508"/>
            <a:ext cx="685799" cy="261610"/>
          </a:xfrm>
          <a:prstGeom prst="rect">
            <a:avLst/>
          </a:prstGeom>
          <a:solidFill>
            <a:schemeClr val="bg1"/>
          </a:solidFill>
        </p:spPr>
        <p:txBody>
          <a:bodyPr wrap="square">
            <a:spAutoFit/>
          </a:bodyPr>
          <a:lstStyle/>
          <a:p>
            <a:r>
              <a:rPr lang="en-US" sz="1100" b="1" dirty="0" smtClean="0"/>
              <a:t> Trend</a:t>
            </a:r>
            <a:endParaRPr lang="en-US" sz="1100" b="1" dirty="0"/>
          </a:p>
        </p:txBody>
      </p:sp>
      <p:sp>
        <p:nvSpPr>
          <p:cNvPr id="23" name="Oval 28"/>
          <p:cNvSpPr>
            <a:spLocks noChangeArrowheads="1"/>
          </p:cNvSpPr>
          <p:nvPr/>
        </p:nvSpPr>
        <p:spPr bwMode="auto">
          <a:xfrm>
            <a:off x="8610600" y="548168"/>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Above </a:t>
            </a:r>
            <a:r>
              <a:rPr lang="en-US" sz="1200" b="1" dirty="0"/>
              <a:t>Goal </a:t>
            </a:r>
          </a:p>
        </p:txBody>
      </p:sp>
      <p:cxnSp>
        <p:nvCxnSpPr>
          <p:cNvPr id="29" name="Straight Arrow Connector 28"/>
          <p:cNvCxnSpPr/>
          <p:nvPr/>
        </p:nvCxnSpPr>
        <p:spPr>
          <a:xfrm>
            <a:off x="3962400" y="2907217"/>
            <a:ext cx="0" cy="160193"/>
          </a:xfrm>
          <a:prstGeom prst="straightConnector1">
            <a:avLst/>
          </a:prstGeom>
          <a:ln w="28575" cmpd="sng">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29738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latin typeface="Arial Narrow" pitchFamily="34" charset="0"/>
                <a:cs typeface="Arial" pitchFamily="34" charset="0"/>
              </a:rPr>
              <a:t>Note:  </a:t>
            </a:r>
            <a:r>
              <a:rPr lang="en-US" sz="1400" dirty="0" smtClean="0"/>
              <a:t>OMB Circular A-123, </a:t>
            </a:r>
            <a:r>
              <a:rPr lang="en-US" sz="1400" i="1" dirty="0" smtClean="0"/>
              <a:t>Management Responsibility for Internal Controls</a:t>
            </a:r>
            <a:r>
              <a:rPr lang="en-US" sz="1400" dirty="0" smtClean="0"/>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January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lvl="1" indent="-182804">
              <a:buFontTx/>
              <a:buChar char="•"/>
              <a:defRPr/>
            </a:pPr>
            <a:r>
              <a:rPr lang="en-US" sz="1400" dirty="0" smtClean="0">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latin typeface="Arial Narrow" pitchFamily="34" charset="0"/>
              </a:rPr>
              <a:t>The Office of Management’s memorandum dated December 17, 2012 required Administration CFOs  and Staff Offices to review open obligations comprised of contracts, travel, and other obligations, to determine obligations which should be closed or where the period of performance needed to be modified.  A detailed list of each organization’s aged UDOs </a:t>
            </a:r>
            <a:r>
              <a:rPr lang="en-US" sz="1400" smtClean="0">
                <a:latin typeface="Arial Narrow" pitchFamily="34" charset="0"/>
              </a:rPr>
              <a:t>was provided. </a:t>
            </a:r>
            <a:endParaRPr lang="en-US" sz="1400" dirty="0" smtClean="0">
              <a:latin typeface="Arial Narrow" pitchFamily="34" charset="0"/>
            </a:endParaRPr>
          </a:p>
          <a:p>
            <a:pPr marL="182804" lvl="1" indent="-182804" eaLnBrk="1" hangingPunct="1">
              <a:buFontTx/>
              <a:buChar char="•"/>
              <a:defRPr/>
            </a:pPr>
            <a:r>
              <a:rPr lang="en-US" sz="1400" dirty="0" smtClean="0">
                <a:latin typeface="Arial Narrow" pitchFamily="34" charset="0"/>
              </a:rPr>
              <a:t>OFPIAR is tracking and monitoring Administrations’ and Staff Offices’ progress monthly.  As of January 31, 2013, the UDO balance has been reduced to $574,254,345, a 47% reduction from the baseline.  Therefore, the percentage of UDOs</a:t>
            </a:r>
            <a:r>
              <a:rPr lang="en-US" sz="1400" dirty="0" smtClean="0">
                <a:solidFill>
                  <a:srgbClr val="FF0000"/>
                </a:solidFill>
                <a:latin typeface="Arial Narrow" pitchFamily="34" charset="0"/>
              </a:rPr>
              <a:t>  </a:t>
            </a:r>
            <a:r>
              <a:rPr lang="en-US" sz="1400" dirty="0" smtClean="0">
                <a:latin typeface="Arial Narrow" pitchFamily="34" charset="0"/>
              </a:rPr>
              <a:t>remaining is 53%, bringing VA close to its FY 2013 year-end target of 40%.</a:t>
            </a:r>
          </a:p>
          <a:p>
            <a:pPr marL="457014" indent="-457014" eaLnBrk="1" hangingPunct="1">
              <a:defRPr/>
            </a:pPr>
            <a:endParaRPr lang="en-US" sz="1400"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Pushparajan Arokiaswamy, Office of Financial Process Improvement and Audit Readiness.  </a:t>
            </a:r>
            <a:r>
              <a:rPr lang="en-US" sz="1000" dirty="0" smtClean="0">
                <a:latin typeface="Arial Narrow" pitchFamily="34" charset="0"/>
                <a:hlinkClick r:id="rId2"/>
              </a:rPr>
              <a:t>Pushparjanan.Arokiaswamy@va.gov</a:t>
            </a:r>
            <a:r>
              <a:rPr lang="en-US" sz="1000" dirty="0" smtClean="0">
                <a:latin typeface="Arial Narrow" pitchFamily="34" charset="0"/>
              </a:rPr>
              <a:t>.</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Shirley Pratt, Associate Deputy Assistant Secretary, Office of Financial Process Improvement and Audit Readiness. </a:t>
            </a:r>
            <a:r>
              <a:rPr lang="en-US" sz="1000" dirty="0" smtClean="0">
                <a:latin typeface="Arial Narrow" pitchFamily="34" charset="0"/>
                <a:hlinkClick r:id="rId3"/>
              </a:rPr>
              <a:t>Shirley.Pratt@va.gov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Version Date    </a:t>
            </a:r>
            <a:r>
              <a:rPr lang="en-US" sz="1000" dirty="0" smtClean="0">
                <a:latin typeface="Arial Narrow" pitchFamily="34" charset="0"/>
              </a:rPr>
              <a:t>February 5, 2013	</a:t>
            </a:r>
            <a:endParaRPr lang="en-US" sz="1000" dirty="0">
              <a:latin typeface="Arial Narrow" pitchFamily="34" charset="0"/>
            </a:endParaRPr>
          </a:p>
        </p:txBody>
      </p:sp>
      <p:sp>
        <p:nvSpPr>
          <p:cNvPr id="5" name="Title 4"/>
          <p:cNvSpPr>
            <a:spLocks noGrp="1"/>
          </p:cNvSpPr>
          <p:nvPr>
            <p:ph type="title"/>
          </p:nvPr>
        </p:nvSpPr>
        <p:spPr>
          <a:xfrm>
            <a:off x="457200" y="0"/>
            <a:ext cx="8229600" cy="914400"/>
          </a:xfrm>
        </p:spPr>
        <p:txBody>
          <a:bodyPr/>
          <a:lstStyle/>
          <a:p>
            <a:r>
              <a:rPr lang="en-US" sz="3200" dirty="0" smtClean="0"/>
              <a:t>Undelivered Orders (UDOs)</a:t>
            </a:r>
            <a:endParaRPr lang="en-US" sz="3200" dirty="0"/>
          </a:p>
        </p:txBody>
      </p:sp>
      <p:sp>
        <p:nvSpPr>
          <p:cNvPr id="6" name="Footer Placeholder 5"/>
          <p:cNvSpPr>
            <a:spLocks noGrp="1"/>
          </p:cNvSpPr>
          <p:nvPr>
            <p:ph type="ftr" sz="quarter" idx="11"/>
          </p:nvPr>
        </p:nvSpPr>
        <p:spPr/>
        <p:txBody>
          <a:bodyPr/>
          <a:lstStyle/>
          <a:p>
            <a:pPr>
              <a:defRPr/>
            </a:pP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xmlns="" val="117320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447800" y="1676400"/>
            <a:ext cx="7162800" cy="4402684"/>
            <a:chOff x="1447800" y="1676400"/>
            <a:chExt cx="7162800" cy="4402684"/>
          </a:xfrm>
        </p:grpSpPr>
        <p:pic>
          <p:nvPicPr>
            <p:cNvPr id="3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1676400"/>
              <a:ext cx="7162800" cy="44026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30" descr="Trend.jpg"/>
            <p:cNvPicPr>
              <a:picLocks noChangeAspect="1"/>
            </p:cNvPicPr>
            <p:nvPr/>
          </p:nvPicPr>
          <p:blipFill>
            <a:blip r:embed="rId4" cstate="print"/>
            <a:stretch>
              <a:fillRect/>
            </a:stretch>
          </p:blipFill>
          <p:spPr>
            <a:xfrm>
              <a:off x="4024223" y="3124200"/>
              <a:ext cx="547777" cy="228600"/>
            </a:xfrm>
            <a:prstGeom prst="rect">
              <a:avLst/>
            </a:prstGeom>
          </p:spPr>
        </p:pic>
      </p:grpSp>
      <p:graphicFrame>
        <p:nvGraphicFramePr>
          <p:cNvPr id="2" name="Table 1" descr="OM (Finance)-197"/>
          <p:cNvGraphicFramePr>
            <a:graphicFrameLocks noGrp="1"/>
          </p:cNvGraphicFramePr>
          <p:nvPr>
            <p:extLst>
              <p:ext uri="{D42A27DB-BD31-4B8C-83A1-F6EECF244321}">
                <p14:modId xmlns:p14="http://schemas.microsoft.com/office/powerpoint/2010/main" xmlns="" val="1281870555"/>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2365471184"/>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53%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53%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630937366"/>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Timeliness in Closeout of Aged Undelivered Orders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8967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NEW: Closeout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t>G</a:t>
            </a:r>
            <a:endParaRPr lang="en-US" sz="1000" dirty="0"/>
          </a:p>
        </p:txBody>
      </p:sp>
      <p:grpSp>
        <p:nvGrpSpPr>
          <p:cNvPr id="23" name="Group 22"/>
          <p:cNvGrpSpPr/>
          <p:nvPr/>
        </p:nvGrpSpPr>
        <p:grpSpPr>
          <a:xfrm>
            <a:off x="13374" y="2170837"/>
            <a:ext cx="1282026" cy="877163"/>
            <a:chOff x="89574" y="1974641"/>
            <a:chExt cx="1282026" cy="877163"/>
          </a:xfrm>
        </p:grpSpPr>
        <p:sp>
          <p:nvSpPr>
            <p:cNvPr id="24" name="TextBox 23" descr="Desired direction for this metric is increasing."/>
            <p:cNvSpPr txBox="1"/>
            <p:nvPr/>
          </p:nvSpPr>
          <p:spPr>
            <a:xfrm>
              <a:off x="89574" y="1974641"/>
              <a:ext cx="1282026" cy="877163"/>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endParaRPr lang="en-US" sz="1700" b="1" dirty="0" smtClean="0">
                <a:solidFill>
                  <a:srgbClr val="000000"/>
                </a:solidFill>
              </a:endParaRPr>
            </a:p>
            <a:p>
              <a:pPr algn="ctr"/>
              <a:r>
                <a:rPr lang="en-US" sz="1700" b="1" dirty="0" smtClean="0">
                  <a:solidFill>
                    <a:srgbClr val="000000"/>
                  </a:solidFill>
                </a:rPr>
                <a:t>Desired</a:t>
              </a:r>
            </a:p>
            <a:p>
              <a:pPr algn="ctr"/>
              <a:r>
                <a:rPr lang="en-US" sz="1700" b="1" dirty="0" smtClean="0">
                  <a:solidFill>
                    <a:srgbClr val="000000"/>
                  </a:solidFill>
                </a:rPr>
                <a:t>Direction</a:t>
              </a:r>
              <a:endParaRPr lang="en-US" sz="1700" b="1" dirty="0">
                <a:solidFill>
                  <a:srgbClr val="000000"/>
                </a:solidFill>
              </a:endParaRPr>
            </a:p>
          </p:txBody>
        </p:sp>
        <p:sp>
          <p:nvSpPr>
            <p:cNvPr id="25" name="Down Arrow 24"/>
            <p:cNvSpPr/>
            <p:nvPr/>
          </p:nvSpPr>
          <p:spPr>
            <a:xfrm>
              <a:off x="716281" y="2057400"/>
              <a:ext cx="45719" cy="2286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8" name="Table 17"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3325631230"/>
              </p:ext>
            </p:extLst>
          </p:nvPr>
        </p:nvGraphicFramePr>
        <p:xfrm>
          <a:off x="7848600" y="5992685"/>
          <a:ext cx="1143000" cy="853440"/>
        </p:xfrm>
        <a:graphic>
          <a:graphicData uri="http://schemas.openxmlformats.org/drawingml/2006/table">
            <a:tbl>
              <a:tblPr firstRow="1" bandRow="1">
                <a:tableStyleId>{5C22544A-7EE6-4342-B048-85BDC9FD1C3A}</a:tableStyleId>
              </a:tblPr>
              <a:tblGrid>
                <a:gridCol w="533400"/>
                <a:gridCol w="609600"/>
              </a:tblGrid>
              <a:tr h="152400">
                <a:tc gridSpan="2">
                  <a:txBody>
                    <a:bodyPr/>
                    <a:lstStyle/>
                    <a:p>
                      <a:pPr algn="l"/>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167640">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&lt;-10%</a:t>
                      </a:r>
                    </a:p>
                  </a:txBody>
                  <a:tcPr>
                    <a:solidFill>
                      <a:schemeClr val="bg1">
                        <a:lumMod val="75000"/>
                      </a:schemeClr>
                    </a:solidFill>
                  </a:tcPr>
                </a:tc>
              </a:tr>
              <a:tr h="182880">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&lt;-5%</a:t>
                      </a:r>
                    </a:p>
                  </a:txBody>
                  <a:tcPr>
                    <a:solidFill>
                      <a:schemeClr val="bg1">
                        <a:lumMod val="75000"/>
                      </a:schemeClr>
                    </a:solidFill>
                  </a:tcPr>
                </a:tc>
              </a:tr>
              <a:tr h="121920">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≥-5%</a:t>
                      </a:r>
                    </a:p>
                  </a:txBody>
                  <a:tcPr>
                    <a:solidFill>
                      <a:schemeClr val="bg1">
                        <a:lumMod val="75000"/>
                      </a:schemeClr>
                    </a:solidFill>
                  </a:tcPr>
                </a:tc>
              </a:tr>
            </a:tbl>
          </a:graphicData>
        </a:graphic>
      </p:graphicFrame>
      <p:sp>
        <p:nvSpPr>
          <p:cNvPr id="21" name="Footer Placeholder 20"/>
          <p:cNvSpPr>
            <a:spLocks noGrp="1"/>
          </p:cNvSpPr>
          <p:nvPr>
            <p:ph type="ftr" sz="quarter" idx="11"/>
          </p:nvPr>
        </p:nvSpPr>
        <p:spPr/>
        <p:txBody>
          <a:bodyPr/>
          <a:lstStyle/>
          <a:p>
            <a:pPr>
              <a:defRPr/>
            </a:pPr>
            <a:r>
              <a:rPr lang="en-US" dirty="0" smtClean="0">
                <a:solidFill>
                  <a:schemeClr val="tx1"/>
                </a:solidFill>
              </a:rPr>
              <a:t>2</a:t>
            </a:r>
            <a:endParaRPr lang="en-US" dirty="0">
              <a:solidFill>
                <a:schemeClr val="tx1"/>
              </a:solidFill>
            </a:endParaRPr>
          </a:p>
        </p:txBody>
      </p:sp>
    </p:spTree>
    <p:extLst>
      <p:ext uri="{BB962C8B-B14F-4D97-AF65-F5344CB8AC3E}">
        <p14:creationId xmlns:p14="http://schemas.microsoft.com/office/powerpoint/2010/main" xmlns="" val="264910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January 31, 2013</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3</a:t>
            </a:r>
            <a:endParaRPr lang="en-US" dirty="0">
              <a:solidFill>
                <a:schemeClr val="tx1"/>
              </a:solidFill>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1028700"/>
            <a:ext cx="5143500" cy="300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4999" y="4038600"/>
            <a:ext cx="5105401" cy="2309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January 31, 2013</a:t>
            </a:r>
          </a:p>
        </p:txBody>
      </p:sp>
      <p:sp>
        <p:nvSpPr>
          <p:cNvPr id="9" name="TextBox 8"/>
          <p:cNvSpPr txBox="1"/>
          <p:nvPr/>
        </p:nvSpPr>
        <p:spPr>
          <a:xfrm>
            <a:off x="2133600" y="3810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Monthly Balance Detail by Program Office</a:t>
            </a:r>
          </a:p>
        </p:txBody>
      </p:sp>
      <p:sp>
        <p:nvSpPr>
          <p:cNvPr id="14" name="TextBox 13"/>
          <p:cNvSpPr txBox="1"/>
          <p:nvPr/>
        </p:nvSpPr>
        <p:spPr>
          <a:xfrm>
            <a:off x="2133600" y="1143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FYTD Reduction by Program Office</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4</a:t>
            </a:r>
            <a:endParaRPr 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1828800" y="1600200"/>
            <a:ext cx="5257800" cy="19819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676400" y="4191000"/>
            <a:ext cx="5638800" cy="224022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139265</TotalTime>
  <Words>1278</Words>
  <Application>Microsoft Office PowerPoint</Application>
  <PresentationFormat>On-screen Show (4:3)</PresentationFormat>
  <Paragraphs>224</Paragraphs>
  <Slides>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Improper Payments Initiative</vt:lpstr>
      <vt:lpstr>Slide 2</vt:lpstr>
      <vt:lpstr>Metric:</vt:lpstr>
      <vt:lpstr>Slide 4</vt:lpstr>
      <vt:lpstr>Metric:</vt:lpstr>
      <vt:lpstr>Undelivered Orders (UDOs)</vt:lpstr>
      <vt:lpstr>Metric:</vt:lpstr>
      <vt:lpstr>Slide 8</vt:lpstr>
      <vt:lpstr>Slide 9</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J. Schroeder</cp:lastModifiedBy>
  <cp:revision>794</cp:revision>
  <cp:lastPrinted>2012-09-07T15:17:07Z</cp:lastPrinted>
  <dcterms:created xsi:type="dcterms:W3CDTF">2011-01-25T19:25:14Z</dcterms:created>
  <dcterms:modified xsi:type="dcterms:W3CDTF">2013-02-12T18:47:19Z</dcterms:modified>
</cp:coreProperties>
</file>