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351" r:id="rId5"/>
    <p:sldId id="395" r:id="rId6"/>
    <p:sldId id="359" r:id="rId7"/>
    <p:sldId id="3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2340"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General</c:formatCode>
                <c:ptCount val="12"/>
                <c:pt idx="0" formatCode="0%">
                  <c:v>0.89671380363168884</c:v>
                </c:pt>
              </c:numCache>
            </c:numRef>
          </c:val>
        </c:ser>
        <c:dLbls>
          <c:showLegendKey val="0"/>
          <c:showVal val="0"/>
          <c:showCatName val="0"/>
          <c:showSerName val="0"/>
          <c:showPercent val="0"/>
          <c:showBubbleSize val="0"/>
        </c:dLbls>
        <c:gapWidth val="150"/>
        <c:axId val="125452288"/>
        <c:axId val="125453824"/>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General</c:formatCode>
                <c:ptCount val="12"/>
                <c:pt idx="0" formatCode="0%">
                  <c:v>0.89671380363168884</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#N/A</c:v>
                </c:pt>
                <c:pt idx="2">
                  <c:v>#N/A</c:v>
                </c:pt>
                <c:pt idx="3">
                  <c:v>#N/A</c:v>
                </c:pt>
                <c:pt idx="4">
                  <c:v>#N/A</c:v>
                </c:pt>
                <c:pt idx="5">
                  <c:v>#N/A</c:v>
                </c:pt>
                <c:pt idx="6">
                  <c:v>#N/A</c:v>
                </c:pt>
                <c:pt idx="7">
                  <c:v>#N/A</c:v>
                </c:pt>
                <c:pt idx="8">
                  <c:v>#N/A</c:v>
                </c:pt>
                <c:pt idx="9">
                  <c:v>#N/A</c:v>
                </c:pt>
                <c:pt idx="10">
                  <c:v>#N/A</c:v>
                </c:pt>
                <c:pt idx="11">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125452288"/>
        <c:axId val="125453824"/>
      </c:lineChart>
      <c:catAx>
        <c:axId val="125452288"/>
        <c:scaling>
          <c:orientation val="minMax"/>
        </c:scaling>
        <c:delete val="0"/>
        <c:axPos val="b"/>
        <c:numFmt formatCode="General" sourceLinked="1"/>
        <c:majorTickMark val="none"/>
        <c:minorTickMark val="none"/>
        <c:tickLblPos val="nextTo"/>
        <c:txPr>
          <a:bodyPr/>
          <a:lstStyle/>
          <a:p>
            <a:pPr>
              <a:defRPr sz="970"/>
            </a:pPr>
            <a:endParaRPr lang="en-US"/>
          </a:p>
        </c:txPr>
        <c:crossAx val="125453824"/>
        <c:crosses val="autoZero"/>
        <c:auto val="1"/>
        <c:lblAlgn val="ctr"/>
        <c:lblOffset val="100"/>
        <c:noMultiLvlLbl val="0"/>
      </c:catAx>
      <c:valAx>
        <c:axId val="125453824"/>
        <c:scaling>
          <c:orientation val="minMax"/>
          <c:min val="0"/>
        </c:scaling>
        <c:delete val="0"/>
        <c:axPos val="l"/>
        <c:majorGridlines/>
        <c:numFmt formatCode="0%" sourceLinked="1"/>
        <c:majorTickMark val="none"/>
        <c:minorTickMark val="none"/>
        <c:tickLblPos val="nextTo"/>
        <c:txPr>
          <a:bodyPr/>
          <a:lstStyle/>
          <a:p>
            <a:pPr>
              <a:defRPr sz="970"/>
            </a:pPr>
            <a:endParaRPr lang="en-US"/>
          </a:p>
        </c:txPr>
        <c:crossAx val="125452288"/>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#N/A</c:v>
                </c:pt>
                <c:pt idx="2">
                  <c:v>#N/A</c:v>
                </c:pt>
                <c:pt idx="3">
                  <c:v>#N/A</c:v>
                </c:pt>
                <c:pt idx="4">
                  <c:v>#N/A</c:v>
                </c:pt>
                <c:pt idx="5">
                  <c:v>#N/A</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31466624"/>
        <c:axId val="31468160"/>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General</c:formatCode>
                <c:ptCount val="12"/>
                <c:pt idx="0" formatCode="0%">
                  <c:v>0.82663476533293456</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#N/A</c:v>
                </c:pt>
                <c:pt idx="2">
                  <c:v>#N/A</c:v>
                </c:pt>
                <c:pt idx="3">
                  <c:v>#N/A</c:v>
                </c:pt>
                <c:pt idx="4">
                  <c:v>#N/A</c:v>
                </c:pt>
                <c:pt idx="5">
                  <c:v>#N/A</c:v>
                </c:pt>
                <c:pt idx="6">
                  <c:v>#N/A</c:v>
                </c:pt>
                <c:pt idx="7">
                  <c:v>#N/A</c:v>
                </c:pt>
                <c:pt idx="8">
                  <c:v>#N/A</c:v>
                </c:pt>
                <c:pt idx="9">
                  <c:v>#N/A</c:v>
                </c:pt>
                <c:pt idx="10">
                  <c:v>#N/A</c:v>
                </c:pt>
                <c:pt idx="11">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31466624"/>
        <c:axId val="31468160"/>
      </c:lineChart>
      <c:catAx>
        <c:axId val="31466624"/>
        <c:scaling>
          <c:orientation val="minMax"/>
        </c:scaling>
        <c:delete val="0"/>
        <c:axPos val="b"/>
        <c:numFmt formatCode="General" sourceLinked="1"/>
        <c:majorTickMark val="none"/>
        <c:minorTickMark val="none"/>
        <c:tickLblPos val="nextTo"/>
        <c:txPr>
          <a:bodyPr/>
          <a:lstStyle/>
          <a:p>
            <a:pPr>
              <a:defRPr sz="970"/>
            </a:pPr>
            <a:endParaRPr lang="en-US"/>
          </a:p>
        </c:txPr>
        <c:crossAx val="31468160"/>
        <c:crosses val="autoZero"/>
        <c:auto val="1"/>
        <c:lblAlgn val="ctr"/>
        <c:lblOffset val="100"/>
        <c:noMultiLvlLbl val="0"/>
      </c:catAx>
      <c:valAx>
        <c:axId val="31468160"/>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31466624"/>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11/15/2013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dirty="0"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dirty="0"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11/15/2013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11/15/2013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11/15/2013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11/15/2013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11/15/2013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11/15/2013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11/15/2013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11/15/2013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11/15/2013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11/15/2013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11/15/2013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11/15/2013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4518160"/>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October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90 </a:t>
            </a:r>
            <a:r>
              <a:rPr lang="en-US" sz="1400" dirty="0">
                <a:latin typeface="Arial Narrow" pitchFamily="34" charset="0"/>
              </a:rPr>
              <a:t>percent of small business invoices in </a:t>
            </a:r>
            <a:r>
              <a:rPr lang="en-US" sz="1400" dirty="0" smtClean="0">
                <a:latin typeface="Arial Narrow" pitchFamily="34" charset="0"/>
              </a:rPr>
              <a:t>October (FYTD 90 </a:t>
            </a:r>
            <a:r>
              <a:rPr lang="en-US" sz="1400" dirty="0">
                <a:latin typeface="Arial Narrow" pitchFamily="34" charset="0"/>
              </a:rPr>
              <a:t>percent) within the 15 day </a:t>
            </a:r>
            <a:r>
              <a:rPr lang="en-US" sz="1400" dirty="0" smtClean="0">
                <a:latin typeface="Arial Narrow" pitchFamily="34" charset="0"/>
              </a:rPr>
              <a:t>OMB timeliness goal, below  the VA 2014 goal of 93 percent </a:t>
            </a:r>
          </a:p>
          <a:p>
            <a:pPr marL="640004" lvl="1" indent="-182804">
              <a:lnSpc>
                <a:spcPct val="80000"/>
              </a:lnSpc>
              <a:buFontTx/>
              <a:buChar char="•"/>
              <a:defRPr/>
            </a:pPr>
            <a:r>
              <a:rPr lang="en-US" sz="1400" dirty="0" smtClean="0">
                <a:latin typeface="Arial Narrow" pitchFamily="34" charset="0"/>
              </a:rPr>
              <a:t>FSC paid 93 percent of small business payments within the goal</a:t>
            </a:r>
          </a:p>
          <a:p>
            <a:pPr marL="640004" lvl="1" indent="-182804">
              <a:lnSpc>
                <a:spcPct val="80000"/>
              </a:lnSpc>
              <a:buFontTx/>
              <a:buChar char="•"/>
              <a:defRPr/>
            </a:pPr>
            <a:r>
              <a:rPr lang="en-US" sz="1400" dirty="0" smtClean="0">
                <a:latin typeface="Arial Narrow" pitchFamily="34" charset="0"/>
              </a:rPr>
              <a:t>Non-FSC entities paid 81 percent of small businesses within </a:t>
            </a:r>
            <a:r>
              <a:rPr lang="en-US" sz="1400" dirty="0">
                <a:latin typeface="Arial Narrow" pitchFamily="34" charset="0"/>
              </a:rPr>
              <a:t>the </a:t>
            </a:r>
            <a:r>
              <a:rPr lang="en-US" sz="1400" dirty="0" smtClean="0">
                <a:latin typeface="Arial Narrow" pitchFamily="34" charset="0"/>
              </a:rPr>
              <a:t>goal</a:t>
            </a:r>
          </a:p>
          <a:p>
            <a:pPr lvl="1">
              <a:lnSpc>
                <a:spcPct val="80000"/>
              </a:lnSpc>
              <a:defRPr/>
            </a:pPr>
            <a:endParaRPr lang="en-US" sz="1400" dirty="0">
              <a:latin typeface="Arial Narrow" pitchFamily="34" charset="0"/>
            </a:endParaRPr>
          </a:p>
          <a:p>
            <a:pPr marL="166688" lvl="1" indent="-166688">
              <a:lnSpc>
                <a:spcPct val="80000"/>
              </a:lnSpc>
              <a:buFontTx/>
              <a:buChar char="•"/>
              <a:defRPr/>
            </a:pPr>
            <a:r>
              <a:rPr lang="en-US" sz="1400" dirty="0" smtClean="0">
                <a:latin typeface="Arial Narrow" pitchFamily="34" charset="0"/>
              </a:rPr>
              <a:t>Non-FSC commercial small </a:t>
            </a:r>
            <a:r>
              <a:rPr lang="en-US" sz="1400" dirty="0">
                <a:latin typeface="Arial Narrow" pitchFamily="34" charset="0"/>
              </a:rPr>
              <a:t>business payment </a:t>
            </a:r>
            <a:r>
              <a:rPr lang="en-US" sz="1400" dirty="0" smtClean="0">
                <a:latin typeface="Arial Narrow" pitchFamily="34" charset="0"/>
              </a:rPr>
              <a:t>percentage dropped </a:t>
            </a:r>
            <a:r>
              <a:rPr lang="en-US" sz="1400" dirty="0">
                <a:latin typeface="Arial Narrow" pitchFamily="34" charset="0"/>
              </a:rPr>
              <a:t>to </a:t>
            </a:r>
            <a:r>
              <a:rPr lang="en-US" sz="1400" dirty="0" smtClean="0">
                <a:latin typeface="Arial Narrow" pitchFamily="34" charset="0"/>
              </a:rPr>
              <a:t>81 </a:t>
            </a:r>
            <a:r>
              <a:rPr lang="en-US" sz="1400" dirty="0">
                <a:latin typeface="Arial Narrow" pitchFamily="34" charset="0"/>
              </a:rPr>
              <a:t>percent </a:t>
            </a:r>
            <a:r>
              <a:rPr lang="en-US" sz="1400" dirty="0" smtClean="0">
                <a:latin typeface="Arial Narrow" pitchFamily="34" charset="0"/>
              </a:rPr>
              <a:t>in October, caused when the Denver </a:t>
            </a:r>
            <a:r>
              <a:rPr lang="en-US" sz="1400" dirty="0">
                <a:latin typeface="Arial Narrow" pitchFamily="34" charset="0"/>
              </a:rPr>
              <a:t>Acquisition and Logistics </a:t>
            </a:r>
            <a:r>
              <a:rPr lang="en-US" sz="1400" dirty="0" smtClean="0">
                <a:latin typeface="Arial Narrow" pitchFamily="34" charset="0"/>
              </a:rPr>
              <a:t>Center received October’s invoices from VA’s highest volume small business vendor in late October.  These invoices, normally 100 percent paid within the OMB 15 day goal, were subsequently paid in November.  This shift in payment volume directly reduced VA’s overall timeliness of small </a:t>
            </a:r>
            <a:r>
              <a:rPr lang="en-US" sz="1400" dirty="0">
                <a:latin typeface="Arial Narrow" pitchFamily="34" charset="0"/>
              </a:rPr>
              <a:t>business payments </a:t>
            </a:r>
            <a:r>
              <a:rPr lang="en-US" sz="1400" dirty="0" smtClean="0">
                <a:latin typeface="Arial Narrow" pitchFamily="34" charset="0"/>
              </a:rPr>
              <a:t>(and overall commercial vendor payment timeliness) below the VA goal for October.  November’s small business payment volume and payment timeliness will be higher than normal as a result. We expect payment volumes and the metric will stabilize in December</a:t>
            </a: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November 13,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2345744794"/>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October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4059902888"/>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[Oct]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Yellow</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[Nov]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November</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dirty="0" smtClean="0">
                <a:solidFill>
                  <a:srgbClr val="0000FF"/>
                </a:solidFill>
                <a:latin typeface="Arial Rounded MT Bold" pitchFamily="34" charset="0"/>
              </a:rPr>
              <a:t> </a:t>
            </a:r>
            <a:endParaRPr lang="en-US" sz="1800" dirty="0" smtClean="0">
              <a:solidFill>
                <a:schemeClr val="tx2"/>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dirty="0"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779842"/>
            <a:ext cx="5475768" cy="276999"/>
          </a:xfrm>
          <a:prstGeom prst="rect">
            <a:avLst/>
          </a:prstGeom>
          <a:noFill/>
        </p:spPr>
        <p:txBody>
          <a:bodyPr wrap="square" rtlCol="0">
            <a:spAutoFit/>
          </a:bodyPr>
          <a:lstStyle/>
          <a:p>
            <a:pPr algn="ctr"/>
            <a:r>
              <a:rPr lang="en-US" sz="1200" b="1" dirty="0" smtClean="0"/>
              <a:t>Vendor Invoicing Delay; November Expected Above Goal</a:t>
            </a:r>
            <a:endParaRPr lang="en-US" sz="1200" b="1" dirty="0"/>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dirty="0">
                <a:solidFill>
                  <a:srgbClr val="0000FF"/>
                </a:solidFill>
                <a:latin typeface="Arial Rounded MT Bold" pitchFamily="34" charset="0"/>
              </a:rPr>
              <a:t>Metric:</a:t>
            </a:r>
            <a:endParaRPr lang="en-US" sz="2400" dirty="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dirty="0" smtClean="0">
                <a:solidFill>
                  <a:schemeClr val="tx1"/>
                </a:solidFill>
              </a:rPr>
              <a:t>[Strategic Target]</a:t>
            </a:r>
            <a:endParaRPr lang="en-US" sz="1400" b="1" dirty="0">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dirty="0"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167295"/>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October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231775" indent="-231775">
              <a:lnSpc>
                <a:spcPct val="80000"/>
              </a:lnSpc>
              <a:buFont typeface="Arial" panose="020B0604020202020204" pitchFamily="34" charset="0"/>
              <a:buChar char="•"/>
              <a:defRPr/>
            </a:pPr>
            <a:r>
              <a:rPr lang="en-US" sz="1400" dirty="0" smtClean="0">
                <a:latin typeface="Arial Narrow" pitchFamily="34" charset="0"/>
              </a:rPr>
              <a:t>During October, VA paid 83 percent (FYTD 83 percent) of all commercial vendors within the 15-day OMB </a:t>
            </a:r>
            <a:r>
              <a:rPr lang="en-US" sz="1400" dirty="0">
                <a:latin typeface="Arial Narrow" pitchFamily="34" charset="0"/>
              </a:rPr>
              <a:t>goal, </a:t>
            </a:r>
            <a:r>
              <a:rPr lang="en-US" sz="1400" dirty="0" smtClean="0">
                <a:latin typeface="Arial Narrow" pitchFamily="34" charset="0"/>
              </a:rPr>
              <a:t>slightly below the </a:t>
            </a:r>
            <a:r>
              <a:rPr lang="en-US" sz="1400" dirty="0">
                <a:latin typeface="Arial Narrow" pitchFamily="34" charset="0"/>
              </a:rPr>
              <a:t>VA 2014 goal of </a:t>
            </a:r>
            <a:r>
              <a:rPr lang="en-US" sz="1400" dirty="0" smtClean="0">
                <a:latin typeface="Arial Narrow" pitchFamily="34" charset="0"/>
              </a:rPr>
              <a:t>84 </a:t>
            </a:r>
            <a:r>
              <a:rPr lang="en-US" sz="1400" dirty="0">
                <a:latin typeface="Arial Narrow" pitchFamily="34" charset="0"/>
              </a:rPr>
              <a:t>percent </a:t>
            </a:r>
            <a:endParaRPr lang="en-US" sz="1400" dirty="0" smtClean="0">
              <a:latin typeface="Arial Narrow" pitchFamily="34" charset="0"/>
            </a:endParaRP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89 </a:t>
            </a:r>
            <a:r>
              <a:rPr lang="en-US" sz="1400" dirty="0">
                <a:latin typeface="Arial Narrow" pitchFamily="34" charset="0"/>
              </a:rPr>
              <a:t>percent of </a:t>
            </a:r>
            <a:r>
              <a:rPr lang="en-US" sz="1400" dirty="0" smtClean="0">
                <a:latin typeface="Arial Narrow" pitchFamily="34" charset="0"/>
              </a:rPr>
              <a:t>October’s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79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goal.  </a:t>
            </a:r>
            <a:r>
              <a:rPr lang="en-US" sz="1400" dirty="0" smtClean="0">
                <a:latin typeface="Arial Narrow" pitchFamily="34" charset="0"/>
              </a:rPr>
              <a:t>The Denver </a:t>
            </a:r>
            <a:r>
              <a:rPr lang="en-US" sz="1400" dirty="0">
                <a:latin typeface="Arial Narrow" pitchFamily="34" charset="0"/>
              </a:rPr>
              <a:t>Acquisition and Logistics Center received </a:t>
            </a:r>
            <a:r>
              <a:rPr lang="en-US" sz="1400" dirty="0" smtClean="0">
                <a:latin typeface="Arial Narrow" pitchFamily="34" charset="0"/>
              </a:rPr>
              <a:t>a large number of October’s </a:t>
            </a:r>
            <a:r>
              <a:rPr lang="en-US" sz="1400" dirty="0">
                <a:latin typeface="Arial Narrow" pitchFamily="34" charset="0"/>
              </a:rPr>
              <a:t>invoices </a:t>
            </a:r>
            <a:r>
              <a:rPr lang="en-US" sz="1400" dirty="0" smtClean="0">
                <a:latin typeface="Arial Narrow" pitchFamily="34" charset="0"/>
              </a:rPr>
              <a:t>in </a:t>
            </a:r>
            <a:r>
              <a:rPr lang="en-US" sz="1400" dirty="0">
                <a:latin typeface="Arial Narrow" pitchFamily="34" charset="0"/>
              </a:rPr>
              <a:t>late </a:t>
            </a:r>
            <a:r>
              <a:rPr lang="en-US" sz="1400" dirty="0" smtClean="0">
                <a:latin typeface="Arial Narrow" pitchFamily="34" charset="0"/>
              </a:rPr>
              <a:t>October, too late to pay during October.  These </a:t>
            </a:r>
            <a:r>
              <a:rPr lang="en-US" sz="1400" dirty="0">
                <a:latin typeface="Arial Narrow" pitchFamily="34" charset="0"/>
              </a:rPr>
              <a:t>invoices, normally 100 percent paid within the OMB 15 day goal, were subsequently paid in November.  This shift in payment volume </a:t>
            </a:r>
            <a:r>
              <a:rPr lang="en-US" sz="1400" dirty="0" smtClean="0">
                <a:latin typeface="Arial Narrow" pitchFamily="34" charset="0"/>
              </a:rPr>
              <a:t>reduced </a:t>
            </a:r>
            <a:r>
              <a:rPr lang="en-US" sz="1400" dirty="0">
                <a:latin typeface="Arial Narrow" pitchFamily="34" charset="0"/>
              </a:rPr>
              <a:t>VA’s </a:t>
            </a:r>
            <a:r>
              <a:rPr lang="en-US" sz="1400" dirty="0" smtClean="0">
                <a:latin typeface="Arial Narrow" pitchFamily="34" charset="0"/>
              </a:rPr>
              <a:t>percentage </a:t>
            </a:r>
            <a:r>
              <a:rPr lang="en-US" sz="1400" dirty="0">
                <a:latin typeface="Arial Narrow" pitchFamily="34" charset="0"/>
              </a:rPr>
              <a:t>of </a:t>
            </a:r>
            <a:r>
              <a:rPr lang="en-US" sz="1400" dirty="0" smtClean="0">
                <a:latin typeface="Arial Narrow" pitchFamily="34" charset="0"/>
              </a:rPr>
              <a:t>overall commercial vendor payments paid </a:t>
            </a:r>
            <a:r>
              <a:rPr lang="en-US" sz="1400" dirty="0">
                <a:latin typeface="Arial Narrow" pitchFamily="34" charset="0"/>
              </a:rPr>
              <a:t>within 15 days </a:t>
            </a:r>
            <a:r>
              <a:rPr lang="en-US" sz="1400" dirty="0" smtClean="0">
                <a:latin typeface="Arial Narrow" pitchFamily="34" charset="0"/>
              </a:rPr>
              <a:t>to slightly below </a:t>
            </a:r>
            <a:r>
              <a:rPr lang="en-US" sz="1400" dirty="0">
                <a:latin typeface="Arial Narrow" pitchFamily="34" charset="0"/>
              </a:rPr>
              <a:t>the VA goal for October.  November’s </a:t>
            </a:r>
            <a:r>
              <a:rPr lang="en-US" sz="1400" dirty="0" smtClean="0">
                <a:latin typeface="Arial Narrow" pitchFamily="34" charset="0"/>
              </a:rPr>
              <a:t>overall commercial vendor  payment </a:t>
            </a:r>
            <a:r>
              <a:rPr lang="en-US" sz="1400" dirty="0">
                <a:latin typeface="Arial Narrow" pitchFamily="34" charset="0"/>
              </a:rPr>
              <a:t>volume will be higher than normal as a result. We expect payment volumes and the metric will stabilize in </a:t>
            </a:r>
            <a:r>
              <a:rPr lang="en-US" sz="1400" dirty="0" smtClean="0">
                <a:latin typeface="Arial Narrow" pitchFamily="34" charset="0"/>
              </a:rPr>
              <a:t>December</a:t>
            </a:r>
            <a:endParaRPr lang="en-US" sz="1200" b="1" dirty="0">
              <a:latin typeface="Arial Narrow" pitchFamily="34" charset="0"/>
            </a:endParaRPr>
          </a:p>
          <a:p>
            <a:pPr marL="640004" lvl="1" indent="-182804">
              <a:lnSpc>
                <a:spcPct val="80000"/>
              </a:lnSpc>
              <a:buFontTx/>
              <a:buChar char="•"/>
              <a:defRPr/>
            </a:pPr>
            <a:r>
              <a:rPr lang="en-US" sz="1400" dirty="0" smtClean="0">
                <a:latin typeface="Arial Narrow" pitchFamily="34" charset="0"/>
              </a:rPr>
              <a:t>Other reasons for delay are generally associated with untimely certification of invoices or late processing of receiving reports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November 13,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3201656295"/>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October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3886353220"/>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[Oct]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Yellow</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[Nov]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November</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dirty="0" smtClean="0">
                <a:solidFill>
                  <a:srgbClr val="0000FF"/>
                </a:solidFill>
                <a:latin typeface="Arial Rounded MT Bold" pitchFamily="34" charset="0"/>
              </a:rPr>
              <a:t> </a:t>
            </a:r>
            <a:endParaRPr lang="en-US" sz="1800" dirty="0" smtClean="0">
              <a:solidFill>
                <a:schemeClr val="tx2"/>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dirty="0"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767615"/>
            <a:ext cx="4365857" cy="276999"/>
          </a:xfrm>
          <a:prstGeom prst="rect">
            <a:avLst/>
          </a:prstGeom>
          <a:noFill/>
        </p:spPr>
        <p:txBody>
          <a:bodyPr wrap="square" rtlCol="0">
            <a:spAutoFit/>
          </a:bodyPr>
          <a:lstStyle/>
          <a:p>
            <a:pPr algn="ctr"/>
            <a:r>
              <a:rPr lang="en-US" sz="1200" b="1" dirty="0"/>
              <a:t>Vendor Invoicing Delay; November Expected Above Goal</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dirty="0">
                <a:solidFill>
                  <a:srgbClr val="0000FF"/>
                </a:solidFill>
                <a:latin typeface="Arial Rounded MT Bold" pitchFamily="34" charset="0"/>
              </a:rPr>
              <a:t>Metric:</a:t>
            </a:r>
            <a:endParaRPr lang="en-US" sz="2400" dirty="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dirty="0">
                <a:solidFill>
                  <a:srgbClr val="800000"/>
                </a:solidFill>
                <a:latin typeface="Arial Rounded MT Bold" pitchFamily="34" charset="0"/>
              </a:rPr>
              <a:t>Commercial Vendor Payment Timeliness</a:t>
            </a:r>
          </a:p>
          <a:p>
            <a:pPr algn="ctr"/>
            <a:endParaRPr lang="en-US" sz="1800" dirty="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dirty="0" smtClean="0">
                <a:solidFill>
                  <a:schemeClr val="tx1"/>
                </a:solidFill>
              </a:rPr>
              <a:t>[Strategic Target]</a:t>
            </a:r>
            <a:endParaRPr lang="en-US" sz="1400" b="1" dirty="0">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dirty="0"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E691D6-3D24-4081-B9EA-66D578CC832F}">
  <ds:schemaRefs>
    <ds:schemaRef ds:uri="http://schemas.microsoft.com/sharepoint/v3/contenttype/forms"/>
  </ds:schemaRefs>
</ds:datastoreItem>
</file>

<file path=customXml/itemProps2.xml><?xml version="1.0" encoding="utf-8"?>
<ds:datastoreItem xmlns:ds="http://schemas.openxmlformats.org/officeDocument/2006/customXml" ds:itemID="{A9499135-CC85-4943-A809-A1F7F7C587CE}">
  <ds:schemaRefs>
    <ds:schemaRef ds:uri="http://schemas.microsoft.com/office/2006/metadata/properties"/>
    <ds:schemaRef ds:uri="http://schemas.microsoft.com/sharepoint/v4"/>
    <ds:schemaRef ds:uri="http://schemas.microsoft.com/office/infopath/2007/PartnerControl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41b045b4-ff33-4805-b979-a409fd760b41"/>
    <ds:schemaRef ds:uri="http://schemas.microsoft.com/sharepoint/v3"/>
    <ds:schemaRef ds:uri="http://www.w3.org/XML/1998/namespace"/>
  </ds:schemaRefs>
</ds:datastoreItem>
</file>

<file path=customXml/itemProps3.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143560</TotalTime>
  <Words>545</Words>
  <Application>Microsoft Office PowerPoint</Application>
  <PresentationFormat>On-screen Show (4:3)</PresentationFormat>
  <Paragraphs>128</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Metric:</vt:lpstr>
      <vt:lpstr>PowerPoint Presentation</vt:lpstr>
      <vt:lpstr>Metric:</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962</cp:revision>
  <cp:lastPrinted>2013-11-13T17:10:09Z</cp:lastPrinted>
  <dcterms:created xsi:type="dcterms:W3CDTF">2011-01-25T19:25:14Z</dcterms:created>
  <dcterms:modified xsi:type="dcterms:W3CDTF">2013-11-15T13:17:15Z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