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46" r:id="rId2"/>
    <p:sldId id="308" r:id="rId3"/>
    <p:sldId id="341" r:id="rId4"/>
    <p:sldId id="348" r:id="rId5"/>
    <p:sldId id="347" r:id="rId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9288" autoAdjust="0"/>
  </p:normalViewPr>
  <p:slideViewPr>
    <p:cSldViewPr>
      <p:cViewPr>
        <p:scale>
          <a:sx n="100" d="100"/>
          <a:sy n="100" d="100"/>
        </p:scale>
        <p:origin x="456"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1431" tIns="45715" rIns="91431" bIns="45715" rtlCol="0"/>
          <a:lstStyle>
            <a:lvl1pPr algn="l">
              <a:defRPr sz="1200"/>
            </a:lvl1pPr>
          </a:lstStyle>
          <a:p>
            <a:endParaRPr lang="en-US" dirty="0"/>
          </a:p>
        </p:txBody>
      </p:sp>
      <p:sp>
        <p:nvSpPr>
          <p:cNvPr id="3" name="Date Placeholder 2"/>
          <p:cNvSpPr>
            <a:spLocks noGrp="1"/>
          </p:cNvSpPr>
          <p:nvPr>
            <p:ph type="dt" sz="quarter" idx="1"/>
          </p:nvPr>
        </p:nvSpPr>
        <p:spPr>
          <a:xfrm>
            <a:off x="3970339" y="1"/>
            <a:ext cx="3038475" cy="465138"/>
          </a:xfrm>
          <a:prstGeom prst="rect">
            <a:avLst/>
          </a:prstGeom>
        </p:spPr>
        <p:txBody>
          <a:bodyPr vert="horz" lIns="91431" tIns="45715" rIns="91431" bIns="45715" rtlCol="0"/>
          <a:lstStyle>
            <a:lvl1pPr algn="r">
              <a:defRPr sz="1200"/>
            </a:lvl1pPr>
          </a:lstStyle>
          <a:p>
            <a:fld id="{6F9EC5CB-E02C-4104-B359-1DA73B213AE1}" type="datetimeFigureOut">
              <a:rPr lang="en-US" smtClean="0"/>
              <a:pPr/>
              <a:t>11/20/2012</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31" tIns="45715" rIns="91431" bIns="457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31" tIns="45715" rIns="91431" bIns="45715"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xmlns=""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1431" tIns="45715" rIns="91431" bIns="45715" rtlCol="0"/>
          <a:lstStyle>
            <a:lvl1pPr algn="l">
              <a:defRPr sz="1200"/>
            </a:lvl1pPr>
          </a:lstStyle>
          <a:p>
            <a:endParaRPr lang="en-US" dirty="0"/>
          </a:p>
        </p:txBody>
      </p:sp>
      <p:sp>
        <p:nvSpPr>
          <p:cNvPr id="3" name="Date Placeholder 2"/>
          <p:cNvSpPr>
            <a:spLocks noGrp="1"/>
          </p:cNvSpPr>
          <p:nvPr>
            <p:ph type="dt" idx="1"/>
          </p:nvPr>
        </p:nvSpPr>
        <p:spPr>
          <a:xfrm>
            <a:off x="3970339" y="1"/>
            <a:ext cx="3038475" cy="465138"/>
          </a:xfrm>
          <a:prstGeom prst="rect">
            <a:avLst/>
          </a:prstGeom>
        </p:spPr>
        <p:txBody>
          <a:bodyPr vert="horz" lIns="91431" tIns="45715" rIns="91431" bIns="45715" rtlCol="0"/>
          <a:lstStyle>
            <a:lvl1pPr algn="r">
              <a:defRPr sz="1200"/>
            </a:lvl1pPr>
          </a:lstStyle>
          <a:p>
            <a:fld id="{93CD0360-B7DD-409A-B109-F5D002317353}" type="datetimeFigureOut">
              <a:rPr lang="en-US" smtClean="0"/>
              <a:pPr/>
              <a:t>11/20/2012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31" tIns="45715" rIns="91431" bIns="45715"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31" tIns="45715" rIns="91431"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675"/>
            <a:ext cx="3038475" cy="465138"/>
          </a:xfrm>
          <a:prstGeom prst="rect">
            <a:avLst/>
          </a:prstGeom>
        </p:spPr>
        <p:txBody>
          <a:bodyPr vert="horz" lIns="91431" tIns="45715" rIns="91431" bIns="457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1431" tIns="45715" rIns="91431" bIns="45715"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xmlns=""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F9D01A8-DCEE-41EE-AAE1-98D3C84B97EA}" type="datetimeFigureOut">
              <a:rPr lang="en-US"/>
              <a:pPr>
                <a:defRPr/>
              </a:pPr>
              <a:t>11/20/2012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60E6A7-E25F-423E-A8DF-6447F9A1998D}" type="datetimeFigureOut">
              <a:rPr lang="en-US"/>
              <a:pPr>
                <a:defRPr/>
              </a:pPr>
              <a:t>11/20/2012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DB3F22-45BC-4887-B62F-E86825FCF9BD}" type="datetimeFigureOut">
              <a:rPr lang="en-US"/>
              <a:pPr>
                <a:defRPr/>
              </a:pPr>
              <a:t>11/20/2012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BE65A1-62D3-4D8A-9025-0E48739EC81B}" type="datetimeFigureOut">
              <a:rPr lang="en-US"/>
              <a:pPr>
                <a:defRPr/>
              </a:pPr>
              <a:t>11/20/2012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1B96C4D-42A1-4456-AF34-0DD8F0AFC9EF}" type="datetimeFigureOut">
              <a:rPr lang="en-US"/>
              <a:pPr>
                <a:defRPr/>
              </a:pPr>
              <a:t>11/20/2012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81626B0-0143-4AD4-8577-7953715D53B6}" type="datetimeFigureOut">
              <a:rPr lang="en-US"/>
              <a:pPr>
                <a:defRPr/>
              </a:pPr>
              <a:t>11/20/2012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08ABFE8-8F7C-4EEC-B6BF-9BD845FB8681}" type="datetimeFigureOut">
              <a:rPr lang="en-US"/>
              <a:pPr>
                <a:defRPr/>
              </a:pPr>
              <a:t>11/20/2012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6E14C79-0BFF-47AC-A6AD-108B90AF5598}" type="datetimeFigureOut">
              <a:rPr lang="en-US"/>
              <a:pPr>
                <a:defRPr/>
              </a:pPr>
              <a:t>11/20/2012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614A08-DB01-4902-BD56-CF1FCF32B398}" type="datetimeFigureOut">
              <a:rPr lang="en-US"/>
              <a:pPr>
                <a:defRPr/>
              </a:pPr>
              <a:t>11/20/2012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4CAC5A-EC72-49DB-B792-8F32F457D94F}" type="datetimeFigureOut">
              <a:rPr lang="en-US"/>
              <a:pPr>
                <a:defRPr/>
              </a:pPr>
              <a:t>11/20/2012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F5E71F8-0E4B-429B-A45F-50A767803508}" type="datetimeFigureOut">
              <a:rPr lang="en-US"/>
              <a:pPr>
                <a:defRPr/>
              </a:pPr>
              <a:t>11/20/2012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994FAF2-562E-48BE-B7BD-B4900E6FEF0A}" type="datetimeFigureOut">
              <a:rPr lang="en-US"/>
              <a:pPr>
                <a:defRPr/>
              </a:pPr>
              <a:t>11/20/2012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Microsoft_Office_Excel_97-2003_Worksheet2.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smtClean="0"/>
              <a:t>Improper Payments Initiative</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US" sz="1900" b="1" dirty="0" smtClean="0"/>
              <a:t>Why this is a key priority for VA?</a:t>
            </a:r>
          </a:p>
          <a:p>
            <a:pPr lvl="1" fontAlgn="auto">
              <a:spcAft>
                <a:spcPts val="0"/>
              </a:spcAft>
              <a:buFont typeface="Arial" pitchFamily="34" charset="0"/>
              <a:buChar char="–"/>
              <a:defRPr/>
            </a:pPr>
            <a:r>
              <a:rPr lang="en-US" sz="1900" dirty="0" smtClean="0"/>
              <a:t>Reducing improper payments is VA’s #1 financial management priority</a:t>
            </a:r>
          </a:p>
          <a:p>
            <a:pPr lvl="2" fontAlgn="auto">
              <a:spcAft>
                <a:spcPts val="0"/>
              </a:spcAft>
              <a:buFont typeface="Arial" pitchFamily="34" charset="0"/>
              <a:buChar char="•"/>
              <a:defRPr/>
            </a:pPr>
            <a:r>
              <a:rPr lang="en-US" sz="1900" dirty="0" smtClean="0"/>
              <a:t>The President and the Office of Management and Budget (OMB) have made eliminating waste, fraud, and abuse in Federal programs, including reducing and recapturing erroneous payments, one of its top financial goals </a:t>
            </a:r>
          </a:p>
          <a:p>
            <a:pPr lvl="2" fontAlgn="auto">
              <a:spcAft>
                <a:spcPts val="0"/>
              </a:spcAft>
              <a:buFont typeface="Arial" pitchFamily="34" charset="0"/>
              <a:buChar char="•"/>
              <a:defRPr/>
            </a:pPr>
            <a:r>
              <a:rPr lang="en-US" sz="1900" dirty="0" smtClean="0"/>
              <a:t>The March 2012 VA OIG report found VA non-compliant with the Improper Payments Elimination and Recovery Act (IPERA) of 2010  </a:t>
            </a:r>
          </a:p>
          <a:p>
            <a:pPr lvl="2" fontAlgn="auto">
              <a:spcAft>
                <a:spcPts val="0"/>
              </a:spcAft>
              <a:buFont typeface="Arial" pitchFamily="34" charset="0"/>
              <a:buChar char="•"/>
              <a:defRPr/>
            </a:pPr>
            <a:r>
              <a:rPr lang="en-US" sz="1900" dirty="0" smtClean="0"/>
              <a:t>In FY 2011 PAR VA reported $2.4 billion in improper payments and an IP rate of 2.65%.  For 2012, VA estimates a total of $2.2 billion in improper payments and an IP rate of 3.4%.  Trends show that rates are increasing.</a:t>
            </a:r>
          </a:p>
          <a:p>
            <a:pPr fontAlgn="auto">
              <a:spcAft>
                <a:spcPts val="0"/>
              </a:spcAft>
              <a:buFont typeface="Arial" pitchFamily="34" charset="0"/>
              <a:buChar char="•"/>
              <a:defRPr/>
            </a:pPr>
            <a:endParaRPr lang="en-US" sz="1900" b="1" dirty="0" smtClean="0"/>
          </a:p>
          <a:p>
            <a:pPr fontAlgn="auto">
              <a:spcAft>
                <a:spcPts val="0"/>
              </a:spcAft>
              <a:buFont typeface="Arial" pitchFamily="34" charset="0"/>
              <a:buChar char="•"/>
              <a:defRPr/>
            </a:pPr>
            <a:r>
              <a:rPr lang="en-US" sz="1900" b="1" dirty="0" smtClean="0"/>
              <a:t>Goals to be accomplished</a:t>
            </a:r>
          </a:p>
          <a:p>
            <a:pPr lvl="1" fontAlgn="auto">
              <a:spcAft>
                <a:spcPts val="0"/>
              </a:spcAft>
              <a:buFont typeface="Arial" pitchFamily="34" charset="0"/>
              <a:buChar char="–"/>
              <a:defRPr/>
            </a:pPr>
            <a:r>
              <a:rPr lang="en-US" sz="1900" dirty="0" smtClean="0"/>
              <a:t>Reduce the number and value of improper payments made by VA</a:t>
            </a:r>
          </a:p>
          <a:p>
            <a:pPr lvl="1" fontAlgn="auto">
              <a:spcAft>
                <a:spcPts val="0"/>
              </a:spcAft>
              <a:buFont typeface="Arial" pitchFamily="34" charset="0"/>
              <a:buChar char="–"/>
              <a:defRPr/>
            </a:pPr>
            <a:r>
              <a:rPr lang="en-US" sz="1900" dirty="0" smtClean="0"/>
              <a:t>Improve improper payment identification and reporting processes</a:t>
            </a:r>
          </a:p>
          <a:p>
            <a:pPr lvl="1" fontAlgn="auto">
              <a:spcAft>
                <a:spcPts val="0"/>
              </a:spcAft>
              <a:buFont typeface="Arial" pitchFamily="34" charset="0"/>
              <a:buChar char="–"/>
              <a:defRPr/>
            </a:pPr>
            <a:r>
              <a:rPr lang="en-US" sz="1900" dirty="0" smtClean="0"/>
              <a:t>Comply with the provisions of IPERA</a:t>
            </a:r>
          </a:p>
          <a:p>
            <a:pPr lvl="1"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lvl="1"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
        <p:nvSpPr>
          <p:cNvPr id="5" name="Footer Placeholder 4"/>
          <p:cNvSpPr>
            <a:spLocks noGrp="1"/>
          </p:cNvSpPr>
          <p:nvPr>
            <p:ph type="ftr" sz="quarter" idx="11"/>
          </p:nvPr>
        </p:nvSpPr>
        <p:spPr/>
        <p:txBody>
          <a:bodyPr/>
          <a:lstStyle/>
          <a:p>
            <a:pPr>
              <a:defRPr/>
            </a:pPr>
            <a:r>
              <a:rPr lang="en-US"/>
              <a:t>Predecisional -- Draft</a:t>
            </a:r>
            <a:endParaRPr lang="en-US" dirty="0"/>
          </a:p>
        </p:txBody>
      </p:sp>
      <p:sp>
        <p:nvSpPr>
          <p:cNvPr id="6" name="Slide Number Placeholder 5"/>
          <p:cNvSpPr>
            <a:spLocks noGrp="1"/>
          </p:cNvSpPr>
          <p:nvPr>
            <p:ph type="sldNum" sz="quarter" idx="12"/>
          </p:nvPr>
        </p:nvSpPr>
        <p:spPr/>
        <p:txBody>
          <a:bodyPr/>
          <a:lstStyle/>
          <a:p>
            <a:pPr>
              <a:defRPr/>
            </a:pPr>
            <a:fld id="{D56A55BD-EEEE-4C69-8249-C5779F47A921}" type="slidenum">
              <a:rPr lang="en-US"/>
              <a:pPr>
                <a:defRPr/>
              </a:pPr>
              <a:t>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4918269"/>
          </a:xfrm>
          <a:prstGeom prst="rect">
            <a:avLst/>
          </a:prstGeom>
          <a:ln>
            <a:noFill/>
          </a:ln>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October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 paid </a:t>
            </a:r>
            <a:r>
              <a:rPr lang="en-US" sz="1400" dirty="0" smtClean="0">
                <a:latin typeface="Arial Narrow" pitchFamily="34" charset="0"/>
              </a:rPr>
              <a:t>94</a:t>
            </a:r>
            <a:r>
              <a:rPr lang="en-US" sz="1400" dirty="0" smtClean="0">
                <a:latin typeface="Arial Narrow" pitchFamily="34" charset="0"/>
                <a:cs typeface="Arial" charset="0"/>
              </a:rPr>
              <a:t> percent of small business invoices in October within the 15 day timeliness metric bettering the VA goal </a:t>
            </a:r>
          </a:p>
          <a:p>
            <a:pPr marL="166688" lvl="1" indent="-166688">
              <a:lnSpc>
                <a:spcPct val="80000"/>
              </a:lnSpc>
              <a:buFontTx/>
              <a:buChar char="•"/>
              <a:defRPr/>
            </a:pPr>
            <a:r>
              <a:rPr lang="en-US" sz="1400" dirty="0" smtClean="0">
                <a:latin typeface="Arial Narrow" pitchFamily="34" charset="0"/>
              </a:rPr>
              <a:t>Station 791 (Denver Acquisition and Logistics Center) continues a new high volume small business contract for the repair of hearing aids which were paid within the 15 day timeliness metric which has helped boost payment timeliness</a:t>
            </a:r>
          </a:p>
          <a:p>
            <a:pPr marL="166688" lvl="1" indent="-166688">
              <a:lnSpc>
                <a:spcPct val="80000"/>
              </a:lnSpc>
              <a:buFontTx/>
              <a:buChar char="•"/>
              <a:defRPr/>
            </a:pPr>
            <a:r>
              <a:rPr lang="en-US" sz="1400" dirty="0" smtClean="0">
                <a:latin typeface="Arial Narrow" pitchFamily="34" charset="0"/>
              </a:rPr>
              <a:t>FSC  has issued 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smtClean="0">
                <a:latin typeface="Arial Narrow" pitchFamily="34" charset="0"/>
              </a:rPr>
              <a:t>FSC has used 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smtClean="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smtClean="0">
              <a:latin typeface="Arial Narrow" pitchFamily="34" charset="0"/>
              <a:cs typeface="Arial"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solidFill>
                  <a:srgbClr val="FF0000"/>
                </a:solidFill>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November 8, 2012</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Tree>
    <p:extLst>
      <p:ext uri="{BB962C8B-B14F-4D97-AF65-F5344CB8AC3E}">
        <p14:creationId xmlns:p14="http://schemas.microsoft.com/office/powerpoint/2010/main" xmlns=""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xmlns="" val="1281870555"/>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October 2012</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3548430210"/>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(Oct)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(Nov)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332563123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630937366"/>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3837023246"/>
              </p:ext>
            </p:extLst>
          </p:nvPr>
        </p:nvGraphicFramePr>
        <p:xfrm>
          <a:off x="457200" y="1974641"/>
          <a:ext cx="8153400" cy="3646092"/>
        </p:xfrm>
        <a:graphic>
          <a:graphicData uri="http://schemas.openxmlformats.org/presentationml/2006/ole">
            <p:oleObj spid="_x0000_s103469" name="Worksheet" r:id="rId4" imgW="7639089" imgH="3933900"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10" name="Rectangle 9"/>
          <p:cNvSpPr/>
          <p:nvPr/>
        </p:nvSpPr>
        <p:spPr>
          <a:xfrm>
            <a:off x="3409827" y="958216"/>
            <a:ext cx="2237034" cy="276999"/>
          </a:xfrm>
          <a:prstGeom prst="rect">
            <a:avLst/>
          </a:prstGeom>
        </p:spPr>
        <p:txBody>
          <a:bodyPr wrap="square">
            <a:spAutoFit/>
          </a:bodyPr>
          <a:lstStyle/>
          <a:p>
            <a:r>
              <a:rPr lang="en-US" sz="1200" b="1" dirty="0"/>
              <a:t>Timeliness Exceeds Goal </a:t>
            </a:r>
          </a:p>
        </p:txBody>
      </p:sp>
    </p:spTree>
    <p:extLst>
      <p:ext uri="{BB962C8B-B14F-4D97-AF65-F5344CB8AC3E}">
        <p14:creationId xmlns:p14="http://schemas.microsoft.com/office/powerpoint/2010/main" xmlns="" val="264910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3994940"/>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October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smtClean="0">
                <a:latin typeface="Arial Narrow" pitchFamily="34" charset="0"/>
              </a:rPr>
              <a:t>In August 2012, </a:t>
            </a:r>
            <a:r>
              <a:rPr lang="en-US" sz="1400" dirty="0" smtClean="0">
                <a:latin typeface="Arial Narrow" pitchFamily="34" charset="0"/>
                <a:cs typeface="Arial" charset="0"/>
              </a:rPr>
              <a:t>VA established a new Prompt Payment Type Code (“Y”) to facilitate acceleration of commercial vendor payments to pay at 14 days after receipt of all proper payment documentation</a:t>
            </a:r>
          </a:p>
          <a:p>
            <a:pPr marL="640004" lvl="1" indent="-182804">
              <a:lnSpc>
                <a:spcPct val="80000"/>
              </a:lnSpc>
              <a:buFontTx/>
              <a:buChar char="•"/>
              <a:defRPr/>
            </a:pPr>
            <a:r>
              <a:rPr lang="en-US" sz="1400" dirty="0" smtClean="0">
                <a:latin typeface="Arial Narrow" pitchFamily="34" charset="0"/>
                <a:cs typeface="Arial" charset="0"/>
              </a:rPr>
              <a:t>During August, VA paid just 38 percent of commercial vendor </a:t>
            </a:r>
            <a:r>
              <a:rPr lang="en-US" sz="1400" dirty="0">
                <a:latin typeface="Arial Narrow" pitchFamily="34" charset="0"/>
              </a:rPr>
              <a:t>invoices within the 15 day OMB </a:t>
            </a:r>
            <a:r>
              <a:rPr lang="en-US" sz="1400" dirty="0" smtClean="0">
                <a:latin typeface="Arial Narrow" pitchFamily="34" charset="0"/>
              </a:rPr>
              <a:t>goal</a:t>
            </a:r>
          </a:p>
          <a:p>
            <a:pPr marL="182804" indent="-182804">
              <a:lnSpc>
                <a:spcPct val="80000"/>
              </a:lnSpc>
              <a:buFontTx/>
              <a:buChar char="•"/>
              <a:defRPr/>
            </a:pPr>
            <a:r>
              <a:rPr lang="en-US" sz="1400" dirty="0">
                <a:latin typeface="Arial Narrow" pitchFamily="34" charset="0"/>
              </a:rPr>
              <a:t>FSC worked with the Denver Acquisition and Logistics Center (DALC) to program the use of the new Prompt Payment Type “Y” code to pay </a:t>
            </a:r>
            <a:r>
              <a:rPr lang="en-US" sz="1400" dirty="0" smtClean="0">
                <a:latin typeface="Arial Narrow" pitchFamily="34" charset="0"/>
              </a:rPr>
              <a:t>their EDI </a:t>
            </a:r>
            <a:r>
              <a:rPr lang="en-US" sz="1400" dirty="0">
                <a:latin typeface="Arial Narrow" pitchFamily="34" charset="0"/>
              </a:rPr>
              <a:t>prosthetics </a:t>
            </a:r>
            <a:r>
              <a:rPr lang="en-US" sz="1400" dirty="0" smtClean="0">
                <a:latin typeface="Arial Narrow" pitchFamily="34" charset="0"/>
              </a:rPr>
              <a:t>payments</a:t>
            </a:r>
          </a:p>
          <a:p>
            <a:pPr marL="640004" lvl="1" indent="-182804">
              <a:lnSpc>
                <a:spcPct val="80000"/>
              </a:lnSpc>
              <a:buFontTx/>
              <a:buChar char="•"/>
              <a:defRPr/>
            </a:pPr>
            <a:r>
              <a:rPr lang="en-US" sz="1400" dirty="0" smtClean="0">
                <a:latin typeface="Arial Narrow" pitchFamily="34" charset="0"/>
              </a:rPr>
              <a:t>Completed September 21st, VA’s September commercial vendor payment timeliness improved to 67 percent.  However, some DALC </a:t>
            </a:r>
            <a:r>
              <a:rPr lang="en-US" sz="1400" dirty="0">
                <a:latin typeface="Arial Narrow" pitchFamily="34" charset="0"/>
              </a:rPr>
              <a:t>payments </a:t>
            </a:r>
            <a:r>
              <a:rPr lang="en-US" sz="1400" dirty="0" smtClean="0">
                <a:latin typeface="Arial Narrow" pitchFamily="34" charset="0"/>
              </a:rPr>
              <a:t>processed </a:t>
            </a:r>
            <a:r>
              <a:rPr lang="en-US" sz="1400" dirty="0">
                <a:latin typeface="Arial Narrow" pitchFamily="34" charset="0"/>
              </a:rPr>
              <a:t>under the original 30 day Prompt Payment guidelines </a:t>
            </a:r>
            <a:r>
              <a:rPr lang="en-US" sz="1400" dirty="0" smtClean="0">
                <a:latin typeface="Arial Narrow" pitchFamily="34" charset="0"/>
              </a:rPr>
              <a:t>before this change were scheduled </a:t>
            </a:r>
            <a:r>
              <a:rPr lang="en-US" sz="1400" dirty="0">
                <a:latin typeface="Arial Narrow" pitchFamily="34" charset="0"/>
              </a:rPr>
              <a:t>for payment </a:t>
            </a:r>
            <a:r>
              <a:rPr lang="en-US" sz="1400" dirty="0" smtClean="0">
                <a:latin typeface="Arial Narrow" pitchFamily="34" charset="0"/>
              </a:rPr>
              <a:t>in October</a:t>
            </a:r>
          </a:p>
          <a:p>
            <a:pPr marL="182804" indent="-182804">
              <a:lnSpc>
                <a:spcPct val="80000"/>
              </a:lnSpc>
              <a:buFontTx/>
              <a:buChar char="•"/>
              <a:defRPr/>
            </a:pPr>
            <a:r>
              <a:rPr lang="en-US" sz="1400" dirty="0" smtClean="0">
                <a:latin typeface="Arial Narrow" pitchFamily="34" charset="0"/>
              </a:rPr>
              <a:t>During October, VA paid 81 percent of all commercial vendors within the 15 day OMB goal</a:t>
            </a:r>
          </a:p>
          <a:p>
            <a:pPr marL="640004" lvl="1" indent="-182804">
              <a:lnSpc>
                <a:spcPct val="80000"/>
              </a:lnSpc>
              <a:buFontTx/>
              <a:buChar char="•"/>
              <a:defRPr/>
            </a:pPr>
            <a:r>
              <a:rPr lang="en-US" sz="1400" dirty="0">
                <a:latin typeface="Arial Narrow" pitchFamily="34" charset="0"/>
              </a:rPr>
              <a:t>FSC paid 90 percent of October’s payments within the 15 day goal</a:t>
            </a:r>
          </a:p>
          <a:p>
            <a:pPr marL="640004" lvl="1" indent="-182804">
              <a:lnSpc>
                <a:spcPct val="80000"/>
              </a:lnSpc>
              <a:buFontTx/>
              <a:buChar char="•"/>
              <a:defRPr/>
            </a:pPr>
            <a:r>
              <a:rPr lang="en-US" sz="1400" dirty="0">
                <a:latin typeface="Arial Narrow" pitchFamily="34" charset="0"/>
              </a:rPr>
              <a:t>Non-FSC entities paid 77 percent of all commercial vendors within the 15 day OMB goal</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November 8, 2012</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 xmlns:p14="http://schemas.microsoft.com/office/powerpoint/2010/main" val="30836518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 xmlns:p14="http://schemas.microsoft.com/office/powerpoint/2010/main" val="3588267943"/>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October 2012</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 xmlns:p14="http://schemas.microsoft.com/office/powerpoint/2010/main" val="4283479677"/>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(Oct)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(Nov)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 xmlns:p14="http://schemas.microsoft.com/office/powerpoint/2010/main" val="61313158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 xmlns:p14="http://schemas.microsoft.com/office/powerpoint/2010/main" val="862340784"/>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 xmlns:p14="http://schemas.microsoft.com/office/powerpoint/2010/main" val="3096199915"/>
              </p:ext>
            </p:extLst>
          </p:nvPr>
        </p:nvGraphicFramePr>
        <p:xfrm>
          <a:off x="457200" y="1981200"/>
          <a:ext cx="7175500" cy="3760787"/>
        </p:xfrm>
        <a:graphic>
          <a:graphicData uri="http://schemas.openxmlformats.org/presentationml/2006/ole">
            <p:oleObj spid="_x0000_s123906" name="Worksheet" r:id="rId4" imgW="6715235" imgH="4172040"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595790"/>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pic>
        <p:nvPicPr>
          <p:cNvPr id="24" name="Picture 6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492142" y="-4761"/>
            <a:ext cx="1190625"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7" name="Oval 28"/>
          <p:cNvSpPr>
            <a:spLocks noChangeArrowheads="1"/>
          </p:cNvSpPr>
          <p:nvPr/>
        </p:nvSpPr>
        <p:spPr bwMode="auto">
          <a:xfrm>
            <a:off x="8610600" y="543404"/>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76704"/>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3" name="Oval 28"/>
          <p:cNvSpPr>
            <a:spLocks noChangeArrowheads="1"/>
          </p:cNvSpPr>
          <p:nvPr/>
        </p:nvSpPr>
        <p:spPr bwMode="auto">
          <a:xfrm>
            <a:off x="8610600" y="548168"/>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Above </a:t>
            </a:r>
            <a:r>
              <a:rPr lang="en-US" sz="1200" b="1" dirty="0"/>
              <a:t>Goal </a:t>
            </a:r>
          </a:p>
        </p:txBody>
      </p:sp>
    </p:spTree>
    <p:extLst>
      <p:ext uri="{BB962C8B-B14F-4D97-AF65-F5344CB8AC3E}">
        <p14:creationId xmlns="" xmlns:p14="http://schemas.microsoft.com/office/powerpoint/2010/main" val="629738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138132</TotalTime>
  <Words>879</Words>
  <Application>Microsoft Office PowerPoint</Application>
  <PresentationFormat>On-screen Show (4:3)</PresentationFormat>
  <Paragraphs>152</Paragraphs>
  <Slides>5</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Office Theme</vt:lpstr>
      <vt:lpstr>Worksheet</vt:lpstr>
      <vt:lpstr>Improper Payments Initiative</vt:lpstr>
      <vt:lpstr>Slide 2</vt:lpstr>
      <vt:lpstr>Metric:</vt:lpstr>
      <vt:lpstr>Slide 4</vt:lpstr>
      <vt:lpstr>Metric:</vt:lpstr>
    </vt:vector>
  </TitlesOfParts>
  <Company>Department of Veterans Affairs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J. Schroeder</cp:lastModifiedBy>
  <cp:revision>663</cp:revision>
  <cp:lastPrinted>2012-09-07T15:17:07Z</cp:lastPrinted>
  <dcterms:created xsi:type="dcterms:W3CDTF">2011-01-25T19:25:14Z</dcterms:created>
  <dcterms:modified xsi:type="dcterms:W3CDTF">2012-11-20T21:38:13Z</dcterms:modified>
</cp:coreProperties>
</file>