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xls" ContentType="application/vnd.ms-exce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308" r:id="rId2"/>
    <p:sldId id="341" r:id="rId3"/>
    <p:sldId id="345" r:id="rId4"/>
    <p:sldId id="342" r:id="rId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0867" autoAdjust="0"/>
    <p:restoredTop sz="99314" autoAdjust="0"/>
  </p:normalViewPr>
  <p:slideViewPr>
    <p:cSldViewPr>
      <p:cViewPr>
        <p:scale>
          <a:sx n="100" d="100"/>
          <a:sy n="100" d="100"/>
        </p:scale>
        <p:origin x="-72" y="6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475" cy="465138"/>
          </a:xfrm>
          <a:prstGeom prst="rect">
            <a:avLst/>
          </a:prstGeom>
        </p:spPr>
        <p:txBody>
          <a:bodyPr vert="horz" lIns="91431" tIns="45715" rIns="91431" bIns="45715" rtlCol="0"/>
          <a:lstStyle>
            <a:lvl1pPr algn="l">
              <a:defRPr sz="1200"/>
            </a:lvl1pPr>
          </a:lstStyle>
          <a:p>
            <a:endParaRPr lang="en-US" dirty="0"/>
          </a:p>
        </p:txBody>
      </p:sp>
      <p:sp>
        <p:nvSpPr>
          <p:cNvPr id="3" name="Date Placeholder 2"/>
          <p:cNvSpPr>
            <a:spLocks noGrp="1"/>
          </p:cNvSpPr>
          <p:nvPr>
            <p:ph type="dt" sz="quarter" idx="1"/>
          </p:nvPr>
        </p:nvSpPr>
        <p:spPr>
          <a:xfrm>
            <a:off x="3970339" y="1"/>
            <a:ext cx="3038475" cy="465138"/>
          </a:xfrm>
          <a:prstGeom prst="rect">
            <a:avLst/>
          </a:prstGeom>
        </p:spPr>
        <p:txBody>
          <a:bodyPr vert="horz" lIns="91431" tIns="45715" rIns="91431" bIns="45715" rtlCol="0"/>
          <a:lstStyle>
            <a:lvl1pPr algn="r">
              <a:defRPr sz="1200"/>
            </a:lvl1pPr>
          </a:lstStyle>
          <a:p>
            <a:fld id="{6F9EC5CB-E02C-4104-B359-1DA73B213AE1}" type="datetimeFigureOut">
              <a:rPr lang="en-US" smtClean="0"/>
              <a:pPr/>
              <a:t>2/4/2013</a:t>
            </a:fld>
            <a:endParaRPr lang="en-US" dirty="0"/>
          </a:p>
        </p:txBody>
      </p:sp>
      <p:sp>
        <p:nvSpPr>
          <p:cNvPr id="4" name="Footer Placeholder 3"/>
          <p:cNvSpPr>
            <a:spLocks noGrp="1"/>
          </p:cNvSpPr>
          <p:nvPr>
            <p:ph type="ftr" sz="quarter" idx="2"/>
          </p:nvPr>
        </p:nvSpPr>
        <p:spPr>
          <a:xfrm>
            <a:off x="1" y="8829675"/>
            <a:ext cx="3038475" cy="465138"/>
          </a:xfrm>
          <a:prstGeom prst="rect">
            <a:avLst/>
          </a:prstGeom>
        </p:spPr>
        <p:txBody>
          <a:bodyPr vert="horz" lIns="91431" tIns="45715" rIns="91431" bIns="457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31" tIns="45715" rIns="91431" bIns="45715"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xmlns=""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475" cy="465138"/>
          </a:xfrm>
          <a:prstGeom prst="rect">
            <a:avLst/>
          </a:prstGeom>
        </p:spPr>
        <p:txBody>
          <a:bodyPr vert="horz" lIns="91431" tIns="45715" rIns="91431" bIns="45715" rtlCol="0"/>
          <a:lstStyle>
            <a:lvl1pPr algn="l">
              <a:defRPr sz="1200"/>
            </a:lvl1pPr>
          </a:lstStyle>
          <a:p>
            <a:endParaRPr lang="en-US" dirty="0"/>
          </a:p>
        </p:txBody>
      </p:sp>
      <p:sp>
        <p:nvSpPr>
          <p:cNvPr id="3" name="Date Placeholder 2"/>
          <p:cNvSpPr>
            <a:spLocks noGrp="1"/>
          </p:cNvSpPr>
          <p:nvPr>
            <p:ph type="dt" idx="1"/>
          </p:nvPr>
        </p:nvSpPr>
        <p:spPr>
          <a:xfrm>
            <a:off x="3970339" y="1"/>
            <a:ext cx="3038475" cy="465138"/>
          </a:xfrm>
          <a:prstGeom prst="rect">
            <a:avLst/>
          </a:prstGeom>
        </p:spPr>
        <p:txBody>
          <a:bodyPr vert="horz" lIns="91431" tIns="45715" rIns="91431" bIns="45715" rtlCol="0"/>
          <a:lstStyle>
            <a:lvl1pPr algn="r">
              <a:defRPr sz="1200"/>
            </a:lvl1pPr>
          </a:lstStyle>
          <a:p>
            <a:fld id="{93CD0360-B7DD-409A-B109-F5D002317353}" type="datetimeFigureOut">
              <a:rPr lang="en-US" smtClean="0"/>
              <a:pPr/>
              <a:t>2/4/2013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31" tIns="45715" rIns="91431" bIns="45715"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31" tIns="45715" rIns="91431"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675"/>
            <a:ext cx="3038475" cy="465138"/>
          </a:xfrm>
          <a:prstGeom prst="rect">
            <a:avLst/>
          </a:prstGeom>
        </p:spPr>
        <p:txBody>
          <a:bodyPr vert="horz" lIns="91431" tIns="45715" rIns="91431" bIns="457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9" y="8829675"/>
            <a:ext cx="3038475" cy="465138"/>
          </a:xfrm>
          <a:prstGeom prst="rect">
            <a:avLst/>
          </a:prstGeom>
        </p:spPr>
        <p:txBody>
          <a:bodyPr vert="horz" lIns="91431" tIns="45715" rIns="91431" bIns="45715"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xmlns=""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2</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4</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F9D01A8-DCEE-41EE-AAE1-98D3C84B97EA}" type="datetimeFigureOut">
              <a:rPr lang="en-US"/>
              <a:pPr>
                <a:defRPr/>
              </a:pPr>
              <a:t>2/4/2013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660E6A7-E25F-423E-A8DF-6447F9A1998D}" type="datetimeFigureOut">
              <a:rPr lang="en-US"/>
              <a:pPr>
                <a:defRPr/>
              </a:pPr>
              <a:t>2/4/2013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5DB3F22-45BC-4887-B62F-E86825FCF9BD}" type="datetimeFigureOut">
              <a:rPr lang="en-US"/>
              <a:pPr>
                <a:defRPr/>
              </a:pPr>
              <a:t>2/4/2013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BE65A1-62D3-4D8A-9025-0E48739EC81B}" type="datetimeFigureOut">
              <a:rPr lang="en-US"/>
              <a:pPr>
                <a:defRPr/>
              </a:pPr>
              <a:t>2/4/2013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1B96C4D-42A1-4456-AF34-0DD8F0AFC9EF}" type="datetimeFigureOut">
              <a:rPr lang="en-US"/>
              <a:pPr>
                <a:defRPr/>
              </a:pPr>
              <a:t>2/4/2013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81626B0-0143-4AD4-8577-7953715D53B6}" type="datetimeFigureOut">
              <a:rPr lang="en-US"/>
              <a:pPr>
                <a:defRPr/>
              </a:pPr>
              <a:t>2/4/2013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08ABFE8-8F7C-4EEC-B6BF-9BD845FB8681}" type="datetimeFigureOut">
              <a:rPr lang="en-US"/>
              <a:pPr>
                <a:defRPr/>
              </a:pPr>
              <a:t>2/4/2013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6E14C79-0BFF-47AC-A6AD-108B90AF5598}" type="datetimeFigureOut">
              <a:rPr lang="en-US"/>
              <a:pPr>
                <a:defRPr/>
              </a:pPr>
              <a:t>2/4/2013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4614A08-DB01-4902-BD56-CF1FCF32B398}" type="datetimeFigureOut">
              <a:rPr lang="en-US"/>
              <a:pPr>
                <a:defRPr/>
              </a:pPr>
              <a:t>2/4/2013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24CAC5A-EC72-49DB-B792-8F32F457D94F}" type="datetimeFigureOut">
              <a:rPr lang="en-US"/>
              <a:pPr>
                <a:defRPr/>
              </a:pPr>
              <a:t>2/4/2013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F5E71F8-0E4B-429B-A45F-50A767803508}" type="datetimeFigureOut">
              <a:rPr lang="en-US"/>
              <a:pPr>
                <a:defRPr/>
              </a:pPr>
              <a:t>2/4/2013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994FAF2-562E-48BE-B7BD-B4900E6FEF0A}" type="datetimeFigureOut">
              <a:rPr lang="en-US"/>
              <a:pPr>
                <a:defRPr/>
              </a:pPr>
              <a:t>2/4/2013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3.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Microsoft_Office_Excel_97-2003_Worksheet2.xls"/></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4918269"/>
          </a:xfrm>
          <a:prstGeom prst="rect">
            <a:avLst/>
          </a:prstGeom>
          <a:ln>
            <a:noFill/>
          </a:ln>
        </p:spPr>
        <p:txBody>
          <a:bodyPr>
            <a:spAutoFit/>
          </a:bodyPr>
          <a:lstStyle/>
          <a:p>
            <a:pPr eaLnBrk="1" hangingPunct="1">
              <a:defRPr/>
            </a:pPr>
            <a:r>
              <a:rPr lang="en-US" sz="1400" b="1" i="1" dirty="0" smtClean="0">
                <a:latin typeface="Arial Narrow" pitchFamily="34" charset="0"/>
                <a:cs typeface="Arial" pitchFamily="34" charset="0"/>
              </a:rPr>
              <a:t>Note:  </a:t>
            </a:r>
            <a:r>
              <a:rPr lang="en-US" sz="1400" i="1" dirty="0" smtClean="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VA 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smtClean="0">
              <a:latin typeface="Arial Narrow" pitchFamily="34" charset="0"/>
              <a:cs typeface="Arial" charset="0"/>
            </a:endParaRPr>
          </a:p>
          <a:p>
            <a:pPr>
              <a:lnSpc>
                <a:spcPct val="80000"/>
              </a:lnSpc>
              <a:defRPr/>
            </a:pPr>
            <a:r>
              <a:rPr lang="en-US" sz="1400" b="1" dirty="0" smtClean="0">
                <a:latin typeface="Arial Narrow" pitchFamily="34" charset="0"/>
                <a:cs typeface="Arial" pitchFamily="34" charset="0"/>
              </a:rPr>
              <a:t>December Highlights</a:t>
            </a:r>
            <a:r>
              <a:rPr lang="en-US" sz="1400" dirty="0">
                <a:latin typeface="Arial Narrow" pitchFamily="34" charset="0"/>
                <a:cs typeface="Arial" pitchFamily="34" charset="0"/>
              </a:rPr>
              <a:t>:</a:t>
            </a:r>
          </a:p>
          <a:p>
            <a:pPr eaLnBrk="1" hangingPunct="1">
              <a:lnSpc>
                <a:spcPct val="80000"/>
              </a:lnSpc>
              <a:defRPr/>
            </a:pPr>
            <a:endParaRPr lang="en-US" sz="1400" dirty="0" smtClean="0">
              <a:latin typeface="Arial Narrow" pitchFamily="34" charset="0"/>
              <a:cs typeface="Arial" charset="0"/>
            </a:endParaRPr>
          </a:p>
          <a:p>
            <a:pPr marL="182804" indent="-182804" eaLnBrk="1" hangingPunct="1">
              <a:lnSpc>
                <a:spcPct val="80000"/>
              </a:lnSpc>
              <a:buFontTx/>
              <a:buChar char="•"/>
              <a:defRPr/>
            </a:pPr>
            <a:r>
              <a:rPr lang="en-US" sz="1400" dirty="0" smtClean="0">
                <a:latin typeface="Arial Narrow" pitchFamily="34" charset="0"/>
                <a:cs typeface="Arial" charset="0"/>
              </a:rPr>
              <a:t>VA paid </a:t>
            </a:r>
            <a:r>
              <a:rPr lang="en-US" sz="1400" dirty="0" smtClean="0">
                <a:latin typeface="Arial Narrow" pitchFamily="34" charset="0"/>
              </a:rPr>
              <a:t>94</a:t>
            </a:r>
            <a:r>
              <a:rPr lang="en-US" sz="1400" dirty="0" smtClean="0">
                <a:latin typeface="Arial Narrow" pitchFamily="34" charset="0"/>
                <a:cs typeface="Arial" charset="0"/>
              </a:rPr>
              <a:t> percent of small business invoices in </a:t>
            </a:r>
            <a:r>
              <a:rPr lang="en-US" sz="1400" dirty="0" smtClean="0">
                <a:latin typeface="Arial Narrow" pitchFamily="34" charset="0"/>
              </a:rPr>
              <a:t>December</a:t>
            </a:r>
            <a:r>
              <a:rPr lang="en-US" sz="1400" dirty="0" smtClean="0">
                <a:latin typeface="Arial Narrow" pitchFamily="34" charset="0"/>
                <a:cs typeface="Arial" charset="0"/>
              </a:rPr>
              <a:t> within the 15 day timeliness metric bettering the VA goal </a:t>
            </a:r>
          </a:p>
          <a:p>
            <a:pPr marL="166688" lvl="1" indent="-166688">
              <a:lnSpc>
                <a:spcPct val="80000"/>
              </a:lnSpc>
              <a:buFontTx/>
              <a:buChar char="•"/>
              <a:defRPr/>
            </a:pPr>
            <a:r>
              <a:rPr lang="en-US" sz="1400" dirty="0" smtClean="0">
                <a:latin typeface="Arial Narrow" pitchFamily="34" charset="0"/>
              </a:rPr>
              <a:t>Station 791 (Denver Acquisition and Logistics Center) continues a new high volume small business contract for the repair of hearing aids which were paid within the 15 day timeliness metric which has helped boost payment timeliness</a:t>
            </a:r>
          </a:p>
          <a:p>
            <a:pPr marL="166688" lvl="1" indent="-166688">
              <a:lnSpc>
                <a:spcPct val="80000"/>
              </a:lnSpc>
              <a:buFontTx/>
              <a:buChar char="•"/>
              <a:defRPr/>
            </a:pPr>
            <a:r>
              <a:rPr lang="en-US" sz="1400" dirty="0" smtClean="0">
                <a:latin typeface="Arial Narrow" pitchFamily="34" charset="0"/>
              </a:rPr>
              <a:t>FSC  has issued a notice to VA stations highlighting the OMB goal and encouraged timely certification of invoices and receipt processing during VHA Fiscal Officers Calls</a:t>
            </a:r>
          </a:p>
          <a:p>
            <a:pPr marL="166688" lvl="1" indent="-166688">
              <a:lnSpc>
                <a:spcPct val="80000"/>
              </a:lnSpc>
              <a:buFontTx/>
              <a:buChar char="•"/>
              <a:defRPr/>
            </a:pPr>
            <a:r>
              <a:rPr lang="en-US" sz="1400" dirty="0" smtClean="0">
                <a:latin typeface="Arial Narrow" pitchFamily="34" charset="0"/>
              </a:rPr>
              <a:t>FSC has used mail campaigns to vendors to promote ways to shorten the payment cycle time and obtain payment information by using Electronic Funds Transfer (EFT), Electronic Invoicing, Central Contractor Registration (CCR), and FSC’s Vendor Inquiry System (VIS) web portal to monitor payment information</a:t>
            </a:r>
          </a:p>
          <a:p>
            <a:pPr marL="166688" lvl="1" indent="-166688">
              <a:lnSpc>
                <a:spcPct val="80000"/>
              </a:lnSpc>
              <a:buFontTx/>
              <a:buChar char="•"/>
              <a:defRPr/>
            </a:pPr>
            <a:r>
              <a:rPr lang="en-US" sz="1400" dirty="0" smtClean="0">
                <a:latin typeface="Arial Narrow" pitchFamily="34" charset="0"/>
              </a:rPr>
              <a:t>FSC continues to analyze small business payment data to identify opportunities to further increase payment timeliness and will work with Administrations/Stations to identify causes for delayed payments and potential procedures for accelerating payments</a:t>
            </a:r>
          </a:p>
          <a:p>
            <a:pPr marL="640004" lvl="1" indent="-182804">
              <a:lnSpc>
                <a:spcPct val="80000"/>
              </a:lnSpc>
              <a:buFontTx/>
              <a:buChar char="•"/>
              <a:defRPr/>
            </a:pPr>
            <a:endParaRPr lang="en-US" sz="1400" dirty="0" smtClean="0">
              <a:latin typeface="Arial Narrow" pitchFamily="34" charset="0"/>
              <a:cs typeface="Arial"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solidFill>
                  <a:srgbClr val="FF0000"/>
                </a:solidFill>
                <a:latin typeface="Arial Narrow" pitchFamily="34" charset="0"/>
                <a:hlinkClick r:id="rId2"/>
              </a:rPr>
              <a:t>Kevin.Miers@va.gov</a:t>
            </a:r>
            <a:r>
              <a:rPr lang="en-US" sz="1000" dirty="0" smtClean="0">
                <a:latin typeface="Arial Narrow" pitchFamily="34" charset="0"/>
              </a:rPr>
              <a:t> </a:t>
            </a:r>
            <a:endParaRPr lang="en-US" sz="1000" dirty="0">
              <a:latin typeface="Arial Narrow" pitchFamily="34" charset="0"/>
            </a:endParaRPr>
          </a:p>
          <a:p>
            <a:pPr marL="457014" indent="-457014" eaLnBrk="1" hangingPunct="1">
              <a:defRPr/>
            </a:pPr>
            <a:r>
              <a:rPr lang="en-US" sz="1000" b="1" dirty="0">
                <a:latin typeface="Arial Narrow" pitchFamily="34" charset="0"/>
              </a:rPr>
              <a:t>Approved by:</a:t>
            </a:r>
            <a:r>
              <a:rPr lang="en-US" sz="1000" dirty="0">
                <a:latin typeface="Arial Narrow" pitchFamily="34" charset="0"/>
              </a:rPr>
              <a:t>  Robert Adams, Deputy Director, VA Financial Services Center, (512) 460-5002 </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January 7,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1</a:t>
            </a:fld>
            <a:endParaRPr lang="en-US" dirty="0" smtClean="0">
              <a:solidFill>
                <a:srgbClr val="000000"/>
              </a:solidFill>
            </a:endParaRPr>
          </a:p>
        </p:txBody>
      </p:sp>
    </p:spTree>
    <p:extLst>
      <p:ext uri="{BB962C8B-B14F-4D97-AF65-F5344CB8AC3E}">
        <p14:creationId xmlns:p14="http://schemas.microsoft.com/office/powerpoint/2010/main" xmlns="" val="117320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xmlns="" val="1281870555"/>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1027" name="Date Placeholder 1"/>
          <p:cNvSpPr>
            <a:spLocks noGrp="1"/>
          </p:cNvSpPr>
          <p:nvPr>
            <p:ph type="dt" sz="half" idx="10"/>
          </p:nvPr>
        </p:nvSpPr>
        <p:spPr>
          <a:xfrm>
            <a:off x="457199" y="6356350"/>
            <a:ext cx="2600803" cy="365125"/>
          </a:xfrm>
          <a:noFill/>
        </p:spPr>
        <p:txBody>
          <a:bodyPr/>
          <a:lstStyle/>
          <a:p>
            <a:r>
              <a:rPr lang="en-US" sz="1400" dirty="0" smtClean="0">
                <a:solidFill>
                  <a:srgbClr val="000000"/>
                </a:solidFill>
                <a:latin typeface="Arial" pitchFamily="34" charset="0"/>
                <a:cs typeface="Arial" pitchFamily="34" charset="0"/>
              </a:rPr>
              <a:t>Data Through December 2012</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2</a:t>
            </a:fld>
            <a:endParaRPr lang="en-US" dirty="0" smtClean="0">
              <a:solidFill>
                <a:srgbClr val="000000"/>
              </a:solidFill>
            </a:endParaRPr>
          </a:p>
        </p:txBody>
      </p:sp>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xmlns="" val="2950166234"/>
              </p:ext>
            </p:extLst>
          </p:nvPr>
        </p:nvGraphicFramePr>
        <p:xfrm>
          <a:off x="6781799" y="0"/>
          <a:ext cx="2362201" cy="1486853"/>
        </p:xfrm>
        <a:graphic>
          <a:graphicData uri="http://schemas.openxmlformats.org/drawingml/2006/table">
            <a:tbl>
              <a:tblPr/>
              <a:tblGrid>
                <a:gridCol w="1448491"/>
                <a:gridCol w="91371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(Dec)</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(Jan)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xmlns="" val="3325631230"/>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xmlns="" val="630937366"/>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273977" y="1840651"/>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Documentation</a:t>
            </a: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xmlns="" val="1123572353"/>
              </p:ext>
            </p:extLst>
          </p:nvPr>
        </p:nvGraphicFramePr>
        <p:xfrm>
          <a:off x="512763" y="2087563"/>
          <a:ext cx="8174037" cy="3540125"/>
        </p:xfrm>
        <a:graphic>
          <a:graphicData uri="http://schemas.openxmlformats.org/presentationml/2006/ole">
            <p:oleObj spid="_x0000_s103502" name="Worksheet" r:id="rId4" imgW="7657999" imgH="3819420" progId="Excel.Sheet.8">
              <p:embed/>
            </p:oleObj>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a:solidFill>
                  <a:srgbClr val="800000"/>
                </a:solidFill>
                <a:latin typeface="Arial Rounded MT Bold" pitchFamily="34" charset="0"/>
              </a:rPr>
              <a:t>Commercial Small Business Payment Timeliness</a:t>
            </a:r>
          </a:p>
          <a:p>
            <a:pPr algn="ctr"/>
            <a:endParaRPr lang="en-US" sz="1800" dirty="0">
              <a:solidFill>
                <a:srgbClr val="800000"/>
              </a:solidFill>
              <a:latin typeface="Arial Rounded MT Bold" pitchFamily="34" charset="0"/>
            </a:endParaRPr>
          </a:p>
        </p:txBody>
      </p:sp>
      <p:sp>
        <p:nvSpPr>
          <p:cNvPr id="27"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28" name="Oval 28"/>
          <p:cNvSpPr>
            <a:spLocks noChangeArrowheads="1"/>
          </p:cNvSpPr>
          <p:nvPr/>
        </p:nvSpPr>
        <p:spPr bwMode="auto">
          <a:xfrm>
            <a:off x="8610600" y="285756"/>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9" name="Rectangle 8"/>
          <p:cNvSpPr/>
          <p:nvPr/>
        </p:nvSpPr>
        <p:spPr>
          <a:xfrm>
            <a:off x="3733800" y="2545417"/>
            <a:ext cx="685800" cy="253916"/>
          </a:xfrm>
          <a:prstGeom prst="rect">
            <a:avLst/>
          </a:prstGeom>
          <a:solidFill>
            <a:schemeClr val="bg1"/>
          </a:solidFill>
        </p:spPr>
        <p:txBody>
          <a:bodyPr wrap="square">
            <a:spAutoFit/>
          </a:bodyPr>
          <a:lstStyle/>
          <a:p>
            <a:r>
              <a:rPr lang="en-US" sz="1050" b="1" dirty="0" smtClean="0"/>
              <a:t>  Trend</a:t>
            </a:r>
            <a:endParaRPr lang="en-US" sz="1000" b="1" dirty="0"/>
          </a:p>
        </p:txBody>
      </p:sp>
      <p:sp>
        <p:nvSpPr>
          <p:cNvPr id="10" name="Rectangle 9"/>
          <p:cNvSpPr/>
          <p:nvPr/>
        </p:nvSpPr>
        <p:spPr>
          <a:xfrm>
            <a:off x="3581400" y="954407"/>
            <a:ext cx="2237034" cy="276999"/>
          </a:xfrm>
          <a:prstGeom prst="rect">
            <a:avLst/>
          </a:prstGeom>
        </p:spPr>
        <p:txBody>
          <a:bodyPr wrap="square">
            <a:spAutoFit/>
          </a:bodyPr>
          <a:lstStyle/>
          <a:p>
            <a:r>
              <a:rPr lang="en-US" sz="1200" b="1" dirty="0"/>
              <a:t>Timeliness Exceeds Goal </a:t>
            </a:r>
          </a:p>
        </p:txBody>
      </p:sp>
      <p:cxnSp>
        <p:nvCxnSpPr>
          <p:cNvPr id="23" name="Straight Arrow Connector 22"/>
          <p:cNvCxnSpPr/>
          <p:nvPr/>
        </p:nvCxnSpPr>
        <p:spPr>
          <a:xfrm>
            <a:off x="3813544" y="2545417"/>
            <a:ext cx="0" cy="253916"/>
          </a:xfrm>
          <a:prstGeom prst="straightConnector1">
            <a:avLst/>
          </a:prstGeom>
          <a:ln w="28575" cmpd="sng">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4910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3305520"/>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December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smtClean="0">
                <a:latin typeface="Arial Narrow" pitchFamily="34" charset="0"/>
              </a:rPr>
              <a:t>In August 2012, </a:t>
            </a:r>
            <a:r>
              <a:rPr lang="en-US" sz="1400" dirty="0" smtClean="0">
                <a:latin typeface="Arial Narrow" pitchFamily="34" charset="0"/>
                <a:cs typeface="Arial" charset="0"/>
              </a:rPr>
              <a:t>VA established a new Prompt Payment Type Code (“Y”) to facilitate acceleration of commercial vendor payments to pay at 14 days after receipt of all proper payment documentation</a:t>
            </a:r>
          </a:p>
          <a:p>
            <a:pPr marL="182804" indent="-182804">
              <a:lnSpc>
                <a:spcPct val="80000"/>
              </a:lnSpc>
              <a:buFontTx/>
              <a:buChar char="•"/>
              <a:defRPr/>
            </a:pPr>
            <a:r>
              <a:rPr lang="en-US" sz="1400" dirty="0" smtClean="0">
                <a:latin typeface="Arial Narrow" pitchFamily="34" charset="0"/>
              </a:rPr>
              <a:t>FSC </a:t>
            </a:r>
            <a:r>
              <a:rPr lang="en-US" sz="1400" dirty="0">
                <a:latin typeface="Arial Narrow" pitchFamily="34" charset="0"/>
              </a:rPr>
              <a:t>worked with the Denver Acquisition and Logistics Center (DALC) to program the use of the new Prompt Payment Type “Y” code to pay </a:t>
            </a:r>
            <a:r>
              <a:rPr lang="en-US" sz="1400" dirty="0" smtClean="0">
                <a:latin typeface="Arial Narrow" pitchFamily="34" charset="0"/>
              </a:rPr>
              <a:t>their EDI </a:t>
            </a:r>
            <a:r>
              <a:rPr lang="en-US" sz="1400" dirty="0">
                <a:latin typeface="Arial Narrow" pitchFamily="34" charset="0"/>
              </a:rPr>
              <a:t>prosthetics </a:t>
            </a:r>
            <a:r>
              <a:rPr lang="en-US" sz="1400" dirty="0" smtClean="0">
                <a:latin typeface="Arial Narrow" pitchFamily="34" charset="0"/>
              </a:rPr>
              <a:t>payments</a:t>
            </a:r>
          </a:p>
          <a:p>
            <a:pPr marL="182804" indent="-182804">
              <a:lnSpc>
                <a:spcPct val="80000"/>
              </a:lnSpc>
              <a:buFontTx/>
              <a:buChar char="•"/>
              <a:defRPr/>
            </a:pPr>
            <a:r>
              <a:rPr lang="en-US" sz="1400" dirty="0" smtClean="0">
                <a:latin typeface="Arial Narrow" pitchFamily="34" charset="0"/>
              </a:rPr>
              <a:t>During December, VA paid 86 percent (FYTD 84 percent) of all commercial vendors within the 15 day OMB goal</a:t>
            </a:r>
          </a:p>
          <a:p>
            <a:pPr marL="640004" lvl="1" indent="-182804">
              <a:lnSpc>
                <a:spcPct val="80000"/>
              </a:lnSpc>
              <a:buFontTx/>
              <a:buChar char="•"/>
              <a:defRPr/>
            </a:pPr>
            <a:r>
              <a:rPr lang="en-US" sz="1400" dirty="0">
                <a:latin typeface="Arial Narrow" pitchFamily="34" charset="0"/>
              </a:rPr>
              <a:t>FSC paid </a:t>
            </a:r>
            <a:r>
              <a:rPr lang="en-US" sz="1400" dirty="0" smtClean="0">
                <a:latin typeface="Arial Narrow" pitchFamily="34" charset="0"/>
              </a:rPr>
              <a:t>90 </a:t>
            </a:r>
            <a:r>
              <a:rPr lang="en-US" sz="1400" dirty="0">
                <a:latin typeface="Arial Narrow" pitchFamily="34" charset="0"/>
              </a:rPr>
              <a:t>percent of </a:t>
            </a:r>
            <a:r>
              <a:rPr lang="en-US" sz="1400" dirty="0" smtClean="0">
                <a:latin typeface="Arial Narrow" pitchFamily="34" charset="0"/>
              </a:rPr>
              <a:t>December’s </a:t>
            </a:r>
            <a:r>
              <a:rPr lang="en-US" sz="1400" dirty="0">
                <a:latin typeface="Arial Narrow" pitchFamily="34" charset="0"/>
              </a:rPr>
              <a:t>payments within the 15 day </a:t>
            </a:r>
            <a:r>
              <a:rPr lang="en-US" sz="1400" dirty="0" smtClean="0">
                <a:latin typeface="Arial Narrow" pitchFamily="34" charset="0"/>
              </a:rPr>
              <a:t>OMB goal</a:t>
            </a:r>
            <a:endParaRPr lang="en-US" sz="1400" dirty="0">
              <a:latin typeface="Arial Narrow" pitchFamily="34" charset="0"/>
            </a:endParaRPr>
          </a:p>
          <a:p>
            <a:pPr marL="640004" lvl="1" indent="-182804">
              <a:lnSpc>
                <a:spcPct val="80000"/>
              </a:lnSpc>
              <a:buFontTx/>
              <a:buChar char="•"/>
              <a:defRPr/>
            </a:pPr>
            <a:r>
              <a:rPr lang="en-US" sz="1400" dirty="0">
                <a:latin typeface="Arial Narrow" pitchFamily="34" charset="0"/>
              </a:rPr>
              <a:t>Non-FSC entities paid </a:t>
            </a:r>
            <a:r>
              <a:rPr lang="en-US" sz="1400" dirty="0" smtClean="0">
                <a:latin typeface="Arial Narrow" pitchFamily="34" charset="0"/>
              </a:rPr>
              <a:t>85 </a:t>
            </a:r>
            <a:r>
              <a:rPr lang="en-US" sz="1400" dirty="0">
                <a:latin typeface="Arial Narrow" pitchFamily="34" charset="0"/>
              </a:rPr>
              <a:t>percent of all commercial vendors within the 15 day OMB goal</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January 7,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Tree>
    <p:extLst>
      <p:ext uri="{BB962C8B-B14F-4D97-AF65-F5344CB8AC3E}">
        <p14:creationId xmlns="" xmlns:p14="http://schemas.microsoft.com/office/powerpoint/2010/main" val="30836518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8"/>
          <p:cNvGraphicFramePr>
            <a:graphicFrameLocks noGrp="1"/>
          </p:cNvGraphicFramePr>
          <p:nvPr>
            <p:extLst>
              <p:ext uri="{D42A27DB-BD31-4B8C-83A1-F6EECF244321}">
                <p14:modId xmlns:p14="http://schemas.microsoft.com/office/powerpoint/2010/main" xmlns="" val="3588267943"/>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(Finance)-198</a:t>
                      </a:r>
                    </a:p>
                  </a:txBody>
                  <a:tcPr/>
                </a:tc>
              </a:tr>
            </a:tbl>
          </a:graphicData>
        </a:graphic>
      </p:graphicFrame>
      <p:sp>
        <p:nvSpPr>
          <p:cNvPr id="1027" name="Date Placeholder 1"/>
          <p:cNvSpPr>
            <a:spLocks noGrp="1"/>
          </p:cNvSpPr>
          <p:nvPr>
            <p:ph type="dt" sz="half" idx="10"/>
          </p:nvPr>
        </p:nvSpPr>
        <p:spPr>
          <a:xfrm>
            <a:off x="457200" y="6356350"/>
            <a:ext cx="2630254" cy="365125"/>
          </a:xfrm>
          <a:noFill/>
        </p:spPr>
        <p:txBody>
          <a:bodyPr/>
          <a:lstStyle/>
          <a:p>
            <a:r>
              <a:rPr lang="en-US" sz="1400" dirty="0" smtClean="0">
                <a:solidFill>
                  <a:srgbClr val="000000"/>
                </a:solidFill>
                <a:latin typeface="Arial" pitchFamily="34" charset="0"/>
                <a:cs typeface="Arial" pitchFamily="34" charset="0"/>
              </a:rPr>
              <a:t>Data Through December 2012</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4</a:t>
            </a:fld>
            <a:endParaRPr lang="en-US" dirty="0" smtClean="0">
              <a:solidFill>
                <a:srgbClr val="000000"/>
              </a:solidFill>
            </a:endParaRPr>
          </a:p>
        </p:txBody>
      </p:sp>
      <p:sp>
        <p:nvSpPr>
          <p:cNvPr id="4" name="Title 3"/>
          <p:cNvSpPr>
            <a:spLocks noGrp="1"/>
          </p:cNvSpPr>
          <p:nvPr>
            <p:ph type="title" idx="4294967295"/>
          </p:nvPr>
        </p:nvSpPr>
        <p:spPr>
          <a:xfrm>
            <a:off x="1752600" y="54454"/>
            <a:ext cx="5486400" cy="488950"/>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xmlns="" val="3847110341"/>
              </p:ext>
            </p:extLst>
          </p:nvPr>
        </p:nvGraphicFramePr>
        <p:xfrm>
          <a:off x="6915593" y="0"/>
          <a:ext cx="2228407" cy="1486853"/>
        </p:xfrm>
        <a:graphic>
          <a:graphicData uri="http://schemas.openxmlformats.org/drawingml/2006/table">
            <a:tbl>
              <a:tblPr/>
              <a:tblGrid>
                <a:gridCol w="1542607"/>
                <a:gridCol w="68580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(Dec)</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(Jan)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86%</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987798"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xmlns="" val="613131581"/>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xmlns="" val="862340784"/>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62200" y="1964850"/>
            <a:ext cx="4419599"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a:t>
            </a:r>
            <a:r>
              <a:rPr lang="en-US" sz="1000" dirty="0" smtClean="0">
                <a:solidFill>
                  <a:srgbClr val="000000"/>
                </a:solidFill>
              </a:rPr>
              <a:t>Documentation</a:t>
            </a:r>
            <a:endParaRPr lang="en-US" sz="1000" dirty="0">
              <a:solidFill>
                <a:srgbClr val="000000"/>
              </a:solidFill>
            </a:endParaRP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xmlns="" val="3715406792"/>
              </p:ext>
            </p:extLst>
          </p:nvPr>
        </p:nvGraphicFramePr>
        <p:xfrm>
          <a:off x="577850" y="2275196"/>
          <a:ext cx="8185150" cy="3465512"/>
        </p:xfrm>
        <a:graphic>
          <a:graphicData uri="http://schemas.openxmlformats.org/presentationml/2006/ole">
            <p:oleObj spid="_x0000_s104529" name="Worksheet" r:id="rId4" imgW="7657999" imgH="3505140" progId="Excel.Sheet.8">
              <p:embed/>
            </p:oleObj>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97838" y="595790"/>
            <a:ext cx="3748321" cy="738100"/>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600" dirty="0" smtClean="0">
                <a:solidFill>
                  <a:srgbClr val="800000"/>
                </a:solidFill>
                <a:latin typeface="Arial Rounded MT Bold" pitchFamily="34" charset="0"/>
              </a:rPr>
              <a:t>Overall Commercial </a:t>
            </a:r>
            <a:r>
              <a:rPr lang="en-US" sz="1600" dirty="0">
                <a:solidFill>
                  <a:srgbClr val="800000"/>
                </a:solidFill>
                <a:latin typeface="Arial Rounded MT Bold" pitchFamily="34" charset="0"/>
              </a:rPr>
              <a:t>Vendor Payment </a:t>
            </a:r>
            <a:r>
              <a:rPr lang="en-US" sz="1600" dirty="0" smtClean="0">
                <a:solidFill>
                  <a:srgbClr val="800000"/>
                </a:solidFill>
                <a:latin typeface="Arial Rounded MT Bold" pitchFamily="34" charset="0"/>
              </a:rPr>
              <a:t>Timeliness</a:t>
            </a:r>
          </a:p>
        </p:txBody>
      </p:sp>
      <p:sp>
        <p:nvSpPr>
          <p:cNvPr id="27" name="Oval 28"/>
          <p:cNvSpPr>
            <a:spLocks noChangeArrowheads="1"/>
          </p:cNvSpPr>
          <p:nvPr/>
        </p:nvSpPr>
        <p:spPr bwMode="auto">
          <a:xfrm>
            <a:off x="8610600" y="543404"/>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28" name="Oval 28"/>
          <p:cNvSpPr>
            <a:spLocks noChangeArrowheads="1"/>
          </p:cNvSpPr>
          <p:nvPr/>
        </p:nvSpPr>
        <p:spPr bwMode="auto">
          <a:xfrm>
            <a:off x="8610600" y="276704"/>
            <a:ext cx="152400" cy="152400"/>
          </a:xfrm>
          <a:prstGeom prst="ellipse">
            <a:avLst/>
          </a:prstGeom>
          <a:solidFill>
            <a:srgbClr val="00CC0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9" name="Rectangle 8"/>
          <p:cNvSpPr/>
          <p:nvPr/>
        </p:nvSpPr>
        <p:spPr>
          <a:xfrm>
            <a:off x="3886200" y="2787554"/>
            <a:ext cx="685799" cy="261610"/>
          </a:xfrm>
          <a:prstGeom prst="rect">
            <a:avLst/>
          </a:prstGeom>
          <a:solidFill>
            <a:schemeClr val="bg1"/>
          </a:solidFill>
        </p:spPr>
        <p:txBody>
          <a:bodyPr wrap="square">
            <a:spAutoFit/>
          </a:bodyPr>
          <a:lstStyle/>
          <a:p>
            <a:r>
              <a:rPr lang="en-US" sz="1100" b="1" dirty="0" smtClean="0"/>
              <a:t> Trend</a:t>
            </a:r>
            <a:endParaRPr lang="en-US" sz="1100" b="1" dirty="0"/>
          </a:p>
        </p:txBody>
      </p:sp>
      <p:cxnSp>
        <p:nvCxnSpPr>
          <p:cNvPr id="11" name="Straight Arrow Connector 10"/>
          <p:cNvCxnSpPr/>
          <p:nvPr/>
        </p:nvCxnSpPr>
        <p:spPr>
          <a:xfrm>
            <a:off x="3962400" y="2794464"/>
            <a:ext cx="0" cy="254700"/>
          </a:xfrm>
          <a:prstGeom prst="straightConnector1">
            <a:avLst/>
          </a:prstGeom>
          <a:ln w="28575" cmpd="sng">
            <a:solidFill>
              <a:srgbClr val="00CC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Oval 28"/>
          <p:cNvSpPr>
            <a:spLocks noChangeArrowheads="1"/>
          </p:cNvSpPr>
          <p:nvPr/>
        </p:nvSpPr>
        <p:spPr bwMode="auto">
          <a:xfrm>
            <a:off x="8610600" y="548168"/>
            <a:ext cx="152400" cy="152400"/>
          </a:xfrm>
          <a:prstGeom prst="ellipse">
            <a:avLst/>
          </a:prstGeom>
          <a:solidFill>
            <a:srgbClr val="00CC0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25" name="Rectangle 24"/>
          <p:cNvSpPr/>
          <p:nvPr/>
        </p:nvSpPr>
        <p:spPr>
          <a:xfrm>
            <a:off x="3682767" y="1195390"/>
            <a:ext cx="2237034" cy="276999"/>
          </a:xfrm>
          <a:prstGeom prst="rect">
            <a:avLst/>
          </a:prstGeom>
        </p:spPr>
        <p:txBody>
          <a:bodyPr wrap="square">
            <a:spAutoFit/>
          </a:bodyPr>
          <a:lstStyle/>
          <a:p>
            <a:r>
              <a:rPr lang="en-US" sz="1200" b="1" dirty="0"/>
              <a:t>Timeliness </a:t>
            </a:r>
            <a:r>
              <a:rPr lang="en-US" sz="1200" b="1" dirty="0" smtClean="0"/>
              <a:t>Above </a:t>
            </a:r>
            <a:r>
              <a:rPr lang="en-US" sz="1200" b="1" dirty="0"/>
              <a:t>Goal </a:t>
            </a:r>
          </a:p>
        </p:txBody>
      </p:sp>
    </p:spTree>
    <p:extLst>
      <p:ext uri="{BB962C8B-B14F-4D97-AF65-F5344CB8AC3E}">
        <p14:creationId xmlns:p14="http://schemas.microsoft.com/office/powerpoint/2010/main" xmlns="" val="629738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138764</TotalTime>
  <Words>671</Words>
  <Application>Microsoft Office PowerPoint</Application>
  <PresentationFormat>On-screen Show (4:3)</PresentationFormat>
  <Paragraphs>132</Paragraphs>
  <Slides>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6" baseType="lpstr">
      <vt:lpstr>Office Theme</vt:lpstr>
      <vt:lpstr>Worksheet</vt:lpstr>
      <vt:lpstr>Slide 1</vt:lpstr>
      <vt:lpstr>Metric:</vt:lpstr>
      <vt:lpstr>Slide 3</vt:lpstr>
      <vt:lpstr>Metric:</vt:lpstr>
    </vt:vector>
  </TitlesOfParts>
  <Company>Department of Veterans Affairs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J. Schroeder</cp:lastModifiedBy>
  <cp:revision>703</cp:revision>
  <cp:lastPrinted>2012-09-07T15:17:07Z</cp:lastPrinted>
  <dcterms:created xsi:type="dcterms:W3CDTF">2011-01-25T19:25:14Z</dcterms:created>
  <dcterms:modified xsi:type="dcterms:W3CDTF">2013-02-04T19:00:32Z</dcterms:modified>
</cp:coreProperties>
</file>