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50" r:id="rId2"/>
    <p:sldId id="351" r:id="rId3"/>
    <p:sldId id="352" r:id="rId4"/>
    <p:sldId id="353" r:id="rId5"/>
    <p:sldId id="354" r:id="rId6"/>
    <p:sldId id="308" r:id="rId7"/>
    <p:sldId id="348" r:id="rId8"/>
    <p:sldId id="346" r:id="rId9"/>
    <p:sldId id="349" r:id="rId10"/>
    <p:sldId id="355" r:id="rId11"/>
    <p:sldId id="356" r:id="rId12"/>
    <p:sldId id="357" r:id="rId1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9" autoAdjust="0"/>
    <p:restoredTop sz="99288" autoAdjust="0"/>
  </p:normalViewPr>
  <p:slideViewPr>
    <p:cSldViewPr>
      <p:cViewPr>
        <p:scale>
          <a:sx n="80" d="100"/>
          <a:sy n="80" d="100"/>
        </p:scale>
        <p:origin x="-1434"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2/8/2013</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2/8/2013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F2BEBE-8C0C-4559-8137-82168B61C787}"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3</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5</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474"/>
            <a:fld id="{3CAEDA63-1DF2-4B47-A6D2-4934F1D42AEA}" type="slidenum">
              <a:rPr lang="en-US" smtClean="0">
                <a:solidFill>
                  <a:prstClr val="black"/>
                </a:solidFill>
              </a:rPr>
              <a:pPr defTabSz="939474"/>
              <a:t>7</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3969593" y="8827449"/>
            <a:ext cx="3039219" cy="467363"/>
          </a:xfrm>
          <a:prstGeom prst="rect">
            <a:avLst/>
          </a:prstGeom>
          <a:noFill/>
          <a:ln w="9525">
            <a:noFill/>
            <a:miter lim="800000"/>
            <a:headEnd/>
            <a:tailEnd/>
          </a:ln>
        </p:spPr>
        <p:txBody>
          <a:bodyPr lIns="89688" tIns="44842" rIns="89688" bIns="44842" anchor="b"/>
          <a:lstStyle/>
          <a:p>
            <a:pPr algn="r" defTabSz="893674"/>
            <a:fld id="{6FD409A2-575B-4F72-97FC-F06CD1D9BFF3}" type="slidenum">
              <a:rPr lang="en-US" sz="1200"/>
              <a:pPr algn="r" defTabSz="893674"/>
              <a:t>10</a:t>
            </a:fld>
            <a:endParaRPr lang="en-US" sz="1200" dirty="0"/>
          </a:p>
        </p:txBody>
      </p:sp>
      <p:sp>
        <p:nvSpPr>
          <p:cNvPr id="13315" name="Rectangle 7"/>
          <p:cNvSpPr txBox="1">
            <a:spLocks noGrp="1" noChangeArrowheads="1"/>
          </p:cNvSpPr>
          <p:nvPr/>
        </p:nvSpPr>
        <p:spPr bwMode="auto">
          <a:xfrm>
            <a:off x="3969593" y="8827449"/>
            <a:ext cx="3039219" cy="467363"/>
          </a:xfrm>
          <a:prstGeom prst="rect">
            <a:avLst/>
          </a:prstGeom>
          <a:noFill/>
          <a:ln w="9525">
            <a:noFill/>
            <a:miter lim="800000"/>
            <a:headEnd/>
            <a:tailEnd/>
          </a:ln>
        </p:spPr>
        <p:txBody>
          <a:bodyPr lIns="91382" tIns="45691" rIns="91382" bIns="45691" anchor="b"/>
          <a:lstStyle/>
          <a:p>
            <a:pPr algn="r" defTabSz="907960"/>
            <a:fld id="{2F23E326-28CA-47E4-BF97-86E285315D5A}" type="slidenum">
              <a:rPr lang="en-US" sz="1200"/>
              <a:pPr algn="r" defTabSz="907960"/>
              <a:t>10</a:t>
            </a:fld>
            <a:endParaRPr lang="en-US" sz="1200" dirty="0"/>
          </a:p>
        </p:txBody>
      </p:sp>
      <p:sp>
        <p:nvSpPr>
          <p:cNvPr id="13316" name="Rectangle 2"/>
          <p:cNvSpPr>
            <a:spLocks noGrp="1" noRot="1" noChangeAspect="1" noChangeArrowheads="1" noTextEdit="1"/>
          </p:cNvSpPr>
          <p:nvPr>
            <p:ph type="sldImg"/>
          </p:nvPr>
        </p:nvSpPr>
        <p:spPr>
          <a:xfrm>
            <a:off x="1179513" y="693738"/>
            <a:ext cx="4651375" cy="3487737"/>
          </a:xfrm>
          <a:ln/>
        </p:spPr>
      </p:sp>
      <p:sp>
        <p:nvSpPr>
          <p:cNvPr id="13317" name="Rectangle 3"/>
          <p:cNvSpPr>
            <a:spLocks noGrp="1" noChangeArrowheads="1"/>
          </p:cNvSpPr>
          <p:nvPr>
            <p:ph type="body" idx="1"/>
          </p:nvPr>
        </p:nvSpPr>
        <p:spPr>
          <a:xfrm>
            <a:off x="701360" y="4416107"/>
            <a:ext cx="5607684" cy="4185606"/>
          </a:xfrm>
          <a:noFill/>
          <a:ln/>
        </p:spPr>
        <p:txBody>
          <a:bodyPr lIns="91382" tIns="45691" rIns="91382" bIns="45691"/>
          <a:lstStyle/>
          <a:p>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AB3000B-A311-49A9-A73A-D7550865C310}" type="slidenum">
              <a:rPr lang="en-US" smtClean="0">
                <a:latin typeface="Arial" charset="0"/>
              </a:rPr>
              <a:pPr/>
              <a:t>12</a:t>
            </a:fld>
            <a:endParaRPr lang="en-US" dirty="0" smtClean="0">
              <a:latin typeface="Arial" charset="0"/>
            </a:endParaRPr>
          </a:p>
        </p:txBody>
      </p:sp>
      <p:sp>
        <p:nvSpPr>
          <p:cNvPr id="17411" name="Rectangle 7"/>
          <p:cNvSpPr txBox="1">
            <a:spLocks noGrp="1" noChangeArrowheads="1"/>
          </p:cNvSpPr>
          <p:nvPr/>
        </p:nvSpPr>
        <p:spPr bwMode="auto">
          <a:xfrm>
            <a:off x="3971184" y="8829037"/>
            <a:ext cx="3037628" cy="465774"/>
          </a:xfrm>
          <a:prstGeom prst="rect">
            <a:avLst/>
          </a:prstGeom>
          <a:noFill/>
          <a:ln w="9525">
            <a:noFill/>
            <a:miter lim="800000"/>
            <a:headEnd/>
            <a:tailEnd/>
          </a:ln>
        </p:spPr>
        <p:txBody>
          <a:bodyPr lIns="93121" tIns="46560" rIns="93121" bIns="46560" anchor="b"/>
          <a:lstStyle/>
          <a:p>
            <a:pPr algn="r" defTabSz="925421"/>
            <a:fld id="{A5740B29-6D14-4724-94FA-C45725008B25}" type="slidenum">
              <a:rPr lang="en-US" sz="1200"/>
              <a:pPr algn="r" defTabSz="925421"/>
              <a:t>12</a:t>
            </a:fld>
            <a:endParaRPr lang="en-US" sz="1200" dirty="0"/>
          </a:p>
        </p:txBody>
      </p:sp>
      <p:sp>
        <p:nvSpPr>
          <p:cNvPr id="17412" name="Rectangle 7"/>
          <p:cNvSpPr txBox="1">
            <a:spLocks noGrp="1" noChangeArrowheads="1"/>
          </p:cNvSpPr>
          <p:nvPr/>
        </p:nvSpPr>
        <p:spPr bwMode="auto">
          <a:xfrm>
            <a:off x="3971184" y="8829037"/>
            <a:ext cx="3037628" cy="465774"/>
          </a:xfrm>
          <a:prstGeom prst="rect">
            <a:avLst/>
          </a:prstGeom>
          <a:noFill/>
          <a:ln w="9525">
            <a:noFill/>
            <a:miter lim="800000"/>
            <a:headEnd/>
            <a:tailEnd/>
          </a:ln>
        </p:spPr>
        <p:txBody>
          <a:bodyPr lIns="93111" tIns="46555" rIns="93111" bIns="46555" anchor="b"/>
          <a:lstStyle/>
          <a:p>
            <a:pPr algn="r" defTabSz="925421"/>
            <a:fld id="{823D6AFF-7923-4668-870A-CEA9385809B2}" type="slidenum">
              <a:rPr lang="en-US" sz="1200"/>
              <a:pPr algn="r" defTabSz="925421"/>
              <a:t>12</a:t>
            </a:fld>
            <a:endParaRPr lang="en-US" sz="1200" dirty="0"/>
          </a:p>
        </p:txBody>
      </p:sp>
      <p:sp>
        <p:nvSpPr>
          <p:cNvPr id="17413" name="Rectangle 2"/>
          <p:cNvSpPr>
            <a:spLocks noGrp="1" noRot="1" noChangeAspect="1" noChangeArrowheads="1" noTextEdit="1"/>
          </p:cNvSpPr>
          <p:nvPr>
            <p:ph type="sldImg"/>
          </p:nvPr>
        </p:nvSpPr>
        <p:spPr>
          <a:xfrm>
            <a:off x="1169988" y="203200"/>
            <a:ext cx="4702175" cy="3525838"/>
          </a:xfrm>
          <a:ln/>
        </p:spPr>
      </p:sp>
      <p:sp>
        <p:nvSpPr>
          <p:cNvPr id="17414" name="Rectangle 3"/>
          <p:cNvSpPr>
            <a:spLocks noGrp="1" noChangeArrowheads="1"/>
          </p:cNvSpPr>
          <p:nvPr>
            <p:ph type="body" idx="1"/>
          </p:nvPr>
        </p:nvSpPr>
        <p:spPr>
          <a:xfrm>
            <a:off x="112917" y="3840648"/>
            <a:ext cx="6609624" cy="4141095"/>
          </a:xfrm>
          <a:noFill/>
          <a:ln/>
        </p:spPr>
        <p:txBody>
          <a:bodyPr lIns="89507" tIns="44753" rIns="89507" bIns="44753"/>
          <a:lstStyle/>
          <a:p>
            <a:pPr>
              <a:lnSpc>
                <a:spcPct val="80000"/>
              </a:lnSpc>
            </a:pPr>
            <a:endParaRPr lang="en-US" sz="1000" dirty="0" smtClean="0">
              <a:latin typeface="Arial Narrow"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2/8/2013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2/8/2013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2/8/2013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2/8/2013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2/8/2013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2/8/2013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2/8/2013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2/8/2013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hyperlink" Target="mailto:Shirley.Pratt@va.gov" TargetMode="External"/><Relationship Id="rId2" Type="http://schemas.openxmlformats.org/officeDocument/2006/relationships/hyperlink" Target="mailto:Pushparjanan.Arokiaswamy@va.go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76200"/>
            <a:ext cx="8229600" cy="639762"/>
          </a:xfrm>
        </p:spPr>
        <p:txBody>
          <a:bodyPr/>
          <a:lstStyle/>
          <a:p>
            <a:r>
              <a:rPr lang="en-US" dirty="0" smtClean="0"/>
              <a:t>Improper Payments Initiative</a:t>
            </a:r>
          </a:p>
        </p:txBody>
      </p:sp>
      <p:sp>
        <p:nvSpPr>
          <p:cNvPr id="3" name="Content Placeholder 2"/>
          <p:cNvSpPr>
            <a:spLocks noGrp="1"/>
          </p:cNvSpPr>
          <p:nvPr>
            <p:ph idx="1"/>
          </p:nvPr>
        </p:nvSpPr>
        <p:spPr>
          <a:xfrm>
            <a:off x="457200" y="914400"/>
            <a:ext cx="8229600" cy="5638800"/>
          </a:xfrm>
        </p:spPr>
        <p:txBody>
          <a:bodyPr rtlCol="0">
            <a:noAutofit/>
          </a:bodyPr>
          <a:lstStyle/>
          <a:p>
            <a:pPr fontAlgn="auto">
              <a:spcAft>
                <a:spcPts val="0"/>
              </a:spcAft>
              <a:buFont typeface="Arial" pitchFamily="34" charset="0"/>
              <a:buChar char="•"/>
              <a:defRPr/>
            </a:pPr>
            <a:r>
              <a:rPr lang="en-US" sz="1600" b="1" dirty="0" smtClean="0"/>
              <a:t>Why this is a key priority for VA?</a:t>
            </a:r>
          </a:p>
          <a:p>
            <a:pPr lvl="1" fontAlgn="auto">
              <a:spcAft>
                <a:spcPts val="0"/>
              </a:spcAft>
              <a:buFont typeface="Arial" pitchFamily="34" charset="0"/>
              <a:buChar char="–"/>
              <a:defRPr/>
            </a:pPr>
            <a:r>
              <a:rPr lang="en-US" sz="1600" dirty="0" smtClean="0"/>
              <a:t>Reducing improper payments is VA’s #1 financial management priority</a:t>
            </a:r>
          </a:p>
          <a:p>
            <a:pPr lvl="2" fontAlgn="auto">
              <a:spcAft>
                <a:spcPts val="0"/>
              </a:spcAft>
              <a:buFont typeface="Arial" pitchFamily="34" charset="0"/>
              <a:buChar char="•"/>
              <a:defRPr/>
            </a:pPr>
            <a:r>
              <a:rPr lang="en-US" sz="1600" dirty="0" smtClean="0"/>
              <a:t>The President and the Office of Management and Budget (OMB) have made eliminating waste, fraud, and abuse in Federal programs, including reducing and recapturing erroneous payments, one of its top financial goals. </a:t>
            </a:r>
          </a:p>
          <a:p>
            <a:pPr lvl="2" fontAlgn="auto">
              <a:spcAft>
                <a:spcPts val="0"/>
              </a:spcAft>
              <a:buFont typeface="Arial" pitchFamily="34" charset="0"/>
              <a:buChar char="•"/>
              <a:defRPr/>
            </a:pPr>
            <a:r>
              <a:rPr lang="en-US" sz="1600" dirty="0" smtClean="0"/>
              <a:t>The March 2012 VA OIG report found VA non-compliant with the Improper Payments Elimination and Recovery Act (IPERA) of 2010.  </a:t>
            </a:r>
          </a:p>
          <a:p>
            <a:pPr lvl="2">
              <a:buFont typeface="Arial" pitchFamily="34" charset="0"/>
              <a:buChar char="•"/>
              <a:defRPr/>
            </a:pPr>
            <a:r>
              <a:rPr lang="en-US" sz="1600" dirty="0" smtClean="0">
                <a:ea typeface="Calibri" pitchFamily="34" charset="0"/>
                <a:cs typeface="Arial" pitchFamily="34" charset="0"/>
              </a:rPr>
              <a:t>VA expects VA OIG to find VA non-compliant for a second consecutive year in March 2013; anticipated findings include:</a:t>
            </a:r>
          </a:p>
          <a:p>
            <a:pPr marL="1546225" lvl="3" indent="-231775">
              <a:buFontTx/>
              <a:buChar char="•"/>
              <a:defRPr/>
            </a:pPr>
            <a:r>
              <a:rPr lang="en-US" sz="1600" dirty="0" smtClean="0">
                <a:ea typeface="Calibri" pitchFamily="34" charset="0"/>
                <a:cs typeface="Arial" pitchFamily="34" charset="0"/>
              </a:rPr>
              <a:t>Sampling  and estimation methodologies do not comply with OMB requirements.</a:t>
            </a:r>
            <a:endParaRPr lang="en-US" sz="1600" dirty="0" smtClean="0">
              <a:cs typeface="Arial" pitchFamily="34" charset="0"/>
            </a:endParaRPr>
          </a:p>
          <a:p>
            <a:pPr marL="1546225" lvl="3" indent="-231775">
              <a:buFontTx/>
              <a:buChar char="•"/>
              <a:defRPr/>
            </a:pPr>
            <a:r>
              <a:rPr lang="en-US" sz="1600" dirty="0" smtClean="0">
                <a:cs typeface="Arial" pitchFamily="34" charset="0"/>
              </a:rPr>
              <a:t>Targets for reducing improper payments were not achieved.</a:t>
            </a:r>
          </a:p>
          <a:p>
            <a:pPr lvl="2" eaLnBrk="1" fontAlgn="auto" hangingPunct="1">
              <a:buFont typeface="Arial" pitchFamily="34" charset="0"/>
              <a:buChar char="•"/>
              <a:defRPr/>
            </a:pPr>
            <a:r>
              <a:rPr lang="en-US" sz="1600" dirty="0" smtClean="0">
                <a:cs typeface="Arial" pitchFamily="34" charset="0"/>
              </a:rPr>
              <a:t>2012 PAR showed a slight reduction in reported improper payments -$2.2 billion for 2011 versus $2.4 billion in 2010.</a:t>
            </a:r>
          </a:p>
          <a:p>
            <a:pPr lvl="2" eaLnBrk="1" fontAlgn="auto" hangingPunct="1">
              <a:buFont typeface="Arial" pitchFamily="34" charset="0"/>
              <a:buChar char="•"/>
              <a:defRPr/>
            </a:pPr>
            <a:endParaRPr lang="en-US" sz="1600" dirty="0" smtClean="0">
              <a:cs typeface="Arial" pitchFamily="34" charset="0"/>
            </a:endParaRPr>
          </a:p>
          <a:p>
            <a:pPr fontAlgn="auto">
              <a:spcAft>
                <a:spcPts val="0"/>
              </a:spcAft>
              <a:buFont typeface="Arial" pitchFamily="34" charset="0"/>
              <a:buChar char="•"/>
              <a:defRPr/>
            </a:pPr>
            <a:r>
              <a:rPr lang="en-US" sz="1600" b="1" dirty="0" smtClean="0"/>
              <a:t>Goals to be accomplished</a:t>
            </a:r>
          </a:p>
          <a:p>
            <a:pPr lvl="1" fontAlgn="auto">
              <a:spcAft>
                <a:spcPts val="0"/>
              </a:spcAft>
              <a:buFont typeface="Arial" pitchFamily="34" charset="0"/>
              <a:buChar char="–"/>
              <a:defRPr/>
            </a:pPr>
            <a:r>
              <a:rPr lang="en-US" sz="1600" dirty="0" smtClean="0"/>
              <a:t>Reduce the number and value of improper payments made by VA.</a:t>
            </a:r>
          </a:p>
          <a:p>
            <a:pPr lvl="1" fontAlgn="auto">
              <a:spcAft>
                <a:spcPts val="0"/>
              </a:spcAft>
              <a:buFont typeface="Arial" pitchFamily="34" charset="0"/>
              <a:buChar char="–"/>
              <a:defRPr/>
            </a:pPr>
            <a:r>
              <a:rPr lang="en-US" sz="1600" dirty="0" smtClean="0"/>
              <a:t>Improve improper payment identification and reporting processes.</a:t>
            </a:r>
          </a:p>
          <a:p>
            <a:pPr lvl="1" fontAlgn="auto">
              <a:spcAft>
                <a:spcPts val="0"/>
              </a:spcAft>
              <a:buFont typeface="Arial" pitchFamily="34" charset="0"/>
              <a:buChar char="–"/>
              <a:defRPr/>
            </a:pPr>
            <a:r>
              <a:rPr lang="en-US" sz="1600" dirty="0" smtClean="0"/>
              <a:t>Comply with the provisions of IPERA.</a:t>
            </a:r>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a:p>
        </p:txBody>
      </p:sp>
      <p:sp>
        <p:nvSpPr>
          <p:cNvPr id="5" name="Footer Placeholder 4"/>
          <p:cNvSpPr>
            <a:spLocks noGrp="1"/>
          </p:cNvSpPr>
          <p:nvPr>
            <p:ph type="ftr" sz="quarter" idx="11"/>
          </p:nvPr>
        </p:nvSpPr>
        <p:spPr/>
        <p:txBody>
          <a:bodyPr/>
          <a:lstStyle/>
          <a:p>
            <a:pPr>
              <a:defRPr/>
            </a:pPr>
            <a:r>
              <a:rPr lang="en-US"/>
              <a:t>Predecisional -- Draft</a:t>
            </a:r>
            <a:endParaRPr lang="en-US" dirty="0"/>
          </a:p>
        </p:txBody>
      </p:sp>
      <p:sp>
        <p:nvSpPr>
          <p:cNvPr id="6" name="Slide Number Placeholder 5"/>
          <p:cNvSpPr>
            <a:spLocks noGrp="1"/>
          </p:cNvSpPr>
          <p:nvPr>
            <p:ph type="sldNum" sz="quarter" idx="12"/>
          </p:nvPr>
        </p:nvSpPr>
        <p:spPr/>
        <p:txBody>
          <a:bodyPr/>
          <a:lstStyle/>
          <a:p>
            <a:pPr>
              <a:defRPr/>
            </a:pPr>
            <a:fld id="{D56A55BD-EEEE-4C69-8249-C5779F47A921}" type="slidenum">
              <a:rPr lang="en-US"/>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1"/>
          <p:cNvSpPr txBox="1">
            <a:spLocks noGrp="1"/>
          </p:cNvSpPr>
          <p:nvPr/>
        </p:nvSpPr>
        <p:spPr bwMode="auto">
          <a:xfrm>
            <a:off x="446088" y="6292850"/>
            <a:ext cx="3143250" cy="238125"/>
          </a:xfrm>
          <a:prstGeom prst="rect">
            <a:avLst/>
          </a:prstGeom>
          <a:noFill/>
          <a:ln w="9525">
            <a:noFill/>
            <a:miter lim="800000"/>
            <a:headEnd/>
            <a:tailEnd/>
          </a:ln>
        </p:spPr>
        <p:txBody>
          <a:bodyPr/>
          <a:lstStyle/>
          <a:p>
            <a:pPr lvl="0" fontAlgn="auto">
              <a:spcBef>
                <a:spcPts val="0"/>
              </a:spcBef>
              <a:spcAft>
                <a:spcPts val="0"/>
              </a:spcAft>
            </a:pPr>
            <a:r>
              <a:rPr lang="en-US" sz="1200" dirty="0" smtClean="0">
                <a:solidFill>
                  <a:prstClr val="black">
                    <a:tint val="75000"/>
                  </a:prstClr>
                </a:solidFill>
                <a:latin typeface="Arial" pitchFamily="34" charset="0"/>
                <a:cs typeface="+mn-cs"/>
              </a:rPr>
              <a:t>Data </a:t>
            </a:r>
            <a:r>
              <a:rPr lang="en-US" sz="1200" dirty="0">
                <a:solidFill>
                  <a:prstClr val="black">
                    <a:tint val="75000"/>
                  </a:prstClr>
                </a:solidFill>
                <a:latin typeface="Arial" pitchFamily="34" charset="0"/>
                <a:cs typeface="+mn-cs"/>
              </a:rPr>
              <a:t>Through </a:t>
            </a:r>
            <a:r>
              <a:rPr lang="en-US" sz="1200" dirty="0" smtClean="0">
                <a:solidFill>
                  <a:prstClr val="black">
                    <a:tint val="75000"/>
                  </a:prstClr>
                </a:solidFill>
                <a:latin typeface="Arial" pitchFamily="34" charset="0"/>
                <a:cs typeface="+mn-cs"/>
              </a:rPr>
              <a:t>January 2013</a:t>
            </a:r>
            <a:endParaRPr lang="en-US" sz="1200" dirty="0">
              <a:solidFill>
                <a:prstClr val="black">
                  <a:tint val="75000"/>
                </a:prstClr>
              </a:solidFill>
              <a:latin typeface="Arial" pitchFamily="34" charset="0"/>
              <a:cs typeface="+mn-cs"/>
            </a:endParaRPr>
          </a:p>
        </p:txBody>
      </p:sp>
      <p:sp>
        <p:nvSpPr>
          <p:cNvPr id="1028" name="Slide Number Placeholder 3"/>
          <p:cNvSpPr txBox="1">
            <a:spLocks noGrp="1"/>
          </p:cNvSpPr>
          <p:nvPr/>
        </p:nvSpPr>
        <p:spPr bwMode="auto">
          <a:xfrm>
            <a:off x="6553200" y="6292850"/>
            <a:ext cx="2133600" cy="476250"/>
          </a:xfrm>
          <a:prstGeom prst="rect">
            <a:avLst/>
          </a:prstGeom>
          <a:noFill/>
          <a:ln w="9525">
            <a:noFill/>
            <a:miter lim="800000"/>
            <a:headEnd/>
            <a:tailEnd/>
          </a:ln>
        </p:spPr>
        <p:txBody>
          <a:bodyPr/>
          <a:lstStyle/>
          <a:p>
            <a:pPr algn="r" eaLnBrk="1" hangingPunct="1"/>
            <a:endParaRPr lang="en-US" sz="1400" dirty="0"/>
          </a:p>
        </p:txBody>
      </p:sp>
      <p:sp>
        <p:nvSpPr>
          <p:cNvPr id="1029"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dirty="0"/>
          </a:p>
        </p:txBody>
      </p:sp>
      <p:sp>
        <p:nvSpPr>
          <p:cNvPr id="1030" name="Rectangle 2"/>
          <p:cNvSpPr>
            <a:spLocks noChangeArrowheads="1"/>
          </p:cNvSpPr>
          <p:nvPr/>
        </p:nvSpPr>
        <p:spPr bwMode="auto">
          <a:xfrm>
            <a:off x="2971800" y="685800"/>
            <a:ext cx="5888038" cy="1593850"/>
          </a:xfrm>
          <a:prstGeom prst="rect">
            <a:avLst/>
          </a:prstGeom>
          <a:noFill/>
          <a:ln w="9525">
            <a:noFill/>
            <a:miter lim="800000"/>
            <a:headEnd/>
            <a:tailEnd/>
          </a:ln>
        </p:spPr>
        <p:txBody>
          <a:bodyPr anchor="ctr"/>
          <a:lstStyle/>
          <a:p>
            <a:pPr algn="ctr" eaLnBrk="1" hangingPunct="1"/>
            <a:r>
              <a:rPr lang="en-US" sz="2400" dirty="0">
                <a:solidFill>
                  <a:srgbClr val="0000FF"/>
                </a:solidFill>
                <a:latin typeface="Arial Rounded MT Bold" pitchFamily="34" charset="0"/>
              </a:rPr>
              <a:t>Metrics Detail: </a:t>
            </a:r>
            <a:r>
              <a:rPr lang="en-US" sz="2400" dirty="0">
                <a:solidFill>
                  <a:srgbClr val="800000"/>
                </a:solidFill>
                <a:latin typeface="Arial Rounded MT Bold" pitchFamily="34" charset="0"/>
              </a:rPr>
              <a:t>Commercial Interest Penalties Summary</a:t>
            </a:r>
            <a:br>
              <a:rPr lang="en-US" sz="2400" dirty="0">
                <a:solidFill>
                  <a:srgbClr val="800000"/>
                </a:solidFill>
                <a:latin typeface="Arial Rounded MT Bold" pitchFamily="34" charset="0"/>
              </a:rPr>
            </a:br>
            <a:r>
              <a:rPr lang="en-US" sz="1400" b="1" dirty="0" smtClean="0">
                <a:solidFill>
                  <a:schemeClr val="tx2"/>
                </a:solidFill>
              </a:rPr>
              <a:t> </a:t>
            </a:r>
            <a:r>
              <a:rPr lang="en-US" sz="1400" b="1" dirty="0" smtClean="0"/>
              <a:t>FY 2013 IPM Performance Over FY 2013 goal</a:t>
            </a:r>
            <a:r>
              <a:rPr lang="en-US" sz="1400" b="1" dirty="0">
                <a:solidFill>
                  <a:schemeClr val="tx2"/>
                </a:solidFill>
              </a:rPr>
              <a:t/>
            </a:r>
            <a:br>
              <a:rPr lang="en-US" sz="1400" b="1" dirty="0">
                <a:solidFill>
                  <a:schemeClr val="tx2"/>
                </a:solidFill>
              </a:rPr>
            </a:br>
            <a:r>
              <a:rPr lang="en-US" sz="1000" dirty="0">
                <a:solidFill>
                  <a:schemeClr val="tx2"/>
                </a:solidFill>
              </a:rPr>
              <a:t> </a:t>
            </a:r>
            <a:endParaRPr lang="en-US" sz="1000" dirty="0">
              <a:solidFill>
                <a:schemeClr val="tx2"/>
              </a:solidFill>
              <a:latin typeface="Arial Rounded MT Bold" pitchFamily="34" charset="0"/>
            </a:endParaRPr>
          </a:p>
        </p:txBody>
      </p:sp>
      <p:graphicFrame>
        <p:nvGraphicFramePr>
          <p:cNvPr id="37894" name="Group 6"/>
          <p:cNvGraphicFramePr>
            <a:graphicFrameLocks noGrp="1"/>
          </p:cNvGraphicFramePr>
          <p:nvPr/>
        </p:nvGraphicFramePr>
        <p:xfrm>
          <a:off x="0" y="0"/>
          <a:ext cx="2463800" cy="2165986"/>
        </p:xfrm>
        <a:graphic>
          <a:graphicData uri="http://schemas.openxmlformats.org/drawingml/2006/table">
            <a:tbl>
              <a:tblPr/>
              <a:tblGrid>
                <a:gridCol w="1000125"/>
                <a:gridCol w="1463675"/>
              </a:tblGrid>
              <a:tr h="249238">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Linkages</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EDD4A1"/>
                    </a:solidFill>
                  </a:tcPr>
                </a:tc>
                <a:tc hMerge="1">
                  <a:txBody>
                    <a:bodyPr/>
                    <a:lstStyle/>
                    <a:p>
                      <a:endParaRPr lang="en-US"/>
                    </a:p>
                  </a:txBody>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Org</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OM</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B/Line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Enabling</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Metric Type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Performance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B/Scorecard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Operations</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Initiative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N/A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Strategic Goal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Corp Outcome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Improve Management and Support Services Timeliness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and Quality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r>
            </a:tbl>
          </a:graphicData>
        </a:graphic>
      </p:graphicFrame>
      <p:sp>
        <p:nvSpPr>
          <p:cNvPr id="1055" name="TextBox 7"/>
          <p:cNvSpPr txBox="1">
            <a:spLocks noChangeArrowheads="1"/>
          </p:cNvSpPr>
          <p:nvPr/>
        </p:nvSpPr>
        <p:spPr bwMode="auto">
          <a:xfrm>
            <a:off x="446088" y="5157788"/>
            <a:ext cx="3614737" cy="461962"/>
          </a:xfrm>
          <a:prstGeom prst="rect">
            <a:avLst/>
          </a:prstGeom>
          <a:noFill/>
          <a:ln w="9525">
            <a:noFill/>
            <a:miter lim="800000"/>
            <a:headEnd/>
            <a:tailEnd/>
          </a:ln>
        </p:spPr>
        <p:txBody>
          <a:bodyPr>
            <a:spAutoFit/>
          </a:bodyPr>
          <a:lstStyle/>
          <a:p>
            <a:r>
              <a:rPr lang="en-US" sz="800" dirty="0"/>
              <a:t>  *The monthly, FYTD, and annual goal for this measure is the same.</a:t>
            </a:r>
          </a:p>
          <a:p>
            <a:endParaRPr lang="en-US" sz="800" dirty="0"/>
          </a:p>
          <a:p>
            <a:r>
              <a:rPr lang="en-US" sz="800" dirty="0"/>
              <a:t>**No annual goal for total dollar value interest penalties.</a:t>
            </a:r>
          </a:p>
        </p:txBody>
      </p:sp>
      <p:sp>
        <p:nvSpPr>
          <p:cNvPr id="9"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10</a:t>
            </a:fld>
            <a:endParaRPr lang="en-US" dirty="0" smtClean="0">
              <a:solidFill>
                <a:srgbClr val="000000"/>
              </a:solidFill>
            </a:endParaRPr>
          </a:p>
        </p:txBody>
      </p:sp>
      <p:pic>
        <p:nvPicPr>
          <p:cNvPr id="1054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395538"/>
            <a:ext cx="8584103"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040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025" y="400050"/>
            <a:ext cx="7962900" cy="6594113"/>
          </a:xfrm>
          <a:prstGeom prst="rect">
            <a:avLst/>
          </a:prstGeom>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The FY 2013  </a:t>
            </a:r>
            <a:r>
              <a:rPr lang="en-US" sz="1400" b="1" i="1" u="sng" dirty="0" smtClean="0">
                <a:latin typeface="Arial Narrow" pitchFamily="34" charset="0"/>
                <a:cs typeface="Arial" pitchFamily="34" charset="0"/>
              </a:rPr>
              <a:t>interest per million dollars disbursed goal of $13 </a:t>
            </a:r>
            <a:r>
              <a:rPr lang="en-US" sz="1400" i="1" dirty="0" smtClean="0">
                <a:latin typeface="Arial Narrow" pitchFamily="34" charset="0"/>
                <a:cs typeface="Arial" pitchFamily="34" charset="0"/>
              </a:rPr>
              <a:t>for commercial payments subject to Prompt Pay Act (PPA) </a:t>
            </a:r>
            <a:r>
              <a:rPr lang="en-US" sz="1400" b="1" i="1" u="sng" dirty="0" smtClean="0">
                <a:latin typeface="Arial Narrow" pitchFamily="34" charset="0"/>
                <a:cs typeface="Arial" pitchFamily="34" charset="0"/>
              </a:rPr>
              <a:t>reflects a 5 percent improvement </a:t>
            </a:r>
            <a:r>
              <a:rPr lang="en-US" sz="1400" i="1" dirty="0" smtClean="0">
                <a:latin typeface="Arial Narrow" pitchFamily="34" charset="0"/>
                <a:cs typeface="Arial" pitchFamily="34" charset="0"/>
              </a:rPr>
              <a:t>over the FY 2012 actual performance level.</a:t>
            </a:r>
          </a:p>
          <a:p>
            <a:pPr eaLnBrk="1" hangingPunct="1">
              <a:defRPr/>
            </a:pPr>
            <a:endParaRPr lang="en-US" sz="105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January 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a:latin typeface="Arial Narrow" pitchFamily="34" charset="0"/>
                <a:cs typeface="Arial" charset="0"/>
              </a:rPr>
              <a:t>VA Commercial Interest Per Million (IPM) </a:t>
            </a:r>
            <a:r>
              <a:rPr lang="en-US" sz="1400" dirty="0" smtClean="0">
                <a:latin typeface="Arial Narrow" pitchFamily="34" charset="0"/>
              </a:rPr>
              <a:t>increased from </a:t>
            </a:r>
            <a:r>
              <a:rPr lang="en-US" sz="1400" dirty="0" smtClean="0">
                <a:latin typeface="Arial Narrow" pitchFamily="34" charset="0"/>
                <a:cs typeface="Arial" charset="0"/>
              </a:rPr>
              <a:t>$13 in December to $27 for January, above the VA goal.  Despite the increase, the FYTD 2013 IPM performance level of $15 is 13 percent better than the FYTD 2012 performance level ($17) for the same period.</a:t>
            </a:r>
          </a:p>
          <a:p>
            <a:pPr marL="182804" indent="-182804" eaLnBrk="1" hangingPunct="1">
              <a:lnSpc>
                <a:spcPct val="80000"/>
              </a:lnSpc>
              <a:defRPr/>
            </a:pPr>
            <a:endParaRPr lang="en-US" sz="1400" dirty="0">
              <a:latin typeface="Arial Narrow" pitchFamily="34" charset="0"/>
            </a:endParaRPr>
          </a:p>
          <a:p>
            <a:pPr lvl="1" indent="-182880">
              <a:lnSpc>
                <a:spcPct val="80000"/>
              </a:lnSpc>
              <a:buFontTx/>
              <a:buChar char="•"/>
              <a:defRPr/>
            </a:pPr>
            <a:r>
              <a:rPr lang="en-US" sz="1400" dirty="0" smtClean="0">
                <a:latin typeface="Arial Narrow" pitchFamily="34" charset="0"/>
              </a:rPr>
              <a:t>The spike in commercial IPM was driven </a:t>
            </a:r>
            <a:r>
              <a:rPr lang="en-US" sz="1400" dirty="0">
                <a:latin typeface="Arial Narrow" pitchFamily="34" charset="0"/>
              </a:rPr>
              <a:t>by </a:t>
            </a:r>
            <a:r>
              <a:rPr lang="en-US" sz="1400" dirty="0" smtClean="0">
                <a:latin typeface="Arial Narrow" pitchFamily="34" charset="0"/>
              </a:rPr>
              <a:t>the normal “</a:t>
            </a:r>
            <a:r>
              <a:rPr lang="en-US" sz="1400" dirty="0">
                <a:latin typeface="Arial Narrow" pitchFamily="34" charset="0"/>
              </a:rPr>
              <a:t>holiday effect” experienced November – February </a:t>
            </a:r>
            <a:r>
              <a:rPr lang="en-US" sz="1400" dirty="0" smtClean="0">
                <a:latin typeface="Arial Narrow" pitchFamily="34" charset="0"/>
              </a:rPr>
              <a:t>annually and three property management payments to a vendor processed by VBA’s Administrative and Loan Accounting Center (ALAC).  The ALAC interest penalties totaled $6.8K or 20 percent of January’s commercial interest total; ALAC indicates they held the payments pending a contracting update causing the interest.</a:t>
            </a:r>
            <a:endParaRPr lang="en-US" sz="1400" dirty="0">
              <a:latin typeface="Arial Narrow" pitchFamily="34" charset="0"/>
            </a:endParaRPr>
          </a:p>
          <a:p>
            <a:pPr marL="182804" indent="-182804" eaLnBrk="1" hangingPunct="1">
              <a:lnSpc>
                <a:spcPct val="80000"/>
              </a:lnSpc>
              <a:defRPr/>
            </a:pPr>
            <a:endParaRPr lang="en-US" sz="1400" dirty="0" smtClean="0">
              <a:latin typeface="Arial Narrow" pitchFamily="34" charset="0"/>
              <a:cs typeface="Arial" charset="0"/>
            </a:endParaRPr>
          </a:p>
          <a:p>
            <a:pPr lvl="1" indent="-182880">
              <a:lnSpc>
                <a:spcPct val="80000"/>
              </a:lnSpc>
              <a:buFontTx/>
              <a:buChar char="•"/>
              <a:defRPr/>
            </a:pPr>
            <a:r>
              <a:rPr lang="en-US" sz="1400" dirty="0" smtClean="0">
                <a:latin typeface="Arial Narrow" pitchFamily="34" charset="0"/>
                <a:cs typeface="Arial" charset="0"/>
              </a:rPr>
              <a:t>The IPM on FSC processed commercial payments </a:t>
            </a:r>
            <a:r>
              <a:rPr lang="en-US" sz="1400" dirty="0" smtClean="0">
                <a:latin typeface="Arial Narrow" pitchFamily="34" charset="0"/>
              </a:rPr>
              <a:t>increased </a:t>
            </a:r>
            <a:r>
              <a:rPr lang="en-US" sz="1400" dirty="0" smtClean="0">
                <a:latin typeface="Arial Narrow" pitchFamily="34" charset="0"/>
                <a:cs typeface="Arial" charset="0"/>
              </a:rPr>
              <a:t>from $13 in December to $16 in January also consistent with the normal “holiday effect”.  However, FSC’s </a:t>
            </a:r>
            <a:r>
              <a:rPr lang="en-US" sz="1400" dirty="0" smtClean="0">
                <a:latin typeface="Arial Narrow" pitchFamily="34" charset="0"/>
              </a:rPr>
              <a:t>FYTD 2013 IPM level of $11 remains 25 percent better than the FYTD 2012 performance level ($15).</a:t>
            </a:r>
          </a:p>
          <a:p>
            <a:pPr lvl="1" indent="-182880">
              <a:lnSpc>
                <a:spcPct val="80000"/>
              </a:lnSpc>
              <a:buFontTx/>
              <a:buChar char="•"/>
              <a:defRPr/>
            </a:pPr>
            <a:endParaRPr lang="en-US" sz="1400" dirty="0" smtClean="0">
              <a:latin typeface="Arial Narrow" pitchFamily="34" charset="0"/>
            </a:endParaRPr>
          </a:p>
          <a:p>
            <a:pPr marL="0" lvl="1">
              <a:lnSpc>
                <a:spcPct val="80000"/>
              </a:lnSpc>
              <a:defRPr/>
            </a:pPr>
            <a:r>
              <a:rPr lang="en-US" sz="1400" b="1" dirty="0" smtClean="0">
                <a:latin typeface="Arial Narrow" pitchFamily="34" charset="0"/>
              </a:rPr>
              <a:t>Supplemental Information:</a:t>
            </a:r>
          </a:p>
          <a:p>
            <a:pPr marL="182804" indent="-182804" eaLnBrk="1" hangingPunct="1">
              <a:lnSpc>
                <a:spcPct val="80000"/>
              </a:lnSpc>
              <a:defRPr/>
            </a:pPr>
            <a:endParaRPr lang="en-US" sz="1400" dirty="0" smtClean="0">
              <a:latin typeface="Arial Narrow" pitchFamily="34" charset="0"/>
              <a:cs typeface="Arial" charset="0"/>
            </a:endParaRPr>
          </a:p>
          <a:p>
            <a:pPr marL="182804" indent="-182804" eaLnBrk="1" hangingPunct="1">
              <a:lnSpc>
                <a:spcPct val="80000"/>
              </a:lnSpc>
              <a:buFontTx/>
              <a:buChar char="•"/>
              <a:defRPr/>
            </a:pPr>
            <a:r>
              <a:rPr lang="en-US" sz="1400" dirty="0" smtClean="0">
                <a:latin typeface="Arial Narrow" pitchFamily="34" charset="0"/>
                <a:cs typeface="Arial" charset="0"/>
              </a:rPr>
              <a:t>VA’s </a:t>
            </a:r>
            <a:r>
              <a:rPr lang="en-US" sz="1400" dirty="0">
                <a:latin typeface="Arial Narrow" pitchFamily="34" charset="0"/>
                <a:cs typeface="Arial" charset="0"/>
              </a:rPr>
              <a:t>overall IPM </a:t>
            </a:r>
            <a:r>
              <a:rPr lang="en-US" sz="1400" dirty="0" smtClean="0">
                <a:latin typeface="Arial Narrow" pitchFamily="34" charset="0"/>
                <a:cs typeface="Arial" charset="0"/>
              </a:rPr>
              <a:t>level increased from $26</a:t>
            </a:r>
            <a:r>
              <a:rPr lang="en-US" sz="1400" dirty="0" smtClean="0">
                <a:latin typeface="Arial Narrow" pitchFamily="34" charset="0"/>
              </a:rPr>
              <a:t> in December to $43 for January.</a:t>
            </a:r>
            <a:r>
              <a:rPr lang="en-US" sz="1400" dirty="0" smtClean="0">
                <a:latin typeface="Arial Narrow" pitchFamily="34" charset="0"/>
                <a:cs typeface="Arial" charset="0"/>
              </a:rPr>
              <a:t>  However, VA’s </a:t>
            </a:r>
            <a:r>
              <a:rPr lang="en-US" sz="1400" dirty="0">
                <a:latin typeface="Arial Narrow" pitchFamily="34" charset="0"/>
              </a:rPr>
              <a:t>FYTD </a:t>
            </a:r>
            <a:r>
              <a:rPr lang="en-US" sz="1400" dirty="0" smtClean="0">
                <a:latin typeface="Arial Narrow" pitchFamily="34" charset="0"/>
                <a:cs typeface="Arial" charset="0"/>
              </a:rPr>
              <a:t>FY 2013 IPM level ($28</a:t>
            </a:r>
            <a:r>
              <a:rPr lang="en-US" sz="1400" dirty="0" smtClean="0">
                <a:latin typeface="Arial Narrow" pitchFamily="34" charset="0"/>
              </a:rPr>
              <a:t>) is 41 </a:t>
            </a:r>
            <a:r>
              <a:rPr lang="en-US" sz="1400" dirty="0">
                <a:latin typeface="Arial Narrow" pitchFamily="34" charset="0"/>
              </a:rPr>
              <a:t>percent </a:t>
            </a:r>
            <a:r>
              <a:rPr lang="en-US" sz="1400" dirty="0" smtClean="0">
                <a:latin typeface="Arial Narrow" pitchFamily="34" charset="0"/>
              </a:rPr>
              <a:t>lower </a:t>
            </a:r>
            <a:r>
              <a:rPr lang="en-US" sz="1400" dirty="0">
                <a:latin typeface="Arial Narrow" pitchFamily="34" charset="0"/>
              </a:rPr>
              <a:t>than </a:t>
            </a:r>
            <a:r>
              <a:rPr lang="en-US" sz="1400" dirty="0" smtClean="0">
                <a:latin typeface="Arial Narrow" pitchFamily="34" charset="0"/>
              </a:rPr>
              <a:t>the FYTD 2012 </a:t>
            </a:r>
            <a:r>
              <a:rPr lang="en-US" sz="1400" dirty="0">
                <a:latin typeface="Arial Narrow" pitchFamily="34" charset="0"/>
              </a:rPr>
              <a:t>performance level </a:t>
            </a:r>
            <a:r>
              <a:rPr lang="en-US" sz="1400" dirty="0" smtClean="0">
                <a:latin typeface="Arial Narrow" pitchFamily="34" charset="0"/>
              </a:rPr>
              <a:t>($48).</a:t>
            </a:r>
            <a:endParaRPr lang="en-US" sz="1400" dirty="0" smtClean="0">
              <a:latin typeface="Arial Narrow" pitchFamily="34" charset="0"/>
              <a:cs typeface="Arial" charset="0"/>
            </a:endParaRPr>
          </a:p>
          <a:p>
            <a:pPr marL="182804" indent="-182804" eaLnBrk="1" hangingPunct="1">
              <a:lnSpc>
                <a:spcPct val="80000"/>
              </a:lnSpc>
              <a:defRPr/>
            </a:pPr>
            <a:endParaRPr lang="en-US" sz="1400" dirty="0">
              <a:solidFill>
                <a:srgbClr val="FF0000"/>
              </a:solidFill>
              <a:latin typeface="Arial Narrow" pitchFamily="34" charset="0"/>
              <a:cs typeface="Arial" charset="0"/>
            </a:endParaRPr>
          </a:p>
          <a:p>
            <a:pPr lvl="1" indent="-182880">
              <a:lnSpc>
                <a:spcPct val="80000"/>
              </a:lnSpc>
              <a:buFontTx/>
              <a:buChar char="•"/>
              <a:defRPr/>
            </a:pPr>
            <a:r>
              <a:rPr lang="en-US" sz="1400" dirty="0" smtClean="0">
                <a:latin typeface="Arial Narrow" pitchFamily="34" charset="0"/>
              </a:rPr>
              <a:t>IPM on Fee Basis payments increased from $161 in December to $194 in January.  However, the FYTD 2013 IPM level ($165) is 58 percent lower than the FYTD 2012 performance level ($390).</a:t>
            </a:r>
          </a:p>
          <a:p>
            <a:pPr lvl="2" indent="-182880">
              <a:lnSpc>
                <a:spcPct val="80000"/>
              </a:lnSpc>
              <a:buFontTx/>
              <a:buChar char="•"/>
              <a:defRPr/>
            </a:pPr>
            <a:r>
              <a:rPr lang="en-US" sz="1400" dirty="0" smtClean="0">
                <a:latin typeface="Arial Narrow" pitchFamily="34" charset="0"/>
              </a:rPr>
              <a:t>Six stations paid more than $1.0K in Fee Basis interest penalties ($13.0K or 48 percent of Fee Basis interest for January).  The stations were</a:t>
            </a:r>
            <a:r>
              <a:rPr lang="en-US" sz="1400" dirty="0">
                <a:latin typeface="Arial Narrow" pitchFamily="34" charset="0"/>
              </a:rPr>
              <a:t>: </a:t>
            </a:r>
            <a:r>
              <a:rPr lang="en-US" sz="1400" dirty="0" smtClean="0">
                <a:latin typeface="Arial Narrow" pitchFamily="34" charset="0"/>
              </a:rPr>
              <a:t> Harlingen, TX,  Los Angeles, CA, Cleveland</a:t>
            </a:r>
            <a:r>
              <a:rPr lang="en-US" sz="1400" dirty="0">
                <a:latin typeface="Arial Narrow" pitchFamily="34" charset="0"/>
              </a:rPr>
              <a:t>, </a:t>
            </a:r>
            <a:r>
              <a:rPr lang="en-US" sz="1400" dirty="0" smtClean="0">
                <a:latin typeface="Arial Narrow" pitchFamily="34" charset="0"/>
              </a:rPr>
              <a:t>OH, Cincinnati, OH, Salem, VA, and Portland, OR.</a:t>
            </a:r>
          </a:p>
          <a:p>
            <a:pPr>
              <a:lnSpc>
                <a:spcPct val="80000"/>
              </a:lnSpc>
              <a:defRPr/>
            </a:pPr>
            <a:endParaRPr lang="en-US" sz="1200" dirty="0">
              <a:latin typeface="Arial Narrow" pitchFamily="34" charset="0"/>
            </a:endParaRPr>
          </a:p>
          <a:p>
            <a:pPr>
              <a:lnSpc>
                <a:spcPct val="80000"/>
              </a:lnSpc>
              <a:defRPr/>
            </a:pPr>
            <a:r>
              <a:rPr lang="en-US" sz="1200" dirty="0" smtClean="0"/>
              <a:t>Last </a:t>
            </a:r>
            <a:r>
              <a:rPr lang="en-US" sz="1200" dirty="0"/>
              <a:t>12 Months:</a:t>
            </a:r>
          </a:p>
          <a:p>
            <a:pPr eaLnBrk="1" hangingPunct="1">
              <a:buFontTx/>
              <a:buChar char="•"/>
              <a:defRPr/>
            </a:pPr>
            <a:r>
              <a:rPr lang="en-US" sz="1200" dirty="0"/>
              <a:t>Commercial Interest </a:t>
            </a:r>
            <a:r>
              <a:rPr lang="en-US" sz="1200" dirty="0" smtClean="0"/>
              <a:t>$181K</a:t>
            </a:r>
            <a:endParaRPr lang="en-US" sz="1200" dirty="0"/>
          </a:p>
          <a:p>
            <a:pPr eaLnBrk="1" hangingPunct="1">
              <a:buFontTx/>
              <a:buChar char="•"/>
              <a:defRPr/>
            </a:pPr>
            <a:r>
              <a:rPr lang="en-US" sz="1200" dirty="0"/>
              <a:t>Commercial PPA Principal Amount </a:t>
            </a:r>
            <a:r>
              <a:rPr lang="en-US" sz="1200" dirty="0" smtClean="0"/>
              <a:t>$14.5B</a:t>
            </a: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endParaRPr lang="en-US" sz="1000" dirty="0">
              <a:latin typeface="Arial Narrow" pitchFamily="34" charset="0"/>
            </a:endParaRP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Robert Adams, Deputy Director, VA Financial Services Center, (512) 460-5002</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February 7, 2013</a:t>
            </a:r>
            <a:endParaRPr lang="en-US" sz="1000" dirty="0">
              <a:latin typeface="Arial Narrow" pitchFamily="34" charset="0"/>
            </a:endParaRPr>
          </a:p>
        </p:txBody>
      </p:sp>
      <p:sp>
        <p:nvSpPr>
          <p:cNvPr id="3"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11</a:t>
            </a:fld>
            <a:endParaRPr lang="en-US" dirty="0" smtClean="0">
              <a:solidFill>
                <a:srgbClr val="000000"/>
              </a:solidFill>
            </a:endParaRPr>
          </a:p>
        </p:txBody>
      </p:sp>
    </p:spTree>
    <p:extLst>
      <p:ext uri="{BB962C8B-B14F-4D97-AF65-F5344CB8AC3E}">
        <p14:creationId xmlns:p14="http://schemas.microsoft.com/office/powerpoint/2010/main" val="4072712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ChangeArrowheads="1"/>
          </p:cNvSpPr>
          <p:nvPr/>
        </p:nvSpPr>
        <p:spPr bwMode="auto">
          <a:xfrm>
            <a:off x="457200" y="228600"/>
            <a:ext cx="8153400" cy="919163"/>
          </a:xfrm>
          <a:prstGeom prst="rect">
            <a:avLst/>
          </a:prstGeom>
          <a:solidFill>
            <a:schemeClr val="bg1">
              <a:lumMod val="50000"/>
            </a:schemeClr>
          </a:solidFill>
          <a:ln w="9525">
            <a:noFill/>
            <a:miter lim="800000"/>
            <a:headEnd/>
            <a:tailEnd/>
          </a:ln>
        </p:spPr>
        <p:txBody>
          <a:bodyPr anchor="ctr"/>
          <a:lstStyle/>
          <a:p>
            <a:pPr algn="ctr" eaLnBrk="1" hangingPunct="1"/>
            <a:r>
              <a:rPr lang="en-US" sz="2400" b="1" dirty="0">
                <a:solidFill>
                  <a:schemeClr val="bg1"/>
                </a:solidFill>
                <a:latin typeface="Tahoma" pitchFamily="34" charset="0"/>
              </a:rPr>
              <a:t>FY </a:t>
            </a:r>
            <a:r>
              <a:rPr lang="en-US" sz="2400" b="1" dirty="0" smtClean="0">
                <a:solidFill>
                  <a:schemeClr val="bg1"/>
                </a:solidFill>
                <a:latin typeface="Tahoma" pitchFamily="34" charset="0"/>
              </a:rPr>
              <a:t>2013 </a:t>
            </a:r>
            <a:r>
              <a:rPr lang="en-US" sz="2400" b="1" dirty="0">
                <a:solidFill>
                  <a:schemeClr val="bg1"/>
                </a:solidFill>
                <a:latin typeface="Tahoma" pitchFamily="34" charset="0"/>
              </a:rPr>
              <a:t>Interest per $Million</a:t>
            </a:r>
            <a:r>
              <a:rPr lang="en-US" b="1" dirty="0">
                <a:solidFill>
                  <a:schemeClr val="bg1"/>
                </a:solidFill>
                <a:latin typeface="Tahoma" pitchFamily="34" charset="0"/>
              </a:rPr>
              <a:t/>
            </a:r>
            <a:br>
              <a:rPr lang="en-US" b="1" dirty="0">
                <a:solidFill>
                  <a:schemeClr val="bg1"/>
                </a:solidFill>
                <a:latin typeface="Tahoma" pitchFamily="34" charset="0"/>
              </a:rPr>
            </a:br>
            <a:r>
              <a:rPr lang="en-US" dirty="0">
                <a:solidFill>
                  <a:schemeClr val="bg1"/>
                </a:solidFill>
                <a:latin typeface="Tahoma" pitchFamily="34" charset="0"/>
              </a:rPr>
              <a:t>Commercial Payments</a:t>
            </a:r>
          </a:p>
        </p:txBody>
      </p:sp>
      <p:sp>
        <p:nvSpPr>
          <p:cNvPr id="9222" name="Text Box 7"/>
          <p:cNvSpPr txBox="1">
            <a:spLocks noChangeArrowheads="1"/>
          </p:cNvSpPr>
          <p:nvPr/>
        </p:nvSpPr>
        <p:spPr bwMode="auto">
          <a:xfrm>
            <a:off x="457200" y="5692776"/>
            <a:ext cx="8115301" cy="600164"/>
          </a:xfrm>
          <a:prstGeom prst="rect">
            <a:avLst/>
          </a:prstGeom>
          <a:solidFill>
            <a:srgbClr val="FFFFCC"/>
          </a:solidFill>
          <a:ln w="12700" algn="ctr">
            <a:solidFill>
              <a:schemeClr val="tx1"/>
            </a:solidFill>
            <a:miter lim="800000"/>
            <a:headEnd/>
            <a:tailEnd/>
          </a:ln>
        </p:spPr>
        <p:txBody>
          <a:bodyPr wrap="square">
            <a:spAutoFit/>
          </a:bodyPr>
          <a:lstStyle/>
          <a:p>
            <a:r>
              <a:rPr lang="en-US" sz="1100" b="1" dirty="0"/>
              <a:t>Bottom Line: </a:t>
            </a:r>
          </a:p>
          <a:p>
            <a:pPr>
              <a:buFont typeface="Arial" charset="0"/>
              <a:buChar char="•"/>
            </a:pPr>
            <a:r>
              <a:rPr lang="en-US" sz="1100" b="1" dirty="0"/>
              <a:t> </a:t>
            </a:r>
            <a:r>
              <a:rPr lang="en-US" sz="1100" dirty="0" smtClean="0"/>
              <a:t>VA Commercial Payments Interest Per Million (IPM) increased from $13 in December to $27 for January.  However, the FYTD 2013 IPM performance level ($15) is 13 percent better than the FY 2012 FYTD performance level ($17). </a:t>
            </a:r>
            <a:endParaRPr lang="en-US" sz="1100"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12</a:t>
            </a:fld>
            <a:endParaRPr lang="en-US" dirty="0" smtClean="0">
              <a:solidFill>
                <a:srgbClr val="000000"/>
              </a:solidFill>
            </a:endParaRPr>
          </a:p>
        </p:txBody>
      </p:sp>
      <p:pic>
        <p:nvPicPr>
          <p:cNvPr id="1064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6027" y="1147763"/>
            <a:ext cx="6293845"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537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4918269"/>
          </a:xfrm>
          <a:prstGeom prst="rect">
            <a:avLst/>
          </a:prstGeom>
          <a:ln>
            <a:noFill/>
          </a:ln>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VA 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January Highlights</a:t>
            </a:r>
            <a:r>
              <a:rPr lang="en-US" sz="1400" dirty="0">
                <a:latin typeface="Arial Narrow" pitchFamily="34" charset="0"/>
                <a:cs typeface="Arial" pitchFamily="34" charset="0"/>
              </a:rPr>
              <a:t>:</a:t>
            </a:r>
          </a:p>
          <a:p>
            <a:pPr eaLnBrk="1" hangingPunct="1">
              <a:lnSpc>
                <a:spcPct val="80000"/>
              </a:lnSpc>
              <a:defRPr/>
            </a:pPr>
            <a:endParaRPr lang="en-US" sz="1400" dirty="0" smtClean="0">
              <a:latin typeface="Arial Narrow" pitchFamily="34" charset="0"/>
              <a:cs typeface="Arial" charset="0"/>
            </a:endParaRPr>
          </a:p>
          <a:p>
            <a:pPr marL="182804" indent="-182804" eaLnBrk="1" hangingPunct="1">
              <a:lnSpc>
                <a:spcPct val="80000"/>
              </a:lnSpc>
              <a:buFontTx/>
              <a:buChar char="•"/>
              <a:defRPr/>
            </a:pPr>
            <a:r>
              <a:rPr lang="en-US" sz="1400" dirty="0" smtClean="0">
                <a:latin typeface="Arial Narrow" pitchFamily="34" charset="0"/>
                <a:cs typeface="Arial" charset="0"/>
              </a:rPr>
              <a:t>VA paid </a:t>
            </a:r>
            <a:r>
              <a:rPr lang="en-US" sz="1400" dirty="0" smtClean="0">
                <a:latin typeface="Arial Narrow" pitchFamily="34" charset="0"/>
              </a:rPr>
              <a:t>93</a:t>
            </a:r>
            <a:r>
              <a:rPr lang="en-US" sz="1400" dirty="0" smtClean="0">
                <a:latin typeface="Arial Narrow" pitchFamily="34" charset="0"/>
                <a:cs typeface="Arial" charset="0"/>
              </a:rPr>
              <a:t> percent </a:t>
            </a:r>
            <a:r>
              <a:rPr lang="en-US" sz="1400" dirty="0" smtClean="0">
                <a:latin typeface="Arial Narrow" pitchFamily="34" charset="0"/>
              </a:rPr>
              <a:t>of </a:t>
            </a:r>
            <a:r>
              <a:rPr lang="en-US" sz="1400" dirty="0" smtClean="0">
                <a:latin typeface="Arial Narrow" pitchFamily="34" charset="0"/>
                <a:cs typeface="Arial" charset="0"/>
              </a:rPr>
              <a:t>small business invoices in </a:t>
            </a:r>
            <a:r>
              <a:rPr lang="en-US" sz="1400" dirty="0" smtClean="0">
                <a:latin typeface="Arial Narrow" pitchFamily="34" charset="0"/>
              </a:rPr>
              <a:t>January</a:t>
            </a:r>
            <a:r>
              <a:rPr lang="en-US" sz="1400" dirty="0" smtClean="0">
                <a:latin typeface="Arial Narrow" pitchFamily="34" charset="0"/>
                <a:cs typeface="Arial" charset="0"/>
              </a:rPr>
              <a:t> </a:t>
            </a:r>
            <a:r>
              <a:rPr lang="en-US" sz="1400" dirty="0">
                <a:latin typeface="Arial Narrow" pitchFamily="34" charset="0"/>
              </a:rPr>
              <a:t>(FYTD 94 percent</a:t>
            </a:r>
            <a:r>
              <a:rPr lang="en-US" sz="1400" dirty="0" smtClean="0">
                <a:latin typeface="Arial Narrow" pitchFamily="34" charset="0"/>
              </a:rPr>
              <a:t>) </a:t>
            </a:r>
            <a:r>
              <a:rPr lang="en-US" sz="1400" dirty="0" smtClean="0">
                <a:latin typeface="Arial Narrow" pitchFamily="34" charset="0"/>
                <a:cs typeface="Arial" charset="0"/>
              </a:rPr>
              <a:t>within the 15 day timeliness metric bettering the VA goal </a:t>
            </a:r>
          </a:p>
          <a:p>
            <a:pPr marL="166688" lvl="1" indent="-166688">
              <a:lnSpc>
                <a:spcPct val="80000"/>
              </a:lnSpc>
              <a:buFontTx/>
              <a:buChar char="•"/>
              <a:defRPr/>
            </a:pPr>
            <a:r>
              <a:rPr lang="en-US" sz="1400" dirty="0" smtClean="0">
                <a:latin typeface="Arial Narrow" pitchFamily="34" charset="0"/>
              </a:rPr>
              <a:t>Station 791 (Denver Acquisition and Logistics Center) continues a new high volume small business contract for the repair of hearing aids paid within the 15 day timeliness metric which has helped boost payment timeliness</a:t>
            </a:r>
          </a:p>
          <a:p>
            <a:pPr marL="166688" lvl="1" indent="-166688">
              <a:lnSpc>
                <a:spcPct val="80000"/>
              </a:lnSpc>
              <a:buFontTx/>
              <a:buChar char="•"/>
              <a:defRPr/>
            </a:pPr>
            <a:r>
              <a:rPr lang="en-US" sz="1400" dirty="0" smtClean="0">
                <a:latin typeface="Arial Narrow" pitchFamily="34" charset="0"/>
              </a:rPr>
              <a:t>FSC has issued 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smtClean="0">
                <a:latin typeface="Arial Narrow" pitchFamily="34" charset="0"/>
              </a:rPr>
              <a:t>FSC has used mail campaigns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smtClean="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smtClean="0">
              <a:latin typeface="Arial Narrow" pitchFamily="34" charset="0"/>
              <a:cs typeface="Arial"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solidFill>
                  <a:srgbClr val="FF0000"/>
                </a:solidFill>
                <a:latin typeface="Arial Narrow" pitchFamily="34" charset="0"/>
                <a:hlinkClick r:id="rId2"/>
              </a:rPr>
              <a:t>Kevin.Miers@va.gov</a:t>
            </a:r>
            <a:r>
              <a:rPr lang="en-US" sz="1000" dirty="0" smtClean="0">
                <a:latin typeface="Arial Narrow" pitchFamily="34" charset="0"/>
              </a:rPr>
              <a:t> </a:t>
            </a:r>
            <a:endParaRPr lang="en-US" sz="1000" dirty="0">
              <a:latin typeface="Arial Narrow" pitchFamily="34" charset="0"/>
            </a:endParaRPr>
          </a:p>
          <a:p>
            <a:pPr marL="457014" indent="-457014" eaLnBrk="1" hangingPunct="1">
              <a:defRPr/>
            </a:pPr>
            <a:r>
              <a:rPr lang="en-US" sz="1000" b="1" dirty="0">
                <a:latin typeface="Arial Narrow" pitchFamily="34" charset="0"/>
              </a:rPr>
              <a:t>Approved 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February 7,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2</a:t>
            </a:fld>
            <a:endParaRPr lang="en-US" dirty="0" smtClean="0">
              <a:solidFill>
                <a:srgbClr val="000000"/>
              </a:solidFill>
            </a:endParaRP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val="1281870555"/>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1027" name="Date Placeholder 1"/>
          <p:cNvSpPr>
            <a:spLocks noGrp="1"/>
          </p:cNvSpPr>
          <p:nvPr>
            <p:ph type="dt" sz="half" idx="10"/>
          </p:nvPr>
        </p:nvSpPr>
        <p:spPr>
          <a:xfrm>
            <a:off x="457199" y="6356350"/>
            <a:ext cx="2600803" cy="365125"/>
          </a:xfrm>
          <a:noFill/>
        </p:spPr>
        <p:txBody>
          <a:bodyPr/>
          <a:lstStyle/>
          <a:p>
            <a:r>
              <a:rPr lang="en-US" sz="1400" dirty="0" smtClean="0">
                <a:solidFill>
                  <a:srgbClr val="000000"/>
                </a:solidFill>
                <a:latin typeface="Arial" pitchFamily="34" charset="0"/>
                <a:cs typeface="Arial" pitchFamily="34" charset="0"/>
              </a:rPr>
              <a:t>Data Through January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500129851"/>
              </p:ext>
            </p:extLst>
          </p:nvPr>
        </p:nvGraphicFramePr>
        <p:xfrm>
          <a:off x="6781799" y="0"/>
          <a:ext cx="2362201" cy="1486853"/>
        </p:xfrm>
        <a:graphic>
          <a:graphicData uri="http://schemas.openxmlformats.org/drawingml/2006/table">
            <a:tbl>
              <a:tblPr/>
              <a:tblGrid>
                <a:gridCol w="1448491"/>
                <a:gridCol w="91371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(Jan)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(Feb)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3325631230"/>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630937366"/>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273977" y="1840651"/>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Documentation</a:t>
            </a: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3154767502"/>
              </p:ext>
            </p:extLst>
          </p:nvPr>
        </p:nvGraphicFramePr>
        <p:xfrm>
          <a:off x="612898" y="2067822"/>
          <a:ext cx="8174037" cy="3575050"/>
        </p:xfrm>
        <a:graphic>
          <a:graphicData uri="http://schemas.openxmlformats.org/presentationml/2006/ole">
            <mc:AlternateContent xmlns:mc="http://schemas.openxmlformats.org/markup-compatibility/2006">
              <mc:Choice xmlns:v="urn:schemas-microsoft-com:vml" Requires="v">
                <p:oleObj spid="_x0000_s1028" name="Worksheet" r:id="rId5" imgW="7657999" imgH="3857760" progId="Excel.Sheet.8">
                  <p:embed/>
                </p:oleObj>
              </mc:Choice>
              <mc:Fallback>
                <p:oleObj name="Worksheet" r:id="rId5" imgW="7657999" imgH="3857760" progId="Excel.Sheet.8">
                  <p:embed/>
                  <p:pic>
                    <p:nvPicPr>
                      <p:cNvPr id="0" name="Picture 2" descr="Chart displays metric's plan versus actual (both monthly and FYTD), variance from plan, and the previous fiscal year's actuals."/>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898" y="2067822"/>
                        <a:ext cx="8174037" cy="357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27"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85756"/>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9" name="Rectangle 8"/>
          <p:cNvSpPr/>
          <p:nvPr/>
        </p:nvSpPr>
        <p:spPr>
          <a:xfrm>
            <a:off x="4105275" y="2545417"/>
            <a:ext cx="685800" cy="253916"/>
          </a:xfrm>
          <a:prstGeom prst="rect">
            <a:avLst/>
          </a:prstGeom>
          <a:solidFill>
            <a:schemeClr val="bg1"/>
          </a:solidFill>
        </p:spPr>
        <p:txBody>
          <a:bodyPr wrap="square">
            <a:spAutoFit/>
          </a:bodyPr>
          <a:lstStyle/>
          <a:p>
            <a:r>
              <a:rPr lang="en-US" sz="1050" b="1" dirty="0" smtClean="0"/>
              <a:t>  Trend</a:t>
            </a:r>
            <a:endParaRPr lang="en-US" sz="1000" b="1" dirty="0"/>
          </a:p>
        </p:txBody>
      </p:sp>
      <p:sp>
        <p:nvSpPr>
          <p:cNvPr id="10" name="Rectangle 9"/>
          <p:cNvSpPr/>
          <p:nvPr/>
        </p:nvSpPr>
        <p:spPr>
          <a:xfrm>
            <a:off x="3581400" y="954407"/>
            <a:ext cx="2237034" cy="276999"/>
          </a:xfrm>
          <a:prstGeom prst="rect">
            <a:avLst/>
          </a:prstGeom>
        </p:spPr>
        <p:txBody>
          <a:bodyPr wrap="square">
            <a:spAutoFit/>
          </a:bodyPr>
          <a:lstStyle/>
          <a:p>
            <a:r>
              <a:rPr lang="en-US" sz="1200" b="1" dirty="0"/>
              <a:t>Timeliness Exceeds Goal </a:t>
            </a:r>
          </a:p>
        </p:txBody>
      </p:sp>
      <p:cxnSp>
        <p:nvCxnSpPr>
          <p:cNvPr id="23" name="Straight Arrow Connector 22"/>
          <p:cNvCxnSpPr/>
          <p:nvPr/>
        </p:nvCxnSpPr>
        <p:spPr>
          <a:xfrm>
            <a:off x="4191000" y="2592278"/>
            <a:ext cx="0" cy="160193"/>
          </a:xfrm>
          <a:prstGeom prst="straightConnector1">
            <a:avLst/>
          </a:prstGeom>
          <a:ln w="28575" cmpd="sng">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10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3305520"/>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January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smtClean="0">
                <a:latin typeface="Arial Narrow" pitchFamily="34" charset="0"/>
              </a:rPr>
              <a:t>In August 2012, </a:t>
            </a:r>
            <a:r>
              <a:rPr lang="en-US" sz="1400" dirty="0" smtClean="0">
                <a:latin typeface="Arial Narrow" pitchFamily="34" charset="0"/>
                <a:cs typeface="Arial" charset="0"/>
              </a:rPr>
              <a:t>VA established a new Prompt Payment Type Code (“Y”) to facilitate acceleration of commercial vendor payments to pay at 14 days after receipt of all proper payment documentation</a:t>
            </a:r>
          </a:p>
          <a:p>
            <a:pPr marL="182804" indent="-182804">
              <a:lnSpc>
                <a:spcPct val="80000"/>
              </a:lnSpc>
              <a:buFontTx/>
              <a:buChar char="•"/>
              <a:defRPr/>
            </a:pPr>
            <a:r>
              <a:rPr lang="en-US" sz="1400" dirty="0" smtClean="0">
                <a:latin typeface="Arial Narrow" pitchFamily="34" charset="0"/>
              </a:rPr>
              <a:t>FSC </a:t>
            </a:r>
            <a:r>
              <a:rPr lang="en-US" sz="1400" dirty="0">
                <a:latin typeface="Arial Narrow" pitchFamily="34" charset="0"/>
              </a:rPr>
              <a:t>worked with the Denver Acquisition and Logistics Center (DALC) to program the use of the new Prompt Payment Type “Y” code to pay </a:t>
            </a:r>
            <a:r>
              <a:rPr lang="en-US" sz="1400" dirty="0" smtClean="0">
                <a:latin typeface="Arial Narrow" pitchFamily="34" charset="0"/>
              </a:rPr>
              <a:t>their EDI </a:t>
            </a:r>
            <a:r>
              <a:rPr lang="en-US" sz="1400" dirty="0">
                <a:latin typeface="Arial Narrow" pitchFamily="34" charset="0"/>
              </a:rPr>
              <a:t>prosthetics </a:t>
            </a:r>
            <a:r>
              <a:rPr lang="en-US" sz="1400" dirty="0" smtClean="0">
                <a:latin typeface="Arial Narrow" pitchFamily="34" charset="0"/>
              </a:rPr>
              <a:t>payments</a:t>
            </a:r>
          </a:p>
          <a:p>
            <a:pPr marL="182804" indent="-182804">
              <a:lnSpc>
                <a:spcPct val="80000"/>
              </a:lnSpc>
              <a:buFontTx/>
              <a:buChar char="•"/>
              <a:defRPr/>
            </a:pPr>
            <a:r>
              <a:rPr lang="en-US" sz="1400" dirty="0" smtClean="0">
                <a:latin typeface="Arial Narrow" pitchFamily="34" charset="0"/>
              </a:rPr>
              <a:t>During January, VA paid 85 percent (FYTD 84 percent) of all commercial vendors within the 15 day OMB goal</a:t>
            </a:r>
          </a:p>
          <a:p>
            <a:pPr marL="640004" lvl="1" indent="-182804">
              <a:lnSpc>
                <a:spcPct val="80000"/>
              </a:lnSpc>
              <a:buFontTx/>
              <a:buChar char="•"/>
              <a:defRPr/>
            </a:pPr>
            <a:r>
              <a:rPr lang="en-US" sz="1400" dirty="0">
                <a:latin typeface="Arial Narrow" pitchFamily="34" charset="0"/>
              </a:rPr>
              <a:t>FSC paid </a:t>
            </a:r>
            <a:r>
              <a:rPr lang="en-US" sz="1400" dirty="0" smtClean="0">
                <a:latin typeface="Arial Narrow" pitchFamily="34" charset="0"/>
              </a:rPr>
              <a:t>87 </a:t>
            </a:r>
            <a:r>
              <a:rPr lang="en-US" sz="1400" dirty="0">
                <a:latin typeface="Arial Narrow" pitchFamily="34" charset="0"/>
              </a:rPr>
              <a:t>percent of </a:t>
            </a:r>
            <a:r>
              <a:rPr lang="en-US" sz="1400" dirty="0" smtClean="0">
                <a:latin typeface="Arial Narrow" pitchFamily="34" charset="0"/>
              </a:rPr>
              <a:t>January’s </a:t>
            </a:r>
            <a:r>
              <a:rPr lang="en-US" sz="1400" dirty="0">
                <a:latin typeface="Arial Narrow" pitchFamily="34" charset="0"/>
              </a:rPr>
              <a:t>payments within the 15 day </a:t>
            </a:r>
            <a:r>
              <a:rPr lang="en-US" sz="1400" dirty="0" smtClean="0">
                <a:latin typeface="Arial Narrow" pitchFamily="34" charset="0"/>
              </a:rPr>
              <a:t>OMB goal</a:t>
            </a:r>
            <a:endParaRPr lang="en-US" sz="1400" dirty="0">
              <a:latin typeface="Arial Narrow" pitchFamily="34" charset="0"/>
            </a:endParaRPr>
          </a:p>
          <a:p>
            <a:pPr marL="640004" lvl="1" indent="-182804">
              <a:lnSpc>
                <a:spcPct val="80000"/>
              </a:lnSpc>
              <a:buFontTx/>
              <a:buChar char="•"/>
              <a:defRPr/>
            </a:pPr>
            <a:r>
              <a:rPr lang="en-US" sz="1400" dirty="0">
                <a:latin typeface="Arial Narrow" pitchFamily="34" charset="0"/>
              </a:rPr>
              <a:t>Non-FSC entities paid </a:t>
            </a:r>
            <a:r>
              <a:rPr lang="en-US" sz="1400" dirty="0" smtClean="0">
                <a:latin typeface="Arial Narrow" pitchFamily="34" charset="0"/>
              </a:rPr>
              <a:t>83 </a:t>
            </a:r>
            <a:r>
              <a:rPr lang="en-US" sz="1400" dirty="0">
                <a:latin typeface="Arial Narrow" pitchFamily="34" charset="0"/>
              </a:rPr>
              <a:t>percent of all commercial vendors within the 15 day OMB goal</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February 7,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4</a:t>
            </a:fld>
            <a:endParaRPr lang="en-US" dirty="0" smtClean="0">
              <a:solidFill>
                <a:srgbClr val="000000"/>
              </a:solidFill>
            </a:endParaRPr>
          </a:p>
        </p:txBody>
      </p:sp>
    </p:spTree>
    <p:extLst>
      <p:ext uri="{BB962C8B-B14F-4D97-AF65-F5344CB8AC3E}">
        <p14:creationId xmlns:p14="http://schemas.microsoft.com/office/powerpoint/2010/main" val="3083651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8"/>
          <p:cNvGraphicFramePr>
            <a:graphicFrameLocks noGrp="1"/>
          </p:cNvGraphicFramePr>
          <p:nvPr>
            <p:extLst>
              <p:ext uri="{D42A27DB-BD31-4B8C-83A1-F6EECF244321}">
                <p14:modId xmlns:p14="http://schemas.microsoft.com/office/powerpoint/2010/main" val="3588267943"/>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(Finance)-198</a:t>
                      </a:r>
                    </a:p>
                  </a:txBody>
                  <a:tcPr/>
                </a:tc>
              </a:tr>
            </a:tbl>
          </a:graphicData>
        </a:graphic>
      </p:graphicFrame>
      <p:sp>
        <p:nvSpPr>
          <p:cNvPr id="1027" name="Date Placeholder 1"/>
          <p:cNvSpPr>
            <a:spLocks noGrp="1"/>
          </p:cNvSpPr>
          <p:nvPr>
            <p:ph type="dt" sz="half" idx="10"/>
          </p:nvPr>
        </p:nvSpPr>
        <p:spPr>
          <a:xfrm>
            <a:off x="457200" y="6356350"/>
            <a:ext cx="2630254" cy="365125"/>
          </a:xfrm>
          <a:noFill/>
        </p:spPr>
        <p:txBody>
          <a:bodyPr/>
          <a:lstStyle/>
          <a:p>
            <a:r>
              <a:rPr lang="en-US" sz="1400" dirty="0" smtClean="0">
                <a:solidFill>
                  <a:srgbClr val="000000"/>
                </a:solidFill>
                <a:latin typeface="Arial" pitchFamily="34" charset="0"/>
                <a:cs typeface="Arial" pitchFamily="34" charset="0"/>
              </a:rPr>
              <a:t>Data Through January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
        <p:nvSpPr>
          <p:cNvPr id="4" name="Title 3"/>
          <p:cNvSpPr>
            <a:spLocks noGrp="1"/>
          </p:cNvSpPr>
          <p:nvPr>
            <p:ph type="title" idx="4294967295"/>
          </p:nvPr>
        </p:nvSpPr>
        <p:spPr>
          <a:xfrm>
            <a:off x="1752600" y="54454"/>
            <a:ext cx="5486400" cy="488950"/>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3644715642"/>
              </p:ext>
            </p:extLst>
          </p:nvPr>
        </p:nvGraphicFramePr>
        <p:xfrm>
          <a:off x="6915593" y="0"/>
          <a:ext cx="2228407" cy="1486853"/>
        </p:xfrm>
        <a:graphic>
          <a:graphicData uri="http://schemas.openxmlformats.org/drawingml/2006/table">
            <a:tbl>
              <a:tblPr/>
              <a:tblGrid>
                <a:gridCol w="1542607"/>
                <a:gridCol w="685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(Jan)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(Feb)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987798"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613131581"/>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862340784"/>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62200" y="1964850"/>
            <a:ext cx="4419599"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a:t>
            </a:r>
            <a:r>
              <a:rPr lang="en-US" sz="1000" dirty="0" smtClean="0">
                <a:solidFill>
                  <a:srgbClr val="000000"/>
                </a:solidFill>
              </a:rPr>
              <a:t>Documentation</a:t>
            </a:r>
            <a:endParaRPr lang="en-US" sz="1000" dirty="0">
              <a:solidFill>
                <a:srgbClr val="000000"/>
              </a:solidFill>
            </a:endParaRP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3467570934"/>
              </p:ext>
            </p:extLst>
          </p:nvPr>
        </p:nvGraphicFramePr>
        <p:xfrm>
          <a:off x="608013" y="2211388"/>
          <a:ext cx="7127875" cy="3494087"/>
        </p:xfrm>
        <a:graphic>
          <a:graphicData uri="http://schemas.openxmlformats.org/presentationml/2006/ole">
            <mc:AlternateContent xmlns:mc="http://schemas.openxmlformats.org/markup-compatibility/2006">
              <mc:Choice xmlns:v="urn:schemas-microsoft-com:vml" Requires="v">
                <p:oleObj spid="_x0000_s2052" name="Worksheet" r:id="rId5" imgW="6667421" imgH="3533760" progId="Excel.Sheet.8">
                  <p:embed/>
                </p:oleObj>
              </mc:Choice>
              <mc:Fallback>
                <p:oleObj name="Worksheet" r:id="rId5" imgW="6667421" imgH="3533760" progId="Excel.Sheet.8">
                  <p:embed/>
                  <p:pic>
                    <p:nvPicPr>
                      <p:cNvPr id="0" name="Picture 2" descr="Chart displays metric's plan versus actual (both monthly and FYTD), variance from plan, and the previous fiscal year's actuals."/>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13" y="2211388"/>
                        <a:ext cx="7127875" cy="349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97838" y="624368"/>
            <a:ext cx="3748321" cy="738100"/>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600" dirty="0" smtClean="0">
                <a:solidFill>
                  <a:srgbClr val="800000"/>
                </a:solidFill>
                <a:latin typeface="Arial Rounded MT Bold" pitchFamily="34" charset="0"/>
              </a:rPr>
              <a:t>Overall Commercial </a:t>
            </a:r>
            <a:r>
              <a:rPr lang="en-US" sz="1600" dirty="0">
                <a:solidFill>
                  <a:srgbClr val="800000"/>
                </a:solidFill>
                <a:latin typeface="Arial Rounded MT Bold" pitchFamily="34" charset="0"/>
              </a:rPr>
              <a:t>Vendor Payment </a:t>
            </a:r>
            <a:r>
              <a:rPr lang="en-US" sz="1600" dirty="0" smtClean="0">
                <a:solidFill>
                  <a:srgbClr val="800000"/>
                </a:solidFill>
                <a:latin typeface="Arial Rounded MT Bold" pitchFamily="34" charset="0"/>
              </a:rPr>
              <a:t>Timeliness</a:t>
            </a:r>
          </a:p>
        </p:txBody>
      </p:sp>
      <p:sp>
        <p:nvSpPr>
          <p:cNvPr id="27" name="Oval 28"/>
          <p:cNvSpPr>
            <a:spLocks noChangeArrowheads="1"/>
          </p:cNvSpPr>
          <p:nvPr/>
        </p:nvSpPr>
        <p:spPr bwMode="auto">
          <a:xfrm>
            <a:off x="8610600" y="543404"/>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76704"/>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9" name="Rectangle 8"/>
          <p:cNvSpPr/>
          <p:nvPr/>
        </p:nvSpPr>
        <p:spPr>
          <a:xfrm>
            <a:off x="3886200" y="2856508"/>
            <a:ext cx="685799" cy="261610"/>
          </a:xfrm>
          <a:prstGeom prst="rect">
            <a:avLst/>
          </a:prstGeom>
          <a:solidFill>
            <a:schemeClr val="bg1"/>
          </a:solidFill>
        </p:spPr>
        <p:txBody>
          <a:bodyPr wrap="square">
            <a:spAutoFit/>
          </a:bodyPr>
          <a:lstStyle/>
          <a:p>
            <a:r>
              <a:rPr lang="en-US" sz="1100" b="1" dirty="0" smtClean="0"/>
              <a:t> Trend</a:t>
            </a:r>
            <a:endParaRPr lang="en-US" sz="1100" b="1" dirty="0"/>
          </a:p>
        </p:txBody>
      </p:sp>
      <p:sp>
        <p:nvSpPr>
          <p:cNvPr id="23" name="Oval 28"/>
          <p:cNvSpPr>
            <a:spLocks noChangeArrowheads="1"/>
          </p:cNvSpPr>
          <p:nvPr/>
        </p:nvSpPr>
        <p:spPr bwMode="auto">
          <a:xfrm>
            <a:off x="8610600" y="548168"/>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25" name="Rectangle 24"/>
          <p:cNvSpPr/>
          <p:nvPr/>
        </p:nvSpPr>
        <p:spPr>
          <a:xfrm>
            <a:off x="3682767" y="1195390"/>
            <a:ext cx="2237034" cy="276999"/>
          </a:xfrm>
          <a:prstGeom prst="rect">
            <a:avLst/>
          </a:prstGeom>
        </p:spPr>
        <p:txBody>
          <a:bodyPr wrap="square">
            <a:spAutoFit/>
          </a:bodyPr>
          <a:lstStyle/>
          <a:p>
            <a:r>
              <a:rPr lang="en-US" sz="1200" b="1" dirty="0"/>
              <a:t>Timeliness </a:t>
            </a:r>
            <a:r>
              <a:rPr lang="en-US" sz="1200" b="1" dirty="0" smtClean="0"/>
              <a:t>Above </a:t>
            </a:r>
            <a:r>
              <a:rPr lang="en-US" sz="1200" b="1" dirty="0"/>
              <a:t>Goal </a:t>
            </a:r>
          </a:p>
        </p:txBody>
      </p:sp>
      <p:cxnSp>
        <p:nvCxnSpPr>
          <p:cNvPr id="29" name="Straight Arrow Connector 28"/>
          <p:cNvCxnSpPr/>
          <p:nvPr/>
        </p:nvCxnSpPr>
        <p:spPr>
          <a:xfrm>
            <a:off x="3962400" y="2907217"/>
            <a:ext cx="0" cy="160193"/>
          </a:xfrm>
          <a:prstGeom prst="straightConnector1">
            <a:avLst/>
          </a:prstGeom>
          <a:ln w="28575" cmpd="sng">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738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5509200"/>
          </a:xfrm>
          <a:prstGeom prst="rect">
            <a:avLst/>
          </a:prstGeom>
          <a:ln>
            <a:noFill/>
          </a:ln>
        </p:spPr>
        <p:txBody>
          <a:bodyPr>
            <a:spAutoFit/>
          </a:bodyPr>
          <a:lstStyle/>
          <a:p>
            <a:r>
              <a:rPr lang="en-US" sz="1400" b="1" i="1" dirty="0" smtClean="0">
                <a:latin typeface="Arial Narrow" pitchFamily="34" charset="0"/>
                <a:cs typeface="Arial" pitchFamily="34" charset="0"/>
              </a:rPr>
              <a:t>Note:  </a:t>
            </a:r>
            <a:r>
              <a:rPr lang="en-US" sz="1400" dirty="0" smtClean="0"/>
              <a:t>OMB Circular A-123, </a:t>
            </a:r>
            <a:r>
              <a:rPr lang="en-US" sz="1400" i="1" dirty="0" smtClean="0"/>
              <a:t>Management Responsibility for Internal Controls</a:t>
            </a:r>
            <a:r>
              <a:rPr lang="en-US" sz="1400" dirty="0" smtClean="0"/>
              <a:t>, requires that management be responsible for establishing and maintaining internal controls to achieve the objectives of effective and efficient operations, reliable financial reporting, and compliance with applicable laws and regulations. To ensure compliance with the above circular and Generally Accepted Accounting Principles (GAAP), VA Financial Policies and Procedures Manual, Volume II, Chapter 5, Section 050204 requires monthly reviews and reconciliations be performed to ensure that open obligations, including undelivered orders (UDOs) and delivered unpaid obligations, are valid and appropriate and adjustments are made as necessary.</a:t>
            </a:r>
          </a:p>
          <a:p>
            <a:endParaRPr lang="en-US" sz="140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January Highlights</a:t>
            </a:r>
            <a:r>
              <a:rPr lang="en-US" sz="1400" dirty="0">
                <a:latin typeface="Arial Narrow" pitchFamily="34" charset="0"/>
                <a:cs typeface="Arial" pitchFamily="34" charset="0"/>
              </a:rPr>
              <a:t>:</a:t>
            </a:r>
          </a:p>
          <a:p>
            <a:pPr eaLnBrk="1" hangingPunct="1">
              <a:lnSpc>
                <a:spcPct val="80000"/>
              </a:lnSpc>
              <a:defRPr/>
            </a:pPr>
            <a:endParaRPr lang="en-US" sz="1400" dirty="0" smtClean="0">
              <a:latin typeface="Arial Narrow" pitchFamily="34" charset="0"/>
              <a:cs typeface="Arial" charset="0"/>
            </a:endParaRPr>
          </a:p>
          <a:p>
            <a:pPr marL="182804" lvl="1" indent="-182804">
              <a:buFontTx/>
              <a:buChar char="•"/>
              <a:defRPr/>
            </a:pPr>
            <a:r>
              <a:rPr lang="en-US" sz="1400" dirty="0" smtClean="0">
                <a:latin typeface="Arial Narrow" pitchFamily="34" charset="0"/>
              </a:rPr>
              <a:t>OFPIAR analyzed VA-wide open obligations, established a baseline, and identified all UDOs that need to be reviewed for appropriate financial or administrative actions. The baseline, established September 30, 2012, totaled $1,086,569,995.</a:t>
            </a:r>
          </a:p>
          <a:p>
            <a:pPr marL="182804" lvl="1" indent="-182804">
              <a:buFontTx/>
              <a:buChar char="•"/>
              <a:defRPr/>
            </a:pPr>
            <a:r>
              <a:rPr lang="en-US" sz="1400" dirty="0" smtClean="0">
                <a:latin typeface="Arial Narrow" pitchFamily="34" charset="0"/>
              </a:rPr>
              <a:t>The Office of Management’s memorandum dated December 17, 2012 required Administration CFOs  and Staff Offices to review open obligations comprised of contracts, travel, and other obligations, to determine obligations which should be closed or where the period of performance needed to be modified.  A detailed list of each organization’s aged UDOs </a:t>
            </a:r>
            <a:r>
              <a:rPr lang="en-US" sz="1400" smtClean="0">
                <a:latin typeface="Arial Narrow" pitchFamily="34" charset="0"/>
              </a:rPr>
              <a:t>was </a:t>
            </a:r>
            <a:r>
              <a:rPr lang="en-US" sz="1400" smtClean="0">
                <a:latin typeface="Arial Narrow" pitchFamily="34" charset="0"/>
              </a:rPr>
              <a:t>provided. </a:t>
            </a:r>
            <a:endParaRPr lang="en-US" sz="1400" dirty="0" smtClean="0">
              <a:latin typeface="Arial Narrow" pitchFamily="34" charset="0"/>
            </a:endParaRPr>
          </a:p>
          <a:p>
            <a:pPr marL="182804" lvl="1" indent="-182804" eaLnBrk="1" hangingPunct="1">
              <a:buFontTx/>
              <a:buChar char="•"/>
              <a:defRPr/>
            </a:pPr>
            <a:r>
              <a:rPr lang="en-US" sz="1400" dirty="0" smtClean="0">
                <a:latin typeface="Arial Narrow" pitchFamily="34" charset="0"/>
              </a:rPr>
              <a:t>OFPIAR is tracking and monitoring Administrations’ and Staff Offices’ progress monthly.  As of January 31, 2013, the UDO balance has been reduced to $574,254,345, a 47% reduction from the baseline.  Therefore, the percentage of UDOs</a:t>
            </a:r>
            <a:r>
              <a:rPr lang="en-US" sz="1400" dirty="0" smtClean="0">
                <a:solidFill>
                  <a:srgbClr val="FF0000"/>
                </a:solidFill>
                <a:latin typeface="Arial Narrow" pitchFamily="34" charset="0"/>
              </a:rPr>
              <a:t>  </a:t>
            </a:r>
            <a:r>
              <a:rPr lang="en-US" sz="1400" dirty="0" smtClean="0">
                <a:latin typeface="Arial Narrow" pitchFamily="34" charset="0"/>
              </a:rPr>
              <a:t>remaining is 53%, bringing VA close to its FY 2013 year-end target of 40%.</a:t>
            </a:r>
          </a:p>
          <a:p>
            <a:pPr marL="457014" indent="-457014" eaLnBrk="1" hangingPunct="1">
              <a:defRPr/>
            </a:pPr>
            <a:endParaRPr lang="en-US" sz="1400"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Pushparajan Arokiaswamy, Office of Financial Process Improvement and Audit Readiness.  </a:t>
            </a:r>
            <a:r>
              <a:rPr lang="en-US" sz="1000" dirty="0" smtClean="0">
                <a:latin typeface="Arial Narrow" pitchFamily="34" charset="0"/>
                <a:hlinkClick r:id="rId2"/>
              </a:rPr>
              <a:t>Pushparjanan.Arokiaswamy@va.gov</a:t>
            </a:r>
            <a:r>
              <a:rPr lang="en-US" sz="1000" dirty="0" smtClean="0">
                <a:latin typeface="Arial Narrow" pitchFamily="34" charset="0"/>
              </a:rPr>
              <a:t>.</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a:t>
            </a:r>
            <a:r>
              <a:rPr lang="en-US" sz="1000" dirty="0" smtClean="0">
                <a:latin typeface="Arial Narrow" pitchFamily="34" charset="0"/>
              </a:rPr>
              <a:t>Shirley Pratt, Associate Deputy Assistant Secretary, Office of Financial Process Improvement and Audit Readiness. </a:t>
            </a:r>
            <a:r>
              <a:rPr lang="en-US" sz="1000" dirty="0" smtClean="0">
                <a:latin typeface="Arial Narrow" pitchFamily="34" charset="0"/>
                <a:hlinkClick r:id="rId3"/>
              </a:rPr>
              <a:t>Shirley.Pratt@va.gov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Version Date    </a:t>
            </a:r>
            <a:r>
              <a:rPr lang="en-US" sz="1000" dirty="0" smtClean="0">
                <a:latin typeface="Arial Narrow" pitchFamily="34" charset="0"/>
              </a:rPr>
              <a:t>February 5, 2013	</a:t>
            </a:r>
            <a:endParaRPr lang="en-US" sz="1000" dirty="0">
              <a:latin typeface="Arial Narrow" pitchFamily="34" charset="0"/>
            </a:endParaRPr>
          </a:p>
        </p:txBody>
      </p:sp>
      <p:sp>
        <p:nvSpPr>
          <p:cNvPr id="5" name="Title 4"/>
          <p:cNvSpPr>
            <a:spLocks noGrp="1"/>
          </p:cNvSpPr>
          <p:nvPr>
            <p:ph type="title"/>
          </p:nvPr>
        </p:nvSpPr>
        <p:spPr>
          <a:xfrm>
            <a:off x="457200" y="0"/>
            <a:ext cx="8229600" cy="914400"/>
          </a:xfrm>
        </p:spPr>
        <p:txBody>
          <a:bodyPr/>
          <a:lstStyle/>
          <a:p>
            <a:r>
              <a:rPr lang="en-US" sz="3200" dirty="0" smtClean="0"/>
              <a:t>Undelivered Orders (UDOs)</a:t>
            </a:r>
            <a:endParaRPr lang="en-US" sz="3200" dirty="0"/>
          </a:p>
        </p:txBody>
      </p:sp>
      <p:sp>
        <p:nvSpPr>
          <p:cNvPr id="6" name="Footer Placeholder 5"/>
          <p:cNvSpPr>
            <a:spLocks noGrp="1"/>
          </p:cNvSpPr>
          <p:nvPr>
            <p:ph type="ftr" sz="quarter" idx="11"/>
          </p:nvPr>
        </p:nvSpPr>
        <p:spPr/>
        <p:txBody>
          <a:bodyPr/>
          <a:lstStyle/>
          <a:p>
            <a:pPr>
              <a:defRPr/>
            </a:pPr>
            <a:r>
              <a:rPr lang="en-US" dirty="0" smtClean="0">
                <a:solidFill>
                  <a:schemeClr val="tx1"/>
                </a:solidFill>
              </a:rPr>
              <a:t>1</a:t>
            </a:r>
            <a:endParaRPr lang="en-US" dirty="0">
              <a:solidFill>
                <a:schemeClr val="tx1"/>
              </a:solidFill>
            </a:endParaRP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447800" y="1676400"/>
            <a:ext cx="7162800" cy="4402684"/>
            <a:chOff x="1447800" y="1676400"/>
            <a:chExt cx="7162800" cy="4402684"/>
          </a:xfrm>
        </p:grpSpPr>
        <p:pic>
          <p:nvPicPr>
            <p:cNvPr id="3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676400"/>
              <a:ext cx="7162800" cy="4402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0" descr="Trend.jpg"/>
            <p:cNvPicPr>
              <a:picLocks noChangeAspect="1"/>
            </p:cNvPicPr>
            <p:nvPr/>
          </p:nvPicPr>
          <p:blipFill>
            <a:blip r:embed="rId4" cstate="print"/>
            <a:stretch>
              <a:fillRect/>
            </a:stretch>
          </p:blipFill>
          <p:spPr>
            <a:xfrm>
              <a:off x="4024223" y="3124200"/>
              <a:ext cx="547777" cy="228600"/>
            </a:xfrm>
            <a:prstGeom prst="rect">
              <a:avLst/>
            </a:prstGeom>
          </p:spPr>
        </p:pic>
      </p:grpSp>
      <p:graphicFrame>
        <p:nvGraphicFramePr>
          <p:cNvPr id="2" name="Table 1" descr="OM (Finance)-197"/>
          <p:cNvGraphicFramePr>
            <a:graphicFrameLocks noGrp="1"/>
          </p:cNvGraphicFramePr>
          <p:nvPr>
            <p:extLst>
              <p:ext uri="{D42A27DB-BD31-4B8C-83A1-F6EECF244321}">
                <p14:modId xmlns:p14="http://schemas.microsoft.com/office/powerpoint/2010/main" val="1281870555"/>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2365471184"/>
              </p:ext>
            </p:extLst>
          </p:nvPr>
        </p:nvGraphicFramePr>
        <p:xfrm>
          <a:off x="6553201" y="-15240"/>
          <a:ext cx="2590800" cy="1463040"/>
        </p:xfrm>
        <a:graphic>
          <a:graphicData uri="http://schemas.openxmlformats.org/drawingml/2006/table">
            <a:tbl>
              <a:tblPr/>
              <a:tblGrid>
                <a:gridCol w="1588667"/>
                <a:gridCol w="1002133"/>
              </a:tblGrid>
              <a:tr h="2417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(Jan)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(Feb)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3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53%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59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53%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630937366"/>
              </p:ext>
            </p:extLst>
          </p:nvPr>
        </p:nvGraphicFramePr>
        <p:xfrm>
          <a:off x="0" y="-1"/>
          <a:ext cx="2286000" cy="1767840"/>
        </p:xfrm>
        <a:graphic>
          <a:graphicData uri="http://schemas.openxmlformats.org/drawingml/2006/table">
            <a:tbl>
              <a:tblPr/>
              <a:tblGrid>
                <a:gridCol w="869095"/>
                <a:gridCol w="1416905"/>
              </a:tblGrid>
              <a:tr h="228601">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1336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76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262">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Timeliness in Closeout of Aged Undelivered Orders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80852" y="896779"/>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b="1" dirty="0" smtClean="0">
                <a:solidFill>
                  <a:srgbClr val="000000"/>
                </a:solidFill>
              </a:rPr>
              <a:t>Closed Undelivered Orders Exceeds Target</a:t>
            </a:r>
            <a:endParaRPr lang="en-US" sz="1000" b="1" dirty="0">
              <a:solidFill>
                <a:srgbClr val="000000"/>
              </a:solidFill>
            </a:endParaRPr>
          </a:p>
        </p:txBody>
      </p:sp>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NEW: Closeout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27"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28" name="Oval 28"/>
          <p:cNvSpPr>
            <a:spLocks noChangeArrowheads="1"/>
          </p:cNvSpPr>
          <p:nvPr/>
        </p:nvSpPr>
        <p:spPr bwMode="auto">
          <a:xfrm>
            <a:off x="8610600" y="285756"/>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smtClean="0"/>
              <a:t>G</a:t>
            </a:r>
            <a:endParaRPr lang="en-US" sz="1000" dirty="0"/>
          </a:p>
        </p:txBody>
      </p:sp>
      <p:grpSp>
        <p:nvGrpSpPr>
          <p:cNvPr id="23" name="Group 22"/>
          <p:cNvGrpSpPr/>
          <p:nvPr/>
        </p:nvGrpSpPr>
        <p:grpSpPr>
          <a:xfrm>
            <a:off x="13374" y="2170837"/>
            <a:ext cx="1282026" cy="877163"/>
            <a:chOff x="89574" y="1974641"/>
            <a:chExt cx="1282026" cy="877163"/>
          </a:xfrm>
        </p:grpSpPr>
        <p:sp>
          <p:nvSpPr>
            <p:cNvPr id="24" name="TextBox 23" descr="Desired direction for this metric is increasing."/>
            <p:cNvSpPr txBox="1"/>
            <p:nvPr/>
          </p:nvSpPr>
          <p:spPr>
            <a:xfrm>
              <a:off x="89574" y="1974641"/>
              <a:ext cx="1282026" cy="877163"/>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endParaRPr lang="en-US" sz="1700" b="1" dirty="0" smtClean="0">
                <a:solidFill>
                  <a:srgbClr val="000000"/>
                </a:solidFill>
              </a:endParaRPr>
            </a:p>
            <a:p>
              <a:pPr algn="ctr"/>
              <a:r>
                <a:rPr lang="en-US" sz="1700" b="1" dirty="0" smtClean="0">
                  <a:solidFill>
                    <a:srgbClr val="000000"/>
                  </a:solidFill>
                </a:rPr>
                <a:t>Desired</a:t>
              </a:r>
            </a:p>
            <a:p>
              <a:pPr algn="ctr"/>
              <a:r>
                <a:rPr lang="en-US" sz="1700" b="1" dirty="0" smtClean="0">
                  <a:solidFill>
                    <a:srgbClr val="000000"/>
                  </a:solidFill>
                </a:rPr>
                <a:t>Direction</a:t>
              </a:r>
              <a:endParaRPr lang="en-US" sz="1700" b="1" dirty="0">
                <a:solidFill>
                  <a:srgbClr val="000000"/>
                </a:solidFill>
              </a:endParaRPr>
            </a:p>
          </p:txBody>
        </p:sp>
        <p:sp>
          <p:nvSpPr>
            <p:cNvPr id="25" name="Down Arrow 24"/>
            <p:cNvSpPr/>
            <p:nvPr/>
          </p:nvSpPr>
          <p:spPr>
            <a:xfrm>
              <a:off x="716281" y="2057400"/>
              <a:ext cx="45719" cy="2286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8" name="Table 17"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3325631230"/>
              </p:ext>
            </p:extLst>
          </p:nvPr>
        </p:nvGraphicFramePr>
        <p:xfrm>
          <a:off x="7848600" y="5992685"/>
          <a:ext cx="1143000" cy="853440"/>
        </p:xfrm>
        <a:graphic>
          <a:graphicData uri="http://schemas.openxmlformats.org/drawingml/2006/table">
            <a:tbl>
              <a:tblPr firstRow="1" bandRow="1">
                <a:tableStyleId>{5C22544A-7EE6-4342-B048-85BDC9FD1C3A}</a:tableStyleId>
              </a:tblPr>
              <a:tblGrid>
                <a:gridCol w="533400"/>
                <a:gridCol w="609600"/>
              </a:tblGrid>
              <a:tr h="152400">
                <a:tc gridSpan="2">
                  <a:txBody>
                    <a:bodyPr/>
                    <a:lstStyle/>
                    <a:p>
                      <a:pPr algn="l"/>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167640">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&lt;-10%</a:t>
                      </a:r>
                    </a:p>
                  </a:txBody>
                  <a:tcPr>
                    <a:solidFill>
                      <a:schemeClr val="bg1">
                        <a:lumMod val="75000"/>
                      </a:schemeClr>
                    </a:solidFill>
                  </a:tcPr>
                </a:tc>
              </a:tr>
              <a:tr h="182880">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&lt;-5%</a:t>
                      </a:r>
                    </a:p>
                  </a:txBody>
                  <a:tcPr>
                    <a:solidFill>
                      <a:schemeClr val="bg1">
                        <a:lumMod val="75000"/>
                      </a:schemeClr>
                    </a:solidFill>
                  </a:tcPr>
                </a:tc>
              </a:tr>
              <a:tr h="121920">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≥-5%</a:t>
                      </a:r>
                    </a:p>
                  </a:txBody>
                  <a:tcPr>
                    <a:solidFill>
                      <a:schemeClr val="bg1">
                        <a:lumMod val="75000"/>
                      </a:schemeClr>
                    </a:solidFill>
                  </a:tcPr>
                </a:tc>
              </a:tr>
            </a:tbl>
          </a:graphicData>
        </a:graphic>
      </p:graphicFrame>
      <p:sp>
        <p:nvSpPr>
          <p:cNvPr id="21" name="Footer Placeholder 20"/>
          <p:cNvSpPr>
            <a:spLocks noGrp="1"/>
          </p:cNvSpPr>
          <p:nvPr>
            <p:ph type="ftr" sz="quarter" idx="11"/>
          </p:nvPr>
        </p:nvSpPr>
        <p:spPr/>
        <p:txBody>
          <a:bodyPr/>
          <a:lstStyle/>
          <a:p>
            <a:pPr>
              <a:defRPr/>
            </a:pPr>
            <a:r>
              <a:rPr lang="en-US" dirty="0" smtClean="0">
                <a:solidFill>
                  <a:schemeClr val="tx1"/>
                </a:solidFill>
              </a:rPr>
              <a:t>2</a:t>
            </a:r>
            <a:endParaRPr lang="en-US" dirty="0">
              <a:solidFill>
                <a:schemeClr val="tx1"/>
              </a:solidFill>
            </a:endParaRPr>
          </a:p>
        </p:txBody>
      </p:sp>
    </p:spTree>
    <p:extLst>
      <p:ext uri="{BB962C8B-B14F-4D97-AF65-F5344CB8AC3E}">
        <p14:creationId xmlns:p14="http://schemas.microsoft.com/office/powerpoint/2010/main" val="264910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of January 31, 2013</a:t>
            </a:r>
          </a:p>
        </p:txBody>
      </p:sp>
      <p:sp>
        <p:nvSpPr>
          <p:cNvPr id="13" name="Footer Placeholder 12"/>
          <p:cNvSpPr>
            <a:spLocks noGrp="1"/>
          </p:cNvSpPr>
          <p:nvPr>
            <p:ph type="ftr" sz="quarter" idx="11"/>
          </p:nvPr>
        </p:nvSpPr>
        <p:spPr/>
        <p:txBody>
          <a:bodyPr/>
          <a:lstStyle/>
          <a:p>
            <a:pPr>
              <a:defRPr/>
            </a:pPr>
            <a:r>
              <a:rPr lang="en-US" dirty="0" smtClean="0">
                <a:solidFill>
                  <a:schemeClr val="tx1"/>
                </a:solidFill>
              </a:rPr>
              <a:t>3</a:t>
            </a:r>
            <a:endParaRPr lang="en-US" dirty="0">
              <a:solidFill>
                <a:schemeClr val="tx1"/>
              </a:solidFill>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028700"/>
            <a:ext cx="51435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4999" y="4038600"/>
            <a:ext cx="5105401" cy="23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of January 31, 2013</a:t>
            </a:r>
          </a:p>
        </p:txBody>
      </p:sp>
      <p:sp>
        <p:nvSpPr>
          <p:cNvPr id="9" name="TextBox 8"/>
          <p:cNvSpPr txBox="1"/>
          <p:nvPr/>
        </p:nvSpPr>
        <p:spPr>
          <a:xfrm>
            <a:off x="2133600" y="3810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cs typeface="+mn-cs"/>
              </a:rPr>
              <a:t>Monthly Balance Detail by Program Office</a:t>
            </a:r>
          </a:p>
        </p:txBody>
      </p:sp>
      <p:sp>
        <p:nvSpPr>
          <p:cNvPr id="14" name="TextBox 13"/>
          <p:cNvSpPr txBox="1"/>
          <p:nvPr/>
        </p:nvSpPr>
        <p:spPr>
          <a:xfrm>
            <a:off x="2133600" y="1143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cs typeface="+mn-cs"/>
              </a:rPr>
              <a:t>FYTD Reduction by Program Office</a:t>
            </a:r>
          </a:p>
        </p:txBody>
      </p:sp>
      <p:sp>
        <p:nvSpPr>
          <p:cNvPr id="13" name="Footer Placeholder 12"/>
          <p:cNvSpPr>
            <a:spLocks noGrp="1"/>
          </p:cNvSpPr>
          <p:nvPr>
            <p:ph type="ftr" sz="quarter" idx="11"/>
          </p:nvPr>
        </p:nvSpPr>
        <p:spPr/>
        <p:txBody>
          <a:bodyPr/>
          <a:lstStyle/>
          <a:p>
            <a:pPr>
              <a:defRPr/>
            </a:pPr>
            <a:r>
              <a:rPr lang="en-US" dirty="0" smtClean="0">
                <a:solidFill>
                  <a:schemeClr val="tx1"/>
                </a:solidFill>
              </a:rPr>
              <a:t>4</a:t>
            </a:r>
            <a:endParaRPr lang="en-US" dirty="0">
              <a:solidFill>
                <a:schemeClr val="tx1"/>
              </a:solidFill>
            </a:endParaRPr>
          </a:p>
        </p:txBody>
      </p:sp>
      <p:pic>
        <p:nvPicPr>
          <p:cNvPr id="1026" name="Picture 2"/>
          <p:cNvPicPr>
            <a:picLocks noChangeAspect="1" noChangeArrowheads="1"/>
          </p:cNvPicPr>
          <p:nvPr/>
        </p:nvPicPr>
        <p:blipFill>
          <a:blip r:embed="rId2" cstate="print"/>
          <a:srcRect/>
          <a:stretch>
            <a:fillRect/>
          </a:stretch>
        </p:blipFill>
        <p:spPr bwMode="auto">
          <a:xfrm>
            <a:off x="1828800" y="1600200"/>
            <a:ext cx="5257800" cy="198194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676400" y="4191000"/>
            <a:ext cx="5638800" cy="224022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139265</TotalTime>
  <Words>1775</Words>
  <Application>Microsoft Office PowerPoint</Application>
  <PresentationFormat>On-screen Show (4:3)</PresentationFormat>
  <Paragraphs>281</Paragraphs>
  <Slides>12</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Worksheet</vt:lpstr>
      <vt:lpstr>Improper Payments Initiative</vt:lpstr>
      <vt:lpstr>PowerPoint Presentation</vt:lpstr>
      <vt:lpstr>Metric:</vt:lpstr>
      <vt:lpstr>PowerPoint Presentation</vt:lpstr>
      <vt:lpstr>Metric:</vt:lpstr>
      <vt:lpstr>Undelivered Orders (UDOs)</vt:lpstr>
      <vt:lpstr>Metric:</vt:lpstr>
      <vt:lpstr>PowerPoint Presentation</vt:lpstr>
      <vt:lpstr>PowerPoint Presentation</vt:lpstr>
      <vt:lpstr>PowerPoint Presentation</vt:lpstr>
      <vt:lpstr>PowerPoint Presentation</vt:lpstr>
      <vt:lpstr>PowerPoint Presentation</vt:lpstr>
    </vt:vector>
  </TitlesOfParts>
  <Company>Department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Frish, Nicole</cp:lastModifiedBy>
  <cp:revision>793</cp:revision>
  <cp:lastPrinted>2012-09-07T15:17:07Z</cp:lastPrinted>
  <dcterms:created xsi:type="dcterms:W3CDTF">2011-01-25T19:25:14Z</dcterms:created>
  <dcterms:modified xsi:type="dcterms:W3CDTF">2013-02-08T21:59:56Z</dcterms:modified>
</cp:coreProperties>
</file>