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51" r:id="rId5"/>
    <p:sldId id="395" r:id="rId6"/>
    <p:sldId id="359" r:id="rId7"/>
    <p:sldId id="396" r:id="rId8"/>
    <p:sldId id="402" r:id="rId9"/>
    <p:sldId id="403" r:id="rId10"/>
    <p:sldId id="398" r:id="rId11"/>
    <p:sldId id="397" r:id="rId12"/>
    <p:sldId id="399"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110" d="100"/>
          <a:sy n="110" d="100"/>
        </p:scale>
        <p:origin x="-5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Documentation</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0.89671380363168884</c:v>
                </c:pt>
                <c:pt idx="1">
                  <c:v>0.98102271738872593</c:v>
                </c:pt>
                <c:pt idx="2">
                  <c:v>0.95953227520985296</c:v>
                </c:pt>
                <c:pt idx="3">
                  <c:v>0.95524613478919118</c:v>
                </c:pt>
                <c:pt idx="4">
                  <c:v>0.9688029880832395</c:v>
                </c:pt>
              </c:numCache>
            </c:numRef>
          </c:val>
        </c:ser>
        <c:dLbls>
          <c:showLegendKey val="0"/>
          <c:showVal val="0"/>
          <c:showCatName val="0"/>
          <c:showSerName val="0"/>
          <c:showPercent val="0"/>
          <c:showBubbleSize val="0"/>
        </c:dLbls>
        <c:gapWidth val="150"/>
        <c:axId val="94071424"/>
        <c:axId val="94073216"/>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0.89671380363168884</c:v>
                </c:pt>
                <c:pt idx="1">
                  <c:v>0.96715755257368241</c:v>
                </c:pt>
                <c:pt idx="2">
                  <c:v>0.96448143669436792</c:v>
                </c:pt>
                <c:pt idx="3">
                  <c:v>0.96196822622428912</c:v>
                </c:pt>
                <c:pt idx="4">
                  <c:v>0.96339242695657545</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-3.5791608998184087E-2</c:v>
                </c:pt>
                <c:pt idx="1">
                  <c:v>3.9954357606110068E-2</c:v>
                </c:pt>
                <c:pt idx="2">
                  <c:v>3.7076813649857925E-2</c:v>
                </c:pt>
                <c:pt idx="3">
                  <c:v>3.4374436800310833E-2</c:v>
                </c:pt>
                <c:pt idx="4">
                  <c:v>3.5905835437177853E-2</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0.94</c:v>
                </c:pt>
                <c:pt idx="1">
                  <c:v>0.94</c:v>
                </c:pt>
                <c:pt idx="2">
                  <c:v>0.94</c:v>
                </c:pt>
                <c:pt idx="3">
                  <c:v>0.94</c:v>
                </c:pt>
                <c:pt idx="4">
                  <c:v>0.94</c:v>
                </c:pt>
                <c:pt idx="5">
                  <c:v>0.94</c:v>
                </c:pt>
                <c:pt idx="6">
                  <c:v>0.94</c:v>
                </c:pt>
                <c:pt idx="7">
                  <c:v>0.94</c:v>
                </c:pt>
                <c:pt idx="8">
                  <c:v>0.94</c:v>
                </c:pt>
                <c:pt idx="9">
                  <c:v>0.94</c:v>
                </c:pt>
                <c:pt idx="10">
                  <c:v>0.94</c:v>
                </c:pt>
                <c:pt idx="11">
                  <c:v>0.95</c:v>
                </c:pt>
              </c:numCache>
            </c:numRef>
          </c:val>
          <c:smooth val="0"/>
        </c:ser>
        <c:dLbls>
          <c:showLegendKey val="0"/>
          <c:showVal val="0"/>
          <c:showCatName val="0"/>
          <c:showSerName val="0"/>
          <c:showPercent val="0"/>
          <c:showBubbleSize val="0"/>
        </c:dLbls>
        <c:marker val="1"/>
        <c:smooth val="0"/>
        <c:axId val="94071424"/>
        <c:axId val="94073216"/>
      </c:lineChart>
      <c:catAx>
        <c:axId val="94071424"/>
        <c:scaling>
          <c:orientation val="minMax"/>
        </c:scaling>
        <c:delete val="0"/>
        <c:axPos val="b"/>
        <c:numFmt formatCode="General" sourceLinked="1"/>
        <c:majorTickMark val="none"/>
        <c:minorTickMark val="none"/>
        <c:tickLblPos val="nextTo"/>
        <c:txPr>
          <a:bodyPr/>
          <a:lstStyle/>
          <a:p>
            <a:pPr>
              <a:defRPr sz="970"/>
            </a:pPr>
            <a:endParaRPr lang="en-US"/>
          </a:p>
        </c:txPr>
        <c:crossAx val="94073216"/>
        <c:crosses val="autoZero"/>
        <c:auto val="1"/>
        <c:lblAlgn val="ctr"/>
        <c:lblOffset val="100"/>
        <c:noMultiLvlLbl val="0"/>
      </c:catAx>
      <c:valAx>
        <c:axId val="94073216"/>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94071424"/>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
            </a:r>
            <a:endParaRPr lang="en-US" sz="1000" b="0" i="0" baseline="0" dirty="0"/>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0.82663476533293456</c:v>
                </c:pt>
                <c:pt idx="1">
                  <c:v>0.89084992720226819</c:v>
                </c:pt>
                <c:pt idx="2">
                  <c:v>0.87264551373354127</c:v>
                </c:pt>
                <c:pt idx="3">
                  <c:v>0.85937821044204021</c:v>
                </c:pt>
                <c:pt idx="4">
                  <c:v>0.88639536913142125</c:v>
                </c:pt>
                <c:pt idx="5">
                  <c:v>#N/A</c:v>
                </c:pt>
                <c:pt idx="6">
                  <c:v>#N/A</c:v>
                </c:pt>
                <c:pt idx="7">
                  <c:v>#N/A</c:v>
                </c:pt>
                <c:pt idx="8">
                  <c:v>#N/A</c:v>
                </c:pt>
                <c:pt idx="9">
                  <c:v>#N/A</c:v>
                </c:pt>
                <c:pt idx="10">
                  <c:v>#N/A</c:v>
                </c:pt>
                <c:pt idx="11">
                  <c:v>#N/A</c:v>
                </c:pt>
              </c:numCache>
            </c:numRef>
          </c:val>
        </c:ser>
        <c:dLbls>
          <c:showLegendKey val="0"/>
          <c:showVal val="0"/>
          <c:showCatName val="0"/>
          <c:showSerName val="0"/>
          <c:showPercent val="0"/>
          <c:showBubbleSize val="0"/>
        </c:dLbls>
        <c:gapWidth val="150"/>
        <c:axId val="34355072"/>
        <c:axId val="34356608"/>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0.82663476533293456</c:v>
                </c:pt>
                <c:pt idx="1">
                  <c:v>0.86577718612530463</c:v>
                </c:pt>
                <c:pt idx="2">
                  <c:v>0.86797209496610628</c:v>
                </c:pt>
                <c:pt idx="3">
                  <c:v>0.86588668150988157</c:v>
                </c:pt>
                <c:pt idx="4">
                  <c:v>0.86980825895122971</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-1.5910993651268343E-2</c:v>
                </c:pt>
                <c:pt idx="1">
                  <c:v>3.0687126339648409E-2</c:v>
                </c:pt>
                <c:pt idx="2">
                  <c:v>3.3300113054888461E-2</c:v>
                </c:pt>
                <c:pt idx="3">
                  <c:v>3.0817477987954291E-2</c:v>
                </c:pt>
                <c:pt idx="4">
                  <c:v>3.5486022560987783E-2</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0.81</c:v>
                </c:pt>
                <c:pt idx="1">
                  <c:v>0.83</c:v>
                </c:pt>
                <c:pt idx="2">
                  <c:v>0.84</c:v>
                </c:pt>
                <c:pt idx="3">
                  <c:v>0.84</c:v>
                </c:pt>
                <c:pt idx="4">
                  <c:v>0.85</c:v>
                </c:pt>
                <c:pt idx="5">
                  <c:v>0.85</c:v>
                </c:pt>
                <c:pt idx="6">
                  <c:v>0.85</c:v>
                </c:pt>
                <c:pt idx="7">
                  <c:v>0.85</c:v>
                </c:pt>
                <c:pt idx="8">
                  <c:v>0.85</c:v>
                </c:pt>
                <c:pt idx="9">
                  <c:v>0.85</c:v>
                </c:pt>
                <c:pt idx="10">
                  <c:v>0.85</c:v>
                </c:pt>
                <c:pt idx="11">
                  <c:v>0.86</c:v>
                </c:pt>
              </c:numCache>
            </c:numRef>
          </c:val>
          <c:smooth val="0"/>
        </c:ser>
        <c:dLbls>
          <c:showLegendKey val="0"/>
          <c:showVal val="0"/>
          <c:showCatName val="0"/>
          <c:showSerName val="0"/>
          <c:showPercent val="0"/>
          <c:showBubbleSize val="0"/>
        </c:dLbls>
        <c:marker val="1"/>
        <c:smooth val="0"/>
        <c:axId val="34355072"/>
        <c:axId val="34356608"/>
      </c:lineChart>
      <c:catAx>
        <c:axId val="34355072"/>
        <c:scaling>
          <c:orientation val="minMax"/>
        </c:scaling>
        <c:delete val="0"/>
        <c:axPos val="b"/>
        <c:numFmt formatCode="General" sourceLinked="1"/>
        <c:majorTickMark val="none"/>
        <c:minorTickMark val="none"/>
        <c:tickLblPos val="nextTo"/>
        <c:txPr>
          <a:bodyPr/>
          <a:lstStyle/>
          <a:p>
            <a:pPr>
              <a:defRPr sz="970"/>
            </a:pPr>
            <a:endParaRPr lang="en-US"/>
          </a:p>
        </c:txPr>
        <c:crossAx val="34356608"/>
        <c:crosses val="autoZero"/>
        <c:auto val="1"/>
        <c:lblAlgn val="ctr"/>
        <c:lblOffset val="100"/>
        <c:noMultiLvlLbl val="0"/>
      </c:catAx>
      <c:valAx>
        <c:axId val="34356608"/>
        <c:scaling>
          <c:orientation val="minMax"/>
          <c:min val="0"/>
        </c:scaling>
        <c:delete val="0"/>
        <c:axPos val="l"/>
        <c:majorGridlines/>
        <c:numFmt formatCode="0%" sourceLinked="0"/>
        <c:majorTickMark val="none"/>
        <c:minorTickMark val="none"/>
        <c:tickLblPos val="nextTo"/>
        <c:txPr>
          <a:bodyPr/>
          <a:lstStyle/>
          <a:p>
            <a:pPr>
              <a:defRPr sz="970"/>
            </a:pPr>
            <a:endParaRPr lang="en-US"/>
          </a:p>
        </c:txPr>
        <c:crossAx val="34355072"/>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Percentage of callers able to reach DMC without a busy signal</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0.98</c:v>
                </c:pt>
                <c:pt idx="1">
                  <c:v>0.98</c:v>
                </c:pt>
                <c:pt idx="2">
                  <c:v>0.98</c:v>
                </c:pt>
                <c:pt idx="3">
                  <c:v>0.98</c:v>
                </c:pt>
                <c:pt idx="4">
                  <c:v>0.98</c:v>
                </c:pt>
                <c:pt idx="5">
                  <c:v>0.98</c:v>
                </c:pt>
                <c:pt idx="6">
                  <c:v>0.98</c:v>
                </c:pt>
                <c:pt idx="7">
                  <c:v>0.98</c:v>
                </c:pt>
                <c:pt idx="8">
                  <c:v>0.98</c:v>
                </c:pt>
                <c:pt idx="9">
                  <c:v>0.98</c:v>
                </c:pt>
                <c:pt idx="10">
                  <c:v>0.98</c:v>
                </c:pt>
                <c:pt idx="11">
                  <c:v>0.98</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0.98495136331708566</c:v>
                </c:pt>
                <c:pt idx="1">
                  <c:v>1</c:v>
                </c:pt>
                <c:pt idx="2">
                  <c:v>0.98930689219403134</c:v>
                </c:pt>
                <c:pt idx="3">
                  <c:v>0.93740748105432936</c:v>
                </c:pt>
                <c:pt idx="4">
                  <c:v>0.89678191611804248</c:v>
                </c:pt>
              </c:numCache>
            </c:numRef>
          </c:val>
        </c:ser>
        <c:dLbls>
          <c:showLegendKey val="0"/>
          <c:showVal val="0"/>
          <c:showCatName val="0"/>
          <c:showSerName val="0"/>
          <c:showPercent val="0"/>
          <c:showBubbleSize val="0"/>
        </c:dLbls>
        <c:gapWidth val="150"/>
        <c:axId val="35482240"/>
        <c:axId val="35504512"/>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0.98</c:v>
                </c:pt>
                <c:pt idx="1">
                  <c:v>0.98</c:v>
                </c:pt>
                <c:pt idx="2">
                  <c:v>0.98</c:v>
                </c:pt>
                <c:pt idx="3">
                  <c:v>0.98</c:v>
                </c:pt>
                <c:pt idx="4">
                  <c:v>0.98</c:v>
                </c:pt>
                <c:pt idx="5">
                  <c:v>0.98</c:v>
                </c:pt>
                <c:pt idx="6">
                  <c:v>0.98</c:v>
                </c:pt>
                <c:pt idx="7">
                  <c:v>0.98</c:v>
                </c:pt>
                <c:pt idx="8">
                  <c:v>0.98</c:v>
                </c:pt>
                <c:pt idx="9">
                  <c:v>0.98</c:v>
                </c:pt>
                <c:pt idx="10">
                  <c:v>0.98</c:v>
                </c:pt>
                <c:pt idx="11">
                  <c:v>0.98</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0.98495136331708566</c:v>
                </c:pt>
                <c:pt idx="1">
                  <c:v>0.99188028298419695</c:v>
                </c:pt>
                <c:pt idx="2">
                  <c:v>0.9910544376852285</c:v>
                </c:pt>
                <c:pt idx="3">
                  <c:v>0.97705800635228068</c:v>
                </c:pt>
                <c:pt idx="4">
                  <c:v>0.96098154644735689</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5.0524115480466095E-3</c:v>
                </c:pt>
                <c:pt idx="1">
                  <c:v>1.2122737738976496E-2</c:v>
                </c:pt>
                <c:pt idx="2">
                  <c:v>1.1280038454314809E-2</c:v>
                </c:pt>
                <c:pt idx="3">
                  <c:v>-3.0020343344074477E-3</c:v>
                </c:pt>
                <c:pt idx="4">
                  <c:v>-1.9406585257799071E-2</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0.99360902255639094</c:v>
                </c:pt>
                <c:pt idx="1">
                  <c:v>1</c:v>
                </c:pt>
                <c:pt idx="2">
                  <c:v>1</c:v>
                </c:pt>
                <c:pt idx="3">
                  <c:v>0.94949536645270483</c:v>
                </c:pt>
                <c:pt idx="4">
                  <c:v>1</c:v>
                </c:pt>
                <c:pt idx="5">
                  <c:v>1</c:v>
                </c:pt>
                <c:pt idx="6">
                  <c:v>1</c:v>
                </c:pt>
                <c:pt idx="7">
                  <c:v>1</c:v>
                </c:pt>
                <c:pt idx="8">
                  <c:v>1</c:v>
                </c:pt>
                <c:pt idx="9">
                  <c:v>0.99679667546859441</c:v>
                </c:pt>
                <c:pt idx="10">
                  <c:v>1</c:v>
                </c:pt>
                <c:pt idx="11">
                  <c:v>0.99353175321150711</c:v>
                </c:pt>
              </c:numCache>
            </c:numRef>
          </c:val>
          <c:smooth val="0"/>
        </c:ser>
        <c:dLbls>
          <c:showLegendKey val="0"/>
          <c:showVal val="0"/>
          <c:showCatName val="0"/>
          <c:showSerName val="0"/>
          <c:showPercent val="0"/>
          <c:showBubbleSize val="0"/>
        </c:dLbls>
        <c:marker val="1"/>
        <c:smooth val="0"/>
        <c:axId val="35482240"/>
        <c:axId val="35504512"/>
      </c:lineChart>
      <c:catAx>
        <c:axId val="35482240"/>
        <c:scaling>
          <c:orientation val="minMax"/>
        </c:scaling>
        <c:delete val="0"/>
        <c:axPos val="b"/>
        <c:numFmt formatCode="General" sourceLinked="1"/>
        <c:majorTickMark val="none"/>
        <c:minorTickMark val="none"/>
        <c:tickLblPos val="nextTo"/>
        <c:txPr>
          <a:bodyPr/>
          <a:lstStyle/>
          <a:p>
            <a:pPr>
              <a:defRPr sz="970"/>
            </a:pPr>
            <a:endParaRPr lang="en-US"/>
          </a:p>
        </c:txPr>
        <c:crossAx val="35504512"/>
        <c:crosses val="autoZero"/>
        <c:auto val="1"/>
        <c:lblAlgn val="ctr"/>
        <c:lblOffset val="100"/>
        <c:noMultiLvlLbl val="0"/>
      </c:catAx>
      <c:valAx>
        <c:axId val="35504512"/>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35482240"/>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153182775230022E-2"/>
          <c:y val="5.8630789512464206E-2"/>
          <c:w val="0.80348325690057987"/>
          <c:h val="0.74232856615634424"/>
        </c:manualLayout>
      </c:layout>
      <c:barChart>
        <c:barDir val="col"/>
        <c:grouping val="stacked"/>
        <c:varyColors val="0"/>
        <c:ser>
          <c:idx val="0"/>
          <c:order val="0"/>
          <c:tx>
            <c:strRef>
              <c:f>'FY2014 Monthly Data'!$A$28</c:f>
              <c:strCache>
                <c:ptCount val="1"/>
                <c:pt idx="0">
                  <c:v>VA Commercial FY2013 YTD</c:v>
                </c:pt>
              </c:strCache>
            </c:strRef>
          </c:tx>
          <c:spPr>
            <a:solidFill>
              <a:sysClr val="window" lastClr="FFFFFF">
                <a:lumMod val="75000"/>
              </a:sysClr>
            </a:solidFill>
          </c:spPr>
          <c:invertIfNegative val="0"/>
          <c:dLbls>
            <c:dLbl>
              <c:idx val="0"/>
              <c:layout>
                <c:manualLayout>
                  <c:x val="0"/>
                  <c:y val="-8.2577993380569467E-2"/>
                </c:manualLayout>
              </c:layout>
              <c:spPr/>
              <c:txPr>
                <a:bodyPr/>
                <a:lstStyle/>
                <a:p>
                  <a:pPr>
                    <a:defRPr sz="1200" b="1" i="0" u="none" strike="noStrike" baseline="0">
                      <a:solidFill>
                        <a:srgbClr val="000000"/>
                      </a:solidFill>
                      <a:latin typeface="Calibri"/>
                      <a:ea typeface="Calibri"/>
                      <a:cs typeface="Calibri"/>
                    </a:defRPr>
                  </a:pPr>
                  <a:endParaRPr lang="en-US"/>
                </a:p>
              </c:txPr>
              <c:dLblPos val="ctr"/>
              <c:showLegendKey val="0"/>
              <c:showVal val="1"/>
              <c:showCatName val="0"/>
              <c:showSerName val="0"/>
              <c:showPercent val="0"/>
              <c:showBubbleSize val="0"/>
            </c:dLbl>
            <c:dLbl>
              <c:idx val="1"/>
              <c:tx>
                <c:strRef>
                  <c:f>'FY2010 History'!$C$25</c:f>
                  <c:strCache>
                    <c:ptCount val="1"/>
                  </c:strCache>
                </c:strRef>
              </c:tx>
              <c:dLblPos val="ctr"/>
              <c:showLegendKey val="0"/>
              <c:showVal val="1"/>
              <c:showCatName val="0"/>
              <c:showSerName val="0"/>
              <c:showPercent val="0"/>
              <c:showBubbleSize val="0"/>
            </c:dLbl>
            <c:dLbl>
              <c:idx val="2"/>
              <c:tx>
                <c:strRef>
                  <c:f>'FY2010 History'!$D$25</c:f>
                  <c:strCache>
                    <c:ptCount val="1"/>
                  </c:strCache>
                </c:strRef>
              </c:tx>
              <c:dLblPos val="ctr"/>
              <c:showLegendKey val="0"/>
              <c:showVal val="1"/>
              <c:showCatName val="0"/>
              <c:showSerName val="0"/>
              <c:showPercent val="0"/>
              <c:showBubbleSize val="0"/>
            </c:dLbl>
            <c:dLbl>
              <c:idx val="3"/>
              <c:tx>
                <c:strRef>
                  <c:f>'FY2010 History'!$E$25</c:f>
                  <c:strCache>
                    <c:ptCount val="1"/>
                  </c:strCache>
                </c:strRef>
              </c:tx>
              <c:dLblPos val="ctr"/>
              <c:showLegendKey val="0"/>
              <c:showVal val="1"/>
              <c:showCatName val="0"/>
              <c:showSerName val="0"/>
              <c:showPercent val="0"/>
              <c:showBubbleSize val="0"/>
            </c:dLbl>
            <c:dLbl>
              <c:idx val="4"/>
              <c:tx>
                <c:strRef>
                  <c:f>'FY2010 History'!$F$25</c:f>
                  <c:strCache>
                    <c:ptCount val="1"/>
                  </c:strCache>
                </c:strRef>
              </c:tx>
              <c:dLblPos val="ctr"/>
              <c:showLegendKey val="0"/>
              <c:showVal val="1"/>
              <c:showCatName val="0"/>
              <c:showSerName val="0"/>
              <c:showPercent val="0"/>
              <c:showBubbleSize val="0"/>
            </c:dLbl>
            <c:dLbl>
              <c:idx val="5"/>
              <c:tx>
                <c:strRef>
                  <c:f>'FY2010 History'!$G$25</c:f>
                  <c:strCache>
                    <c:ptCount val="1"/>
                  </c:strCache>
                </c:strRef>
              </c:tx>
              <c:dLblPos val="ctr"/>
              <c:showLegendKey val="0"/>
              <c:showVal val="1"/>
              <c:showCatName val="0"/>
              <c:showSerName val="0"/>
              <c:showPercent val="0"/>
              <c:showBubbleSize val="0"/>
            </c:dLbl>
            <c:dLbl>
              <c:idx val="6"/>
              <c:tx>
                <c:strRef>
                  <c:f>'FY2010 History'!$H$25</c:f>
                  <c:strCache>
                    <c:ptCount val="1"/>
                  </c:strCache>
                </c:strRef>
              </c:tx>
              <c:dLblPos val="ctr"/>
              <c:showLegendKey val="0"/>
              <c:showVal val="1"/>
              <c:showCatName val="0"/>
              <c:showSerName val="0"/>
              <c:showPercent val="0"/>
              <c:showBubbleSize val="0"/>
            </c:dLbl>
            <c:dLbl>
              <c:idx val="7"/>
              <c:tx>
                <c:strRef>
                  <c:f>'FY2010 History'!$I$25</c:f>
                  <c:strCache>
                    <c:ptCount val="1"/>
                  </c:strCache>
                </c:strRef>
              </c:tx>
              <c:dLblPos val="ctr"/>
              <c:showLegendKey val="0"/>
              <c:showVal val="1"/>
              <c:showCatName val="0"/>
              <c:showSerName val="0"/>
              <c:showPercent val="0"/>
              <c:showBubbleSize val="0"/>
            </c:dLbl>
            <c:dLbl>
              <c:idx val="8"/>
              <c:tx>
                <c:strRef>
                  <c:f>'FY2010 History'!$J$25</c:f>
                  <c:strCache>
                    <c:ptCount val="1"/>
                  </c:strCache>
                </c:strRef>
              </c:tx>
              <c:dLblPos val="ctr"/>
              <c:showLegendKey val="0"/>
              <c:showVal val="1"/>
              <c:showCatName val="0"/>
              <c:showSerName val="0"/>
              <c:showPercent val="0"/>
              <c:showBubbleSize val="0"/>
            </c:dLbl>
            <c:dLbl>
              <c:idx val="9"/>
              <c:tx>
                <c:strRef>
                  <c:f>'FY2010 History'!$K$25</c:f>
                  <c:strCache>
                    <c:ptCount val="1"/>
                  </c:strCache>
                </c:strRef>
              </c:tx>
              <c:dLblPos val="ctr"/>
              <c:showLegendKey val="0"/>
              <c:showVal val="1"/>
              <c:showCatName val="0"/>
              <c:showSerName val="0"/>
              <c:showPercent val="0"/>
              <c:showBubbleSize val="0"/>
            </c:dLbl>
            <c:dLbl>
              <c:idx val="10"/>
              <c:tx>
                <c:strRef>
                  <c:f>'FY2010 History'!$L$25</c:f>
                  <c:strCache>
                    <c:ptCount val="1"/>
                  </c:strCache>
                </c:strRef>
              </c:tx>
              <c:dLblPos val="ctr"/>
              <c:showLegendKey val="0"/>
              <c:showVal val="1"/>
              <c:showCatName val="0"/>
              <c:showSerName val="0"/>
              <c:showPercent val="0"/>
              <c:showBubbleSize val="0"/>
            </c:dLbl>
            <c:dLbl>
              <c:idx val="11"/>
              <c:tx>
                <c:strRef>
                  <c:f>'FY2010 History'!$M$25</c:f>
                  <c:strCache>
                    <c:ptCount val="1"/>
                  </c:strCache>
                </c:strRef>
              </c:tx>
              <c:dLblPos val="ctr"/>
              <c:showLegendKey val="0"/>
              <c:showVal val="1"/>
              <c:showCatName val="0"/>
              <c:showSerName val="0"/>
              <c:showPercent val="0"/>
              <c:showBubbleSize val="0"/>
            </c:dLbl>
            <c:dLbl>
              <c:idx val="12"/>
              <c:tx>
                <c:strRef>
                  <c:f>'FY2010 History'!$N$25</c:f>
                  <c:strCache>
                    <c:ptCount val="1"/>
                  </c:strCache>
                </c:strRef>
              </c:tx>
              <c:dLblPos val="ctr"/>
              <c:showLegendKey val="0"/>
              <c:showVal val="1"/>
              <c:showCatName val="0"/>
              <c:showSerName val="0"/>
              <c:showPercent val="0"/>
              <c:showBubbleSize val="0"/>
            </c:dLbl>
            <c:dLbl>
              <c:idx val="13"/>
              <c:tx>
                <c:strRef>
                  <c:f>'FY2010 History'!$O$25</c:f>
                  <c:strCache>
                    <c:ptCount val="1"/>
                  </c:strCache>
                </c:strRef>
              </c:tx>
              <c:dLblPos val="ctr"/>
              <c:showLegendKey val="0"/>
              <c:showVal val="1"/>
              <c:showCatName val="0"/>
              <c:showSerName val="0"/>
              <c:showPercent val="0"/>
              <c:showBubbleSize val="0"/>
            </c:dLbl>
            <c:txPr>
              <a:bodyPr/>
              <a:lstStyle/>
              <a:p>
                <a:pPr>
                  <a:defRPr sz="1000" b="0" i="0" u="none" strike="noStrike" baseline="0">
                    <a:solidFill>
                      <a:srgbClr val="000000"/>
                    </a:solidFill>
                    <a:latin typeface="Calibri"/>
                    <a:ea typeface="Calibri"/>
                    <a:cs typeface="Calibri"/>
                  </a:defRPr>
                </a:pPr>
                <a:endParaRPr lang="en-US"/>
              </a:p>
            </c:txPr>
            <c:showLegendKey val="0"/>
            <c:showVal val="1"/>
            <c:showCatName val="0"/>
            <c:showSerName val="0"/>
            <c:showPercent val="0"/>
            <c:showBubbleSize val="0"/>
            <c:showLeaderLines val="0"/>
          </c:dLbls>
          <c:cat>
            <c:strRef>
              <c:f>'FY2014 Monthly Data'!$B$39:$O$39</c:f>
              <c:strCache>
                <c:ptCount val="14"/>
                <c:pt idx="0">
                  <c:v>FY 2013</c:v>
                </c:pt>
                <c:pt idx="1">
                  <c:v>Oct-13</c:v>
                </c:pt>
                <c:pt idx="2">
                  <c:v>Nov-13</c:v>
                </c:pt>
                <c:pt idx="3">
                  <c:v>Dec-13</c:v>
                </c:pt>
                <c:pt idx="4">
                  <c:v>Jan-14</c:v>
                </c:pt>
                <c:pt idx="5">
                  <c:v>Feb-14</c:v>
                </c:pt>
                <c:pt idx="6">
                  <c:v>Mar-14</c:v>
                </c:pt>
                <c:pt idx="7">
                  <c:v>Apr-14</c:v>
                </c:pt>
                <c:pt idx="8">
                  <c:v>May-14</c:v>
                </c:pt>
                <c:pt idx="9">
                  <c:v>Jun-14</c:v>
                </c:pt>
                <c:pt idx="10">
                  <c:v>Jul-14</c:v>
                </c:pt>
                <c:pt idx="11">
                  <c:v>Aug-14</c:v>
                </c:pt>
                <c:pt idx="12">
                  <c:v>Sep-14</c:v>
                </c:pt>
                <c:pt idx="13">
                  <c:v>FYTD 2014</c:v>
                </c:pt>
              </c:strCache>
            </c:strRef>
          </c:cat>
          <c:val>
            <c:numRef>
              <c:f>'FY2014 Monthly Data'!$B$28:$O$28</c:f>
              <c:numCache>
                <c:formatCode>General</c:formatCode>
                <c:ptCount val="14"/>
                <c:pt idx="0" formatCode="&quot;$&quot;#,##0_);[Red]\(&quot;$&quot;#,##0\)">
                  <c:v>12.412213193040072</c:v>
                </c:pt>
              </c:numCache>
            </c:numRef>
          </c:val>
        </c:ser>
        <c:ser>
          <c:idx val="2"/>
          <c:order val="1"/>
          <c:tx>
            <c:strRef>
              <c:f>'FY2014 Monthly Data'!$A$30</c:f>
              <c:strCache>
                <c:ptCount val="1"/>
                <c:pt idx="0">
                  <c:v>VA Commercial FY2014 YTD</c:v>
                </c:pt>
              </c:strCache>
            </c:strRef>
          </c:tx>
          <c:spPr>
            <a:solidFill>
              <a:srgbClr val="002060"/>
            </a:solidFill>
            <a:ln>
              <a:solidFill>
                <a:schemeClr val="tx2"/>
              </a:solidFill>
            </a:ln>
          </c:spPr>
          <c:invertIfNegative val="0"/>
          <c:dPt>
            <c:idx val="13"/>
            <c:invertIfNegative val="0"/>
            <c:bubble3D val="0"/>
          </c:dPt>
          <c:dLbls>
            <c:dLbl>
              <c:idx val="13"/>
              <c:layout>
                <c:manualLayout>
                  <c:x val="0"/>
                  <c:y val="-8.2953970662620127E-2"/>
                </c:manualLayout>
              </c:layout>
              <c:spPr/>
              <c:txPr>
                <a:bodyPr/>
                <a:lstStyle/>
                <a:p>
                  <a:pPr>
                    <a:defRPr sz="1200" b="1"/>
                  </a:pPr>
                  <a:endParaRPr lang="en-US"/>
                </a:p>
              </c:txPr>
              <c:showLegendKey val="0"/>
              <c:showVal val="1"/>
              <c:showCatName val="0"/>
              <c:showSerName val="0"/>
              <c:showPercent val="0"/>
              <c:showBubbleSize val="0"/>
            </c:dLbl>
            <c:txPr>
              <a:bodyPr/>
              <a:lstStyle/>
              <a:p>
                <a:pPr>
                  <a:defRPr sz="1200"/>
                </a:pPr>
                <a:endParaRPr lang="en-US"/>
              </a:p>
            </c:txPr>
            <c:showLegendKey val="0"/>
            <c:showVal val="1"/>
            <c:showCatName val="0"/>
            <c:showSerName val="0"/>
            <c:showPercent val="0"/>
            <c:showBubbleSize val="0"/>
            <c:showLeaderLines val="0"/>
          </c:dLbls>
          <c:cat>
            <c:strRef>
              <c:f>'FY2014 Monthly Data'!$B$39:$O$39</c:f>
              <c:strCache>
                <c:ptCount val="14"/>
                <c:pt idx="0">
                  <c:v>FY 2013</c:v>
                </c:pt>
                <c:pt idx="1">
                  <c:v>Oct-13</c:v>
                </c:pt>
                <c:pt idx="2">
                  <c:v>Nov-13</c:v>
                </c:pt>
                <c:pt idx="3">
                  <c:v>Dec-13</c:v>
                </c:pt>
                <c:pt idx="4">
                  <c:v>Jan-14</c:v>
                </c:pt>
                <c:pt idx="5">
                  <c:v>Feb-14</c:v>
                </c:pt>
                <c:pt idx="6">
                  <c:v>Mar-14</c:v>
                </c:pt>
                <c:pt idx="7">
                  <c:v>Apr-14</c:v>
                </c:pt>
                <c:pt idx="8">
                  <c:v>May-14</c:v>
                </c:pt>
                <c:pt idx="9">
                  <c:v>Jun-14</c:v>
                </c:pt>
                <c:pt idx="10">
                  <c:v>Jul-14</c:v>
                </c:pt>
                <c:pt idx="11">
                  <c:v>Aug-14</c:v>
                </c:pt>
                <c:pt idx="12">
                  <c:v>Sep-14</c:v>
                </c:pt>
                <c:pt idx="13">
                  <c:v>FYTD 2014</c:v>
                </c:pt>
              </c:strCache>
            </c:strRef>
          </c:cat>
          <c:val>
            <c:numRef>
              <c:f>'FY2014 Monthly Data'!$B$30:$O$30</c:f>
              <c:numCache>
                <c:formatCode>General</c:formatCode>
                <c:ptCount val="14"/>
                <c:pt idx="13" formatCode="&quot;$&quot;#,##0_);[Red]\(&quot;$&quot;#,##0\)">
                  <c:v>14.572088506692754</c:v>
                </c:pt>
              </c:numCache>
            </c:numRef>
          </c:val>
        </c:ser>
        <c:dLbls>
          <c:showLegendKey val="0"/>
          <c:showVal val="0"/>
          <c:showCatName val="0"/>
          <c:showSerName val="0"/>
          <c:showPercent val="0"/>
          <c:showBubbleSize val="0"/>
        </c:dLbls>
        <c:gapWidth val="100"/>
        <c:overlap val="100"/>
        <c:axId val="52333184"/>
        <c:axId val="52351360"/>
      </c:barChart>
      <c:lineChart>
        <c:grouping val="standard"/>
        <c:varyColors val="0"/>
        <c:ser>
          <c:idx val="7"/>
          <c:order val="2"/>
          <c:tx>
            <c:strRef>
              <c:f>'FY2014 Monthly Data'!$A$34</c:f>
              <c:strCache>
                <c:ptCount val="1"/>
                <c:pt idx="0">
                  <c:v>VA Commercial Goal</c:v>
                </c:pt>
              </c:strCache>
            </c:strRef>
          </c:tx>
          <c:spPr>
            <a:ln>
              <a:solidFill>
                <a:srgbClr val="C0504D"/>
              </a:solidFill>
            </a:ln>
          </c:spPr>
          <c:marker>
            <c:symbol val="none"/>
          </c:marker>
          <c:cat>
            <c:multiLvlStrRef>
              <c:f>'FY2010 History'!$B$36:$O$36</c:f>
            </c:multiLvlStrRef>
          </c:cat>
          <c:val>
            <c:numRef>
              <c:f>'FY2014 Monthly Data'!$B$34:$O$34</c:f>
              <c:numCache>
                <c:formatCode>"$"#,##0.00</c:formatCode>
                <c:ptCount val="14"/>
                <c:pt idx="0" formatCode="&quot;$&quot;#,##0.00_);\(&quot;$&quot;#,##0.00\)">
                  <c:v>14</c:v>
                </c:pt>
                <c:pt idx="1">
                  <c:v>14</c:v>
                </c:pt>
                <c:pt idx="2">
                  <c:v>14</c:v>
                </c:pt>
                <c:pt idx="3">
                  <c:v>14</c:v>
                </c:pt>
                <c:pt idx="4">
                  <c:v>14</c:v>
                </c:pt>
                <c:pt idx="5">
                  <c:v>14</c:v>
                </c:pt>
                <c:pt idx="6">
                  <c:v>14</c:v>
                </c:pt>
                <c:pt idx="7">
                  <c:v>14</c:v>
                </c:pt>
                <c:pt idx="8">
                  <c:v>14</c:v>
                </c:pt>
                <c:pt idx="9">
                  <c:v>14</c:v>
                </c:pt>
                <c:pt idx="10">
                  <c:v>14</c:v>
                </c:pt>
                <c:pt idx="11">
                  <c:v>14</c:v>
                </c:pt>
                <c:pt idx="12">
                  <c:v>14</c:v>
                </c:pt>
                <c:pt idx="13">
                  <c:v>14</c:v>
                </c:pt>
              </c:numCache>
            </c:numRef>
          </c:val>
          <c:smooth val="0"/>
        </c:ser>
        <c:ser>
          <c:idx val="5"/>
          <c:order val="3"/>
          <c:tx>
            <c:strRef>
              <c:f>'FY2014 Monthly Data'!$A$62</c:f>
              <c:strCache>
                <c:ptCount val="1"/>
                <c:pt idx="0">
                  <c:v>FY 2013 IPM</c:v>
                </c:pt>
              </c:strCache>
            </c:strRef>
          </c:tx>
          <c:spPr>
            <a:ln w="25400">
              <a:solidFill>
                <a:sysClr val="window" lastClr="FFFFFF">
                  <a:lumMod val="75000"/>
                </a:sysClr>
              </a:solidFill>
            </a:ln>
          </c:spPr>
          <c:marker>
            <c:symbol val="none"/>
          </c:marker>
          <c:val>
            <c:numRef>
              <c:f>'FY2014 Monthly Data'!$B$62:$N$62</c:f>
              <c:numCache>
                <c:formatCode>"$"#,##0\ "IPM"_);[Red]\("$"#,##0\ "IPM"\)</c:formatCode>
                <c:ptCount val="13"/>
                <c:pt idx="0" formatCode="General">
                  <c:v>#N/A</c:v>
                </c:pt>
                <c:pt idx="1">
                  <c:v>7.0810782265744781</c:v>
                </c:pt>
                <c:pt idx="2">
                  <c:v>12.276009765466604</c:v>
                </c:pt>
                <c:pt idx="3">
                  <c:v>13.319673109499352</c:v>
                </c:pt>
                <c:pt idx="4">
                  <c:v>26.735727676723528</c:v>
                </c:pt>
                <c:pt idx="5">
                  <c:v>16.058617759519837</c:v>
                </c:pt>
                <c:pt idx="6">
                  <c:v>14.11374305105646</c:v>
                </c:pt>
                <c:pt idx="7">
                  <c:v>9.4909745880881378</c:v>
                </c:pt>
                <c:pt idx="8">
                  <c:v>11.264443026007253</c:v>
                </c:pt>
                <c:pt idx="9">
                  <c:v>7.9482248051133464</c:v>
                </c:pt>
                <c:pt idx="10">
                  <c:v>10.606511933874932</c:v>
                </c:pt>
                <c:pt idx="11">
                  <c:v>10.774522345591471</c:v>
                </c:pt>
                <c:pt idx="12">
                  <c:v>10.327561366604311</c:v>
                </c:pt>
              </c:numCache>
            </c:numRef>
          </c:val>
          <c:smooth val="0"/>
        </c:ser>
        <c:ser>
          <c:idx val="1"/>
          <c:order val="4"/>
          <c:tx>
            <c:strRef>
              <c:f>'FY2014 Monthly Data'!$A$29</c:f>
              <c:strCache>
                <c:ptCount val="1"/>
                <c:pt idx="0">
                  <c:v>VA Commercial</c:v>
                </c:pt>
              </c:strCache>
            </c:strRef>
          </c:tx>
          <c:spPr>
            <a:ln>
              <a:solidFill>
                <a:srgbClr val="000080"/>
              </a:solidFill>
            </a:ln>
          </c:spPr>
          <c:marker>
            <c:symbol val="square"/>
            <c:size val="5"/>
            <c:spPr>
              <a:solidFill>
                <a:srgbClr val="000080"/>
              </a:solidFill>
              <a:ln>
                <a:solidFill>
                  <a:srgbClr val="000080"/>
                </a:solidFill>
              </a:ln>
            </c:spPr>
          </c:marker>
          <c:dLbls>
            <c:dLbl>
              <c:idx val="1"/>
              <c:layout>
                <c:manualLayout>
                  <c:x val="-2.4736177208618152E-2"/>
                  <c:y val="-2.0682574010570377E-2"/>
                </c:manualLayout>
              </c:layout>
              <c:dLblPos val="r"/>
              <c:showLegendKey val="0"/>
              <c:showVal val="1"/>
              <c:showCatName val="0"/>
              <c:showSerName val="0"/>
              <c:showPercent val="0"/>
              <c:showBubbleSize val="0"/>
            </c:dLbl>
            <c:dLbl>
              <c:idx val="2"/>
              <c:layout>
                <c:manualLayout>
                  <c:x val="-2.9131781604222549E-2"/>
                  <c:y val="-4.5016429092038762E-2"/>
                </c:manualLayout>
              </c:layout>
              <c:dLblPos val="r"/>
              <c:showLegendKey val="0"/>
              <c:showVal val="1"/>
              <c:showCatName val="0"/>
              <c:showSerName val="0"/>
              <c:showPercent val="0"/>
              <c:showBubbleSize val="0"/>
            </c:dLbl>
            <c:dLbl>
              <c:idx val="3"/>
              <c:layout>
                <c:manualLayout>
                  <c:x val="-2.195829367482911E-2"/>
                  <c:y val="-2.4783753320667998E-2"/>
                </c:manualLayout>
              </c:layout>
              <c:dLblPos val="r"/>
              <c:showLegendKey val="0"/>
              <c:showVal val="1"/>
              <c:showCatName val="0"/>
              <c:showSerName val="0"/>
              <c:showPercent val="0"/>
              <c:showBubbleSize val="0"/>
            </c:dLbl>
            <c:dLbl>
              <c:idx val="4"/>
              <c:layout>
                <c:manualLayout>
                  <c:x val="-3.9426264024689218E-2"/>
                  <c:y val="-3.0709430060106263E-2"/>
                </c:manualLayout>
              </c:layout>
              <c:dLblPos val="r"/>
              <c:showLegendKey val="0"/>
              <c:showVal val="1"/>
              <c:showCatName val="0"/>
              <c:showSerName val="0"/>
              <c:showPercent val="0"/>
              <c:showBubbleSize val="0"/>
            </c:dLbl>
            <c:dLbl>
              <c:idx val="5"/>
              <c:layout>
                <c:manualLayout>
                  <c:x val="-1.3262496034149578E-2"/>
                  <c:y val="-2.2541749807829407E-2"/>
                </c:manualLayout>
              </c:layout>
              <c:dLblPos val="r"/>
              <c:showLegendKey val="0"/>
              <c:showVal val="1"/>
              <c:showCatName val="0"/>
              <c:showSerName val="0"/>
              <c:showPercent val="0"/>
              <c:showBubbleSize val="0"/>
            </c:dLbl>
            <c:dLbl>
              <c:idx val="6"/>
              <c:layout>
                <c:manualLayout>
                  <c:x val="-1.3090940555507484E-2"/>
                  <c:y val="-1.4472623599810991E-2"/>
                </c:manualLayout>
              </c:layout>
              <c:dLblPos val="r"/>
              <c:showLegendKey val="0"/>
              <c:showVal val="1"/>
              <c:showCatName val="0"/>
              <c:showSerName val="0"/>
              <c:showPercent val="0"/>
              <c:showBubbleSize val="0"/>
            </c:dLbl>
            <c:dLbl>
              <c:idx val="7"/>
              <c:layout>
                <c:manualLayout>
                  <c:x val="-3.1947737302068013E-2"/>
                  <c:y val="2.1835999698222291E-2"/>
                </c:manualLayout>
              </c:layout>
              <c:dLblPos val="r"/>
              <c:showLegendKey val="0"/>
              <c:showVal val="1"/>
              <c:showCatName val="0"/>
              <c:showSerName val="0"/>
              <c:showPercent val="0"/>
              <c:showBubbleSize val="0"/>
            </c:dLbl>
            <c:dLbl>
              <c:idx val="8"/>
              <c:layout>
                <c:manualLayout>
                  <c:x val="-2.3290006319708949E-2"/>
                  <c:y val="1.5763433762396469E-2"/>
                </c:manualLayout>
              </c:layout>
              <c:dLblPos val="r"/>
              <c:showLegendKey val="0"/>
              <c:showVal val="1"/>
              <c:showCatName val="0"/>
              <c:showSerName val="0"/>
              <c:showPercent val="0"/>
              <c:showBubbleSize val="0"/>
            </c:dLbl>
            <c:dLbl>
              <c:idx val="9"/>
              <c:layout>
                <c:manualLayout>
                  <c:x val="-2.3290006319708949E-2"/>
                  <c:y val="2.1751457714492276E-2"/>
                </c:manualLayout>
              </c:layout>
              <c:dLblPos val="r"/>
              <c:showLegendKey val="0"/>
              <c:showVal val="1"/>
              <c:showCatName val="0"/>
              <c:showSerName val="0"/>
              <c:showPercent val="0"/>
              <c:showBubbleSize val="0"/>
            </c:dLbl>
            <c:dLbl>
              <c:idx val="10"/>
              <c:layout>
                <c:manualLayout>
                  <c:x val="-2.3290006319708949E-2"/>
                  <c:y val="2.1751457714492276E-2"/>
                </c:manualLayout>
              </c:layout>
              <c:dLblPos val="r"/>
              <c:showLegendKey val="0"/>
              <c:showVal val="1"/>
              <c:showCatName val="0"/>
              <c:showSerName val="0"/>
              <c:showPercent val="0"/>
              <c:showBubbleSize val="0"/>
            </c:dLbl>
            <c:dLbl>
              <c:idx val="11"/>
              <c:layout>
                <c:manualLayout>
                  <c:x val="-2.3290006319708949E-2"/>
                  <c:y val="1.9755449730460409E-2"/>
                </c:manualLayout>
              </c:layout>
              <c:dLblPos val="r"/>
              <c:showLegendKey val="0"/>
              <c:showVal val="1"/>
              <c:showCatName val="0"/>
              <c:showSerName val="0"/>
              <c:showPercent val="0"/>
              <c:showBubbleSize val="0"/>
            </c:dLbl>
            <c:dLbl>
              <c:idx val="12"/>
              <c:layout>
                <c:manualLayout>
                  <c:x val="-2.1843874721733693E-2"/>
                  <c:y val="1.5763433762396469E-2"/>
                </c:manualLayout>
              </c:layout>
              <c:dLblPos val="r"/>
              <c:showLegendKey val="0"/>
              <c:showVal val="1"/>
              <c:showCatName val="0"/>
              <c:showSerName val="0"/>
              <c:showPercent val="0"/>
              <c:showBubbleSize val="0"/>
            </c:dLbl>
            <c:txPr>
              <a:bodyPr/>
              <a:lstStyle/>
              <a:p>
                <a:pPr>
                  <a:defRPr sz="1200" b="1">
                    <a:solidFill>
                      <a:schemeClr val="tx2"/>
                    </a:solidFill>
                  </a:defRPr>
                </a:pPr>
                <a:endParaRPr lang="en-US"/>
              </a:p>
            </c:txPr>
            <c:dLblPos val="t"/>
            <c:showLegendKey val="0"/>
            <c:showVal val="1"/>
            <c:showCatName val="0"/>
            <c:showSerName val="0"/>
            <c:showPercent val="0"/>
            <c:showBubbleSize val="0"/>
            <c:showLeaderLines val="0"/>
          </c:dLbls>
          <c:cat>
            <c:multiLvlStrRef>
              <c:f>'FY2010 History'!$B$36:$O$36</c:f>
            </c:multiLvlStrRef>
          </c:cat>
          <c:val>
            <c:numRef>
              <c:f>'FY2014 Monthly Data'!$B$29:$O$29</c:f>
              <c:numCache>
                <c:formatCode>"$"#,##0_);[Red]\("$"#,##0\)</c:formatCode>
                <c:ptCount val="14"/>
                <c:pt idx="1">
                  <c:v>9.1528388999893764</c:v>
                </c:pt>
                <c:pt idx="2">
                  <c:v>10.502887807444118</c:v>
                </c:pt>
                <c:pt idx="3">
                  <c:v>14.908440114538507</c:v>
                </c:pt>
                <c:pt idx="4">
                  <c:v>19.721137351617898</c:v>
                </c:pt>
                <c:pt idx="5">
                  <c:v>18.790999176638678</c:v>
                </c:pt>
                <c:pt idx="6">
                  <c:v>#N/A</c:v>
                </c:pt>
                <c:pt idx="7">
                  <c:v>#N/A</c:v>
                </c:pt>
                <c:pt idx="8">
                  <c:v>#N/A</c:v>
                </c:pt>
                <c:pt idx="9">
                  <c:v>#N/A</c:v>
                </c:pt>
                <c:pt idx="10">
                  <c:v>#N/A</c:v>
                </c:pt>
                <c:pt idx="11">
                  <c:v>#N/A</c:v>
                </c:pt>
                <c:pt idx="12">
                  <c:v>#N/A</c:v>
                </c:pt>
              </c:numCache>
            </c:numRef>
          </c:val>
          <c:smooth val="0"/>
        </c:ser>
        <c:ser>
          <c:idx val="3"/>
          <c:order val="5"/>
          <c:tx>
            <c:strRef>
              <c:f>'FY2014 Monthly Data'!$A$60</c:f>
              <c:strCache>
                <c:ptCount val="1"/>
                <c:pt idx="0">
                  <c:v>At Stable Int Rate</c:v>
                </c:pt>
              </c:strCache>
            </c:strRef>
          </c:tx>
          <c:spPr>
            <a:ln>
              <a:solidFill>
                <a:srgbClr val="1F497D">
                  <a:lumMod val="50000"/>
                </a:srgbClr>
              </a:solidFill>
              <a:prstDash val="sysDot"/>
            </a:ln>
          </c:spPr>
          <c:marker>
            <c:symbol val="none"/>
          </c:marker>
          <c:dLbls>
            <c:numFmt formatCode="&quot;$&quot;#,##0" sourceLinked="0"/>
            <c:txPr>
              <a:bodyPr/>
              <a:lstStyle/>
              <a:p>
                <a:pPr>
                  <a:defRPr>
                    <a:solidFill>
                      <a:schemeClr val="tx2">
                        <a:lumMod val="50000"/>
                      </a:schemeClr>
                    </a:solidFill>
                  </a:defRPr>
                </a:pPr>
                <a:endParaRPr lang="en-US"/>
              </a:p>
            </c:txPr>
            <c:dLblPos val="b"/>
            <c:showLegendKey val="0"/>
            <c:showVal val="1"/>
            <c:showCatName val="0"/>
            <c:showSerName val="0"/>
            <c:showPercent val="0"/>
            <c:showBubbleSize val="0"/>
            <c:showLeaderLines val="0"/>
          </c:dLbls>
          <c:val>
            <c:numRef>
              <c:f>'FY2014 Monthly Data'!$B$60:$O$60</c:f>
              <c:numCache>
                <c:formatCode>"$"#,##0\ "IPM"_);[Red]\("$"#,##0\ "IPM"\)</c:formatCode>
                <c:ptCount val="14"/>
                <c:pt idx="0" formatCode="General">
                  <c:v>#N/A</c:v>
                </c:pt>
                <c:pt idx="1">
                  <c:v>7.1915162785630811</c:v>
                </c:pt>
                <c:pt idx="2">
                  <c:v>8.2522689915632341</c:v>
                </c:pt>
                <c:pt idx="3">
                  <c:v>11.713774375708827</c:v>
                </c:pt>
                <c:pt idx="4">
                  <c:v>12.760735933399815</c:v>
                </c:pt>
                <c:pt idx="5">
                  <c:v>12.158881820177971</c:v>
                </c:pt>
                <c:pt idx="6">
                  <c:v>#N/A</c:v>
                </c:pt>
                <c:pt idx="7">
                  <c:v>#N/A</c:v>
                </c:pt>
                <c:pt idx="8">
                  <c:v>#N/A</c:v>
                </c:pt>
                <c:pt idx="9">
                  <c:v>#N/A</c:v>
                </c:pt>
                <c:pt idx="10">
                  <c:v>#N/A</c:v>
                </c:pt>
                <c:pt idx="11">
                  <c:v>#N/A</c:v>
                </c:pt>
                <c:pt idx="12">
                  <c:v>#N/A</c:v>
                </c:pt>
              </c:numCache>
            </c:numRef>
          </c:val>
          <c:smooth val="0"/>
        </c:ser>
        <c:dLbls>
          <c:showLegendKey val="0"/>
          <c:showVal val="0"/>
          <c:showCatName val="0"/>
          <c:showSerName val="0"/>
          <c:showPercent val="0"/>
          <c:showBubbleSize val="0"/>
        </c:dLbls>
        <c:marker val="1"/>
        <c:smooth val="0"/>
        <c:axId val="52333184"/>
        <c:axId val="52351360"/>
      </c:lineChart>
      <c:lineChart>
        <c:grouping val="standard"/>
        <c:varyColors val="0"/>
        <c:ser>
          <c:idx val="4"/>
          <c:order val="6"/>
          <c:tx>
            <c:strRef>
              <c:f>'FY2014 Monthly Data'!$A$61</c:f>
              <c:strCache>
                <c:ptCount val="1"/>
                <c:pt idx="0">
                  <c:v>Payment Timeliness</c:v>
                </c:pt>
              </c:strCache>
            </c:strRef>
          </c:tx>
          <c:spPr>
            <a:ln>
              <a:solidFill>
                <a:srgbClr val="9BBB59">
                  <a:lumMod val="50000"/>
                </a:srgbClr>
              </a:solidFill>
            </a:ln>
          </c:spPr>
          <c:marker>
            <c:symbol val="circle"/>
            <c:size val="5"/>
            <c:spPr>
              <a:solidFill>
                <a:srgbClr val="9BBB59">
                  <a:lumMod val="50000"/>
                </a:srgbClr>
              </a:solidFill>
            </c:spPr>
          </c:marker>
          <c:dLbls>
            <c:txPr>
              <a:bodyPr/>
              <a:lstStyle/>
              <a:p>
                <a:pPr>
                  <a:defRPr sz="1200" b="1"/>
                </a:pPr>
                <a:endParaRPr lang="en-US"/>
              </a:p>
            </c:txPr>
            <c:dLblPos val="t"/>
            <c:showLegendKey val="0"/>
            <c:showVal val="1"/>
            <c:showCatName val="0"/>
            <c:showSerName val="0"/>
            <c:showPercent val="0"/>
            <c:showBubbleSize val="0"/>
            <c:showLeaderLines val="0"/>
          </c:dLbls>
          <c:val>
            <c:numRef>
              <c:f>'FY2014 Monthly Data'!$B$61:$N$61</c:f>
              <c:numCache>
                <c:formatCode>0.00%</c:formatCode>
                <c:ptCount val="13"/>
                <c:pt idx="0">
                  <c:v>0.999</c:v>
                </c:pt>
                <c:pt idx="1">
                  <c:v>0.99911383591496439</c:v>
                </c:pt>
                <c:pt idx="2">
                  <c:v>0.99935522420306044</c:v>
                </c:pt>
                <c:pt idx="3">
                  <c:v>0.99906660709867956</c:v>
                </c:pt>
                <c:pt idx="4">
                  <c:v>0.99866607129202278</c:v>
                </c:pt>
                <c:pt idx="5">
                  <c:v>0.99979201989852262</c:v>
                </c:pt>
                <c:pt idx="6">
                  <c:v>#N/A</c:v>
                </c:pt>
                <c:pt idx="7">
                  <c:v>#N/A</c:v>
                </c:pt>
                <c:pt idx="8">
                  <c:v>#N/A</c:v>
                </c:pt>
                <c:pt idx="9">
                  <c:v>#N/A</c:v>
                </c:pt>
                <c:pt idx="10">
                  <c:v>#N/A</c:v>
                </c:pt>
                <c:pt idx="11">
                  <c:v>#N/A</c:v>
                </c:pt>
                <c:pt idx="12">
                  <c:v>#N/A</c:v>
                </c:pt>
              </c:numCache>
            </c:numRef>
          </c:val>
          <c:smooth val="0"/>
        </c:ser>
        <c:dLbls>
          <c:showLegendKey val="0"/>
          <c:showVal val="0"/>
          <c:showCatName val="0"/>
          <c:showSerName val="0"/>
          <c:showPercent val="0"/>
          <c:showBubbleSize val="0"/>
        </c:dLbls>
        <c:marker val="1"/>
        <c:smooth val="0"/>
        <c:axId val="52446720"/>
        <c:axId val="52354432"/>
      </c:lineChart>
      <c:catAx>
        <c:axId val="52333184"/>
        <c:scaling>
          <c:orientation val="minMax"/>
        </c:scaling>
        <c:delete val="0"/>
        <c:axPos val="b"/>
        <c:numFmt formatCode="General" sourceLinked="1"/>
        <c:majorTickMark val="out"/>
        <c:minorTickMark val="none"/>
        <c:tickLblPos val="nextTo"/>
        <c:txPr>
          <a:bodyPr rot="-2700000" vert="horz"/>
          <a:lstStyle/>
          <a:p>
            <a:pPr>
              <a:defRPr sz="1000" b="0" i="0" u="none" strike="noStrike" baseline="0">
                <a:solidFill>
                  <a:srgbClr val="000000"/>
                </a:solidFill>
                <a:latin typeface="Calibri"/>
                <a:ea typeface="Calibri"/>
                <a:cs typeface="Calibri"/>
              </a:defRPr>
            </a:pPr>
            <a:endParaRPr lang="en-US"/>
          </a:p>
        </c:txPr>
        <c:crossAx val="52351360"/>
        <c:crosses val="autoZero"/>
        <c:auto val="1"/>
        <c:lblAlgn val="ctr"/>
        <c:lblOffset val="100"/>
        <c:noMultiLvlLbl val="0"/>
      </c:catAx>
      <c:valAx>
        <c:axId val="52351360"/>
        <c:scaling>
          <c:orientation val="minMax"/>
          <c:max val="100"/>
          <c:min val="0"/>
        </c:scaling>
        <c:delete val="0"/>
        <c:axPos val="l"/>
        <c:majorGridlines>
          <c:spPr>
            <a:ln>
              <a:solidFill>
                <a:schemeClr val="accent1"/>
              </a:solidFill>
            </a:ln>
          </c:spPr>
        </c:majorGridlines>
        <c:title>
          <c:tx>
            <c:rich>
              <a:bodyPr/>
              <a:lstStyle/>
              <a:p>
                <a:pPr>
                  <a:defRPr sz="1200" b="1" i="0" u="none" strike="noStrike" baseline="0">
                    <a:solidFill>
                      <a:srgbClr val="000000"/>
                    </a:solidFill>
                    <a:latin typeface="Calibri"/>
                    <a:ea typeface="Calibri"/>
                    <a:cs typeface="Calibri"/>
                  </a:defRPr>
                </a:pPr>
                <a:r>
                  <a:rPr lang="en-US"/>
                  <a:t>Interest per $Million</a:t>
                </a:r>
              </a:p>
            </c:rich>
          </c:tx>
          <c:layout>
            <c:manualLayout>
              <c:xMode val="edge"/>
              <c:yMode val="edge"/>
              <c:x val="1.2067797382160203E-3"/>
              <c:y val="0.35622220126676757"/>
            </c:manualLayout>
          </c:layout>
          <c:overlay val="0"/>
        </c:title>
        <c:numFmt formatCode="&quot;$&quot;#,##0_);[Red]\(&quot;$&quot;#,##0\)" sourceLinked="1"/>
        <c:majorTickMark val="out"/>
        <c:minorTickMark val="none"/>
        <c:tickLblPos val="nextTo"/>
        <c:txPr>
          <a:bodyPr/>
          <a:lstStyle/>
          <a:p>
            <a:pPr>
              <a:defRPr sz="1200" b="1">
                <a:solidFill>
                  <a:schemeClr val="tx2">
                    <a:lumMod val="50000"/>
                  </a:schemeClr>
                </a:solidFill>
              </a:defRPr>
            </a:pPr>
            <a:endParaRPr lang="en-US"/>
          </a:p>
        </c:txPr>
        <c:crossAx val="52333184"/>
        <c:crosses val="autoZero"/>
        <c:crossBetween val="between"/>
        <c:majorUnit val="10"/>
      </c:valAx>
      <c:valAx>
        <c:axId val="52354432"/>
        <c:scaling>
          <c:orientation val="minMax"/>
          <c:max val="1"/>
          <c:min val="0"/>
        </c:scaling>
        <c:delete val="0"/>
        <c:axPos val="r"/>
        <c:title>
          <c:tx>
            <c:rich>
              <a:bodyPr rot="-5400000" vert="horz"/>
              <a:lstStyle/>
              <a:p>
                <a:pPr>
                  <a:defRPr/>
                </a:pPr>
                <a:r>
                  <a:rPr lang="en-US" b="1">
                    <a:latin typeface="Tahoma" panose="020B0604030504040204" pitchFamily="34" charset="0"/>
                    <a:ea typeface="Tahoma" panose="020B0604030504040204" pitchFamily="34" charset="0"/>
                    <a:cs typeface="Tahoma" panose="020B0604030504040204" pitchFamily="34" charset="0"/>
                  </a:rPr>
                  <a:t>On-Time Payment Timeliness</a:t>
                </a:r>
              </a:p>
            </c:rich>
          </c:tx>
          <c:layout>
            <c:manualLayout>
              <c:xMode val="edge"/>
              <c:yMode val="edge"/>
              <c:x val="0.94144351186870867"/>
              <c:y val="0.29902747740750918"/>
            </c:manualLayout>
          </c:layout>
          <c:overlay val="0"/>
        </c:title>
        <c:numFmt formatCode="0%" sourceLinked="0"/>
        <c:majorTickMark val="out"/>
        <c:minorTickMark val="none"/>
        <c:tickLblPos val="nextTo"/>
        <c:txPr>
          <a:bodyPr/>
          <a:lstStyle/>
          <a:p>
            <a:pPr>
              <a:defRPr sz="1200" b="1">
                <a:solidFill>
                  <a:schemeClr val="accent3">
                    <a:lumMod val="50000"/>
                  </a:schemeClr>
                </a:solidFill>
              </a:defRPr>
            </a:pPr>
            <a:endParaRPr lang="en-US"/>
          </a:p>
        </c:txPr>
        <c:crossAx val="52446720"/>
        <c:crosses val="max"/>
        <c:crossBetween val="between"/>
      </c:valAx>
      <c:catAx>
        <c:axId val="52446720"/>
        <c:scaling>
          <c:orientation val="minMax"/>
        </c:scaling>
        <c:delete val="1"/>
        <c:axPos val="b"/>
        <c:majorTickMark val="out"/>
        <c:minorTickMark val="none"/>
        <c:tickLblPos val="nextTo"/>
        <c:crossAx val="52354432"/>
        <c:crosses val="autoZero"/>
        <c:auto val="1"/>
        <c:lblAlgn val="ctr"/>
        <c:lblOffset val="100"/>
        <c:noMultiLvlLbl val="0"/>
      </c:catAx>
      <c:spPr>
        <a:ln>
          <a:solidFill>
            <a:sysClr val="windowText" lastClr="000000">
              <a:lumMod val="50000"/>
              <a:lumOff val="50000"/>
            </a:sysClr>
          </a:solidFill>
        </a:ln>
      </c:spPr>
    </c:plotArea>
    <c:legend>
      <c:legendPos val="b"/>
      <c:legendEntry>
        <c:idx val="0"/>
        <c:delete val="1"/>
      </c:legendEntry>
      <c:legendEntry>
        <c:idx val="1"/>
        <c:delete val="1"/>
      </c:legendEntry>
      <c:layout/>
      <c:overlay val="0"/>
      <c:spPr>
        <a:ln>
          <a:solidFill>
            <a:schemeClr val="bg1">
              <a:lumMod val="50000"/>
            </a:schemeClr>
          </a:solidFill>
        </a:ln>
      </c:spPr>
    </c:legend>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0.07802</cdr:x>
      <cdr:y>0.69837</cdr:y>
    </cdr:from>
    <cdr:to>
      <cdr:x>0.87802</cdr:x>
      <cdr:y>0.69837</cdr:y>
    </cdr:to>
    <cdr:sp macro="" textlink="">
      <cdr:nvSpPr>
        <cdr:cNvPr id="14" name="Straight Connector 10"/>
        <cdr:cNvSpPr/>
      </cdr:nvSpPr>
      <cdr:spPr bwMode="auto">
        <a:xfrm xmlns:a="http://schemas.openxmlformats.org/drawingml/2006/main" rot="10800000">
          <a:off x="676274" y="3124201"/>
          <a:ext cx="6934200" cy="0"/>
        </a:xfrm>
        <a:prstGeom xmlns:a="http://schemas.openxmlformats.org/drawingml/2006/main" prst="line">
          <a:avLst/>
        </a:prstGeom>
        <a:noFill xmlns:a="http://schemas.openxmlformats.org/drawingml/2006/main"/>
        <a:ln xmlns:a="http://schemas.openxmlformats.org/drawingml/2006/main" w="31750" cap="flat" cmpd="sng" algn="ctr">
          <a:solidFill>
            <a:schemeClr val="accent2"/>
          </a:solidFill>
          <a:prstDash val="solid"/>
          <a:headEnd type="none" w="med" len="med"/>
          <a:tailEnd type="none" w="med" len="med"/>
        </a:ln>
        <a:effectLst xmlns:a="http://schemas.openxmlformats.org/drawingml/2006/mai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wrap="square" lIns="18288" tIns="0" rIns="0" bIns="0" upright="1"/>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0.13446</cdr:x>
      <cdr:y>0.06525</cdr:y>
    </cdr:from>
    <cdr:to>
      <cdr:x>0.13517</cdr:x>
      <cdr:y>0.84013</cdr:y>
    </cdr:to>
    <cdr:sp macro="" textlink="">
      <cdr:nvSpPr>
        <cdr:cNvPr id="5" name="Straight Connector 4"/>
        <cdr:cNvSpPr/>
      </cdr:nvSpPr>
      <cdr:spPr bwMode="auto">
        <a:xfrm xmlns:a="http://schemas.openxmlformats.org/drawingml/2006/main" rot="5400000" flipH="1" flipV="1">
          <a:off x="-1263429" y="2838469"/>
          <a:ext cx="4863901" cy="6112"/>
        </a:xfrm>
        <a:prstGeom xmlns:a="http://schemas.openxmlformats.org/drawingml/2006/main" prst="line">
          <a:avLst/>
        </a:prstGeom>
        <a:noFill xmlns:a="http://schemas.openxmlformats.org/drawingml/2006/main"/>
        <a:ln xmlns:a="http://schemas.openxmlformats.org/drawingml/2006/main" w="9525" cap="flat" cmpd="sng" algn="ctr">
          <a:solidFill>
            <a:schemeClr val="tx1"/>
          </a:solidFill>
          <a:prstDash val="lgDash"/>
          <a:round/>
          <a:headEnd type="none" w="med" len="med"/>
          <a:tailEnd type="none" w="med" len="med"/>
        </a:ln>
        <a:effectLst xmlns:a="http://schemas.openxmlformats.org/drawingml/2006/main"/>
      </cdr:spPr>
      <cdr:txBody>
        <a:bodyPr xmlns:a="http://schemas.openxmlformats.org/drawingml/2006/main" vertOverflow="clip" wrap="square" lIns="18288" tIns="0" rIns="0" bIns="0" upright="1"/>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3/11/2014</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3/11/2014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2</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4</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6</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2357B-7FAA-434E-849E-AEFDB903030B}" type="slidenum">
              <a:rPr lang="en-US" smtClean="0"/>
              <a:pPr/>
              <a:t>7</a:t>
            </a:fld>
            <a:endParaRPr lang="en-US" dirty="0"/>
          </a:p>
        </p:txBody>
      </p:sp>
    </p:spTree>
    <p:extLst>
      <p:ext uri="{BB962C8B-B14F-4D97-AF65-F5344CB8AC3E}">
        <p14:creationId xmlns:p14="http://schemas.microsoft.com/office/powerpoint/2010/main" val="266036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89688" tIns="44842" rIns="89688" bIns="44842" anchor="b"/>
          <a:lstStyle/>
          <a:p>
            <a:pPr algn="r" defTabSz="893674"/>
            <a:fld id="{6FD409A2-575B-4F72-97FC-F06CD1D9BFF3}" type="slidenum">
              <a:rPr lang="en-US" sz="1200"/>
              <a:pPr algn="r" defTabSz="893674"/>
              <a:t>8</a:t>
            </a:fld>
            <a:endParaRPr lang="en-US" sz="1200" dirty="0"/>
          </a:p>
        </p:txBody>
      </p:sp>
      <p:sp>
        <p:nvSpPr>
          <p:cNvPr id="13315"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91382" tIns="45691" rIns="91382" bIns="45691" anchor="b"/>
          <a:lstStyle/>
          <a:p>
            <a:pPr algn="r" defTabSz="907960"/>
            <a:fld id="{2F23E326-28CA-47E4-BF97-86E285315D5A}" type="slidenum">
              <a:rPr lang="en-US" sz="1200"/>
              <a:pPr algn="r" defTabSz="907960"/>
              <a:t>8</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82" tIns="45691" rIns="91382" bIns="45691"/>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Current Month is Red with IPM $5 over goal; Additionally, the FYTD performance exceeds </a:t>
            </a:r>
            <a:r>
              <a:rPr lang="en-US" baseline="0" dirty="0" smtClean="0">
                <a:latin typeface="Arial" charset="0"/>
              </a:rPr>
              <a:t>goal by $1</a:t>
            </a:r>
            <a:endParaRPr lang="en-US" dirty="0" smtClean="0">
              <a:solidFill>
                <a:srgbClr val="FF0000"/>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solidFill>
                  <a:prstClr val="black"/>
                </a:solidFill>
              </a:rPr>
              <a:pPr/>
              <a:t>9</a:t>
            </a:fld>
            <a:endParaRPr lang="en-US" dirty="0" smtClean="0">
              <a:solidFill>
                <a:prstClr val="black"/>
              </a:solidFill>
            </a:endParaRPr>
          </a:p>
        </p:txBody>
      </p:sp>
      <p:sp>
        <p:nvSpPr>
          <p:cNvPr id="17411"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21" tIns="46560" rIns="93121" bIns="46560" anchor="b"/>
          <a:lstStyle/>
          <a:p>
            <a:pPr algn="r" defTabSz="925421"/>
            <a:fld id="{A5740B29-6D14-4724-94FA-C45725008B25}" type="slidenum">
              <a:rPr lang="en-US" sz="1200">
                <a:solidFill>
                  <a:prstClr val="black"/>
                </a:solidFill>
              </a:rPr>
              <a:pPr algn="r" defTabSz="925421"/>
              <a:t>9</a:t>
            </a:fld>
            <a:endParaRPr lang="en-US" sz="1200" dirty="0">
              <a:solidFill>
                <a:prstClr val="black"/>
              </a:solidFill>
            </a:endParaRPr>
          </a:p>
        </p:txBody>
      </p:sp>
      <p:sp>
        <p:nvSpPr>
          <p:cNvPr id="17412"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11" tIns="46555" rIns="93111" bIns="46555" anchor="b"/>
          <a:lstStyle/>
          <a:p>
            <a:pPr algn="r" defTabSz="925421"/>
            <a:fld id="{823D6AFF-7923-4668-870A-CEA9385809B2}" type="slidenum">
              <a:rPr lang="en-US" sz="1200">
                <a:solidFill>
                  <a:prstClr val="black"/>
                </a:solidFill>
              </a:rPr>
              <a:pPr algn="r" defTabSz="925421"/>
              <a:t>9</a:t>
            </a:fld>
            <a:endParaRPr lang="en-US" sz="1200" dirty="0">
              <a:solidFill>
                <a:prstClr val="black"/>
              </a:solidFill>
            </a:endParaRPr>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8"/>
            <a:ext cx="6609624" cy="4141095"/>
          </a:xfrm>
          <a:noFill/>
          <a:ln/>
        </p:spPr>
        <p:txBody>
          <a:bodyPr lIns="89507" tIns="44753" rIns="89507" bIns="44753"/>
          <a:lstStyle/>
          <a:p>
            <a:pPr>
              <a:lnSpc>
                <a:spcPct val="80000"/>
              </a:lnSpc>
            </a:pPr>
            <a:r>
              <a:rPr lang="en-US" sz="1000" dirty="0" smtClean="0">
                <a:latin typeface="Arial Narrow" pitchFamily="34" charset="0"/>
              </a:rPr>
              <a:t>The dotted line (At Stable</a:t>
            </a:r>
            <a:r>
              <a:rPr lang="en-US" sz="1000" baseline="0" dirty="0" smtClean="0">
                <a:latin typeface="Arial Narrow" pitchFamily="34" charset="0"/>
              </a:rPr>
              <a:t> </a:t>
            </a:r>
            <a:r>
              <a:rPr lang="en-US" sz="1000" baseline="0" dirty="0" err="1" smtClean="0">
                <a:latin typeface="Arial Narrow" pitchFamily="34" charset="0"/>
              </a:rPr>
              <a:t>Int</a:t>
            </a:r>
            <a:r>
              <a:rPr lang="en-US" sz="1000" baseline="0" dirty="0" smtClean="0">
                <a:latin typeface="Arial Narrow" pitchFamily="34" charset="0"/>
              </a:rPr>
              <a:t> Rate) is what our IPM would have been if the interest rate remained at 1.375% from January 2013 to June 2013.  The rate went up to 1.750% from July 2013 to December 2013.  The current rate increased to 2.125% effective January 1, 2014 for six month period (January 2014 to June 2014).</a:t>
            </a: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3/11/2014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3/11/2014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3/11/2014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3/11/2014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3/11/2014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3/11/2014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3/11/2014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3/11/2014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3/11/2014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3/11/2014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3/11/2014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3/11/2014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mailto:david.reckart@va.gov"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Kevin.Miers@va.gov"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Microsoft_Excel_Worksheet4.xlsx"/><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
        <p:nvSpPr>
          <p:cNvPr id="2" name="Rectangle 1"/>
          <p:cNvSpPr/>
          <p:nvPr/>
        </p:nvSpPr>
        <p:spPr>
          <a:xfrm>
            <a:off x="476250" y="885110"/>
            <a:ext cx="8229600" cy="2936188"/>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February 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97 </a:t>
            </a:r>
            <a:r>
              <a:rPr lang="en-US" sz="1400" dirty="0">
                <a:latin typeface="Arial Narrow" pitchFamily="34" charset="0"/>
              </a:rPr>
              <a:t>percent of small business invoices in </a:t>
            </a:r>
            <a:r>
              <a:rPr lang="en-US" sz="1400" dirty="0" smtClean="0">
                <a:latin typeface="Arial Narrow" pitchFamily="34" charset="0"/>
              </a:rPr>
              <a:t>February (FYTD 96 </a:t>
            </a:r>
            <a:r>
              <a:rPr lang="en-US" sz="1400" dirty="0">
                <a:latin typeface="Arial Narrow" pitchFamily="34" charset="0"/>
              </a:rPr>
              <a:t>percent) within the 15 day timeliness metric </a:t>
            </a:r>
            <a:r>
              <a:rPr lang="en-US" sz="1400" dirty="0" smtClean="0">
                <a:latin typeface="Arial Narrow" pitchFamily="34" charset="0"/>
              </a:rPr>
              <a:t>exceeding </a:t>
            </a:r>
            <a:r>
              <a:rPr lang="en-US" sz="1400" dirty="0">
                <a:latin typeface="Arial Narrow" pitchFamily="34" charset="0"/>
              </a:rPr>
              <a:t>the VA </a:t>
            </a:r>
            <a:r>
              <a:rPr lang="en-US" sz="1400" dirty="0" smtClean="0">
                <a:latin typeface="Arial Narrow" pitchFamily="34" charset="0"/>
              </a:rPr>
              <a:t>FY 2014 goal of 93 percent </a:t>
            </a:r>
          </a:p>
          <a:p>
            <a:pPr lvl="1">
              <a:lnSpc>
                <a:spcPct val="80000"/>
              </a:lnSpc>
              <a:defRPr/>
            </a:pPr>
            <a:endParaRPr lang="en-US" sz="1400" dirty="0">
              <a:latin typeface="Arial Narrow" pitchFamily="34" charset="0"/>
            </a:endParaRPr>
          </a:p>
          <a:p>
            <a:pPr marL="166688" lvl="1" indent="-166688">
              <a:lnSpc>
                <a:spcPct val="80000"/>
              </a:lnSpc>
              <a:buFontTx/>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March 10, 2014</a:t>
            </a:r>
            <a:endParaRPr lang="en-US" sz="1000" dirty="0">
              <a:latin typeface="Arial Narrow" pitchFamily="34" charset="0"/>
            </a:endParaRP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1175237841"/>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671192908"/>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February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2662593430"/>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2</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24036777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05727051"/>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641343"/>
            <a:ext cx="5475768" cy="276999"/>
          </a:xfrm>
          <a:prstGeom prst="rect">
            <a:avLst/>
          </a:prstGeom>
          <a:noFill/>
        </p:spPr>
        <p:txBody>
          <a:bodyPr wrap="square" rtlCol="0">
            <a:spAutoFit/>
          </a:bodyPr>
          <a:lstStyle/>
          <a:p>
            <a:pPr algn="ctr"/>
            <a:r>
              <a:rPr lang="en-US" sz="1200" b="1" dirty="0"/>
              <a:t>Timeliness </a:t>
            </a:r>
            <a:r>
              <a:rPr lang="en-US" sz="1200" b="1" dirty="0" smtClean="0"/>
              <a:t>Exceeds </a:t>
            </a:r>
            <a:r>
              <a:rPr lang="en-US" sz="1200" b="1" dirty="0"/>
              <a:t>Goal </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Small Business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Tree>
    <p:extLst>
      <p:ext uri="{BB962C8B-B14F-4D97-AF65-F5344CB8AC3E}">
        <p14:creationId xmlns:p14="http://schemas.microsoft.com/office/powerpoint/2010/main" val="340396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61610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February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January, VA paid 89 percent (FYTD 87 percent) of all commercial vendors within the 15-day OMB goal</a:t>
            </a:r>
          </a:p>
          <a:p>
            <a:pPr marL="640004" lvl="1" indent="-182804">
              <a:lnSpc>
                <a:spcPct val="80000"/>
              </a:lnSpc>
              <a:buFontTx/>
              <a:buChar char="•"/>
              <a:defRPr/>
            </a:pPr>
            <a:r>
              <a:rPr lang="en-US" sz="1400" dirty="0" smtClean="0">
                <a:latin typeface="Arial Narrow" pitchFamily="34" charset="0"/>
              </a:rPr>
              <a:t>Reasons for delay are generally associated with untimely certification of invoices or late processing of receiving reports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March 10, 2014</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846834184"/>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8"/>
          <p:cNvGraphicFramePr>
            <a:graphicFrameLocks noGrp="1"/>
          </p:cNvGraphicFramePr>
          <p:nvPr>
            <p:extLst>
              <p:ext uri="{D42A27DB-BD31-4B8C-83A1-F6EECF244321}">
                <p14:modId xmlns:p14="http://schemas.microsoft.com/office/powerpoint/2010/main" val="3213111109"/>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OM-198</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February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781048286"/>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89%</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4</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02880747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14494788"/>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492143" y="1630652"/>
            <a:ext cx="4132729" cy="276999"/>
          </a:xfrm>
          <a:prstGeom prst="rect">
            <a:avLst/>
          </a:prstGeom>
          <a:noFill/>
        </p:spPr>
        <p:txBody>
          <a:bodyPr wrap="square" rtlCol="0">
            <a:spAutoFit/>
          </a:bodyPr>
          <a:lstStyle/>
          <a:p>
            <a:pPr algn="ctr"/>
            <a:r>
              <a:rPr lang="en-US" sz="1200" b="1" dirty="0" smtClean="0"/>
              <a:t>Timeliness Exceeds Goal</a:t>
            </a:r>
            <a:endParaRPr lang="en-US" sz="1200" dirty="0">
              <a:solidFill>
                <a:schemeClr val="tx1"/>
              </a:solidFill>
            </a:endParaRP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Vendor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OM-198</a:t>
            </a:r>
          </a:p>
        </p:txBody>
      </p:sp>
    </p:spTree>
    <p:extLst>
      <p:ext uri="{BB962C8B-B14F-4D97-AF65-F5344CB8AC3E}">
        <p14:creationId xmlns:p14="http://schemas.microsoft.com/office/powerpoint/2010/main" val="1447443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VA Debt Management Center Customers Who Gain Telephone Access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2" name="Rectangle 1"/>
          <p:cNvSpPr/>
          <p:nvPr/>
        </p:nvSpPr>
        <p:spPr>
          <a:xfrm>
            <a:off x="476250" y="885110"/>
            <a:ext cx="8229600" cy="2702278"/>
          </a:xfrm>
          <a:prstGeom prst="rect">
            <a:avLst/>
          </a:prstGeom>
        </p:spPr>
        <p:txBody>
          <a:bodyPr wrap="square">
            <a:spAutoFit/>
          </a:bodyPr>
          <a:lstStyle/>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February Highlights</a:t>
            </a:r>
            <a:r>
              <a:rPr lang="en-US" sz="1400" dirty="0" smtClean="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285750" indent="-285750">
              <a:lnSpc>
                <a:spcPct val="80000"/>
              </a:lnSpc>
              <a:buFont typeface="Arial" panose="020B0604020202020204" pitchFamily="34" charset="0"/>
              <a:buChar char="•"/>
              <a:defRPr/>
            </a:pPr>
            <a:r>
              <a:rPr lang="en-US" sz="1400" dirty="0" smtClean="0">
                <a:latin typeface="Arial Narrow" pitchFamily="34" charset="0"/>
                <a:cs typeface="Arial" pitchFamily="34" charset="0"/>
              </a:rPr>
              <a:t>This </a:t>
            </a:r>
            <a:r>
              <a:rPr lang="en-US" sz="1400" dirty="0">
                <a:latin typeface="Arial Narrow" pitchFamily="34" charset="0"/>
                <a:cs typeface="Arial" pitchFamily="34" charset="0"/>
              </a:rPr>
              <a:t>metric </a:t>
            </a:r>
            <a:r>
              <a:rPr lang="en-US" sz="1400" dirty="0" smtClean="0">
                <a:latin typeface="Arial Narrow" pitchFamily="34" charset="0"/>
                <a:cs typeface="Arial" pitchFamily="34" charset="0"/>
              </a:rPr>
              <a:t>provides the percent </a:t>
            </a:r>
            <a:r>
              <a:rPr lang="en-US" sz="1400" dirty="0">
                <a:latin typeface="Arial Narrow" pitchFamily="34" charset="0"/>
                <a:cs typeface="Arial" pitchFamily="34" charset="0"/>
              </a:rPr>
              <a:t>of Veterans or beneficiaries who contacted VA Debt Management </a:t>
            </a:r>
            <a:r>
              <a:rPr lang="en-US" sz="1400" dirty="0" smtClean="0">
                <a:latin typeface="Arial Narrow" pitchFamily="34" charset="0"/>
                <a:cs typeface="Arial" pitchFamily="34" charset="0"/>
              </a:rPr>
              <a:t>Center's (DMC) </a:t>
            </a:r>
            <a:r>
              <a:rPr lang="en-US" sz="1400" dirty="0">
                <a:latin typeface="Arial Narrow" pitchFamily="34" charset="0"/>
                <a:cs typeface="Arial" pitchFamily="34" charset="0"/>
              </a:rPr>
              <a:t>toll-free phone line without a busy </a:t>
            </a:r>
            <a:r>
              <a:rPr lang="en-US" sz="1400" dirty="0" smtClean="0">
                <a:latin typeface="Arial Narrow" pitchFamily="34" charset="0"/>
                <a:cs typeface="Arial" pitchFamily="34" charset="0"/>
              </a:rPr>
              <a:t>signal. </a:t>
            </a:r>
            <a:endParaRPr lang="en-US" sz="1400" dirty="0">
              <a:latin typeface="Arial Narrow" pitchFamily="34" charset="0"/>
              <a:cs typeface="Arial" pitchFamily="34" charset="0"/>
            </a:endParaRPr>
          </a:p>
          <a:p>
            <a:pPr marL="285750" indent="-285750" eaLnBrk="1" hangingPunct="1">
              <a:lnSpc>
                <a:spcPct val="80000"/>
              </a:lnSpc>
              <a:buFont typeface="Arial" panose="020B0604020202020204" pitchFamily="34" charset="0"/>
              <a:buChar char="•"/>
              <a:defRPr/>
            </a:pPr>
            <a:endParaRPr lang="en-US" sz="1400" dirty="0">
              <a:latin typeface="Arial Narrow" pitchFamily="34" charset="0"/>
            </a:endParaRPr>
          </a:p>
          <a:p>
            <a:pPr marL="285750" indent="-285750" eaLnBrk="1" hangingPunct="1">
              <a:lnSpc>
                <a:spcPct val="80000"/>
              </a:lnSpc>
              <a:buFont typeface="Arial" panose="020B0604020202020204" pitchFamily="34" charset="0"/>
              <a:buChar char="•"/>
              <a:defRPr/>
            </a:pPr>
            <a:r>
              <a:rPr lang="en-US" sz="1400" dirty="0" smtClean="0">
                <a:latin typeface="Arial Narrow" pitchFamily="34" charset="0"/>
              </a:rPr>
              <a:t>90 percent of callers were able to gain access to DMC call queue  (FYTD 96 </a:t>
            </a:r>
            <a:r>
              <a:rPr lang="en-US" sz="1400" dirty="0">
                <a:latin typeface="Arial Narrow" pitchFamily="34" charset="0"/>
              </a:rPr>
              <a:t>percent) </a:t>
            </a:r>
            <a:r>
              <a:rPr lang="en-US" sz="1400" dirty="0" smtClean="0">
                <a:latin typeface="Arial Narrow" pitchFamily="34" charset="0"/>
              </a:rPr>
              <a:t>without receiving a busy signal.  The goal of 98% was not met for the month. Although DMC remained open each business day of the month, severe weather adversely impacted phone agent availability resulting in calls exceeding capacity.  </a:t>
            </a:r>
          </a:p>
          <a:p>
            <a:pPr marL="742950" lvl="1" indent="-285750">
              <a:lnSpc>
                <a:spcPct val="80000"/>
              </a:lnSpc>
              <a:buFont typeface="Arial" panose="020B0604020202020204" pitchFamily="34" charset="0"/>
              <a:buChar char="•"/>
              <a:defRPr/>
            </a:pPr>
            <a:endParaRPr lang="en-US" sz="1400" dirty="0">
              <a:latin typeface="Arial Narrow" pitchFamily="34" charset="0"/>
            </a:endParaRPr>
          </a:p>
          <a:p>
            <a:pPr marL="166688" lvl="1" indent="-166688">
              <a:lnSpc>
                <a:spcPct val="80000"/>
              </a:lnSpc>
              <a:buFontTx/>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Dave Reckart , Associate Deputy Director, VA Debt </a:t>
            </a:r>
            <a:r>
              <a:rPr lang="en-US" sz="1000" dirty="0">
                <a:latin typeface="Arial Narrow" pitchFamily="34" charset="0"/>
              </a:rPr>
              <a:t> </a:t>
            </a:r>
            <a:r>
              <a:rPr lang="en-US" sz="1000" dirty="0" smtClean="0">
                <a:latin typeface="Arial Narrow" pitchFamily="34" charset="0"/>
              </a:rPr>
              <a:t>Management Center,  </a:t>
            </a:r>
            <a:r>
              <a:rPr lang="en-US" sz="1000" dirty="0" smtClean="0">
                <a:latin typeface="Arial Narrow" pitchFamily="34" charset="0"/>
                <a:hlinkClick r:id="rId2"/>
              </a:rPr>
              <a:t>david.reckart@va.gov</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Tom Grahek,  Director, </a:t>
            </a:r>
            <a:r>
              <a:rPr lang="en-US" sz="1000" dirty="0">
                <a:latin typeface="Arial Narrow" pitchFamily="34" charset="0"/>
              </a:rPr>
              <a:t>VA </a:t>
            </a:r>
            <a:r>
              <a:rPr lang="en-US" sz="1000" dirty="0" smtClean="0">
                <a:latin typeface="Arial Narrow" pitchFamily="34" charset="0"/>
              </a:rPr>
              <a:t> Debt Management Center, (612</a:t>
            </a:r>
            <a:r>
              <a:rPr lang="en-US" sz="1000" dirty="0">
                <a:latin typeface="Arial Narrow" pitchFamily="34" charset="0"/>
              </a:rPr>
              <a:t>) </a:t>
            </a:r>
            <a:r>
              <a:rPr lang="en-US" sz="1000" dirty="0" smtClean="0">
                <a:latin typeface="Arial Narrow" pitchFamily="34" charset="0"/>
              </a:rPr>
              <a:t>713-6371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March  7, 2014</a:t>
            </a:r>
          </a:p>
          <a:p>
            <a:pPr marL="457014" indent="-457014" eaLnBrk="1" hangingPunct="1">
              <a:defRPr/>
            </a:pPr>
            <a:endParaRPr lang="en-US" sz="1000" dirty="0">
              <a:latin typeface="Arial Narrow" pitchFamily="34" charset="0"/>
            </a:endParaRPr>
          </a:p>
        </p:txBody>
      </p:sp>
      <p:sp>
        <p:nvSpPr>
          <p:cNvPr id="7" name="Rectangle 6"/>
          <p:cNvSpPr/>
          <p:nvPr/>
        </p:nvSpPr>
        <p:spPr>
          <a:xfrm>
            <a:off x="3064830" y="6114773"/>
            <a:ext cx="3052439"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rPr>
              <a:t>Pre-Decisional – Not For Public Use</a:t>
            </a:r>
          </a:p>
        </p:txBody>
      </p:sp>
    </p:spTree>
    <p:extLst>
      <p:ext uri="{BB962C8B-B14F-4D97-AF65-F5344CB8AC3E}">
        <p14:creationId xmlns:p14="http://schemas.microsoft.com/office/powerpoint/2010/main" val="60977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2100182001"/>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3492936326"/>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February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1971901204"/>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Yellow</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Mar 2014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6</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405366648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u="sng" baseline="0" dirty="0" smtClean="0"/>
                        <a:t>&gt;</a:t>
                      </a:r>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u="sng" baseline="0" dirty="0" smtClean="0"/>
                        <a:t>&gt;</a:t>
                      </a:r>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&lt;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2274517443"/>
              </p:ext>
            </p:extLst>
          </p:nvPr>
        </p:nvGraphicFramePr>
        <p:xfrm>
          <a:off x="0" y="-1"/>
          <a:ext cx="2451100" cy="22542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Evolve VA Information Technology Capabilities to Meet Emerging Customer Service / Empowerment Expectations of Both VA Customers and Employees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641343"/>
            <a:ext cx="5475768" cy="276999"/>
          </a:xfrm>
          <a:prstGeom prst="rect">
            <a:avLst/>
          </a:prstGeom>
          <a:noFill/>
        </p:spPr>
        <p:txBody>
          <a:bodyPr wrap="square" rtlCol="0">
            <a:spAutoFit/>
          </a:bodyPr>
          <a:lstStyle/>
          <a:p>
            <a:pPr algn="ctr"/>
            <a:r>
              <a:rPr lang="en-US" sz="1200" b="1" dirty="0"/>
              <a:t>Timeliness </a:t>
            </a:r>
            <a:r>
              <a:rPr lang="en-US" sz="1200" b="1" dirty="0" smtClean="0"/>
              <a:t>Exceeds </a:t>
            </a:r>
            <a:r>
              <a:rPr lang="en-US" sz="1200" b="1" dirty="0"/>
              <a:t>Goal </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67500" lnSpcReduction="20000"/>
          </a:bodyPr>
          <a:lstStyle/>
          <a:p>
            <a:pPr algn="ctr"/>
            <a:r>
              <a:rPr lang="en-US" sz="1800" dirty="0" smtClean="0">
                <a:solidFill>
                  <a:srgbClr val="800000"/>
                </a:solidFill>
                <a:latin typeface="Arial Rounded MT Bold" pitchFamily="34" charset="0"/>
              </a:rPr>
              <a:t>VA </a:t>
            </a:r>
            <a:r>
              <a:rPr lang="en-US" dirty="0" smtClean="0">
                <a:solidFill>
                  <a:srgbClr val="800000"/>
                </a:solidFill>
                <a:latin typeface="Arial Rounded MT Bold" pitchFamily="34" charset="0"/>
              </a:rPr>
              <a:t>Debt Management Center Customers Who Gain Telephone Access</a:t>
            </a:r>
            <a:endParaRPr lang="en-US" sz="1800" dirty="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
        <p:nvSpPr>
          <p:cNvPr id="17" name="Rectangle 16"/>
          <p:cNvSpPr/>
          <p:nvPr/>
        </p:nvSpPr>
        <p:spPr>
          <a:xfrm>
            <a:off x="3045780" y="6448720"/>
            <a:ext cx="3052439" cy="30777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rPr>
              <a:t>Pre-Decisional – Not For Public Use</a:t>
            </a:r>
          </a:p>
        </p:txBody>
      </p:sp>
    </p:spTree>
    <p:extLst>
      <p:ext uri="{BB962C8B-B14F-4D97-AF65-F5344CB8AC3E}">
        <p14:creationId xmlns:p14="http://schemas.microsoft.com/office/powerpoint/2010/main" val="3779353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6130909"/>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t>The </a:t>
            </a:r>
            <a:r>
              <a:rPr lang="en-US" sz="1400" i="1" dirty="0"/>
              <a:t>FY 2014  </a:t>
            </a:r>
            <a:r>
              <a:rPr lang="en-US" sz="1400" b="1" i="1" u="sng" dirty="0"/>
              <a:t>interest per million dollars disbursed goal $14 </a:t>
            </a:r>
            <a:r>
              <a:rPr lang="en-US" sz="1400" i="1" dirty="0"/>
              <a:t>for commercial payments subject to Prompt Pay Act (PPA) </a:t>
            </a:r>
            <a:r>
              <a:rPr lang="en-US" sz="1400" b="1" i="1" u="sng" dirty="0"/>
              <a:t>reflects a 15 percent increase</a:t>
            </a:r>
            <a:r>
              <a:rPr lang="en-US" sz="1400" i="1" dirty="0"/>
              <a:t> over the FY 2013 actual performance level to allow for increase in Prompt Pay interest rate set by Treasury</a:t>
            </a:r>
            <a:endParaRPr lang="en-US" sz="105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marL="456379" indent="-456379" eaLnBrk="1" hangingPunct="1">
              <a:lnSpc>
                <a:spcPct val="80000"/>
              </a:lnSpc>
              <a:defRPr/>
            </a:pPr>
            <a:r>
              <a:rPr lang="en-US" sz="1200" b="1" dirty="0" smtClean="0">
                <a:latin typeface="Arial Narrow" pitchFamily="34" charset="0"/>
                <a:cs typeface="Arial" charset="0"/>
              </a:rPr>
              <a:t>February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cs typeface="Arial" charset="0"/>
              </a:rPr>
              <a:t>VA Commercial Interest Per Million (IPM) de</a:t>
            </a:r>
            <a:r>
              <a:rPr lang="en-US" sz="1400" dirty="0" smtClean="0">
                <a:latin typeface="Arial Narrow" pitchFamily="34" charset="0"/>
              </a:rPr>
              <a:t>creased from </a:t>
            </a:r>
            <a:r>
              <a:rPr lang="en-US" sz="1400" dirty="0" smtClean="0">
                <a:latin typeface="Arial Narrow" pitchFamily="34" charset="0"/>
                <a:cs typeface="Arial" charset="0"/>
              </a:rPr>
              <a:t>$20 in January to $19 in </a:t>
            </a:r>
            <a:r>
              <a:rPr lang="en-US" sz="1400" dirty="0">
                <a:latin typeface="Arial Narrow" pitchFamily="34" charset="0"/>
              </a:rPr>
              <a:t>February (“holiday effect” consistent with prior years</a:t>
            </a:r>
            <a:r>
              <a:rPr lang="en-US" sz="1400" dirty="0" smtClean="0">
                <a:latin typeface="Arial Narrow" pitchFamily="34" charset="0"/>
              </a:rPr>
              <a:t>), </a:t>
            </a:r>
            <a:r>
              <a:rPr lang="en-US" sz="1400" dirty="0">
                <a:latin typeface="Arial Narrow" pitchFamily="34" charset="0"/>
              </a:rPr>
              <a:t>but remained above the VA goal. </a:t>
            </a:r>
            <a:r>
              <a:rPr lang="en-US" sz="1400" dirty="0" smtClean="0">
                <a:latin typeface="Arial Narrow" pitchFamily="34" charset="0"/>
              </a:rPr>
              <a:t> </a:t>
            </a:r>
            <a:r>
              <a:rPr lang="en-US" sz="1400" dirty="0" smtClean="0">
                <a:latin typeface="Arial Narrow" pitchFamily="34" charset="0"/>
                <a:cs typeface="Arial" charset="0"/>
              </a:rPr>
              <a:t>However</a:t>
            </a:r>
            <a:r>
              <a:rPr lang="en-US" sz="1400" dirty="0" smtClean="0">
                <a:latin typeface="Arial Narrow" pitchFamily="34" charset="0"/>
                <a:cs typeface="Arial" charset="0"/>
              </a:rPr>
              <a:t>, the FYTD 2014 IPM performance level of $15 </a:t>
            </a:r>
            <a:r>
              <a:rPr lang="en-US" sz="1400" dirty="0" smtClean="0">
                <a:latin typeface="Arial Narrow" pitchFamily="34" charset="0"/>
              </a:rPr>
              <a:t>ha</a:t>
            </a:r>
            <a:r>
              <a:rPr lang="en-US" sz="1400" dirty="0" smtClean="0">
                <a:latin typeface="Arial Narrow" pitchFamily="34" charset="0"/>
                <a:cs typeface="Arial" charset="0"/>
              </a:rPr>
              <a:t>s matched the FYTD 2013 performance level ($15) for the same period</a:t>
            </a:r>
          </a:p>
          <a:p>
            <a:pPr marL="182804" indent="-182804" eaLnBrk="1" hangingPunct="1">
              <a:lnSpc>
                <a:spcPct val="80000"/>
              </a:lnSpc>
              <a:defRPr/>
            </a:pPr>
            <a:endParaRPr lang="en-US" sz="1400" dirty="0">
              <a:latin typeface="Arial Narrow" pitchFamily="34" charset="0"/>
            </a:endParaRPr>
          </a:p>
          <a:p>
            <a:pPr lvl="1" indent="-182880">
              <a:lnSpc>
                <a:spcPct val="80000"/>
              </a:lnSpc>
              <a:buFontTx/>
              <a:buChar char="•"/>
              <a:defRPr/>
            </a:pPr>
            <a:r>
              <a:rPr lang="en-US" sz="1400" dirty="0">
                <a:latin typeface="Arial Narrow" pitchFamily="34" charset="0"/>
              </a:rPr>
              <a:t>The IPM on FSC processed commercial payments </a:t>
            </a:r>
            <a:r>
              <a:rPr lang="en-US" sz="1400" dirty="0" smtClean="0">
                <a:latin typeface="Arial Narrow" pitchFamily="34" charset="0"/>
              </a:rPr>
              <a:t>remained flat at $19 in January to $19 in February. </a:t>
            </a:r>
            <a:r>
              <a:rPr lang="en-US" sz="1400" dirty="0">
                <a:latin typeface="Arial Narrow" pitchFamily="34" charset="0"/>
              </a:rPr>
              <a:t>Additionally, FSC’s FYTD </a:t>
            </a:r>
            <a:r>
              <a:rPr lang="en-US" sz="1400" dirty="0" smtClean="0">
                <a:latin typeface="Arial Narrow" pitchFamily="34" charset="0"/>
              </a:rPr>
              <a:t>2014 </a:t>
            </a:r>
            <a:r>
              <a:rPr lang="en-US" sz="1400" dirty="0">
                <a:latin typeface="Arial Narrow" pitchFamily="34" charset="0"/>
              </a:rPr>
              <a:t>IPM level of $</a:t>
            </a:r>
            <a:r>
              <a:rPr lang="en-US" sz="1400" dirty="0" smtClean="0">
                <a:latin typeface="Arial Narrow" pitchFamily="34" charset="0"/>
              </a:rPr>
              <a:t>14 is slightly higher than FYTD 2013 </a:t>
            </a:r>
            <a:r>
              <a:rPr lang="en-US" sz="1400" dirty="0">
                <a:latin typeface="Arial Narrow" pitchFamily="34" charset="0"/>
              </a:rPr>
              <a:t>performance level for the same period ($</a:t>
            </a:r>
            <a:r>
              <a:rPr lang="en-US" sz="1400" dirty="0" smtClean="0">
                <a:latin typeface="Arial Narrow" pitchFamily="34" charset="0"/>
              </a:rPr>
              <a:t>12)</a:t>
            </a:r>
            <a:endParaRPr lang="en-US" sz="1400" dirty="0">
              <a:latin typeface="Arial Narrow" pitchFamily="34" charset="0"/>
            </a:endParaRPr>
          </a:p>
          <a:p>
            <a:pPr lvl="1" indent="-182880">
              <a:lnSpc>
                <a:spcPct val="80000"/>
              </a:lnSpc>
              <a:buFontTx/>
              <a:buChar char="•"/>
              <a:defRPr/>
            </a:pPr>
            <a:endParaRPr lang="en-US" sz="1400" dirty="0">
              <a:latin typeface="Arial Narrow" pitchFamily="34" charset="0"/>
            </a:endParaRPr>
          </a:p>
          <a:p>
            <a:pPr lvl="1" indent="-182880">
              <a:lnSpc>
                <a:spcPct val="80000"/>
              </a:lnSpc>
              <a:buFontTx/>
              <a:buChar char="•"/>
              <a:defRPr/>
            </a:pPr>
            <a:r>
              <a:rPr lang="en-US" sz="1400" dirty="0">
                <a:latin typeface="Arial Narrow" pitchFamily="34" charset="0"/>
              </a:rPr>
              <a:t>In January, </a:t>
            </a:r>
            <a:r>
              <a:rPr lang="en-US" sz="1400" dirty="0" smtClean="0">
                <a:latin typeface="Arial Narrow" pitchFamily="34" charset="0"/>
              </a:rPr>
              <a:t>Treasury increased the Prompt Pay interest from 1.750 percent to 2.125 percent.  Interest paid may trend higher due to higher interest costs. </a:t>
            </a: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a:t>
            </a:r>
            <a:r>
              <a:rPr lang="en-US" sz="1400" dirty="0" smtClean="0">
                <a:latin typeface="Arial Narrow" pitchFamily="34" charset="0"/>
                <a:cs typeface="Arial" charset="0"/>
              </a:rPr>
              <a:t>level </a:t>
            </a:r>
            <a:r>
              <a:rPr lang="en-US" sz="1400" dirty="0" smtClean="0">
                <a:latin typeface="Arial Narrow" pitchFamily="34" charset="0"/>
              </a:rPr>
              <a:t>decreased from </a:t>
            </a:r>
            <a:r>
              <a:rPr lang="en-US" sz="1400" dirty="0" smtClean="0">
                <a:latin typeface="Arial Narrow" pitchFamily="34" charset="0"/>
                <a:cs typeface="Arial" charset="0"/>
              </a:rPr>
              <a:t>$42</a:t>
            </a:r>
            <a:r>
              <a:rPr lang="en-US" sz="1400" dirty="0" smtClean="0">
                <a:latin typeface="Arial Narrow" pitchFamily="34" charset="0"/>
              </a:rPr>
              <a:t> in January to $41 in February.  Additionally, </a:t>
            </a:r>
            <a:r>
              <a:rPr lang="en-US" sz="1400" dirty="0">
                <a:latin typeface="Arial Narrow" pitchFamily="34" charset="0"/>
              </a:rPr>
              <a:t>VA’s </a:t>
            </a:r>
            <a:r>
              <a:rPr lang="en-US" sz="1400" dirty="0" smtClean="0">
                <a:latin typeface="Arial Narrow" pitchFamily="34" charset="0"/>
              </a:rPr>
              <a:t>FYTD 2014 </a:t>
            </a:r>
            <a:r>
              <a:rPr lang="en-US" sz="1400" dirty="0">
                <a:latin typeface="Arial Narrow" pitchFamily="34" charset="0"/>
              </a:rPr>
              <a:t>IPM level </a:t>
            </a:r>
            <a:r>
              <a:rPr lang="en-US" sz="1400" dirty="0" smtClean="0">
                <a:latin typeface="Arial Narrow" pitchFamily="34" charset="0"/>
              </a:rPr>
              <a:t>($32) </a:t>
            </a:r>
            <a:r>
              <a:rPr lang="en-US" sz="1400" dirty="0">
                <a:latin typeface="Arial Narrow" pitchFamily="34" charset="0"/>
              </a:rPr>
              <a:t>is </a:t>
            </a:r>
            <a:r>
              <a:rPr lang="en-US" sz="1400" dirty="0" smtClean="0">
                <a:latin typeface="Arial Narrow" pitchFamily="34" charset="0"/>
              </a:rPr>
              <a:t>12 </a:t>
            </a:r>
            <a:r>
              <a:rPr lang="en-US" sz="1400" dirty="0">
                <a:latin typeface="Arial Narrow" pitchFamily="34" charset="0"/>
              </a:rPr>
              <a:t>percent </a:t>
            </a:r>
            <a:r>
              <a:rPr lang="en-US" sz="1400" dirty="0" smtClean="0">
                <a:latin typeface="Arial Narrow" pitchFamily="34" charset="0"/>
              </a:rPr>
              <a:t>higher </a:t>
            </a:r>
            <a:r>
              <a:rPr lang="en-US" sz="1400" dirty="0">
                <a:latin typeface="Arial Narrow" pitchFamily="34" charset="0"/>
              </a:rPr>
              <a:t>than the FYTD </a:t>
            </a:r>
            <a:r>
              <a:rPr lang="en-US" sz="1400" dirty="0" smtClean="0">
                <a:latin typeface="Arial Narrow" pitchFamily="34" charset="0"/>
              </a:rPr>
              <a:t>2013 </a:t>
            </a:r>
            <a:r>
              <a:rPr lang="en-US" sz="1400" dirty="0">
                <a:latin typeface="Arial Narrow" pitchFamily="34" charset="0"/>
              </a:rPr>
              <a:t>performance level for the same period </a:t>
            </a:r>
            <a:r>
              <a:rPr lang="en-US" sz="1400" dirty="0" smtClean="0">
                <a:latin typeface="Arial Narrow" pitchFamily="34" charset="0"/>
              </a:rPr>
              <a:t>($28)</a:t>
            </a:r>
            <a:endParaRPr lang="en-US" sz="1400" dirty="0">
              <a:latin typeface="Arial Narrow" pitchFamily="34" charset="0"/>
            </a:endParaRPr>
          </a:p>
          <a:p>
            <a:pPr lvl="1" indent="-182880">
              <a:lnSpc>
                <a:spcPct val="80000"/>
              </a:lnSpc>
              <a:buFontTx/>
              <a:buChar char="•"/>
              <a:defRPr/>
            </a:pPr>
            <a:endParaRPr lang="en-US" sz="1400" dirty="0" smtClean="0">
              <a:latin typeface="Arial Narrow" pitchFamily="34" charset="0"/>
            </a:endParaRPr>
          </a:p>
          <a:p>
            <a:pPr lvl="1" indent="-182880">
              <a:lnSpc>
                <a:spcPct val="80000"/>
              </a:lnSpc>
              <a:buFontTx/>
              <a:buChar char="•"/>
              <a:defRPr/>
            </a:pPr>
            <a:r>
              <a:rPr lang="en-US" sz="1400" dirty="0" smtClean="0">
                <a:latin typeface="Arial Narrow" pitchFamily="34" charset="0"/>
              </a:rPr>
              <a:t>IPM on Fee Basis payments decreased from $261 in January to $242 in February.  Additionally</a:t>
            </a:r>
            <a:r>
              <a:rPr lang="en-US" sz="1400" dirty="0">
                <a:latin typeface="Arial Narrow" pitchFamily="34" charset="0"/>
              </a:rPr>
              <a:t>, </a:t>
            </a:r>
            <a:r>
              <a:rPr lang="en-US" sz="1400" dirty="0" smtClean="0">
                <a:latin typeface="Arial Narrow" pitchFamily="34" charset="0"/>
              </a:rPr>
              <a:t>Fee FYTD </a:t>
            </a:r>
            <a:r>
              <a:rPr lang="en-US" sz="1400" dirty="0">
                <a:latin typeface="Arial Narrow" pitchFamily="34" charset="0"/>
              </a:rPr>
              <a:t>2014 IPM level </a:t>
            </a:r>
            <a:r>
              <a:rPr lang="en-US" sz="1400" dirty="0" smtClean="0">
                <a:latin typeface="Arial Narrow" pitchFamily="34" charset="0"/>
              </a:rPr>
              <a:t>is ($197) </a:t>
            </a:r>
            <a:r>
              <a:rPr lang="en-US" sz="1400" dirty="0">
                <a:latin typeface="Arial Narrow" pitchFamily="34" charset="0"/>
              </a:rPr>
              <a:t>is </a:t>
            </a:r>
            <a:r>
              <a:rPr lang="en-US" sz="1400" dirty="0" smtClean="0">
                <a:latin typeface="Arial Narrow" pitchFamily="34" charset="0"/>
              </a:rPr>
              <a:t>23 </a:t>
            </a:r>
            <a:r>
              <a:rPr lang="en-US" sz="1400" dirty="0">
                <a:latin typeface="Arial Narrow" pitchFamily="34" charset="0"/>
              </a:rPr>
              <a:t>percent higher than the FYTD 2013 performance level for the same period </a:t>
            </a:r>
            <a:r>
              <a:rPr lang="en-US" sz="1400" dirty="0" smtClean="0">
                <a:latin typeface="Arial Narrow" pitchFamily="34" charset="0"/>
              </a:rPr>
              <a:t>($161)</a:t>
            </a:r>
            <a:endParaRPr lang="en-US" sz="1400" dirty="0">
              <a:latin typeface="Arial Narrow" pitchFamily="34" charset="0"/>
            </a:endParaRPr>
          </a:p>
          <a:p>
            <a:pPr lvl="1" indent="-182880">
              <a:lnSpc>
                <a:spcPct val="80000"/>
              </a:lnSpc>
              <a:buFontTx/>
              <a:buChar char="•"/>
              <a:defRPr/>
            </a:pPr>
            <a:endParaRPr lang="en-US" sz="1400" dirty="0" smtClean="0">
              <a:latin typeface="Arial Narrow" pitchFamily="34" charset="0"/>
            </a:endParaRPr>
          </a:p>
          <a:p>
            <a:pPr lvl="1" indent="-182880">
              <a:lnSpc>
                <a:spcPct val="80000"/>
              </a:lnSpc>
              <a:buFontTx/>
              <a:buChar char="•"/>
              <a:defRPr/>
            </a:pPr>
            <a:r>
              <a:rPr lang="en-US" sz="1400" dirty="0" smtClean="0">
                <a:latin typeface="Arial Narrow" pitchFamily="34" charset="0"/>
              </a:rPr>
              <a:t>Five </a:t>
            </a:r>
            <a:r>
              <a:rPr lang="en-US" sz="1400" dirty="0">
                <a:latin typeface="Arial Narrow" pitchFamily="34" charset="0"/>
              </a:rPr>
              <a:t>stations paid more than $1.0K in Fee Basis interest penalties </a:t>
            </a:r>
            <a:r>
              <a:rPr lang="en-US" sz="1400" dirty="0" smtClean="0">
                <a:latin typeface="Arial Narrow" pitchFamily="34" charset="0"/>
              </a:rPr>
              <a:t>($11.9K </a:t>
            </a:r>
            <a:r>
              <a:rPr lang="en-US" sz="1400" dirty="0">
                <a:latin typeface="Arial Narrow" pitchFamily="34" charset="0"/>
              </a:rPr>
              <a:t>or </a:t>
            </a:r>
            <a:r>
              <a:rPr lang="en-US" sz="1400" dirty="0" smtClean="0">
                <a:latin typeface="Arial Narrow" pitchFamily="34" charset="0"/>
              </a:rPr>
              <a:t>39 </a:t>
            </a:r>
            <a:r>
              <a:rPr lang="en-US" sz="1400" dirty="0">
                <a:latin typeface="Arial Narrow" pitchFamily="34" charset="0"/>
              </a:rPr>
              <a:t>percent of Fee Basis interest for </a:t>
            </a:r>
            <a:r>
              <a:rPr lang="en-US" sz="1400" dirty="0" smtClean="0">
                <a:latin typeface="Arial Narrow" pitchFamily="34" charset="0"/>
              </a:rPr>
              <a:t>February).  </a:t>
            </a:r>
            <a:r>
              <a:rPr lang="en-US" sz="1400" dirty="0">
                <a:latin typeface="Arial Narrow" pitchFamily="34" charset="0"/>
              </a:rPr>
              <a:t>The stations </a:t>
            </a:r>
            <a:r>
              <a:rPr lang="en-US" sz="1400" dirty="0" smtClean="0">
                <a:latin typeface="Arial Narrow" pitchFamily="34" charset="0"/>
              </a:rPr>
              <a:t>are: Portland, OR</a:t>
            </a:r>
            <a:r>
              <a:rPr lang="en-US" sz="1400" dirty="0">
                <a:latin typeface="Arial Narrow" pitchFamily="34" charset="0"/>
              </a:rPr>
              <a:t>;</a:t>
            </a:r>
            <a:r>
              <a:rPr lang="en-US" sz="1400" dirty="0" smtClean="0">
                <a:latin typeface="Arial Narrow" pitchFamily="34" charset="0"/>
              </a:rPr>
              <a:t> Houston, TX; Little Rock, AR; Fresno, CA; and Asheville, NC</a:t>
            </a:r>
          </a:p>
          <a:p>
            <a:pPr lvl="1" indent="-182880">
              <a:lnSpc>
                <a:spcPct val="80000"/>
              </a:lnSpc>
              <a:buFontTx/>
              <a:buChar char="•"/>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$187K</a:t>
            </a:r>
            <a:endParaRPr lang="en-US" sz="1200" dirty="0"/>
          </a:p>
          <a:p>
            <a:pPr eaLnBrk="1" hangingPunct="1">
              <a:buFontTx/>
              <a:buChar char="•"/>
              <a:defRPr/>
            </a:pPr>
            <a:r>
              <a:rPr lang="en-US" sz="1200" dirty="0"/>
              <a:t>Commercial PPA Principal Amount </a:t>
            </a:r>
            <a:r>
              <a:rPr lang="en-US" sz="1200" dirty="0" smtClean="0"/>
              <a:t>$15.3B</a:t>
            </a: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3"/>
              </a:rPr>
              <a:t>Kevin.Miers@va.gov</a:t>
            </a:r>
            <a:r>
              <a:rPr lang="en-US" sz="1000" dirty="0" smtClean="0">
                <a:latin typeface="Arial Narrow" pitchFamily="34" charset="0"/>
              </a:rPr>
              <a:t> </a:t>
            </a:r>
            <a:endParaRPr lang="en-US" sz="1000" dirty="0">
              <a:latin typeface="Arial Narrow" pitchFamily="34" charset="0"/>
            </a:endParaRPr>
          </a:p>
          <a:p>
            <a:pPr marL="457014" indent="-457014">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March 10, 2014</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7</a:t>
            </a:fld>
            <a:endParaRPr lang="en-US" dirty="0" smtClean="0">
              <a:solidFill>
                <a:srgbClr val="000000"/>
              </a:solidFill>
            </a:endParaRPr>
          </a:p>
        </p:txBody>
      </p:sp>
    </p:spTree>
    <p:extLst>
      <p:ext uri="{BB962C8B-B14F-4D97-AF65-F5344CB8AC3E}">
        <p14:creationId xmlns:p14="http://schemas.microsoft.com/office/powerpoint/2010/main" val="2633774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305062"/>
            <a:ext cx="3143250" cy="238125"/>
          </a:xfrm>
          <a:prstGeom prst="rect">
            <a:avLst/>
          </a:prstGeom>
          <a:noFill/>
          <a:ln w="9525">
            <a:noFill/>
            <a:miter lim="800000"/>
            <a:headEnd/>
            <a:tailEnd/>
          </a:ln>
        </p:spPr>
        <p:txBody>
          <a:bodyPr/>
          <a:lstStyle/>
          <a:p>
            <a:pPr lvl="0" fontAlgn="auto">
              <a:spcBef>
                <a:spcPts val="0"/>
              </a:spcBef>
              <a:spcAft>
                <a:spcPts val="0"/>
              </a:spcAft>
            </a:pPr>
            <a:r>
              <a:rPr lang="en-US" sz="1400" dirty="0">
                <a:solidFill>
                  <a:srgbClr val="000000"/>
                </a:solidFill>
                <a:latin typeface="Arial" pitchFamily="34" charset="0"/>
                <a:cs typeface="Arial" pitchFamily="34" charset="0"/>
              </a:rPr>
              <a:t>Data Through </a:t>
            </a:r>
            <a:r>
              <a:rPr lang="en-US" sz="1400" dirty="0" smtClean="0">
                <a:solidFill>
                  <a:srgbClr val="000000"/>
                </a:solidFill>
                <a:latin typeface="Arial" pitchFamily="34" charset="0"/>
                <a:cs typeface="Arial" pitchFamily="34" charset="0"/>
              </a:rPr>
              <a:t>February 2014</a:t>
            </a:r>
            <a:endParaRPr lang="en-US" sz="1400" dirty="0">
              <a:solidFill>
                <a:srgbClr val="000000"/>
              </a:solidFill>
              <a:latin typeface="Arial" pitchFamily="34" charset="0"/>
              <a:cs typeface="Arial" pitchFamily="34" charset="0"/>
            </a:endParaRPr>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2014 IPM Performance Exceeds FY 2014 goal</a:t>
            </a:r>
            <a:r>
              <a:rPr lang="en-US" sz="1400" b="1" dirty="0">
                <a:solidFill>
                  <a:schemeClr val="tx2"/>
                </a:solidFill>
              </a:rPr>
              <a:t/>
            </a:r>
            <a:br>
              <a:rPr lang="en-US" sz="1400" b="1" dirty="0">
                <a:solidFill>
                  <a:schemeClr val="tx2"/>
                </a:solidFill>
              </a:rPr>
            </a:br>
            <a:r>
              <a:rPr lang="en-US" sz="1000" dirty="0">
                <a:solidFill>
                  <a:schemeClr val="tx2"/>
                </a:solidFill>
              </a:rPr>
              <a:t> </a:t>
            </a:r>
            <a:endParaRPr lang="en-US" sz="1000" dirty="0">
              <a:solidFill>
                <a:schemeClr val="tx2"/>
              </a:solidFill>
              <a:latin typeface="Arial Rounded MT Bold" pitchFamily="34" charset="0"/>
            </a:endParaRP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8</a:t>
            </a:fld>
            <a:endParaRPr lang="en-US" dirty="0"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25608957"/>
              </p:ext>
            </p:extLst>
          </p:nvPr>
        </p:nvGraphicFramePr>
        <p:xfrm>
          <a:off x="609600" y="2320925"/>
          <a:ext cx="7915275" cy="3897313"/>
        </p:xfrm>
        <a:graphic>
          <a:graphicData uri="http://schemas.openxmlformats.org/presentationml/2006/ole">
            <mc:AlternateContent xmlns:mc="http://schemas.openxmlformats.org/markup-compatibility/2006">
              <mc:Choice xmlns:v="urn:schemas-microsoft-com:vml" Requires="v">
                <p:oleObj spid="_x0000_s1053" name="Worksheet" r:id="rId5" imgW="10239443" imgH="4572000" progId="Excel.Sheet.12">
                  <p:embed/>
                </p:oleObj>
              </mc:Choice>
              <mc:Fallback>
                <p:oleObj name="Worksheet" r:id="rId5" imgW="10239443" imgH="4572000" progId="Excel.Sheet.12">
                  <p:embed/>
                  <p:pic>
                    <p:nvPicPr>
                      <p:cNvPr id="0" name=""/>
                      <p:cNvPicPr/>
                      <p:nvPr/>
                    </p:nvPicPr>
                    <p:blipFill>
                      <a:blip r:embed="rId6"/>
                      <a:stretch>
                        <a:fillRect/>
                      </a:stretch>
                    </p:blipFill>
                    <p:spPr>
                      <a:xfrm>
                        <a:off x="609600" y="2320925"/>
                        <a:ext cx="7915275" cy="3897313"/>
                      </a:xfrm>
                      <a:prstGeom prst="rect">
                        <a:avLst/>
                      </a:prstGeom>
                    </p:spPr>
                  </p:pic>
                </p:oleObj>
              </mc:Fallback>
            </mc:AlternateContent>
          </a:graphicData>
        </a:graphic>
      </p:graphicFrame>
    </p:spTree>
    <p:extLst>
      <p:ext uri="{BB962C8B-B14F-4D97-AF65-F5344CB8AC3E}">
        <p14:creationId xmlns:p14="http://schemas.microsoft.com/office/powerpoint/2010/main" val="3592724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457200" y="152400"/>
            <a:ext cx="8153400" cy="995363"/>
          </a:xfrm>
          <a:prstGeom prst="rect">
            <a:avLst/>
          </a:prstGeom>
          <a:solidFill>
            <a:schemeClr val="bg1">
              <a:lumMod val="50000"/>
            </a:schemeClr>
          </a:solidFill>
          <a:ln w="9525">
            <a:noFill/>
            <a:miter lim="800000"/>
            <a:headEnd/>
            <a:tailEnd/>
          </a:ln>
        </p:spPr>
        <p:txBody>
          <a:bodyPr anchor="ctr"/>
          <a:lstStyle/>
          <a:p>
            <a:pPr algn="ctr"/>
            <a:r>
              <a:rPr lang="en-US" sz="2400" b="1" dirty="0">
                <a:solidFill>
                  <a:prstClr val="white"/>
                </a:solidFill>
                <a:latin typeface="Tahoma" pitchFamily="34" charset="0"/>
                <a:ea typeface="Tahoma" pitchFamily="34" charset="0"/>
                <a:cs typeface="Tahoma" pitchFamily="34" charset="0"/>
              </a:rPr>
              <a:t>FY </a:t>
            </a:r>
            <a:r>
              <a:rPr lang="en-US" sz="2400" b="1" dirty="0" smtClean="0">
                <a:solidFill>
                  <a:prstClr val="white"/>
                </a:solidFill>
                <a:latin typeface="Tahoma" pitchFamily="34" charset="0"/>
                <a:ea typeface="Tahoma" pitchFamily="34" charset="0"/>
                <a:cs typeface="Tahoma" pitchFamily="34" charset="0"/>
              </a:rPr>
              <a:t>2014 </a:t>
            </a:r>
            <a:r>
              <a:rPr lang="en-US" sz="2400" b="1" dirty="0">
                <a:solidFill>
                  <a:prstClr val="white"/>
                </a:solidFill>
                <a:latin typeface="Tahoma" pitchFamily="34" charset="0"/>
                <a:ea typeface="Tahoma" pitchFamily="34" charset="0"/>
                <a:cs typeface="Tahoma" pitchFamily="34" charset="0"/>
              </a:rPr>
              <a:t>Interest per $Million</a:t>
            </a:r>
            <a:r>
              <a:rPr lang="en-US" b="1" dirty="0">
                <a:solidFill>
                  <a:prstClr val="white"/>
                </a:solidFill>
                <a:latin typeface="Tahoma" pitchFamily="34" charset="0"/>
                <a:ea typeface="Tahoma" pitchFamily="34" charset="0"/>
                <a:cs typeface="Tahoma" pitchFamily="34" charset="0"/>
              </a:rPr>
              <a:t/>
            </a:r>
            <a:br>
              <a:rPr lang="en-US" b="1" dirty="0">
                <a:solidFill>
                  <a:prstClr val="white"/>
                </a:solidFill>
                <a:latin typeface="Tahoma" pitchFamily="34" charset="0"/>
                <a:ea typeface="Tahoma" pitchFamily="34" charset="0"/>
                <a:cs typeface="Tahoma" pitchFamily="34" charset="0"/>
              </a:rPr>
            </a:br>
            <a:r>
              <a:rPr lang="en-US" dirty="0">
                <a:solidFill>
                  <a:prstClr val="white"/>
                </a:solidFill>
                <a:latin typeface="Tahoma" pitchFamily="34" charset="0"/>
                <a:ea typeface="Tahoma" pitchFamily="34" charset="0"/>
                <a:cs typeface="Tahoma" pitchFamily="34" charset="0"/>
              </a:rPr>
              <a:t>Commercial </a:t>
            </a:r>
            <a:r>
              <a:rPr lang="en-US" dirty="0" smtClean="0">
                <a:solidFill>
                  <a:prstClr val="white"/>
                </a:solidFill>
                <a:latin typeface="Tahoma" pitchFamily="34" charset="0"/>
                <a:ea typeface="Tahoma" pitchFamily="34" charset="0"/>
                <a:cs typeface="Tahoma" pitchFamily="34" charset="0"/>
              </a:rPr>
              <a:t>Payments</a:t>
            </a:r>
          </a:p>
        </p:txBody>
      </p:sp>
      <p:sp>
        <p:nvSpPr>
          <p:cNvPr id="9222" name="Text Box 7"/>
          <p:cNvSpPr txBox="1">
            <a:spLocks noChangeArrowheads="1"/>
          </p:cNvSpPr>
          <p:nvPr/>
        </p:nvSpPr>
        <p:spPr bwMode="auto">
          <a:xfrm>
            <a:off x="457200" y="5692776"/>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050" b="1" dirty="0">
                <a:solidFill>
                  <a:prstClr val="black"/>
                </a:solidFill>
                <a:latin typeface="Tahoma" pitchFamily="34" charset="0"/>
                <a:ea typeface="Tahoma" pitchFamily="34" charset="0"/>
                <a:cs typeface="Tahoma" pitchFamily="34" charset="0"/>
              </a:rPr>
              <a:t>Bottom</a:t>
            </a:r>
            <a:r>
              <a:rPr lang="en-US" sz="1100" b="1" dirty="0">
                <a:solidFill>
                  <a:prstClr val="black"/>
                </a:solidFill>
                <a:latin typeface="Tahoma" pitchFamily="34" charset="0"/>
                <a:ea typeface="Tahoma" pitchFamily="34" charset="0"/>
                <a:cs typeface="Tahoma" pitchFamily="34" charset="0"/>
              </a:rPr>
              <a:t> Line: </a:t>
            </a:r>
          </a:p>
          <a:p>
            <a:pPr>
              <a:buFont typeface="Arial" charset="0"/>
              <a:buChar char="•"/>
            </a:pPr>
            <a:r>
              <a:rPr lang="en-US" sz="1100" b="1" dirty="0">
                <a:solidFill>
                  <a:prstClr val="black"/>
                </a:solidFill>
                <a:latin typeface="Tahoma" pitchFamily="34" charset="0"/>
                <a:ea typeface="Tahoma" pitchFamily="34" charset="0"/>
                <a:cs typeface="Tahoma" pitchFamily="34" charset="0"/>
              </a:rPr>
              <a:t> </a:t>
            </a:r>
            <a:r>
              <a:rPr lang="en-US" sz="1100" dirty="0" smtClean="0">
                <a:solidFill>
                  <a:prstClr val="black"/>
                </a:solidFill>
                <a:latin typeface="Tahoma" pitchFamily="34" charset="0"/>
                <a:ea typeface="Tahoma" pitchFamily="34" charset="0"/>
                <a:cs typeface="Tahoma" pitchFamily="34" charset="0"/>
              </a:rPr>
              <a:t>VA Commercial Payments Interest Per Million (IPM) decreased from $20 in January to $19 in February.  IPM performance is consistent </a:t>
            </a:r>
            <a:r>
              <a:rPr lang="en-US" sz="1100" dirty="0">
                <a:solidFill>
                  <a:prstClr val="black"/>
                </a:solidFill>
                <a:latin typeface="Tahoma" pitchFamily="34" charset="0"/>
                <a:ea typeface="Tahoma" pitchFamily="34" charset="0"/>
                <a:cs typeface="Tahoma" pitchFamily="34" charset="0"/>
              </a:rPr>
              <a:t>with the normal “holiday effect</a:t>
            </a:r>
            <a:r>
              <a:rPr lang="en-US" sz="1100" dirty="0" smtClean="0">
                <a:solidFill>
                  <a:prstClr val="black"/>
                </a:solidFill>
                <a:latin typeface="Tahoma" pitchFamily="34" charset="0"/>
                <a:ea typeface="Tahoma" pitchFamily="34" charset="0"/>
                <a:cs typeface="Tahoma" pitchFamily="34" charset="0"/>
              </a:rPr>
              <a:t>”.  Additionally, FYTD 2014 IPM is exceeding the goal by $1.  </a:t>
            </a:r>
            <a:endParaRPr lang="en-US" sz="1100" dirty="0">
              <a:solidFill>
                <a:prstClr val="black"/>
              </a:solidFill>
              <a:latin typeface="Tahoma" pitchFamily="34" charset="0"/>
              <a:ea typeface="Tahoma" pitchFamily="34" charset="0"/>
              <a:cs typeface="Tahoma" pitchFamily="34" charset="0"/>
            </a:endParaRPr>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9</a:t>
            </a:fld>
            <a:endParaRPr lang="en-US" dirty="0" smtClean="0">
              <a:solidFill>
                <a:srgbClr val="000000"/>
              </a:solidFill>
            </a:endParaRPr>
          </a:p>
        </p:txBody>
      </p:sp>
      <p:graphicFrame>
        <p:nvGraphicFramePr>
          <p:cNvPr id="6" name="Chart 5"/>
          <p:cNvGraphicFramePr>
            <a:graphicFrameLocks noGrp="1"/>
          </p:cNvGraphicFramePr>
          <p:nvPr>
            <p:extLst>
              <p:ext uri="{D42A27DB-BD31-4B8C-83A1-F6EECF244321}">
                <p14:modId xmlns:p14="http://schemas.microsoft.com/office/powerpoint/2010/main" val="1721028988"/>
              </p:ext>
            </p:extLst>
          </p:nvPr>
        </p:nvGraphicFramePr>
        <p:xfrm>
          <a:off x="238125" y="1219199"/>
          <a:ext cx="8667750" cy="44735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530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purl.org/dc/elements/1.1/"/>
    <ds:schemaRef ds:uri="http://purl.org/dc/dcmitype/"/>
    <ds:schemaRef ds:uri="http://purl.org/dc/terms/"/>
    <ds:schemaRef ds:uri="http://schemas.microsoft.com/sharepoint/v3"/>
    <ds:schemaRef ds:uri="http://schemas.microsoft.com/office/infopath/2007/PartnerControls"/>
    <ds:schemaRef ds:uri="http://schemas.microsoft.com/sharepoint/v4"/>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41b045b4-ff33-4805-b979-a409fd760b41"/>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144513</TotalTime>
  <Words>783</Words>
  <Application>Microsoft Office PowerPoint</Application>
  <PresentationFormat>On-screen Show (4:3)</PresentationFormat>
  <Paragraphs>254</Paragraphs>
  <Slides>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PowerPoint Presentation</vt:lpstr>
      <vt:lpstr>Metric:</vt:lpstr>
      <vt:lpstr>PowerPoint Presentation</vt:lpstr>
      <vt:lpstr>Metric:</vt:lpstr>
      <vt:lpstr>PowerPoint Presentation</vt:lpstr>
      <vt:lpstr>Metric:</vt:lpstr>
      <vt:lpstr>PowerPoint Presentation</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1046</cp:revision>
  <cp:lastPrinted>2013-09-10T16:54:55Z</cp:lastPrinted>
  <dcterms:created xsi:type="dcterms:W3CDTF">2011-01-25T19:25:14Z</dcterms:created>
  <dcterms:modified xsi:type="dcterms:W3CDTF">2014-03-11T13:49:39Z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