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xls" ContentType="application/vnd.ms-exce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45" r:id="rId2"/>
    <p:sldId id="308" r:id="rId3"/>
    <p:sldId id="344" r:id="rId4"/>
    <p:sldId id="343" r:id="rId5"/>
    <p:sldId id="342" r:id="rId6"/>
    <p:sldId id="316" r:id="rId7"/>
    <p:sldId id="311" r:id="rId8"/>
    <p:sldId id="310" r:id="rId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C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9" autoAdjust="0"/>
    <p:restoredTop sz="99288" autoAdjust="0"/>
  </p:normalViewPr>
  <p:slideViewPr>
    <p:cSldViewPr>
      <p:cViewPr>
        <p:scale>
          <a:sx n="90" d="100"/>
          <a:sy n="90" d="100"/>
        </p:scale>
        <p:origin x="-48" y="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38475" cy="465138"/>
          </a:xfrm>
          <a:prstGeom prst="rect">
            <a:avLst/>
          </a:prstGeom>
        </p:spPr>
        <p:txBody>
          <a:bodyPr vert="horz" lIns="91422" tIns="45710" rIns="91422" bIns="45710" rtlCol="0"/>
          <a:lstStyle>
            <a:lvl1pPr algn="l">
              <a:defRPr sz="1200"/>
            </a:lvl1pPr>
          </a:lstStyle>
          <a:p>
            <a:endParaRPr lang="en-US" dirty="0"/>
          </a:p>
        </p:txBody>
      </p:sp>
      <p:sp>
        <p:nvSpPr>
          <p:cNvPr id="3" name="Date Placeholder 2"/>
          <p:cNvSpPr>
            <a:spLocks noGrp="1"/>
          </p:cNvSpPr>
          <p:nvPr>
            <p:ph type="dt" sz="quarter" idx="1"/>
          </p:nvPr>
        </p:nvSpPr>
        <p:spPr>
          <a:xfrm>
            <a:off x="3970340" y="2"/>
            <a:ext cx="3038475" cy="465138"/>
          </a:xfrm>
          <a:prstGeom prst="rect">
            <a:avLst/>
          </a:prstGeom>
        </p:spPr>
        <p:txBody>
          <a:bodyPr vert="horz" lIns="91422" tIns="45710" rIns="91422" bIns="45710" rtlCol="0"/>
          <a:lstStyle>
            <a:lvl1pPr algn="r">
              <a:defRPr sz="1200"/>
            </a:lvl1pPr>
          </a:lstStyle>
          <a:p>
            <a:fld id="{6F9EC5CB-E02C-4104-B359-1DA73B213AE1}" type="datetimeFigureOut">
              <a:rPr lang="en-US" smtClean="0"/>
              <a:pPr/>
              <a:t>12/12/2012</a:t>
            </a:fld>
            <a:endParaRPr lang="en-US" dirty="0"/>
          </a:p>
        </p:txBody>
      </p:sp>
      <p:sp>
        <p:nvSpPr>
          <p:cNvPr id="4" name="Footer Placeholder 3"/>
          <p:cNvSpPr>
            <a:spLocks noGrp="1"/>
          </p:cNvSpPr>
          <p:nvPr>
            <p:ph type="ftr" sz="quarter" idx="2"/>
          </p:nvPr>
        </p:nvSpPr>
        <p:spPr>
          <a:xfrm>
            <a:off x="2" y="8829675"/>
            <a:ext cx="3038475" cy="465138"/>
          </a:xfrm>
          <a:prstGeom prst="rect">
            <a:avLst/>
          </a:prstGeom>
        </p:spPr>
        <p:txBody>
          <a:bodyPr vert="horz" lIns="91422" tIns="45710" rIns="91422" bIns="4571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0" y="8829675"/>
            <a:ext cx="3038475" cy="465138"/>
          </a:xfrm>
          <a:prstGeom prst="rect">
            <a:avLst/>
          </a:prstGeom>
        </p:spPr>
        <p:txBody>
          <a:bodyPr vert="horz" lIns="91422" tIns="45710" rIns="91422" bIns="4571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38475" cy="465138"/>
          </a:xfrm>
          <a:prstGeom prst="rect">
            <a:avLst/>
          </a:prstGeom>
        </p:spPr>
        <p:txBody>
          <a:bodyPr vert="horz" lIns="91422" tIns="45710" rIns="91422" bIns="45710" rtlCol="0"/>
          <a:lstStyle>
            <a:lvl1pPr algn="l">
              <a:defRPr sz="1200"/>
            </a:lvl1pPr>
          </a:lstStyle>
          <a:p>
            <a:endParaRPr lang="en-US" dirty="0"/>
          </a:p>
        </p:txBody>
      </p:sp>
      <p:sp>
        <p:nvSpPr>
          <p:cNvPr id="3" name="Date Placeholder 2"/>
          <p:cNvSpPr>
            <a:spLocks noGrp="1"/>
          </p:cNvSpPr>
          <p:nvPr>
            <p:ph type="dt" idx="1"/>
          </p:nvPr>
        </p:nvSpPr>
        <p:spPr>
          <a:xfrm>
            <a:off x="3970340" y="2"/>
            <a:ext cx="3038475" cy="465138"/>
          </a:xfrm>
          <a:prstGeom prst="rect">
            <a:avLst/>
          </a:prstGeom>
        </p:spPr>
        <p:txBody>
          <a:bodyPr vert="horz" lIns="91422" tIns="45710" rIns="91422" bIns="45710" rtlCol="0"/>
          <a:lstStyle>
            <a:lvl1pPr algn="r">
              <a:defRPr sz="1200"/>
            </a:lvl1pPr>
          </a:lstStyle>
          <a:p>
            <a:fld id="{93CD0360-B7DD-409A-B109-F5D002317353}" type="datetimeFigureOut">
              <a:rPr lang="en-US" smtClean="0"/>
              <a:pPr/>
              <a:t>12/12/2012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22" tIns="45710" rIns="91422" bIns="4571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22" tIns="45710" rIns="91422" bIns="457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829675"/>
            <a:ext cx="3038475" cy="465138"/>
          </a:xfrm>
          <a:prstGeom prst="rect">
            <a:avLst/>
          </a:prstGeom>
        </p:spPr>
        <p:txBody>
          <a:bodyPr vert="horz" lIns="91422" tIns="45710" rIns="91422" bIns="4571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0" y="8829675"/>
            <a:ext cx="3038475" cy="465138"/>
          </a:xfrm>
          <a:prstGeom prst="rect">
            <a:avLst/>
          </a:prstGeom>
        </p:spPr>
        <p:txBody>
          <a:bodyPr vert="horz" lIns="91422" tIns="45710" rIns="91422" bIns="4571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F2BEBE-8C0C-4559-8137-82168B61C787}"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666"/>
            <a:fld id="{3CAEDA63-1DF2-4B47-A6D2-4934F1D42AEA}" type="slidenum">
              <a:rPr lang="en-US" smtClean="0">
                <a:solidFill>
                  <a:prstClr val="black"/>
                </a:solidFill>
              </a:rPr>
              <a:pPr defTabSz="939666"/>
              <a:t>3</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666"/>
            <a:fld id="{3CAEDA63-1DF2-4B47-A6D2-4934F1D42AEA}" type="slidenum">
              <a:rPr lang="en-US" smtClean="0">
                <a:solidFill>
                  <a:prstClr val="black"/>
                </a:solidFill>
              </a:rPr>
              <a:pPr defTabSz="939666"/>
              <a:t>5</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3969594" y="8827450"/>
            <a:ext cx="3039219" cy="467363"/>
          </a:xfrm>
          <a:prstGeom prst="rect">
            <a:avLst/>
          </a:prstGeom>
          <a:noFill/>
          <a:ln w="9525">
            <a:noFill/>
            <a:miter lim="800000"/>
            <a:headEnd/>
            <a:tailEnd/>
          </a:ln>
        </p:spPr>
        <p:txBody>
          <a:bodyPr lIns="89678" tIns="44837" rIns="89678" bIns="44837" anchor="b"/>
          <a:lstStyle/>
          <a:p>
            <a:pPr algn="r" defTabSz="893582"/>
            <a:fld id="{6FD409A2-575B-4F72-97FC-F06CD1D9BFF3}" type="slidenum">
              <a:rPr lang="en-US" sz="1200"/>
              <a:pPr algn="r" defTabSz="893582"/>
              <a:t>6</a:t>
            </a:fld>
            <a:endParaRPr lang="en-US" sz="1200" dirty="0"/>
          </a:p>
        </p:txBody>
      </p:sp>
      <p:sp>
        <p:nvSpPr>
          <p:cNvPr id="13315" name="Rectangle 7"/>
          <p:cNvSpPr txBox="1">
            <a:spLocks noGrp="1" noChangeArrowheads="1"/>
          </p:cNvSpPr>
          <p:nvPr/>
        </p:nvSpPr>
        <p:spPr bwMode="auto">
          <a:xfrm>
            <a:off x="3969594" y="8827450"/>
            <a:ext cx="3039219" cy="467363"/>
          </a:xfrm>
          <a:prstGeom prst="rect">
            <a:avLst/>
          </a:prstGeom>
          <a:noFill/>
          <a:ln w="9525">
            <a:noFill/>
            <a:miter lim="800000"/>
            <a:headEnd/>
            <a:tailEnd/>
          </a:ln>
        </p:spPr>
        <p:txBody>
          <a:bodyPr lIns="91373" tIns="45686" rIns="91373" bIns="45686" anchor="b"/>
          <a:lstStyle/>
          <a:p>
            <a:pPr algn="r" defTabSz="907867"/>
            <a:fld id="{2F23E326-28CA-47E4-BF97-86E285315D5A}" type="slidenum">
              <a:rPr lang="en-US" sz="1200"/>
              <a:pPr algn="r" defTabSz="907867"/>
              <a:t>6</a:t>
            </a:fld>
            <a:endParaRPr lang="en-US" sz="1200" dirty="0"/>
          </a:p>
        </p:txBody>
      </p:sp>
      <p:sp>
        <p:nvSpPr>
          <p:cNvPr id="13316" name="Rectangle 2"/>
          <p:cNvSpPr>
            <a:spLocks noGrp="1" noRot="1" noChangeAspect="1" noChangeArrowheads="1" noTextEdit="1"/>
          </p:cNvSpPr>
          <p:nvPr>
            <p:ph type="sldImg"/>
          </p:nvPr>
        </p:nvSpPr>
        <p:spPr>
          <a:xfrm>
            <a:off x="1179513" y="693738"/>
            <a:ext cx="4651375" cy="3487737"/>
          </a:xfrm>
          <a:ln/>
        </p:spPr>
      </p:sp>
      <p:sp>
        <p:nvSpPr>
          <p:cNvPr id="13317" name="Rectangle 3"/>
          <p:cNvSpPr>
            <a:spLocks noGrp="1" noChangeArrowheads="1"/>
          </p:cNvSpPr>
          <p:nvPr>
            <p:ph type="body" idx="1"/>
          </p:nvPr>
        </p:nvSpPr>
        <p:spPr>
          <a:xfrm>
            <a:off x="701360" y="4416107"/>
            <a:ext cx="5607684" cy="4185606"/>
          </a:xfrm>
          <a:noFill/>
          <a:ln/>
        </p:spPr>
        <p:txBody>
          <a:bodyPr lIns="91373" tIns="45686" rIns="91373" bIns="45686"/>
          <a:lstStyle/>
          <a:p>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AB3000B-A311-49A9-A73A-D7550865C310}" type="slidenum">
              <a:rPr lang="en-US" smtClean="0">
                <a:latin typeface="Arial" charset="0"/>
              </a:rPr>
              <a:pPr/>
              <a:t>8</a:t>
            </a:fld>
            <a:endParaRPr lang="en-US" dirty="0" smtClean="0">
              <a:latin typeface="Arial" charset="0"/>
            </a:endParaRPr>
          </a:p>
        </p:txBody>
      </p:sp>
      <p:sp>
        <p:nvSpPr>
          <p:cNvPr id="17411" name="Rectangle 7"/>
          <p:cNvSpPr txBox="1">
            <a:spLocks noGrp="1" noChangeArrowheads="1"/>
          </p:cNvSpPr>
          <p:nvPr/>
        </p:nvSpPr>
        <p:spPr bwMode="auto">
          <a:xfrm>
            <a:off x="3971185" y="8829037"/>
            <a:ext cx="3037628" cy="465774"/>
          </a:xfrm>
          <a:prstGeom prst="rect">
            <a:avLst/>
          </a:prstGeom>
          <a:noFill/>
          <a:ln w="9525">
            <a:noFill/>
            <a:miter lim="800000"/>
            <a:headEnd/>
            <a:tailEnd/>
          </a:ln>
        </p:spPr>
        <p:txBody>
          <a:bodyPr lIns="93111" tIns="46556" rIns="93111" bIns="46556" anchor="b"/>
          <a:lstStyle/>
          <a:p>
            <a:pPr algn="r" defTabSz="925326"/>
            <a:fld id="{A5740B29-6D14-4724-94FA-C45725008B25}" type="slidenum">
              <a:rPr lang="en-US" sz="1200"/>
              <a:pPr algn="r" defTabSz="925326"/>
              <a:t>8</a:t>
            </a:fld>
            <a:endParaRPr lang="en-US" sz="1200" dirty="0"/>
          </a:p>
        </p:txBody>
      </p:sp>
      <p:sp>
        <p:nvSpPr>
          <p:cNvPr id="17412" name="Rectangle 7"/>
          <p:cNvSpPr txBox="1">
            <a:spLocks noGrp="1" noChangeArrowheads="1"/>
          </p:cNvSpPr>
          <p:nvPr/>
        </p:nvSpPr>
        <p:spPr bwMode="auto">
          <a:xfrm>
            <a:off x="3971185" y="8829037"/>
            <a:ext cx="3037628" cy="465774"/>
          </a:xfrm>
          <a:prstGeom prst="rect">
            <a:avLst/>
          </a:prstGeom>
          <a:noFill/>
          <a:ln w="9525">
            <a:noFill/>
            <a:miter lim="800000"/>
            <a:headEnd/>
            <a:tailEnd/>
          </a:ln>
        </p:spPr>
        <p:txBody>
          <a:bodyPr lIns="93101" tIns="46551" rIns="93101" bIns="46551" anchor="b"/>
          <a:lstStyle/>
          <a:p>
            <a:pPr algn="r" defTabSz="925326"/>
            <a:fld id="{823D6AFF-7923-4668-870A-CEA9385809B2}" type="slidenum">
              <a:rPr lang="en-US" sz="1200"/>
              <a:pPr algn="r" defTabSz="925326"/>
              <a:t>8</a:t>
            </a:fld>
            <a:endParaRPr lang="en-US" sz="1200" dirty="0"/>
          </a:p>
        </p:txBody>
      </p:sp>
      <p:sp>
        <p:nvSpPr>
          <p:cNvPr id="17413" name="Rectangle 2"/>
          <p:cNvSpPr>
            <a:spLocks noGrp="1" noRot="1" noChangeAspect="1" noChangeArrowheads="1" noTextEdit="1"/>
          </p:cNvSpPr>
          <p:nvPr>
            <p:ph type="sldImg"/>
          </p:nvPr>
        </p:nvSpPr>
        <p:spPr>
          <a:xfrm>
            <a:off x="1169988" y="203200"/>
            <a:ext cx="4702175" cy="3525838"/>
          </a:xfrm>
          <a:ln/>
        </p:spPr>
      </p:sp>
      <p:sp>
        <p:nvSpPr>
          <p:cNvPr id="17414" name="Rectangle 3"/>
          <p:cNvSpPr>
            <a:spLocks noGrp="1" noChangeArrowheads="1"/>
          </p:cNvSpPr>
          <p:nvPr>
            <p:ph type="body" idx="1"/>
          </p:nvPr>
        </p:nvSpPr>
        <p:spPr>
          <a:xfrm>
            <a:off x="112917" y="3840649"/>
            <a:ext cx="6609624" cy="4141095"/>
          </a:xfrm>
          <a:noFill/>
          <a:ln/>
        </p:spPr>
        <p:txBody>
          <a:bodyPr lIns="89498" tIns="44748" rIns="89498" bIns="44748"/>
          <a:lstStyle/>
          <a:p>
            <a:pPr>
              <a:lnSpc>
                <a:spcPct val="80000"/>
              </a:lnSpc>
            </a:pPr>
            <a:endParaRPr lang="en-US" sz="1000" dirty="0" smtClean="0">
              <a:latin typeface="Arial Narrow"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F9D01A8-DCEE-41EE-AAE1-98D3C84B97EA}" type="datetimeFigureOut">
              <a:rPr lang="en-US"/>
              <a:pPr>
                <a:defRPr/>
              </a:pPr>
              <a:t>12/12/2012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660E6A7-E25F-423E-A8DF-6447F9A1998D}" type="datetimeFigureOut">
              <a:rPr lang="en-US"/>
              <a:pPr>
                <a:defRPr/>
              </a:pPr>
              <a:t>12/12/2012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5DB3F22-45BC-4887-B62F-E86825FCF9BD}" type="datetimeFigureOut">
              <a:rPr lang="en-US"/>
              <a:pPr>
                <a:defRPr/>
              </a:pPr>
              <a:t>12/12/2012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BE65A1-62D3-4D8A-9025-0E48739EC81B}" type="datetimeFigureOut">
              <a:rPr lang="en-US"/>
              <a:pPr>
                <a:defRPr/>
              </a:pPr>
              <a:t>12/12/2012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1B96C4D-42A1-4456-AF34-0DD8F0AFC9EF}" type="datetimeFigureOut">
              <a:rPr lang="en-US"/>
              <a:pPr>
                <a:defRPr/>
              </a:pPr>
              <a:t>12/12/2012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81626B0-0143-4AD4-8577-7953715D53B6}" type="datetimeFigureOut">
              <a:rPr lang="en-US"/>
              <a:pPr>
                <a:defRPr/>
              </a:pPr>
              <a:t>12/12/2012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08ABFE8-8F7C-4EEC-B6BF-9BD845FB8681}" type="datetimeFigureOut">
              <a:rPr lang="en-US"/>
              <a:pPr>
                <a:defRPr/>
              </a:pPr>
              <a:t>12/12/2012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6E14C79-0BFF-47AC-A6AD-108B90AF5598}" type="datetimeFigureOut">
              <a:rPr lang="en-US"/>
              <a:pPr>
                <a:defRPr/>
              </a:pPr>
              <a:t>12/12/2012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4614A08-DB01-4902-BD56-CF1FCF32B398}" type="datetimeFigureOut">
              <a:rPr lang="en-US"/>
              <a:pPr>
                <a:defRPr/>
              </a:pPr>
              <a:t>12/12/2012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24CAC5A-EC72-49DB-B792-8F32F457D94F}" type="datetimeFigureOut">
              <a:rPr lang="en-US"/>
              <a:pPr>
                <a:defRPr/>
              </a:pPr>
              <a:t>12/12/2012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F5E71F8-0E4B-429B-A45F-50A767803508}" type="datetimeFigureOut">
              <a:rPr lang="en-US"/>
              <a:pPr>
                <a:defRPr/>
              </a:pPr>
              <a:t>12/12/2012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994FAF2-562E-48BE-B7BD-B4900E6FEF0A}" type="datetimeFigureOut">
              <a:rPr lang="en-US"/>
              <a:pPr>
                <a:defRPr/>
              </a:pPr>
              <a:t>12/12/2012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4.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Microsoft_Office_Excel_97-2003_Worksheet2.xls"/></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US" smtClean="0"/>
              <a:t>Improper Payments Initiative</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itchFamily="34" charset="0"/>
              <a:buChar char="•"/>
              <a:defRPr/>
            </a:pPr>
            <a:r>
              <a:rPr lang="en-US" sz="1900" b="1" dirty="0" smtClean="0"/>
              <a:t>Why this is a key priority for VA?</a:t>
            </a:r>
          </a:p>
          <a:p>
            <a:pPr lvl="1" fontAlgn="auto">
              <a:spcAft>
                <a:spcPts val="0"/>
              </a:spcAft>
              <a:buFont typeface="Arial" pitchFamily="34" charset="0"/>
              <a:buChar char="–"/>
              <a:defRPr/>
            </a:pPr>
            <a:r>
              <a:rPr lang="en-US" sz="1900" dirty="0" smtClean="0"/>
              <a:t>Reducing improper payments is VA’s #1 financial management priority</a:t>
            </a:r>
          </a:p>
          <a:p>
            <a:pPr lvl="2" fontAlgn="auto">
              <a:spcAft>
                <a:spcPts val="0"/>
              </a:spcAft>
              <a:buFont typeface="Arial" pitchFamily="34" charset="0"/>
              <a:buChar char="•"/>
              <a:defRPr/>
            </a:pPr>
            <a:r>
              <a:rPr lang="en-US" sz="1900" dirty="0" smtClean="0"/>
              <a:t>The President and the Office of Management and Budget (OMB) have made eliminating waste, fraud, and abuse in Federal programs, including reducing and recapturing erroneous payments, one of its top financial goals </a:t>
            </a:r>
          </a:p>
          <a:p>
            <a:pPr lvl="2" fontAlgn="auto">
              <a:spcAft>
                <a:spcPts val="0"/>
              </a:spcAft>
              <a:buFont typeface="Arial" pitchFamily="34" charset="0"/>
              <a:buChar char="•"/>
              <a:defRPr/>
            </a:pPr>
            <a:r>
              <a:rPr lang="en-US" sz="1900" dirty="0" smtClean="0"/>
              <a:t>The March 2012 VA OIG report found VA non-compliant with the Improper Payments Elimination and Recovery Act (IPERA) of 2010  </a:t>
            </a:r>
          </a:p>
          <a:p>
            <a:pPr lvl="2" fontAlgn="auto">
              <a:spcAft>
                <a:spcPts val="0"/>
              </a:spcAft>
              <a:buFont typeface="Arial" pitchFamily="34" charset="0"/>
              <a:buChar char="•"/>
              <a:defRPr/>
            </a:pPr>
            <a:r>
              <a:rPr lang="en-US" sz="1900" dirty="0" smtClean="0"/>
              <a:t>In FY 2011 PAR VA reported $2.4 billion in improper payments and an IP rate of 2.65%.  For 2012, VA estimates a total of $2.2 billion in improper payments and an IP rate of 3.4%.  Trends show that rates are increasing.</a:t>
            </a:r>
          </a:p>
          <a:p>
            <a:pPr fontAlgn="auto">
              <a:spcAft>
                <a:spcPts val="0"/>
              </a:spcAft>
              <a:buFont typeface="Arial" pitchFamily="34" charset="0"/>
              <a:buChar char="•"/>
              <a:defRPr/>
            </a:pPr>
            <a:endParaRPr lang="en-US" sz="1900" b="1" dirty="0" smtClean="0"/>
          </a:p>
          <a:p>
            <a:pPr fontAlgn="auto">
              <a:spcAft>
                <a:spcPts val="0"/>
              </a:spcAft>
              <a:buFont typeface="Arial" pitchFamily="34" charset="0"/>
              <a:buChar char="•"/>
              <a:defRPr/>
            </a:pPr>
            <a:r>
              <a:rPr lang="en-US" sz="1900" b="1" dirty="0" smtClean="0"/>
              <a:t>Goals to be accomplished</a:t>
            </a:r>
          </a:p>
          <a:p>
            <a:pPr lvl="1" fontAlgn="auto">
              <a:spcAft>
                <a:spcPts val="0"/>
              </a:spcAft>
              <a:buFont typeface="Arial" pitchFamily="34" charset="0"/>
              <a:buChar char="–"/>
              <a:defRPr/>
            </a:pPr>
            <a:r>
              <a:rPr lang="en-US" sz="1900" dirty="0" smtClean="0"/>
              <a:t>Reduce the number and value of improper payments made by VA</a:t>
            </a:r>
          </a:p>
          <a:p>
            <a:pPr lvl="1" fontAlgn="auto">
              <a:spcAft>
                <a:spcPts val="0"/>
              </a:spcAft>
              <a:buFont typeface="Arial" pitchFamily="34" charset="0"/>
              <a:buChar char="–"/>
              <a:defRPr/>
            </a:pPr>
            <a:r>
              <a:rPr lang="en-US" sz="1900" dirty="0" smtClean="0"/>
              <a:t>Improve improper payment identification and reporting processes</a:t>
            </a:r>
          </a:p>
          <a:p>
            <a:pPr lvl="1" fontAlgn="auto">
              <a:spcAft>
                <a:spcPts val="0"/>
              </a:spcAft>
              <a:buFont typeface="Arial" pitchFamily="34" charset="0"/>
              <a:buChar char="–"/>
              <a:defRPr/>
            </a:pPr>
            <a:r>
              <a:rPr lang="en-US" sz="1900" dirty="0" smtClean="0"/>
              <a:t>Comply with the provisions of IPERA</a:t>
            </a:r>
          </a:p>
          <a:p>
            <a:pPr lvl="1"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lvl="1"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a:p>
        </p:txBody>
      </p:sp>
      <p:sp>
        <p:nvSpPr>
          <p:cNvPr id="5" name="Footer Placeholder 4"/>
          <p:cNvSpPr>
            <a:spLocks noGrp="1"/>
          </p:cNvSpPr>
          <p:nvPr>
            <p:ph type="ftr" sz="quarter" idx="11"/>
          </p:nvPr>
        </p:nvSpPr>
        <p:spPr/>
        <p:txBody>
          <a:bodyPr/>
          <a:lstStyle/>
          <a:p>
            <a:pPr>
              <a:defRPr/>
            </a:pPr>
            <a:r>
              <a:rPr lang="en-US"/>
              <a:t>Predecisional -- Draft</a:t>
            </a:r>
            <a:endParaRPr lang="en-US" dirty="0"/>
          </a:p>
        </p:txBody>
      </p:sp>
      <p:sp>
        <p:nvSpPr>
          <p:cNvPr id="6" name="Slide Number Placeholder 5"/>
          <p:cNvSpPr>
            <a:spLocks noGrp="1"/>
          </p:cNvSpPr>
          <p:nvPr>
            <p:ph type="sldNum" sz="quarter" idx="12"/>
          </p:nvPr>
        </p:nvSpPr>
        <p:spPr/>
        <p:txBody>
          <a:bodyPr/>
          <a:lstStyle/>
          <a:p>
            <a:pPr>
              <a:defRPr/>
            </a:pPr>
            <a:fld id="{D56A55BD-EEEE-4C69-8249-C5779F47A921}" type="slidenum">
              <a:rPr lang="en-US"/>
              <a:pPr>
                <a:defRPr/>
              </a:pPr>
              <a:t>1</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4918269"/>
          </a:xfrm>
          <a:prstGeom prst="rect">
            <a:avLst/>
          </a:prstGeom>
          <a:ln>
            <a:noFill/>
          </a:ln>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VA 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November Highlights</a:t>
            </a:r>
            <a:r>
              <a:rPr lang="en-US" sz="1400" dirty="0">
                <a:latin typeface="Arial Narrow" pitchFamily="34" charset="0"/>
                <a:cs typeface="Arial" pitchFamily="34" charset="0"/>
              </a:rPr>
              <a:t>:</a:t>
            </a:r>
          </a:p>
          <a:p>
            <a:pPr eaLnBrk="1" hangingPunct="1">
              <a:lnSpc>
                <a:spcPct val="80000"/>
              </a:lnSpc>
              <a:defRPr/>
            </a:pPr>
            <a:endParaRPr lang="en-US" sz="1400" dirty="0" smtClean="0">
              <a:latin typeface="Arial Narrow" pitchFamily="34" charset="0"/>
              <a:cs typeface="Arial" charset="0"/>
            </a:endParaRPr>
          </a:p>
          <a:p>
            <a:pPr marL="182804" indent="-182804" eaLnBrk="1" hangingPunct="1">
              <a:lnSpc>
                <a:spcPct val="80000"/>
              </a:lnSpc>
              <a:buFontTx/>
              <a:buChar char="•"/>
              <a:defRPr/>
            </a:pPr>
            <a:r>
              <a:rPr lang="en-US" sz="1400" dirty="0" smtClean="0">
                <a:latin typeface="Arial Narrow" pitchFamily="34" charset="0"/>
                <a:cs typeface="Arial" charset="0"/>
              </a:rPr>
              <a:t>VA paid </a:t>
            </a:r>
            <a:r>
              <a:rPr lang="en-US" sz="1400" dirty="0" smtClean="0">
                <a:latin typeface="Arial Narrow" pitchFamily="34" charset="0"/>
              </a:rPr>
              <a:t>93</a:t>
            </a:r>
            <a:r>
              <a:rPr lang="en-US" sz="1400" dirty="0" smtClean="0">
                <a:latin typeface="Arial Narrow" pitchFamily="34" charset="0"/>
                <a:cs typeface="Arial" charset="0"/>
              </a:rPr>
              <a:t> percent of small business invoices in </a:t>
            </a:r>
            <a:r>
              <a:rPr lang="en-US" sz="1400" dirty="0" smtClean="0">
                <a:latin typeface="Arial Narrow" pitchFamily="34" charset="0"/>
              </a:rPr>
              <a:t>Novem</a:t>
            </a:r>
            <a:r>
              <a:rPr lang="en-US" sz="1400" dirty="0" smtClean="0">
                <a:latin typeface="Arial Narrow" pitchFamily="34" charset="0"/>
                <a:cs typeface="Arial" charset="0"/>
              </a:rPr>
              <a:t>ber within the 15 day timeliness metric bettering the VA goal </a:t>
            </a:r>
          </a:p>
          <a:p>
            <a:pPr marL="166688" lvl="1" indent="-166688">
              <a:lnSpc>
                <a:spcPct val="80000"/>
              </a:lnSpc>
              <a:buFontTx/>
              <a:buChar char="•"/>
              <a:defRPr/>
            </a:pPr>
            <a:r>
              <a:rPr lang="en-US" sz="1400" dirty="0" smtClean="0">
                <a:latin typeface="Arial Narrow" pitchFamily="34" charset="0"/>
              </a:rPr>
              <a:t>Station 791 (Denver Acquisition and Logistics Center) continues a new high volume small business contract for the repair of hearing aids which were paid within the 15 day timeliness metric which has helped boost payment timeliness</a:t>
            </a:r>
          </a:p>
          <a:p>
            <a:pPr marL="166688" lvl="1" indent="-166688">
              <a:lnSpc>
                <a:spcPct val="80000"/>
              </a:lnSpc>
              <a:buFontTx/>
              <a:buChar char="•"/>
              <a:defRPr/>
            </a:pPr>
            <a:r>
              <a:rPr lang="en-US" sz="1400" dirty="0" smtClean="0">
                <a:latin typeface="Arial Narrow" pitchFamily="34" charset="0"/>
              </a:rPr>
              <a:t>FSC  has issued 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smtClean="0">
                <a:latin typeface="Arial Narrow" pitchFamily="34" charset="0"/>
              </a:rPr>
              <a:t>FSC has used mail campaigns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smtClean="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smtClean="0">
              <a:latin typeface="Arial Narrow" pitchFamily="34" charset="0"/>
              <a:cs typeface="Arial"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solidFill>
                  <a:srgbClr val="FF0000"/>
                </a:solidFill>
                <a:latin typeface="Arial Narrow" pitchFamily="34" charset="0"/>
                <a:hlinkClick r:id="rId2"/>
              </a:rPr>
              <a:t>Kevin.Miers@va.gov</a:t>
            </a:r>
            <a:r>
              <a:rPr lang="en-US" sz="1000" dirty="0" smtClean="0">
                <a:latin typeface="Arial Narrow" pitchFamily="34" charset="0"/>
              </a:rPr>
              <a:t> </a:t>
            </a:r>
            <a:endParaRPr lang="en-US" sz="1000" dirty="0">
              <a:latin typeface="Arial Narrow" pitchFamily="34" charset="0"/>
            </a:endParaRPr>
          </a:p>
          <a:p>
            <a:pPr marL="457014" indent="-457014" eaLnBrk="1" hangingPunct="1">
              <a:defRPr/>
            </a:pPr>
            <a:r>
              <a:rPr lang="en-US" sz="1000" b="1" dirty="0">
                <a:latin typeface="Arial Narrow" pitchFamily="34" charset="0"/>
              </a:rPr>
              <a:t>Approved 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December 7, 2012</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2</a:t>
            </a:fld>
            <a:endParaRPr lang="en-US" dirty="0" smtClean="0">
              <a:solidFill>
                <a:srgbClr val="000000"/>
              </a:solidFill>
            </a:endParaRPr>
          </a:p>
        </p:txBody>
      </p:sp>
    </p:spTree>
    <p:extLst>
      <p:ext uri="{BB962C8B-B14F-4D97-AF65-F5344CB8AC3E}">
        <p14:creationId xmlns="" xmlns:p14="http://schemas.microsoft.com/office/powerpoint/2010/main" val="1173209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xmlns="" val="1281870555"/>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1027" name="Date Placeholder 1"/>
          <p:cNvSpPr>
            <a:spLocks noGrp="1"/>
          </p:cNvSpPr>
          <p:nvPr>
            <p:ph type="dt" sz="half" idx="10"/>
          </p:nvPr>
        </p:nvSpPr>
        <p:spPr>
          <a:xfrm>
            <a:off x="457199" y="6356350"/>
            <a:ext cx="2600803" cy="365125"/>
          </a:xfrm>
          <a:noFill/>
        </p:spPr>
        <p:txBody>
          <a:bodyPr/>
          <a:lstStyle/>
          <a:p>
            <a:r>
              <a:rPr lang="en-US" sz="1400" dirty="0" smtClean="0">
                <a:solidFill>
                  <a:srgbClr val="000000"/>
                </a:solidFill>
                <a:latin typeface="Arial" pitchFamily="34" charset="0"/>
                <a:cs typeface="Arial" pitchFamily="34" charset="0"/>
              </a:rPr>
              <a:t>Data Through November 2012</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xmlns="" val="2365471184"/>
              </p:ext>
            </p:extLst>
          </p:nvPr>
        </p:nvGraphicFramePr>
        <p:xfrm>
          <a:off x="6781799" y="0"/>
          <a:ext cx="2362201" cy="1486853"/>
        </p:xfrm>
        <a:graphic>
          <a:graphicData uri="http://schemas.openxmlformats.org/drawingml/2006/table">
            <a:tbl>
              <a:tblPr/>
              <a:tblGrid>
                <a:gridCol w="1448491"/>
                <a:gridCol w="91371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(Nov)</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(Dec)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xmlns="" val="3325631230"/>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xmlns="" val="630937366"/>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273977" y="1840651"/>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Documentation</a:t>
            </a: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xmlns="" val="3238439662"/>
              </p:ext>
            </p:extLst>
          </p:nvPr>
        </p:nvGraphicFramePr>
        <p:xfrm>
          <a:off x="512763" y="2087563"/>
          <a:ext cx="8174037" cy="3540125"/>
        </p:xfrm>
        <a:graphic>
          <a:graphicData uri="http://schemas.openxmlformats.org/presentationml/2006/ole">
            <p:oleObj spid="_x0000_s121858" name="Worksheet" r:id="rId4" imgW="7658100" imgH="3819615" progId="Excel.Sheet.8">
              <p:embed/>
            </p:oleObj>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27"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85756"/>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10" name="Rectangle 9"/>
          <p:cNvSpPr/>
          <p:nvPr/>
        </p:nvSpPr>
        <p:spPr>
          <a:xfrm>
            <a:off x="3581400" y="954407"/>
            <a:ext cx="2237034" cy="276999"/>
          </a:xfrm>
          <a:prstGeom prst="rect">
            <a:avLst/>
          </a:prstGeom>
        </p:spPr>
        <p:txBody>
          <a:bodyPr wrap="square">
            <a:spAutoFit/>
          </a:bodyPr>
          <a:lstStyle/>
          <a:p>
            <a:r>
              <a:rPr lang="en-US" sz="1200" b="1" dirty="0"/>
              <a:t>Timeliness Exceeds Goal </a:t>
            </a:r>
          </a:p>
        </p:txBody>
      </p:sp>
    </p:spTree>
    <p:extLst>
      <p:ext uri="{BB962C8B-B14F-4D97-AF65-F5344CB8AC3E}">
        <p14:creationId xmlns:p14="http://schemas.microsoft.com/office/powerpoint/2010/main" xmlns="" val="264910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616101"/>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November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a:lnSpc>
                <a:spcPct val="80000"/>
              </a:lnSpc>
              <a:buFontTx/>
              <a:buChar char="•"/>
              <a:defRPr/>
            </a:pPr>
            <a:r>
              <a:rPr lang="en-US" sz="1400" dirty="0" smtClean="0">
                <a:latin typeface="Arial Narrow" pitchFamily="34" charset="0"/>
              </a:rPr>
              <a:t>During November, VA paid 85 percent of all commercial vendors within the 15 day OMB goal</a:t>
            </a:r>
          </a:p>
          <a:p>
            <a:pPr marL="640004" lvl="1" indent="-182804">
              <a:lnSpc>
                <a:spcPct val="80000"/>
              </a:lnSpc>
              <a:buFontTx/>
              <a:buChar char="•"/>
              <a:defRPr/>
            </a:pPr>
            <a:r>
              <a:rPr lang="en-US" sz="1400" dirty="0">
                <a:latin typeface="Arial Narrow" pitchFamily="34" charset="0"/>
              </a:rPr>
              <a:t>FSC paid </a:t>
            </a:r>
            <a:r>
              <a:rPr lang="en-US" sz="1400" dirty="0" smtClean="0">
                <a:latin typeface="Arial Narrow" pitchFamily="34" charset="0"/>
              </a:rPr>
              <a:t>89 </a:t>
            </a:r>
            <a:r>
              <a:rPr lang="en-US" sz="1400" dirty="0">
                <a:latin typeface="Arial Narrow" pitchFamily="34" charset="0"/>
              </a:rPr>
              <a:t>percent of </a:t>
            </a:r>
            <a:r>
              <a:rPr lang="en-US" sz="1400" dirty="0" smtClean="0">
                <a:latin typeface="Arial Narrow" pitchFamily="34" charset="0"/>
              </a:rPr>
              <a:t>November’s </a:t>
            </a:r>
            <a:r>
              <a:rPr lang="en-US" sz="1400" dirty="0">
                <a:latin typeface="Arial Narrow" pitchFamily="34" charset="0"/>
              </a:rPr>
              <a:t>payments within the 15 day goal</a:t>
            </a:r>
          </a:p>
          <a:p>
            <a:pPr marL="640004" lvl="1" indent="-182804">
              <a:lnSpc>
                <a:spcPct val="80000"/>
              </a:lnSpc>
              <a:buFontTx/>
              <a:buChar char="•"/>
              <a:defRPr/>
            </a:pPr>
            <a:r>
              <a:rPr lang="en-US" sz="1400" dirty="0">
                <a:latin typeface="Arial Narrow" pitchFamily="34" charset="0"/>
              </a:rPr>
              <a:t>Non-FSC entities paid </a:t>
            </a:r>
            <a:r>
              <a:rPr lang="en-US" sz="1400" dirty="0" smtClean="0">
                <a:latin typeface="Arial Narrow" pitchFamily="34" charset="0"/>
              </a:rPr>
              <a:t>83 </a:t>
            </a:r>
            <a:r>
              <a:rPr lang="en-US" sz="1400" dirty="0">
                <a:latin typeface="Arial Narrow" pitchFamily="34" charset="0"/>
              </a:rPr>
              <a:t>percent of all commercial vendors within the 15 day OMB goal</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December 7, 2012</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4</a:t>
            </a:fld>
            <a:endParaRPr lang="en-US" dirty="0" smtClean="0">
              <a:solidFill>
                <a:srgbClr val="000000"/>
              </a:solidFill>
            </a:endParaRPr>
          </a:p>
        </p:txBody>
      </p:sp>
    </p:spTree>
    <p:extLst>
      <p:ext uri="{BB962C8B-B14F-4D97-AF65-F5344CB8AC3E}">
        <p14:creationId xmlns="" xmlns:p14="http://schemas.microsoft.com/office/powerpoint/2010/main" val="30836518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8"/>
          <p:cNvGraphicFramePr>
            <a:graphicFrameLocks noGrp="1"/>
          </p:cNvGraphicFramePr>
          <p:nvPr>
            <p:extLst>
              <p:ext uri="{D42A27DB-BD31-4B8C-83A1-F6EECF244321}">
                <p14:modId xmlns="" xmlns:p14="http://schemas.microsoft.com/office/powerpoint/2010/main" val="3588267943"/>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(Finance)-198</a:t>
                      </a:r>
                    </a:p>
                  </a:txBody>
                  <a:tcPr/>
                </a:tc>
              </a:tr>
            </a:tbl>
          </a:graphicData>
        </a:graphic>
      </p:graphicFrame>
      <p:sp>
        <p:nvSpPr>
          <p:cNvPr id="1027" name="Date Placeholder 1"/>
          <p:cNvSpPr>
            <a:spLocks noGrp="1"/>
          </p:cNvSpPr>
          <p:nvPr>
            <p:ph type="dt" sz="half" idx="10"/>
          </p:nvPr>
        </p:nvSpPr>
        <p:spPr>
          <a:xfrm>
            <a:off x="457200" y="6356350"/>
            <a:ext cx="2630254" cy="365125"/>
          </a:xfrm>
          <a:noFill/>
        </p:spPr>
        <p:txBody>
          <a:bodyPr/>
          <a:lstStyle/>
          <a:p>
            <a:r>
              <a:rPr lang="en-US" sz="1400" dirty="0" smtClean="0">
                <a:solidFill>
                  <a:srgbClr val="000000"/>
                </a:solidFill>
                <a:latin typeface="Arial" pitchFamily="34" charset="0"/>
                <a:cs typeface="Arial" pitchFamily="34" charset="0"/>
              </a:rPr>
              <a:t>Data Through November 2012</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
        <p:nvSpPr>
          <p:cNvPr id="4" name="Title 3"/>
          <p:cNvSpPr>
            <a:spLocks noGrp="1"/>
          </p:cNvSpPr>
          <p:nvPr>
            <p:ph type="title" idx="4294967295"/>
          </p:nvPr>
        </p:nvSpPr>
        <p:spPr>
          <a:xfrm>
            <a:off x="1752600" y="54454"/>
            <a:ext cx="5486400" cy="488950"/>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 xmlns:p14="http://schemas.microsoft.com/office/powerpoint/2010/main" val="2621429189"/>
              </p:ext>
            </p:extLst>
          </p:nvPr>
        </p:nvGraphicFramePr>
        <p:xfrm>
          <a:off x="6915593" y="0"/>
          <a:ext cx="2228407" cy="1486853"/>
        </p:xfrm>
        <a:graphic>
          <a:graphicData uri="http://schemas.openxmlformats.org/drawingml/2006/table">
            <a:tbl>
              <a:tblPr/>
              <a:tblGrid>
                <a:gridCol w="1542607"/>
                <a:gridCol w="685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(Nov)</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(Dec)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987798"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 xmlns:p14="http://schemas.microsoft.com/office/powerpoint/2010/main" val="613131581"/>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 xmlns:p14="http://schemas.microsoft.com/office/powerpoint/2010/main" val="862340784"/>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62200" y="1964850"/>
            <a:ext cx="4419599"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a:t>
            </a:r>
            <a:r>
              <a:rPr lang="en-US" sz="1000" dirty="0" smtClean="0">
                <a:solidFill>
                  <a:srgbClr val="000000"/>
                </a:solidFill>
              </a:rPr>
              <a:t>Documentation</a:t>
            </a:r>
            <a:endParaRPr lang="en-US" sz="1000" dirty="0">
              <a:solidFill>
                <a:srgbClr val="000000"/>
              </a:solidFill>
            </a:endParaRP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 xmlns:p14="http://schemas.microsoft.com/office/powerpoint/2010/main" val="3480473216"/>
              </p:ext>
            </p:extLst>
          </p:nvPr>
        </p:nvGraphicFramePr>
        <p:xfrm>
          <a:off x="436563" y="2058988"/>
          <a:ext cx="7339012" cy="3727450"/>
        </p:xfrm>
        <a:graphic>
          <a:graphicData uri="http://schemas.openxmlformats.org/presentationml/2006/ole">
            <p:oleObj spid="_x0000_s104510" name="Worksheet" r:id="rId4" imgW="6867457" imgH="4133940" progId="Excel.Sheet.8">
              <p:embed/>
            </p:oleObj>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97838" y="595790"/>
            <a:ext cx="3748321" cy="738100"/>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600" dirty="0" smtClean="0">
                <a:solidFill>
                  <a:srgbClr val="800000"/>
                </a:solidFill>
                <a:latin typeface="Arial Rounded MT Bold" pitchFamily="34" charset="0"/>
              </a:rPr>
              <a:t>Overall Commercial </a:t>
            </a:r>
            <a:r>
              <a:rPr lang="en-US" sz="1600" dirty="0">
                <a:solidFill>
                  <a:srgbClr val="800000"/>
                </a:solidFill>
                <a:latin typeface="Arial Rounded MT Bold" pitchFamily="34" charset="0"/>
              </a:rPr>
              <a:t>Vendor Payment </a:t>
            </a:r>
            <a:r>
              <a:rPr lang="en-US" sz="1600" dirty="0" smtClean="0">
                <a:solidFill>
                  <a:srgbClr val="800000"/>
                </a:solidFill>
                <a:latin typeface="Arial Rounded MT Bold" pitchFamily="34" charset="0"/>
              </a:rPr>
              <a:t>Timeliness</a:t>
            </a:r>
          </a:p>
        </p:txBody>
      </p:sp>
      <p:pic>
        <p:nvPicPr>
          <p:cNvPr id="24" name="Picture 6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492142" y="-4761"/>
            <a:ext cx="1190625"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7" name="Oval 28"/>
          <p:cNvSpPr>
            <a:spLocks noChangeArrowheads="1"/>
          </p:cNvSpPr>
          <p:nvPr/>
        </p:nvSpPr>
        <p:spPr bwMode="auto">
          <a:xfrm>
            <a:off x="8610600" y="543404"/>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76704"/>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23" name="Oval 28"/>
          <p:cNvSpPr>
            <a:spLocks noChangeArrowheads="1"/>
          </p:cNvSpPr>
          <p:nvPr/>
        </p:nvSpPr>
        <p:spPr bwMode="auto">
          <a:xfrm>
            <a:off x="8610600" y="548168"/>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25" name="Rectangle 24"/>
          <p:cNvSpPr/>
          <p:nvPr/>
        </p:nvSpPr>
        <p:spPr>
          <a:xfrm>
            <a:off x="3682767" y="1195390"/>
            <a:ext cx="2237034" cy="276999"/>
          </a:xfrm>
          <a:prstGeom prst="rect">
            <a:avLst/>
          </a:prstGeom>
        </p:spPr>
        <p:txBody>
          <a:bodyPr wrap="square">
            <a:spAutoFit/>
          </a:bodyPr>
          <a:lstStyle/>
          <a:p>
            <a:r>
              <a:rPr lang="en-US" sz="1200" b="1" dirty="0"/>
              <a:t>Timeliness </a:t>
            </a:r>
            <a:r>
              <a:rPr lang="en-US" sz="1200" b="1" dirty="0" smtClean="0"/>
              <a:t>Above </a:t>
            </a:r>
            <a:r>
              <a:rPr lang="en-US" sz="1200" b="1" dirty="0"/>
              <a:t>Goal </a:t>
            </a:r>
          </a:p>
        </p:txBody>
      </p:sp>
    </p:spTree>
    <p:extLst>
      <p:ext uri="{BB962C8B-B14F-4D97-AF65-F5344CB8AC3E}">
        <p14:creationId xmlns="" xmlns:p14="http://schemas.microsoft.com/office/powerpoint/2010/main" val="629738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1"/>
          <p:cNvSpPr txBox="1">
            <a:spLocks noGrp="1"/>
          </p:cNvSpPr>
          <p:nvPr/>
        </p:nvSpPr>
        <p:spPr bwMode="auto">
          <a:xfrm>
            <a:off x="446088" y="6292850"/>
            <a:ext cx="3143250" cy="238125"/>
          </a:xfrm>
          <a:prstGeom prst="rect">
            <a:avLst/>
          </a:prstGeom>
          <a:noFill/>
          <a:ln w="9525">
            <a:noFill/>
            <a:miter lim="800000"/>
            <a:headEnd/>
            <a:tailEnd/>
          </a:ln>
        </p:spPr>
        <p:txBody>
          <a:bodyPr/>
          <a:lstStyle/>
          <a:p>
            <a:pPr lvl="0" fontAlgn="auto">
              <a:spcBef>
                <a:spcPts val="0"/>
              </a:spcBef>
              <a:spcAft>
                <a:spcPts val="0"/>
              </a:spcAft>
            </a:pPr>
            <a:r>
              <a:rPr lang="en-US" sz="1200" dirty="0" smtClean="0">
                <a:solidFill>
                  <a:prstClr val="black">
                    <a:tint val="75000"/>
                  </a:prstClr>
                </a:solidFill>
                <a:latin typeface="Arial" pitchFamily="34" charset="0"/>
                <a:cs typeface="+mn-cs"/>
              </a:rPr>
              <a:t>Data </a:t>
            </a:r>
            <a:r>
              <a:rPr lang="en-US" sz="1200" dirty="0">
                <a:solidFill>
                  <a:prstClr val="black">
                    <a:tint val="75000"/>
                  </a:prstClr>
                </a:solidFill>
                <a:latin typeface="Arial" pitchFamily="34" charset="0"/>
                <a:cs typeface="+mn-cs"/>
              </a:rPr>
              <a:t>Through </a:t>
            </a:r>
            <a:r>
              <a:rPr lang="en-US" sz="1200" dirty="0" smtClean="0">
                <a:solidFill>
                  <a:prstClr val="black">
                    <a:tint val="75000"/>
                  </a:prstClr>
                </a:solidFill>
                <a:latin typeface="Arial" pitchFamily="34" charset="0"/>
                <a:cs typeface="+mn-cs"/>
              </a:rPr>
              <a:t>November </a:t>
            </a:r>
            <a:r>
              <a:rPr lang="en-US" sz="1200" dirty="0">
                <a:solidFill>
                  <a:prstClr val="black">
                    <a:tint val="75000"/>
                  </a:prstClr>
                </a:solidFill>
                <a:latin typeface="Arial" pitchFamily="34" charset="0"/>
                <a:cs typeface="+mn-cs"/>
              </a:rPr>
              <a:t>2012</a:t>
            </a:r>
          </a:p>
        </p:txBody>
      </p:sp>
      <p:sp>
        <p:nvSpPr>
          <p:cNvPr id="1028" name="Slide Number Placeholder 3"/>
          <p:cNvSpPr txBox="1">
            <a:spLocks noGrp="1"/>
          </p:cNvSpPr>
          <p:nvPr/>
        </p:nvSpPr>
        <p:spPr bwMode="auto">
          <a:xfrm>
            <a:off x="6553200" y="6292850"/>
            <a:ext cx="2133600" cy="476250"/>
          </a:xfrm>
          <a:prstGeom prst="rect">
            <a:avLst/>
          </a:prstGeom>
          <a:noFill/>
          <a:ln w="9525">
            <a:noFill/>
            <a:miter lim="800000"/>
            <a:headEnd/>
            <a:tailEnd/>
          </a:ln>
        </p:spPr>
        <p:txBody>
          <a:bodyPr/>
          <a:lstStyle/>
          <a:p>
            <a:pPr algn="r" eaLnBrk="1" hangingPunct="1"/>
            <a:endParaRPr lang="en-US" sz="1400" dirty="0"/>
          </a:p>
        </p:txBody>
      </p:sp>
      <p:sp>
        <p:nvSpPr>
          <p:cNvPr id="1029"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dirty="0"/>
          </a:p>
        </p:txBody>
      </p:sp>
      <p:sp>
        <p:nvSpPr>
          <p:cNvPr id="1030" name="Rectangle 2"/>
          <p:cNvSpPr>
            <a:spLocks noChangeArrowheads="1"/>
          </p:cNvSpPr>
          <p:nvPr/>
        </p:nvSpPr>
        <p:spPr bwMode="auto">
          <a:xfrm>
            <a:off x="2971800" y="685800"/>
            <a:ext cx="5888038" cy="1593850"/>
          </a:xfrm>
          <a:prstGeom prst="rect">
            <a:avLst/>
          </a:prstGeom>
          <a:noFill/>
          <a:ln w="9525">
            <a:noFill/>
            <a:miter lim="800000"/>
            <a:headEnd/>
            <a:tailEnd/>
          </a:ln>
        </p:spPr>
        <p:txBody>
          <a:bodyPr anchor="ctr"/>
          <a:lstStyle/>
          <a:p>
            <a:pPr algn="ctr" eaLnBrk="1" hangingPunct="1"/>
            <a:r>
              <a:rPr lang="en-US" sz="2400" dirty="0">
                <a:solidFill>
                  <a:srgbClr val="0000FF"/>
                </a:solidFill>
                <a:latin typeface="Arial Rounded MT Bold" pitchFamily="34" charset="0"/>
              </a:rPr>
              <a:t>Metrics Detail: </a:t>
            </a:r>
            <a:r>
              <a:rPr lang="en-US" sz="2400" dirty="0">
                <a:solidFill>
                  <a:srgbClr val="800000"/>
                </a:solidFill>
                <a:latin typeface="Arial Rounded MT Bold" pitchFamily="34" charset="0"/>
              </a:rPr>
              <a:t>Commercial Interest Penalties Summary</a:t>
            </a:r>
            <a:br>
              <a:rPr lang="en-US" sz="2400" dirty="0">
                <a:solidFill>
                  <a:srgbClr val="800000"/>
                </a:solidFill>
                <a:latin typeface="Arial Rounded MT Bold" pitchFamily="34" charset="0"/>
              </a:rPr>
            </a:br>
            <a:r>
              <a:rPr lang="en-US" sz="1400" b="1" dirty="0" smtClean="0">
                <a:solidFill>
                  <a:schemeClr val="tx2"/>
                </a:solidFill>
              </a:rPr>
              <a:t> </a:t>
            </a:r>
            <a:r>
              <a:rPr lang="en-US" sz="1400" b="1" dirty="0" smtClean="0"/>
              <a:t>FY 2013 IPM Performance Betters FY 2013 goal</a:t>
            </a:r>
            <a:r>
              <a:rPr lang="en-US" sz="1400" b="1" dirty="0">
                <a:solidFill>
                  <a:schemeClr val="tx2"/>
                </a:solidFill>
              </a:rPr>
              <a:t/>
            </a:r>
            <a:br>
              <a:rPr lang="en-US" sz="1400" b="1" dirty="0">
                <a:solidFill>
                  <a:schemeClr val="tx2"/>
                </a:solidFill>
              </a:rPr>
            </a:br>
            <a:r>
              <a:rPr lang="en-US" sz="1000" dirty="0">
                <a:solidFill>
                  <a:schemeClr val="tx2"/>
                </a:solidFill>
              </a:rPr>
              <a:t> </a:t>
            </a:r>
            <a:r>
              <a:rPr lang="en-US" sz="1000" dirty="0">
                <a:solidFill>
                  <a:schemeClr val="tx2"/>
                </a:solidFill>
                <a:latin typeface="Arial Rounded MT Bold" pitchFamily="34" charset="0"/>
              </a:rPr>
              <a:t>[Results Data in </a:t>
            </a:r>
            <a:r>
              <a:rPr lang="en-US" sz="1000" dirty="0">
                <a:solidFill>
                  <a:srgbClr val="008000"/>
                </a:solidFill>
                <a:latin typeface="Arial Rounded MT Bold" pitchFamily="34" charset="0"/>
              </a:rPr>
              <a:t>Green</a:t>
            </a:r>
            <a:r>
              <a:rPr lang="en-US" sz="1000" dirty="0">
                <a:solidFill>
                  <a:schemeClr val="tx2"/>
                </a:solidFill>
                <a:latin typeface="Arial Rounded MT Bold" pitchFamily="34" charset="0"/>
              </a:rPr>
              <a:t> = Improvement From Previous Month]</a:t>
            </a:r>
          </a:p>
        </p:txBody>
      </p:sp>
      <p:graphicFrame>
        <p:nvGraphicFramePr>
          <p:cNvPr id="37894" name="Group 6"/>
          <p:cNvGraphicFramePr>
            <a:graphicFrameLocks noGrp="1"/>
          </p:cNvGraphicFramePr>
          <p:nvPr/>
        </p:nvGraphicFramePr>
        <p:xfrm>
          <a:off x="0" y="0"/>
          <a:ext cx="2463800" cy="2165986"/>
        </p:xfrm>
        <a:graphic>
          <a:graphicData uri="http://schemas.openxmlformats.org/drawingml/2006/table">
            <a:tbl>
              <a:tblPr/>
              <a:tblGrid>
                <a:gridCol w="1000125"/>
                <a:gridCol w="1463675"/>
              </a:tblGrid>
              <a:tr h="249238">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Linkages</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EDD4A1"/>
                    </a:solidFill>
                  </a:tcPr>
                </a:tc>
                <a:tc hMerge="1">
                  <a:txBody>
                    <a:bodyPr/>
                    <a:lstStyle/>
                    <a:p>
                      <a:endParaRPr lang="en-US"/>
                    </a:p>
                  </a:txBody>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Org</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OM</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B/Line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Enabling</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Metric Type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Performance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B/Scorecard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Operations</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Initiative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N/A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Strategic Goal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Corp Outcome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Improve Management and Support Services Timeliness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and Quality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r>
            </a:tbl>
          </a:graphicData>
        </a:graphic>
      </p:graphicFrame>
      <p:sp>
        <p:nvSpPr>
          <p:cNvPr id="1055" name="TextBox 7"/>
          <p:cNvSpPr txBox="1">
            <a:spLocks noChangeArrowheads="1"/>
          </p:cNvSpPr>
          <p:nvPr/>
        </p:nvSpPr>
        <p:spPr bwMode="auto">
          <a:xfrm>
            <a:off x="446088" y="5157788"/>
            <a:ext cx="3614737" cy="461962"/>
          </a:xfrm>
          <a:prstGeom prst="rect">
            <a:avLst/>
          </a:prstGeom>
          <a:noFill/>
          <a:ln w="9525">
            <a:noFill/>
            <a:miter lim="800000"/>
            <a:headEnd/>
            <a:tailEnd/>
          </a:ln>
        </p:spPr>
        <p:txBody>
          <a:bodyPr>
            <a:spAutoFit/>
          </a:bodyPr>
          <a:lstStyle/>
          <a:p>
            <a:r>
              <a:rPr lang="en-US" sz="800" dirty="0"/>
              <a:t>  *The monthly, FYTD, and annual goal for this measure is the same.</a:t>
            </a:r>
          </a:p>
          <a:p>
            <a:endParaRPr lang="en-US" sz="800" dirty="0"/>
          </a:p>
          <a:p>
            <a:r>
              <a:rPr lang="en-US" sz="800" dirty="0"/>
              <a:t>**No annual goal for total dollar value interest penalties.</a:t>
            </a:r>
          </a:p>
        </p:txBody>
      </p:sp>
      <p:sp>
        <p:nvSpPr>
          <p:cNvPr id="9"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6</a:t>
            </a:fld>
            <a:endParaRPr lang="en-US" dirty="0" smtClean="0">
              <a:solidFill>
                <a:srgbClr val="000000"/>
              </a:solidFill>
            </a:endParaRPr>
          </a:p>
        </p:txBody>
      </p:sp>
      <p:pic>
        <p:nvPicPr>
          <p:cNvPr id="1054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6088" y="2438400"/>
            <a:ext cx="8229600" cy="25600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07040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025" y="400050"/>
            <a:ext cx="7962900" cy="6660285"/>
          </a:xfrm>
          <a:prstGeom prst="rect">
            <a:avLst/>
          </a:prstGeom>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The FY 2013  </a:t>
            </a:r>
            <a:r>
              <a:rPr lang="en-US" sz="1400" b="1" i="1" u="sng" dirty="0" smtClean="0">
                <a:latin typeface="Arial Narrow" pitchFamily="34" charset="0"/>
                <a:cs typeface="Arial" pitchFamily="34" charset="0"/>
              </a:rPr>
              <a:t>interest per million dollars disbursed goal  $13 </a:t>
            </a:r>
            <a:r>
              <a:rPr lang="en-US" sz="1400" i="1" dirty="0" smtClean="0">
                <a:latin typeface="Arial Narrow" pitchFamily="34" charset="0"/>
                <a:cs typeface="Arial" pitchFamily="34" charset="0"/>
              </a:rPr>
              <a:t>for commercial payments subject to Prompt Pay Act (PPA) </a:t>
            </a:r>
            <a:r>
              <a:rPr lang="en-US" sz="1400" b="1" i="1" u="sng" dirty="0" smtClean="0">
                <a:latin typeface="Arial Narrow" pitchFamily="34" charset="0"/>
                <a:cs typeface="Arial" pitchFamily="34" charset="0"/>
              </a:rPr>
              <a:t>reflects a 5 percent improvement </a:t>
            </a:r>
            <a:r>
              <a:rPr lang="en-US" sz="1400" i="1" dirty="0" smtClean="0">
                <a:latin typeface="Arial Narrow" pitchFamily="34" charset="0"/>
                <a:cs typeface="Arial" pitchFamily="34" charset="0"/>
              </a:rPr>
              <a:t>over the FY 2012 actual performance level.</a:t>
            </a: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November 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a:latin typeface="Arial Narrow" pitchFamily="34" charset="0"/>
                <a:cs typeface="Arial" charset="0"/>
              </a:rPr>
              <a:t>VA Commercial Interest Per Million (IPM) </a:t>
            </a:r>
            <a:r>
              <a:rPr lang="en-US" sz="1400" dirty="0" smtClean="0">
                <a:latin typeface="Arial Narrow" pitchFamily="34" charset="0"/>
              </a:rPr>
              <a:t>increased from </a:t>
            </a:r>
            <a:r>
              <a:rPr lang="en-US" sz="1400" dirty="0" smtClean="0">
                <a:latin typeface="Arial Narrow" pitchFamily="34" charset="0"/>
                <a:cs typeface="Arial" charset="0"/>
              </a:rPr>
              <a:t>$</a:t>
            </a:r>
            <a:r>
              <a:rPr lang="en-US" sz="1400" dirty="0">
                <a:latin typeface="Arial Narrow" pitchFamily="34" charset="0"/>
              </a:rPr>
              <a:t>7</a:t>
            </a:r>
            <a:r>
              <a:rPr lang="en-US" sz="1400" dirty="0" smtClean="0">
                <a:latin typeface="Arial Narrow" pitchFamily="34" charset="0"/>
                <a:cs typeface="Arial" charset="0"/>
              </a:rPr>
              <a:t> in October to $12 for </a:t>
            </a:r>
            <a:r>
              <a:rPr lang="en-US" sz="1400" dirty="0" smtClean="0">
                <a:latin typeface="Arial Narrow" pitchFamily="34" charset="0"/>
              </a:rPr>
              <a:t>Novembe</a:t>
            </a:r>
            <a:r>
              <a:rPr lang="en-US" sz="1400" dirty="0" smtClean="0">
                <a:latin typeface="Arial Narrow" pitchFamily="34" charset="0"/>
                <a:cs typeface="Arial" charset="0"/>
              </a:rPr>
              <a:t>r.  However, the FY 2013 IPM level of $10 is </a:t>
            </a:r>
            <a:r>
              <a:rPr lang="en-US" sz="1400" dirty="0" smtClean="0">
                <a:latin typeface="Arial Narrow" pitchFamily="34" charset="0"/>
              </a:rPr>
              <a:t>33</a:t>
            </a:r>
            <a:r>
              <a:rPr lang="en-US" sz="1400" dirty="0" smtClean="0">
                <a:latin typeface="Arial Narrow" pitchFamily="34" charset="0"/>
                <a:cs typeface="Arial" charset="0"/>
              </a:rPr>
              <a:t> percent better than the FYTD 2012 performance level ($14) for the same period.</a:t>
            </a:r>
          </a:p>
          <a:p>
            <a:pPr marL="182804" indent="-182804" eaLnBrk="1" hangingPunct="1">
              <a:lnSpc>
                <a:spcPct val="80000"/>
              </a:lnSpc>
              <a:defRPr/>
            </a:pPr>
            <a:endParaRPr lang="en-US" sz="1400" dirty="0" smtClean="0">
              <a:latin typeface="Arial Narrow" pitchFamily="34" charset="0"/>
              <a:cs typeface="Arial" charset="0"/>
            </a:endParaRPr>
          </a:p>
          <a:p>
            <a:pPr lvl="1" indent="-182880">
              <a:lnSpc>
                <a:spcPct val="80000"/>
              </a:lnSpc>
              <a:buFontTx/>
              <a:buChar char="•"/>
              <a:defRPr/>
            </a:pPr>
            <a:r>
              <a:rPr lang="en-US" sz="1400" dirty="0" smtClean="0">
                <a:latin typeface="Arial Narrow" pitchFamily="34" charset="0"/>
                <a:cs typeface="Arial" charset="0"/>
              </a:rPr>
              <a:t>IPM on FSC processed commercial payments </a:t>
            </a:r>
            <a:r>
              <a:rPr lang="en-US" sz="1400" dirty="0" smtClean="0">
                <a:latin typeface="Arial Narrow" pitchFamily="34" charset="0"/>
              </a:rPr>
              <a:t>increased </a:t>
            </a:r>
            <a:r>
              <a:rPr lang="en-US" sz="1400" dirty="0" smtClean="0">
                <a:latin typeface="Arial Narrow" pitchFamily="34" charset="0"/>
                <a:cs typeface="Arial" charset="0"/>
              </a:rPr>
              <a:t>from $5 in </a:t>
            </a:r>
            <a:r>
              <a:rPr lang="en-US" sz="1400" dirty="0" smtClean="0">
                <a:latin typeface="Arial Narrow" pitchFamily="34" charset="0"/>
              </a:rPr>
              <a:t>Octo</a:t>
            </a:r>
            <a:r>
              <a:rPr lang="en-US" sz="1400" dirty="0" smtClean="0">
                <a:latin typeface="Arial Narrow" pitchFamily="34" charset="0"/>
                <a:cs typeface="Arial" charset="0"/>
              </a:rPr>
              <a:t>ber to $12 in </a:t>
            </a:r>
            <a:r>
              <a:rPr lang="en-US" sz="1400" dirty="0" smtClean="0">
                <a:latin typeface="Arial Narrow" pitchFamily="34" charset="0"/>
              </a:rPr>
              <a:t>Novem</a:t>
            </a:r>
            <a:r>
              <a:rPr lang="en-US" sz="1400" dirty="0" smtClean="0">
                <a:latin typeface="Arial Narrow" pitchFamily="34" charset="0"/>
                <a:cs typeface="Arial" charset="0"/>
              </a:rPr>
              <a:t>ber.  However, FSC’s </a:t>
            </a:r>
            <a:r>
              <a:rPr lang="en-US" sz="1400" dirty="0" smtClean="0">
                <a:latin typeface="Arial Narrow" pitchFamily="34" charset="0"/>
              </a:rPr>
              <a:t>FYTD 2013 IPM level of $8 is 26 percent better than the FYTD 2012 performance level ($11).</a:t>
            </a:r>
          </a:p>
          <a:p>
            <a:pPr lvl="1" indent="-182880">
              <a:lnSpc>
                <a:spcPct val="80000"/>
              </a:lnSpc>
              <a:buFontTx/>
              <a:buChar char="•"/>
              <a:defRPr/>
            </a:pPr>
            <a:endParaRPr lang="en-US" sz="1400" dirty="0" smtClean="0">
              <a:latin typeface="Arial Narrow" pitchFamily="34" charset="0"/>
            </a:endParaRPr>
          </a:p>
          <a:p>
            <a:pPr lvl="1" indent="-182880">
              <a:lnSpc>
                <a:spcPct val="80000"/>
              </a:lnSpc>
              <a:buFontTx/>
              <a:buChar char="•"/>
              <a:defRPr/>
            </a:pPr>
            <a:r>
              <a:rPr lang="en-US" sz="1400" dirty="0" smtClean="0">
                <a:latin typeface="Arial Narrow" pitchFamily="34" charset="0"/>
              </a:rPr>
              <a:t>FSC saw an increase in the numbers of invoices paying interest.  The majority were caused by station delay and were low dollar value (under $50) in interest.  The largest payment was $362.10.   November’s IPM of $12 was consistent with last year ($11) and we typically see an increase in our IPM rate November through Feb (holiday effect).  However, we feel it is a seasonal anomaly and do not believe this will prevent us from meeting the FY 2013 goal of $13.  </a:t>
            </a:r>
          </a:p>
          <a:p>
            <a:pPr lvl="1" indent="-182880">
              <a:lnSpc>
                <a:spcPct val="80000"/>
              </a:lnSpc>
              <a:buFontTx/>
              <a:buChar char="•"/>
              <a:defRPr/>
            </a:pPr>
            <a:endParaRPr lang="en-US" sz="1400" dirty="0" smtClean="0">
              <a:latin typeface="Arial Narrow" pitchFamily="34" charset="0"/>
            </a:endParaRPr>
          </a:p>
          <a:p>
            <a:pPr lvl="1" indent="-182880">
              <a:lnSpc>
                <a:spcPct val="80000"/>
              </a:lnSpc>
              <a:buFontTx/>
              <a:buChar char="•"/>
              <a:defRPr/>
            </a:pPr>
            <a:endParaRPr lang="en-US" sz="1400" dirty="0">
              <a:latin typeface="Arial Narrow" pitchFamily="34" charset="0"/>
            </a:endParaRPr>
          </a:p>
          <a:p>
            <a:pPr lvl="1" indent="-182880">
              <a:lnSpc>
                <a:spcPct val="80000"/>
              </a:lnSpc>
              <a:buFontTx/>
              <a:buChar char="•"/>
              <a:defRPr/>
            </a:pPr>
            <a:endParaRPr lang="en-US" sz="1400" dirty="0" smtClean="0">
              <a:latin typeface="Arial Narrow" pitchFamily="34" charset="0"/>
            </a:endParaRPr>
          </a:p>
          <a:p>
            <a:pPr marL="0" lvl="1">
              <a:lnSpc>
                <a:spcPct val="80000"/>
              </a:lnSpc>
              <a:defRPr/>
            </a:pPr>
            <a:r>
              <a:rPr lang="en-US" sz="1400" b="1" dirty="0" smtClean="0">
                <a:latin typeface="Arial Narrow" pitchFamily="34" charset="0"/>
              </a:rPr>
              <a:t>Supplemental Information:</a:t>
            </a:r>
          </a:p>
          <a:p>
            <a:pPr marL="182804" indent="-182804" eaLnBrk="1" hangingPunct="1">
              <a:lnSpc>
                <a:spcPct val="80000"/>
              </a:lnSpc>
              <a:defRPr/>
            </a:pPr>
            <a:endParaRPr lang="en-US" sz="1400" dirty="0" smtClean="0">
              <a:latin typeface="Arial Narrow" pitchFamily="34" charset="0"/>
              <a:cs typeface="Arial" charset="0"/>
            </a:endParaRPr>
          </a:p>
          <a:p>
            <a:pPr marL="182804" indent="-182804" eaLnBrk="1" hangingPunct="1">
              <a:lnSpc>
                <a:spcPct val="80000"/>
              </a:lnSpc>
              <a:buFontTx/>
              <a:buChar char="•"/>
              <a:defRPr/>
            </a:pPr>
            <a:r>
              <a:rPr lang="en-US" sz="1400" dirty="0" smtClean="0">
                <a:latin typeface="Arial Narrow" pitchFamily="34" charset="0"/>
                <a:cs typeface="Arial" charset="0"/>
              </a:rPr>
              <a:t>VA’s </a:t>
            </a:r>
            <a:r>
              <a:rPr lang="en-US" sz="1400" dirty="0">
                <a:latin typeface="Arial Narrow" pitchFamily="34" charset="0"/>
                <a:cs typeface="Arial" charset="0"/>
              </a:rPr>
              <a:t>overall IPM level </a:t>
            </a:r>
            <a:r>
              <a:rPr lang="en-US" sz="1400" dirty="0" smtClean="0">
                <a:latin typeface="Arial Narrow" pitchFamily="34" charset="0"/>
              </a:rPr>
              <a:t>increased </a:t>
            </a:r>
            <a:r>
              <a:rPr lang="en-US" sz="1400" dirty="0" smtClean="0">
                <a:latin typeface="Arial Narrow" pitchFamily="34" charset="0"/>
                <a:cs typeface="Arial" charset="0"/>
              </a:rPr>
              <a:t>from </a:t>
            </a:r>
            <a:r>
              <a:rPr lang="en-US" sz="1400" dirty="0" smtClean="0">
                <a:latin typeface="Arial Narrow" pitchFamily="34" charset="0"/>
              </a:rPr>
              <a:t>$19 in October to $26 in November.</a:t>
            </a:r>
            <a:r>
              <a:rPr lang="en-US" sz="1400" dirty="0" smtClean="0">
                <a:latin typeface="Arial Narrow" pitchFamily="34" charset="0"/>
                <a:cs typeface="Arial" charset="0"/>
              </a:rPr>
              <a:t>  However, VA’s FY 2013 IPM level ($22</a:t>
            </a:r>
            <a:r>
              <a:rPr lang="en-US" sz="1400" dirty="0" smtClean="0">
                <a:latin typeface="Arial Narrow" pitchFamily="34" charset="0"/>
              </a:rPr>
              <a:t>) is 44 </a:t>
            </a:r>
            <a:r>
              <a:rPr lang="en-US" sz="1400" dirty="0">
                <a:latin typeface="Arial Narrow" pitchFamily="34" charset="0"/>
              </a:rPr>
              <a:t>percent </a:t>
            </a:r>
            <a:r>
              <a:rPr lang="en-US" sz="1400" dirty="0" smtClean="0">
                <a:latin typeface="Arial Narrow" pitchFamily="34" charset="0"/>
              </a:rPr>
              <a:t> lower </a:t>
            </a:r>
            <a:r>
              <a:rPr lang="en-US" sz="1400" dirty="0">
                <a:latin typeface="Arial Narrow" pitchFamily="34" charset="0"/>
              </a:rPr>
              <a:t>than </a:t>
            </a:r>
            <a:r>
              <a:rPr lang="en-US" sz="1400" dirty="0" smtClean="0">
                <a:latin typeface="Arial Narrow" pitchFamily="34" charset="0"/>
              </a:rPr>
              <a:t>the FYTD 2012 </a:t>
            </a:r>
            <a:r>
              <a:rPr lang="en-US" sz="1400" dirty="0">
                <a:latin typeface="Arial Narrow" pitchFamily="34" charset="0"/>
              </a:rPr>
              <a:t>performance level </a:t>
            </a:r>
            <a:r>
              <a:rPr lang="en-US" sz="1400" dirty="0" smtClean="0">
                <a:latin typeface="Arial Narrow" pitchFamily="34" charset="0"/>
              </a:rPr>
              <a:t>($40)</a:t>
            </a:r>
            <a:endParaRPr lang="en-US" sz="1400" dirty="0" smtClean="0">
              <a:latin typeface="Arial Narrow" pitchFamily="34" charset="0"/>
              <a:cs typeface="Arial" charset="0"/>
            </a:endParaRPr>
          </a:p>
          <a:p>
            <a:pPr marL="182804" indent="-182804" eaLnBrk="1" hangingPunct="1">
              <a:lnSpc>
                <a:spcPct val="80000"/>
              </a:lnSpc>
              <a:defRPr/>
            </a:pPr>
            <a:endParaRPr lang="en-US" sz="1400" dirty="0">
              <a:solidFill>
                <a:srgbClr val="FF0000"/>
              </a:solidFill>
              <a:latin typeface="Arial Narrow" pitchFamily="34" charset="0"/>
              <a:cs typeface="Arial" charset="0"/>
            </a:endParaRPr>
          </a:p>
          <a:p>
            <a:pPr lvl="1" indent="-182880">
              <a:lnSpc>
                <a:spcPct val="80000"/>
              </a:lnSpc>
              <a:buFontTx/>
              <a:buChar char="•"/>
              <a:defRPr/>
            </a:pPr>
            <a:r>
              <a:rPr lang="en-US" sz="1400" dirty="0" smtClean="0">
                <a:latin typeface="Arial Narrow" pitchFamily="34" charset="0"/>
              </a:rPr>
              <a:t>IPM on Fee Basis payments increased from $148 in October to $154 in November.  Additionally, the FYTD 2013 IPM level ($151) is 54 percent lower than the FYTD 2012 performance level ($331)</a:t>
            </a:r>
          </a:p>
          <a:p>
            <a:pPr lvl="2" indent="-182880">
              <a:lnSpc>
                <a:spcPct val="80000"/>
              </a:lnSpc>
              <a:buFontTx/>
              <a:buChar char="•"/>
              <a:defRPr/>
            </a:pPr>
            <a:r>
              <a:rPr lang="en-US" sz="1400" dirty="0" smtClean="0">
                <a:latin typeface="Arial Narrow" pitchFamily="34" charset="0"/>
              </a:rPr>
              <a:t>Three stations paid $5.5K in Fee Basis interest penalties (28 percent of Fee Basis interest for November).  The stations were</a:t>
            </a:r>
            <a:r>
              <a:rPr lang="en-US" sz="1400" dirty="0">
                <a:latin typeface="Arial Narrow" pitchFamily="34" charset="0"/>
              </a:rPr>
              <a:t>: Cleveland, </a:t>
            </a:r>
            <a:r>
              <a:rPr lang="en-US" sz="1400" dirty="0" smtClean="0">
                <a:latin typeface="Arial Narrow" pitchFamily="34" charset="0"/>
              </a:rPr>
              <a:t>OH, Kansas City, MO, and Cincinnati, OH.</a:t>
            </a:r>
          </a:p>
          <a:p>
            <a:pPr>
              <a:lnSpc>
                <a:spcPct val="80000"/>
              </a:lnSpc>
              <a:defRPr/>
            </a:pPr>
            <a:endParaRPr lang="en-US" sz="1200" dirty="0">
              <a:latin typeface="Arial Narrow" pitchFamily="34" charset="0"/>
            </a:endParaRPr>
          </a:p>
          <a:p>
            <a:pPr>
              <a:lnSpc>
                <a:spcPct val="80000"/>
              </a:lnSpc>
              <a:defRPr/>
            </a:pPr>
            <a:r>
              <a:rPr lang="en-US" sz="1200" dirty="0" smtClean="0"/>
              <a:t>Last </a:t>
            </a:r>
            <a:r>
              <a:rPr lang="en-US" sz="1200" dirty="0"/>
              <a:t>12 Months:</a:t>
            </a:r>
          </a:p>
          <a:p>
            <a:pPr eaLnBrk="1" hangingPunct="1">
              <a:buFontTx/>
              <a:buChar char="•"/>
              <a:defRPr/>
            </a:pPr>
            <a:r>
              <a:rPr lang="en-US" sz="1200" dirty="0"/>
              <a:t>Commercial Interest </a:t>
            </a:r>
            <a:r>
              <a:rPr lang="en-US" sz="1200" dirty="0" smtClean="0"/>
              <a:t>$178K</a:t>
            </a:r>
            <a:endParaRPr lang="en-US" sz="1200" dirty="0"/>
          </a:p>
          <a:p>
            <a:pPr eaLnBrk="1" hangingPunct="1">
              <a:buFontTx/>
              <a:buChar char="•"/>
              <a:defRPr/>
            </a:pPr>
            <a:r>
              <a:rPr lang="en-US" sz="1200" dirty="0"/>
              <a:t>Commercial PPA Principal Amount </a:t>
            </a:r>
            <a:r>
              <a:rPr lang="en-US" sz="1200" dirty="0" smtClean="0"/>
              <a:t>$14.4B</a:t>
            </a:r>
          </a:p>
          <a:p>
            <a:pPr eaLnBrk="1" hangingPunct="1">
              <a:defRPr/>
            </a:pPr>
            <a:endParaRPr lang="en-US" sz="1200" dirty="0" smtClean="0"/>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endParaRPr lang="en-US" sz="1000" dirty="0">
              <a:latin typeface="Arial Narrow" pitchFamily="34" charset="0"/>
            </a:endParaRP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Robert Adams, Deputy Director, VA Financial Services Center, (512) 460-5002</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December 7, 2012</a:t>
            </a:r>
            <a:endParaRPr lang="en-US" sz="1000" dirty="0">
              <a:latin typeface="Arial Narrow" pitchFamily="34" charset="0"/>
            </a:endParaRPr>
          </a:p>
        </p:txBody>
      </p:sp>
      <p:sp>
        <p:nvSpPr>
          <p:cNvPr id="3"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7</a:t>
            </a:fld>
            <a:endParaRPr lang="en-US" dirty="0" smtClean="0">
              <a:solidFill>
                <a:srgbClr val="000000"/>
              </a:solidFill>
            </a:endParaRPr>
          </a:p>
        </p:txBody>
      </p:sp>
    </p:spTree>
    <p:extLst>
      <p:ext uri="{BB962C8B-B14F-4D97-AF65-F5344CB8AC3E}">
        <p14:creationId xmlns="" xmlns:p14="http://schemas.microsoft.com/office/powerpoint/2010/main" val="4072712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ChangeArrowheads="1"/>
          </p:cNvSpPr>
          <p:nvPr/>
        </p:nvSpPr>
        <p:spPr bwMode="auto">
          <a:xfrm>
            <a:off x="457200" y="228600"/>
            <a:ext cx="8153400" cy="919163"/>
          </a:xfrm>
          <a:prstGeom prst="rect">
            <a:avLst/>
          </a:prstGeom>
          <a:solidFill>
            <a:schemeClr val="bg1">
              <a:lumMod val="50000"/>
            </a:schemeClr>
          </a:solidFill>
          <a:ln w="9525">
            <a:noFill/>
            <a:miter lim="800000"/>
            <a:headEnd/>
            <a:tailEnd/>
          </a:ln>
        </p:spPr>
        <p:txBody>
          <a:bodyPr anchor="ctr"/>
          <a:lstStyle/>
          <a:p>
            <a:pPr algn="ctr" eaLnBrk="1" hangingPunct="1"/>
            <a:r>
              <a:rPr lang="en-US" sz="2400" b="1" dirty="0">
                <a:solidFill>
                  <a:schemeClr val="bg1"/>
                </a:solidFill>
                <a:latin typeface="Tahoma" pitchFamily="34" charset="0"/>
              </a:rPr>
              <a:t>FY </a:t>
            </a:r>
            <a:r>
              <a:rPr lang="en-US" sz="2400" b="1" dirty="0" smtClean="0">
                <a:solidFill>
                  <a:schemeClr val="bg1"/>
                </a:solidFill>
                <a:latin typeface="Tahoma" pitchFamily="34" charset="0"/>
              </a:rPr>
              <a:t>2013 </a:t>
            </a:r>
            <a:r>
              <a:rPr lang="en-US" sz="2400" b="1" dirty="0">
                <a:solidFill>
                  <a:schemeClr val="bg1"/>
                </a:solidFill>
                <a:latin typeface="Tahoma" pitchFamily="34" charset="0"/>
              </a:rPr>
              <a:t>Interest per $Million</a:t>
            </a:r>
            <a:r>
              <a:rPr lang="en-US" b="1" dirty="0">
                <a:solidFill>
                  <a:schemeClr val="bg1"/>
                </a:solidFill>
                <a:latin typeface="Tahoma" pitchFamily="34" charset="0"/>
              </a:rPr>
              <a:t/>
            </a:r>
            <a:br>
              <a:rPr lang="en-US" b="1" dirty="0">
                <a:solidFill>
                  <a:schemeClr val="bg1"/>
                </a:solidFill>
                <a:latin typeface="Tahoma" pitchFamily="34" charset="0"/>
              </a:rPr>
            </a:br>
            <a:r>
              <a:rPr lang="en-US" dirty="0">
                <a:solidFill>
                  <a:schemeClr val="bg1"/>
                </a:solidFill>
                <a:latin typeface="Tahoma" pitchFamily="34" charset="0"/>
              </a:rPr>
              <a:t>Commercial Payments</a:t>
            </a:r>
          </a:p>
        </p:txBody>
      </p:sp>
      <p:sp>
        <p:nvSpPr>
          <p:cNvPr id="9222" name="Text Box 7"/>
          <p:cNvSpPr txBox="1">
            <a:spLocks noChangeArrowheads="1"/>
          </p:cNvSpPr>
          <p:nvPr/>
        </p:nvSpPr>
        <p:spPr bwMode="auto">
          <a:xfrm>
            <a:off x="457199" y="5694363"/>
            <a:ext cx="8115301" cy="600164"/>
          </a:xfrm>
          <a:prstGeom prst="rect">
            <a:avLst/>
          </a:prstGeom>
          <a:solidFill>
            <a:srgbClr val="FFFFCC"/>
          </a:solidFill>
          <a:ln w="12700" algn="ctr">
            <a:solidFill>
              <a:schemeClr val="tx1"/>
            </a:solidFill>
            <a:miter lim="800000"/>
            <a:headEnd/>
            <a:tailEnd/>
          </a:ln>
        </p:spPr>
        <p:txBody>
          <a:bodyPr wrap="square">
            <a:spAutoFit/>
          </a:bodyPr>
          <a:lstStyle/>
          <a:p>
            <a:r>
              <a:rPr lang="en-US" sz="1100" b="1" dirty="0"/>
              <a:t>Bottom Line: </a:t>
            </a:r>
          </a:p>
          <a:p>
            <a:pPr>
              <a:buFont typeface="Arial" charset="0"/>
              <a:buChar char="•"/>
            </a:pPr>
            <a:r>
              <a:rPr lang="en-US" sz="1100" b="1" dirty="0"/>
              <a:t> </a:t>
            </a:r>
            <a:r>
              <a:rPr lang="en-US" sz="1100" dirty="0" smtClean="0"/>
              <a:t>VA Commercial Payments Interest Per Million (IPM) increased from $7 in October to $12 for </a:t>
            </a:r>
            <a:r>
              <a:rPr lang="en-US" sz="1100" dirty="0"/>
              <a:t>November. </a:t>
            </a:r>
            <a:r>
              <a:rPr lang="en-US" sz="1100" dirty="0" smtClean="0"/>
              <a:t>However, </a:t>
            </a:r>
            <a:r>
              <a:rPr lang="en-US" sz="1100" dirty="0"/>
              <a:t>FY </a:t>
            </a:r>
            <a:r>
              <a:rPr lang="en-US" sz="1100" dirty="0" smtClean="0"/>
              <a:t>2013 </a:t>
            </a:r>
            <a:r>
              <a:rPr lang="en-US" sz="1100" dirty="0"/>
              <a:t>represents an improvement over both the November </a:t>
            </a:r>
            <a:r>
              <a:rPr lang="en-US" sz="1100" dirty="0" smtClean="0"/>
              <a:t>2011 </a:t>
            </a:r>
            <a:r>
              <a:rPr lang="en-US" sz="1100" dirty="0"/>
              <a:t>(</a:t>
            </a:r>
            <a:r>
              <a:rPr lang="en-US" sz="1100" dirty="0" smtClean="0"/>
              <a:t>20 </a:t>
            </a:r>
            <a:r>
              <a:rPr lang="en-US" sz="1100" dirty="0"/>
              <a:t>percent) and FY </a:t>
            </a:r>
            <a:r>
              <a:rPr lang="en-US" sz="1100" dirty="0" smtClean="0"/>
              <a:t>2012 </a:t>
            </a:r>
            <a:r>
              <a:rPr lang="en-US" sz="1100" dirty="0"/>
              <a:t>YTD </a:t>
            </a:r>
            <a:r>
              <a:rPr lang="en-US" sz="1100" dirty="0" smtClean="0"/>
              <a:t>(33 </a:t>
            </a:r>
            <a:r>
              <a:rPr lang="en-US" sz="1100" dirty="0"/>
              <a:t>percent) performance periods. </a:t>
            </a:r>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8</a:t>
            </a:fld>
            <a:endParaRPr lang="en-US" dirty="0" smtClean="0">
              <a:solidFill>
                <a:srgbClr val="000000"/>
              </a:solidFill>
            </a:endParaRPr>
          </a:p>
        </p:txBody>
      </p:sp>
      <p:pic>
        <p:nvPicPr>
          <p:cNvPr id="1054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5272" y="1295400"/>
            <a:ext cx="5979154" cy="434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75537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138495</TotalTime>
  <Words>1028</Words>
  <Application>Microsoft Office PowerPoint</Application>
  <PresentationFormat>On-screen Show (4:3)</PresentationFormat>
  <Paragraphs>208</Paragraphs>
  <Slides>8</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Worksheet</vt:lpstr>
      <vt:lpstr>Improper Payments Initiative</vt:lpstr>
      <vt:lpstr>Slide 2</vt:lpstr>
      <vt:lpstr>Metric:</vt:lpstr>
      <vt:lpstr>Slide 4</vt:lpstr>
      <vt:lpstr>Metric:</vt:lpstr>
      <vt:lpstr>Slide 6</vt:lpstr>
      <vt:lpstr>Slide 7</vt:lpstr>
      <vt:lpstr>Slide 8</vt:lpstr>
    </vt:vector>
  </TitlesOfParts>
  <Company>Department of Veterans Affairs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J. Schroeder</cp:lastModifiedBy>
  <cp:revision>680</cp:revision>
  <cp:lastPrinted>2012-09-07T15:17:07Z</cp:lastPrinted>
  <dcterms:created xsi:type="dcterms:W3CDTF">2011-01-25T19:25:14Z</dcterms:created>
  <dcterms:modified xsi:type="dcterms:W3CDTF">2012-12-12T13:43:36Z</dcterms:modified>
</cp:coreProperties>
</file>