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
  </p:notesMasterIdLst>
  <p:handoutMasterIdLst>
    <p:handoutMasterId r:id="rId10"/>
  </p:handoutMasterIdLst>
  <p:sldIdLst>
    <p:sldId id="351" r:id="rId5"/>
    <p:sldId id="395" r:id="rId6"/>
    <p:sldId id="359" r:id="rId7"/>
    <p:sldId id="396" r:id="rId8"/>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hn D Gardner" initials="" lastIdx="7" clrIdx="0"/>
  <p:cmAuthor id="1" name="EIE Desktop Technologies" initials="EDT"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89" autoAdjust="0"/>
    <p:restoredTop sz="90327" autoAdjust="0"/>
  </p:normalViewPr>
  <p:slideViewPr>
    <p:cSldViewPr>
      <p:cViewPr>
        <p:scale>
          <a:sx n="95" d="100"/>
          <a:sy n="95" d="100"/>
        </p:scale>
        <p:origin x="-1014" y="3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970" b="0" i="0" baseline="0"/>
            </a:pPr>
            <a:r>
              <a:rPr lang="en-US" sz="1000" b="0" i="0" baseline="0" dirty="0" smtClean="0"/>
              <a:t>Percent Paid Within 15 Days of Receipt of Proper Payment Documentation</a:t>
            </a:r>
          </a:p>
        </c:rich>
      </c:tx>
      <c:layout>
        <c:manualLayout>
          <c:xMode val="edge"/>
          <c:yMode val="edge"/>
          <c:x val="0.155266449"/>
          <c:y val="3.38025354E-2"/>
        </c:manualLayout>
      </c:layout>
      <c:overlay val="0"/>
    </c:title>
    <c:autoTitleDeleted val="0"/>
    <c:plotArea>
      <c:layout/>
      <c:barChart>
        <c:barDir val="col"/>
        <c:grouping val="clustered"/>
        <c:varyColors val="0"/>
        <c:ser>
          <c:idx val="0"/>
          <c:order val="0"/>
          <c:tx>
            <c:strRef>
              <c:f>Sheet1!$A$2</c:f>
              <c:strCache>
                <c:ptCount val="1"/>
                <c:pt idx="0">
                  <c:v>Monthly FY 2014 Plan</c:v>
                </c:pt>
              </c:strCache>
            </c:strRef>
          </c:tx>
          <c:spPr>
            <a:solidFill>
              <a:srgbClr val="800000"/>
            </a:solidFill>
          </c:spPr>
          <c:invertIfNegative val="0"/>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Sheet1!$B$2:$M$2</c:f>
              <c:numCache>
                <c:formatCode>0%</c:formatCode>
                <c:ptCount val="12"/>
                <c:pt idx="0">
                  <c:v>0.93</c:v>
                </c:pt>
                <c:pt idx="1">
                  <c:v>0.93</c:v>
                </c:pt>
                <c:pt idx="2">
                  <c:v>0.93</c:v>
                </c:pt>
                <c:pt idx="3">
                  <c:v>0.93</c:v>
                </c:pt>
                <c:pt idx="4">
                  <c:v>0.93</c:v>
                </c:pt>
                <c:pt idx="5">
                  <c:v>0.93</c:v>
                </c:pt>
                <c:pt idx="6">
                  <c:v>0.93</c:v>
                </c:pt>
                <c:pt idx="7">
                  <c:v>0.93</c:v>
                </c:pt>
                <c:pt idx="8">
                  <c:v>0.93</c:v>
                </c:pt>
                <c:pt idx="9">
                  <c:v>0.93</c:v>
                </c:pt>
                <c:pt idx="10">
                  <c:v>0.93</c:v>
                </c:pt>
                <c:pt idx="11">
                  <c:v>0.93</c:v>
                </c:pt>
              </c:numCache>
            </c:numRef>
          </c:val>
        </c:ser>
        <c:ser>
          <c:idx val="1"/>
          <c:order val="1"/>
          <c:tx>
            <c:strRef>
              <c:f>Sheet1!$A$3</c:f>
              <c:strCache>
                <c:ptCount val="1"/>
                <c:pt idx="0">
                  <c:v>Monthly FY 2014 Actual</c:v>
                </c:pt>
              </c:strCache>
            </c:strRef>
          </c:tx>
          <c:spPr>
            <a:solidFill>
              <a:srgbClr val="002060"/>
            </a:solidFill>
          </c:spPr>
          <c:invertIfNegative val="0"/>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Sheet1!$B$3:$M$3</c:f>
              <c:numCache>
                <c:formatCode>0%</c:formatCode>
                <c:ptCount val="12"/>
                <c:pt idx="0">
                  <c:v>0.89671380363168884</c:v>
                </c:pt>
                <c:pt idx="1">
                  <c:v>0.98102271738872593</c:v>
                </c:pt>
                <c:pt idx="2">
                  <c:v>0.95953227520985296</c:v>
                </c:pt>
              </c:numCache>
            </c:numRef>
          </c:val>
        </c:ser>
        <c:dLbls>
          <c:showLegendKey val="0"/>
          <c:showVal val="0"/>
          <c:showCatName val="0"/>
          <c:showSerName val="0"/>
          <c:showPercent val="0"/>
          <c:showBubbleSize val="0"/>
        </c:dLbls>
        <c:gapWidth val="150"/>
        <c:axId val="53331072"/>
        <c:axId val="53332608"/>
      </c:barChart>
      <c:lineChart>
        <c:grouping val="standard"/>
        <c:varyColors val="0"/>
        <c:ser>
          <c:idx val="2"/>
          <c:order val="2"/>
          <c:tx>
            <c:strRef>
              <c:f>Sheet1!$A$4</c:f>
              <c:strCache>
                <c:ptCount val="1"/>
                <c:pt idx="0">
                  <c:v>FYTD 2014 Plan</c:v>
                </c:pt>
              </c:strCache>
            </c:strRef>
          </c:tx>
          <c:spPr>
            <a:ln>
              <a:solidFill>
                <a:srgbClr val="C00000"/>
              </a:solidFill>
              <a:prstDash val="solid"/>
            </a:ln>
          </c:spPr>
          <c:marker>
            <c:symbol val="triangle"/>
            <c:size val="5"/>
            <c:spPr>
              <a:solidFill>
                <a:srgbClr val="C00000"/>
              </a:solidFill>
              <a:ln>
                <a:noFill/>
              </a:ln>
            </c:spPr>
          </c:marker>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Sheet1!$B$4:$M$4</c:f>
              <c:numCache>
                <c:formatCode>0%</c:formatCode>
                <c:ptCount val="12"/>
                <c:pt idx="0">
                  <c:v>0.93</c:v>
                </c:pt>
                <c:pt idx="1">
                  <c:v>0.93</c:v>
                </c:pt>
                <c:pt idx="2">
                  <c:v>0.93</c:v>
                </c:pt>
                <c:pt idx="3">
                  <c:v>0.93</c:v>
                </c:pt>
                <c:pt idx="4">
                  <c:v>0.93</c:v>
                </c:pt>
                <c:pt idx="5">
                  <c:v>0.93</c:v>
                </c:pt>
                <c:pt idx="6">
                  <c:v>0.93</c:v>
                </c:pt>
                <c:pt idx="7">
                  <c:v>0.93</c:v>
                </c:pt>
                <c:pt idx="8">
                  <c:v>0.93</c:v>
                </c:pt>
                <c:pt idx="9">
                  <c:v>0.93</c:v>
                </c:pt>
                <c:pt idx="10">
                  <c:v>0.93</c:v>
                </c:pt>
                <c:pt idx="11">
                  <c:v>0.93</c:v>
                </c:pt>
              </c:numCache>
            </c:numRef>
          </c:val>
          <c:smooth val="0"/>
        </c:ser>
        <c:ser>
          <c:idx val="3"/>
          <c:order val="3"/>
          <c:tx>
            <c:strRef>
              <c:f>Sheet1!$A$5</c:f>
              <c:strCache>
                <c:ptCount val="1"/>
                <c:pt idx="0">
                  <c:v>FYTD 2014 Actual</c:v>
                </c:pt>
              </c:strCache>
            </c:strRef>
          </c:tx>
          <c:spPr>
            <a:ln>
              <a:solidFill>
                <a:srgbClr val="0070C0"/>
              </a:solidFill>
            </a:ln>
          </c:spPr>
          <c:marker>
            <c:symbol val="circle"/>
            <c:size val="7"/>
            <c:spPr>
              <a:solidFill>
                <a:srgbClr val="0070C0"/>
              </a:solidFill>
              <a:ln>
                <a:noFill/>
              </a:ln>
            </c:spPr>
          </c:marker>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Sheet1!$B$5:$M$5</c:f>
              <c:numCache>
                <c:formatCode>0%</c:formatCode>
                <c:ptCount val="12"/>
                <c:pt idx="0">
                  <c:v>0.89671380363168884</c:v>
                </c:pt>
                <c:pt idx="1">
                  <c:v>0.96715755257368241</c:v>
                </c:pt>
                <c:pt idx="2">
                  <c:v>0.96448143669436792</c:v>
                </c:pt>
              </c:numCache>
            </c:numRef>
          </c:val>
          <c:smooth val="0"/>
        </c:ser>
        <c:ser>
          <c:idx val="4"/>
          <c:order val="4"/>
          <c:tx>
            <c:strRef>
              <c:f>Sheet1!$A$6</c:f>
              <c:strCache>
                <c:ptCount val="1"/>
                <c:pt idx="0">
                  <c:v>FYTD 2014 Var %</c:v>
                </c:pt>
              </c:strCache>
            </c:strRef>
          </c:tx>
          <c:spPr>
            <a:ln>
              <a:noFill/>
            </a:ln>
          </c:spPr>
          <c:marker>
            <c:symbol val="none"/>
          </c:marker>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Sheet1!$B$6:$M$6</c:f>
              <c:numCache>
                <c:formatCode>0%</c:formatCode>
                <c:ptCount val="12"/>
                <c:pt idx="0">
                  <c:v>-3.5791608998184087E-2</c:v>
                </c:pt>
                <c:pt idx="1">
                  <c:v>3.9954357606110068E-2</c:v>
                </c:pt>
                <c:pt idx="2">
                  <c:v>3.7076813649857925E-2</c:v>
                </c:pt>
                <c:pt idx="3" formatCode="0.0">
                  <c:v>#N/A</c:v>
                </c:pt>
                <c:pt idx="4" formatCode="0.0">
                  <c:v>#N/A</c:v>
                </c:pt>
                <c:pt idx="5" formatCode="0.0">
                  <c:v>#N/A</c:v>
                </c:pt>
                <c:pt idx="6" formatCode="0.0">
                  <c:v>#N/A</c:v>
                </c:pt>
                <c:pt idx="7" formatCode="0.0">
                  <c:v>#N/A</c:v>
                </c:pt>
                <c:pt idx="8" formatCode="0.0">
                  <c:v>#N/A</c:v>
                </c:pt>
                <c:pt idx="9" formatCode="0.0">
                  <c:v>#N/A</c:v>
                </c:pt>
                <c:pt idx="10" formatCode="0.0">
                  <c:v>#N/A</c:v>
                </c:pt>
                <c:pt idx="11" formatCode="0.0">
                  <c:v>#N/A</c:v>
                </c:pt>
              </c:numCache>
            </c:numRef>
          </c:val>
          <c:smooth val="0"/>
        </c:ser>
        <c:ser>
          <c:idx val="5"/>
          <c:order val="5"/>
          <c:tx>
            <c:strRef>
              <c:f>Sheet1!$A$7</c:f>
              <c:strCache>
                <c:ptCount val="1"/>
                <c:pt idx="0">
                  <c:v>FYTD 2013 Actual</c:v>
                </c:pt>
              </c:strCache>
            </c:strRef>
          </c:tx>
          <c:spPr>
            <a:ln>
              <a:solidFill>
                <a:srgbClr val="00B050"/>
              </a:solidFill>
              <a:prstDash val="dash"/>
            </a:ln>
          </c:spPr>
          <c:marker>
            <c:symbol val="none"/>
          </c:marker>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Sheet1!$B$7:$M$7</c:f>
              <c:numCache>
                <c:formatCode>0%</c:formatCode>
                <c:ptCount val="12"/>
                <c:pt idx="0">
                  <c:v>0.94</c:v>
                </c:pt>
                <c:pt idx="1">
                  <c:v>0.94</c:v>
                </c:pt>
                <c:pt idx="2">
                  <c:v>0.94</c:v>
                </c:pt>
                <c:pt idx="3">
                  <c:v>0.94</c:v>
                </c:pt>
                <c:pt idx="4">
                  <c:v>0.94</c:v>
                </c:pt>
                <c:pt idx="5">
                  <c:v>0.94</c:v>
                </c:pt>
                <c:pt idx="6">
                  <c:v>0.94</c:v>
                </c:pt>
                <c:pt idx="7">
                  <c:v>0.94</c:v>
                </c:pt>
                <c:pt idx="8">
                  <c:v>0.94</c:v>
                </c:pt>
                <c:pt idx="9">
                  <c:v>0.94</c:v>
                </c:pt>
                <c:pt idx="10">
                  <c:v>0.94</c:v>
                </c:pt>
                <c:pt idx="11">
                  <c:v>0.95</c:v>
                </c:pt>
              </c:numCache>
            </c:numRef>
          </c:val>
          <c:smooth val="0"/>
        </c:ser>
        <c:dLbls>
          <c:showLegendKey val="0"/>
          <c:showVal val="0"/>
          <c:showCatName val="0"/>
          <c:showSerName val="0"/>
          <c:showPercent val="0"/>
          <c:showBubbleSize val="0"/>
        </c:dLbls>
        <c:marker val="1"/>
        <c:smooth val="0"/>
        <c:axId val="53331072"/>
        <c:axId val="53332608"/>
      </c:lineChart>
      <c:catAx>
        <c:axId val="53331072"/>
        <c:scaling>
          <c:orientation val="minMax"/>
        </c:scaling>
        <c:delete val="0"/>
        <c:axPos val="b"/>
        <c:numFmt formatCode="General" sourceLinked="1"/>
        <c:majorTickMark val="none"/>
        <c:minorTickMark val="none"/>
        <c:tickLblPos val="nextTo"/>
        <c:txPr>
          <a:bodyPr/>
          <a:lstStyle/>
          <a:p>
            <a:pPr>
              <a:defRPr sz="970"/>
            </a:pPr>
            <a:endParaRPr lang="en-US"/>
          </a:p>
        </c:txPr>
        <c:crossAx val="53332608"/>
        <c:crosses val="autoZero"/>
        <c:auto val="1"/>
        <c:lblAlgn val="ctr"/>
        <c:lblOffset val="100"/>
        <c:noMultiLvlLbl val="0"/>
      </c:catAx>
      <c:valAx>
        <c:axId val="53332608"/>
        <c:scaling>
          <c:orientation val="minMax"/>
          <c:max val="1"/>
          <c:min val="0"/>
        </c:scaling>
        <c:delete val="0"/>
        <c:axPos val="l"/>
        <c:majorGridlines/>
        <c:numFmt formatCode="0%" sourceLinked="1"/>
        <c:majorTickMark val="none"/>
        <c:minorTickMark val="none"/>
        <c:tickLblPos val="nextTo"/>
        <c:txPr>
          <a:bodyPr/>
          <a:lstStyle/>
          <a:p>
            <a:pPr>
              <a:defRPr sz="970"/>
            </a:pPr>
            <a:endParaRPr lang="en-US"/>
          </a:p>
        </c:txPr>
        <c:crossAx val="53331072"/>
        <c:crosses val="autoZero"/>
        <c:crossBetween val="between"/>
      </c:valAx>
      <c:dTable>
        <c:showHorzBorder val="1"/>
        <c:showVertBorder val="1"/>
        <c:showOutline val="1"/>
        <c:showKeys val="1"/>
      </c:dTable>
    </c:plotArea>
    <c:plotVisOnly val="1"/>
    <c:dispBlanksAs val="gap"/>
    <c:showDLblsOverMax val="0"/>
  </c:chart>
  <c:txPr>
    <a:bodyPr/>
    <a:lstStyle/>
    <a:p>
      <a:pPr>
        <a:defRPr sz="1000" baseline="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970" b="0" i="0" baseline="0"/>
            </a:pPr>
            <a:r>
              <a:rPr lang="en-US" sz="1000" b="0" i="0" baseline="0" dirty="0" smtClean="0"/>
              <a:t>Percent Paid Within 15 Days of Receipt of Proper Payment Document</a:t>
            </a:r>
            <a:endParaRPr lang="en-US" sz="1000" b="0" i="0" baseline="0" dirty="0"/>
          </a:p>
        </c:rich>
      </c:tx>
      <c:layout>
        <c:manualLayout>
          <c:xMode val="edge"/>
          <c:yMode val="edge"/>
          <c:x val="0.155266449"/>
          <c:y val="3.38025354E-2"/>
        </c:manualLayout>
      </c:layout>
      <c:overlay val="0"/>
    </c:title>
    <c:autoTitleDeleted val="0"/>
    <c:plotArea>
      <c:layout/>
      <c:barChart>
        <c:barDir val="col"/>
        <c:grouping val="clustered"/>
        <c:varyColors val="0"/>
        <c:ser>
          <c:idx val="0"/>
          <c:order val="0"/>
          <c:tx>
            <c:strRef>
              <c:f>Sheet1!$A$2</c:f>
              <c:strCache>
                <c:ptCount val="1"/>
                <c:pt idx="0">
                  <c:v>Monthly FY 2014 Plan</c:v>
                </c:pt>
              </c:strCache>
            </c:strRef>
          </c:tx>
          <c:spPr>
            <a:solidFill>
              <a:srgbClr val="800000"/>
            </a:solidFill>
          </c:spPr>
          <c:invertIfNegative val="0"/>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Sheet1!$B$2:$M$2</c:f>
              <c:numCache>
                <c:formatCode>0%</c:formatCode>
                <c:ptCount val="12"/>
                <c:pt idx="0">
                  <c:v>0.84</c:v>
                </c:pt>
                <c:pt idx="1">
                  <c:v>0.84</c:v>
                </c:pt>
                <c:pt idx="2">
                  <c:v>0.84</c:v>
                </c:pt>
                <c:pt idx="3">
                  <c:v>0.84</c:v>
                </c:pt>
                <c:pt idx="4">
                  <c:v>0.84</c:v>
                </c:pt>
                <c:pt idx="5">
                  <c:v>0.84</c:v>
                </c:pt>
                <c:pt idx="6">
                  <c:v>0.84</c:v>
                </c:pt>
                <c:pt idx="7">
                  <c:v>0.84</c:v>
                </c:pt>
                <c:pt idx="8">
                  <c:v>0.84</c:v>
                </c:pt>
                <c:pt idx="9">
                  <c:v>0.84</c:v>
                </c:pt>
                <c:pt idx="10">
                  <c:v>0.84</c:v>
                </c:pt>
                <c:pt idx="11">
                  <c:v>0.84</c:v>
                </c:pt>
              </c:numCache>
            </c:numRef>
          </c:val>
        </c:ser>
        <c:ser>
          <c:idx val="1"/>
          <c:order val="1"/>
          <c:tx>
            <c:strRef>
              <c:f>Sheet1!$A$3</c:f>
              <c:strCache>
                <c:ptCount val="1"/>
                <c:pt idx="0">
                  <c:v>Monthly FY 2014 Actual</c:v>
                </c:pt>
              </c:strCache>
            </c:strRef>
          </c:tx>
          <c:spPr>
            <a:solidFill>
              <a:srgbClr val="002060"/>
            </a:solidFill>
          </c:spPr>
          <c:invertIfNegative val="0"/>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Sheet1!$B$3:$M$3</c:f>
              <c:numCache>
                <c:formatCode>0%</c:formatCode>
                <c:ptCount val="12"/>
                <c:pt idx="0">
                  <c:v>0.82663476533293456</c:v>
                </c:pt>
                <c:pt idx="1">
                  <c:v>0.89084992720226819</c:v>
                </c:pt>
                <c:pt idx="2">
                  <c:v>0.87264551373354127</c:v>
                </c:pt>
                <c:pt idx="3">
                  <c:v>#N/A</c:v>
                </c:pt>
                <c:pt idx="4">
                  <c:v>#N/A</c:v>
                </c:pt>
                <c:pt idx="5">
                  <c:v>#N/A</c:v>
                </c:pt>
                <c:pt idx="6">
                  <c:v>#N/A</c:v>
                </c:pt>
                <c:pt idx="7">
                  <c:v>#N/A</c:v>
                </c:pt>
                <c:pt idx="8">
                  <c:v>#N/A</c:v>
                </c:pt>
                <c:pt idx="9">
                  <c:v>#N/A</c:v>
                </c:pt>
                <c:pt idx="10">
                  <c:v>#N/A</c:v>
                </c:pt>
                <c:pt idx="11">
                  <c:v>#N/A</c:v>
                </c:pt>
              </c:numCache>
            </c:numRef>
          </c:val>
        </c:ser>
        <c:dLbls>
          <c:showLegendKey val="0"/>
          <c:showVal val="0"/>
          <c:showCatName val="0"/>
          <c:showSerName val="0"/>
          <c:showPercent val="0"/>
          <c:showBubbleSize val="0"/>
        </c:dLbls>
        <c:gapWidth val="150"/>
        <c:axId val="5133440"/>
        <c:axId val="5134976"/>
      </c:barChart>
      <c:lineChart>
        <c:grouping val="standard"/>
        <c:varyColors val="0"/>
        <c:ser>
          <c:idx val="2"/>
          <c:order val="2"/>
          <c:tx>
            <c:strRef>
              <c:f>Sheet1!$A$4</c:f>
              <c:strCache>
                <c:ptCount val="1"/>
                <c:pt idx="0">
                  <c:v>FYTD 2014 Plan</c:v>
                </c:pt>
              </c:strCache>
            </c:strRef>
          </c:tx>
          <c:spPr>
            <a:ln>
              <a:solidFill>
                <a:srgbClr val="C00000"/>
              </a:solidFill>
              <a:prstDash val="solid"/>
            </a:ln>
          </c:spPr>
          <c:marker>
            <c:symbol val="triangle"/>
            <c:size val="5"/>
            <c:spPr>
              <a:solidFill>
                <a:srgbClr val="C00000"/>
              </a:solidFill>
              <a:ln>
                <a:noFill/>
              </a:ln>
            </c:spPr>
          </c:marker>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Sheet1!$B$4:$M$4</c:f>
              <c:numCache>
                <c:formatCode>0%</c:formatCode>
                <c:ptCount val="12"/>
                <c:pt idx="0">
                  <c:v>0.84</c:v>
                </c:pt>
                <c:pt idx="1">
                  <c:v>0.84</c:v>
                </c:pt>
                <c:pt idx="2">
                  <c:v>0.84</c:v>
                </c:pt>
                <c:pt idx="3">
                  <c:v>0.84</c:v>
                </c:pt>
                <c:pt idx="4">
                  <c:v>0.84</c:v>
                </c:pt>
                <c:pt idx="5">
                  <c:v>0.84</c:v>
                </c:pt>
                <c:pt idx="6">
                  <c:v>0.84</c:v>
                </c:pt>
                <c:pt idx="7">
                  <c:v>0.84</c:v>
                </c:pt>
                <c:pt idx="8">
                  <c:v>0.84</c:v>
                </c:pt>
                <c:pt idx="9">
                  <c:v>0.84</c:v>
                </c:pt>
                <c:pt idx="10">
                  <c:v>0.84</c:v>
                </c:pt>
                <c:pt idx="11">
                  <c:v>0.84</c:v>
                </c:pt>
              </c:numCache>
            </c:numRef>
          </c:val>
          <c:smooth val="0"/>
        </c:ser>
        <c:ser>
          <c:idx val="3"/>
          <c:order val="3"/>
          <c:tx>
            <c:strRef>
              <c:f>Sheet1!$A$5</c:f>
              <c:strCache>
                <c:ptCount val="1"/>
                <c:pt idx="0">
                  <c:v>FYTD 2014 Actual</c:v>
                </c:pt>
              </c:strCache>
            </c:strRef>
          </c:tx>
          <c:spPr>
            <a:ln>
              <a:solidFill>
                <a:srgbClr val="0070C0"/>
              </a:solidFill>
            </a:ln>
          </c:spPr>
          <c:marker>
            <c:symbol val="circle"/>
            <c:size val="7"/>
            <c:spPr>
              <a:solidFill>
                <a:srgbClr val="0070C0"/>
              </a:solidFill>
              <a:ln>
                <a:noFill/>
              </a:ln>
            </c:spPr>
          </c:marker>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Sheet1!$B$5:$M$5</c:f>
              <c:numCache>
                <c:formatCode>0%</c:formatCode>
                <c:ptCount val="12"/>
                <c:pt idx="0">
                  <c:v>0.82663476533293456</c:v>
                </c:pt>
                <c:pt idx="1">
                  <c:v>0.86577718612530463</c:v>
                </c:pt>
                <c:pt idx="2">
                  <c:v>0.86797209496610628</c:v>
                </c:pt>
              </c:numCache>
            </c:numRef>
          </c:val>
          <c:smooth val="0"/>
        </c:ser>
        <c:ser>
          <c:idx val="4"/>
          <c:order val="4"/>
          <c:tx>
            <c:strRef>
              <c:f>Sheet1!$A$6</c:f>
              <c:strCache>
                <c:ptCount val="1"/>
                <c:pt idx="0">
                  <c:v>FYTD 2014 Var %</c:v>
                </c:pt>
              </c:strCache>
            </c:strRef>
          </c:tx>
          <c:spPr>
            <a:ln>
              <a:noFill/>
            </a:ln>
          </c:spPr>
          <c:marker>
            <c:symbol val="none"/>
          </c:marker>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Sheet1!$B$6:$M$6</c:f>
              <c:numCache>
                <c:formatCode>0%</c:formatCode>
                <c:ptCount val="12"/>
                <c:pt idx="0">
                  <c:v>-1.5910993651268343E-2</c:v>
                </c:pt>
                <c:pt idx="1">
                  <c:v>3.0687126339648409E-2</c:v>
                </c:pt>
                <c:pt idx="2">
                  <c:v>3.3300113054888461E-2</c:v>
                </c:pt>
                <c:pt idx="3" formatCode="0.0">
                  <c:v>#N/A</c:v>
                </c:pt>
                <c:pt idx="4" formatCode="0.0">
                  <c:v>#N/A</c:v>
                </c:pt>
                <c:pt idx="5" formatCode="0.0">
                  <c:v>#N/A</c:v>
                </c:pt>
                <c:pt idx="6" formatCode="0.0">
                  <c:v>#N/A</c:v>
                </c:pt>
                <c:pt idx="7" formatCode="0.0">
                  <c:v>#N/A</c:v>
                </c:pt>
                <c:pt idx="8" formatCode="0.0">
                  <c:v>#N/A</c:v>
                </c:pt>
                <c:pt idx="9" formatCode="0.0">
                  <c:v>#N/A</c:v>
                </c:pt>
                <c:pt idx="10" formatCode="0.0">
                  <c:v>#N/A</c:v>
                </c:pt>
                <c:pt idx="11" formatCode="0.0">
                  <c:v>#N/A</c:v>
                </c:pt>
              </c:numCache>
            </c:numRef>
          </c:val>
          <c:smooth val="0"/>
        </c:ser>
        <c:ser>
          <c:idx val="5"/>
          <c:order val="5"/>
          <c:tx>
            <c:strRef>
              <c:f>Sheet1!$A$7</c:f>
              <c:strCache>
                <c:ptCount val="1"/>
                <c:pt idx="0">
                  <c:v>FYTD 2013 Actual</c:v>
                </c:pt>
              </c:strCache>
            </c:strRef>
          </c:tx>
          <c:spPr>
            <a:ln>
              <a:solidFill>
                <a:srgbClr val="00B050"/>
              </a:solidFill>
              <a:prstDash val="dash"/>
            </a:ln>
          </c:spPr>
          <c:marker>
            <c:symbol val="none"/>
          </c:marker>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Sheet1!$B$7:$M$7</c:f>
              <c:numCache>
                <c:formatCode>0%</c:formatCode>
                <c:ptCount val="12"/>
                <c:pt idx="0">
                  <c:v>0.81</c:v>
                </c:pt>
                <c:pt idx="1">
                  <c:v>0.83</c:v>
                </c:pt>
                <c:pt idx="2">
                  <c:v>0.84</c:v>
                </c:pt>
                <c:pt idx="3">
                  <c:v>0.84</c:v>
                </c:pt>
                <c:pt idx="4">
                  <c:v>0.85</c:v>
                </c:pt>
                <c:pt idx="5">
                  <c:v>0.85</c:v>
                </c:pt>
                <c:pt idx="6">
                  <c:v>0.85</c:v>
                </c:pt>
                <c:pt idx="7">
                  <c:v>0.85</c:v>
                </c:pt>
                <c:pt idx="8">
                  <c:v>0.85</c:v>
                </c:pt>
                <c:pt idx="9">
                  <c:v>0.85</c:v>
                </c:pt>
                <c:pt idx="10">
                  <c:v>0.85</c:v>
                </c:pt>
                <c:pt idx="11">
                  <c:v>0.86</c:v>
                </c:pt>
              </c:numCache>
            </c:numRef>
          </c:val>
          <c:smooth val="0"/>
        </c:ser>
        <c:dLbls>
          <c:showLegendKey val="0"/>
          <c:showVal val="0"/>
          <c:showCatName val="0"/>
          <c:showSerName val="0"/>
          <c:showPercent val="0"/>
          <c:showBubbleSize val="0"/>
        </c:dLbls>
        <c:marker val="1"/>
        <c:smooth val="0"/>
        <c:axId val="5133440"/>
        <c:axId val="5134976"/>
      </c:lineChart>
      <c:catAx>
        <c:axId val="5133440"/>
        <c:scaling>
          <c:orientation val="minMax"/>
        </c:scaling>
        <c:delete val="0"/>
        <c:axPos val="b"/>
        <c:numFmt formatCode="General" sourceLinked="1"/>
        <c:majorTickMark val="none"/>
        <c:minorTickMark val="none"/>
        <c:tickLblPos val="nextTo"/>
        <c:txPr>
          <a:bodyPr/>
          <a:lstStyle/>
          <a:p>
            <a:pPr>
              <a:defRPr sz="970"/>
            </a:pPr>
            <a:endParaRPr lang="en-US"/>
          </a:p>
        </c:txPr>
        <c:crossAx val="5134976"/>
        <c:crosses val="autoZero"/>
        <c:auto val="1"/>
        <c:lblAlgn val="ctr"/>
        <c:lblOffset val="100"/>
        <c:noMultiLvlLbl val="0"/>
      </c:catAx>
      <c:valAx>
        <c:axId val="5134976"/>
        <c:scaling>
          <c:orientation val="minMax"/>
          <c:min val="0"/>
        </c:scaling>
        <c:delete val="0"/>
        <c:axPos val="l"/>
        <c:majorGridlines/>
        <c:numFmt formatCode="0%" sourceLinked="0"/>
        <c:majorTickMark val="none"/>
        <c:minorTickMark val="none"/>
        <c:tickLblPos val="nextTo"/>
        <c:txPr>
          <a:bodyPr/>
          <a:lstStyle/>
          <a:p>
            <a:pPr>
              <a:defRPr sz="970"/>
            </a:pPr>
            <a:endParaRPr lang="en-US"/>
          </a:p>
        </c:txPr>
        <c:crossAx val="5133440"/>
        <c:crosses val="autoZero"/>
        <c:crossBetween val="between"/>
      </c:valAx>
      <c:dTable>
        <c:showHorzBorder val="1"/>
        <c:showVertBorder val="1"/>
        <c:showOutline val="1"/>
        <c:showKeys val="1"/>
      </c:dTable>
    </c:plotArea>
    <c:plotVisOnly val="1"/>
    <c:dispBlanksAs val="gap"/>
    <c:showDLblsOverMax val="0"/>
  </c:chart>
  <c:txPr>
    <a:bodyPr/>
    <a:lstStyle/>
    <a:p>
      <a:pPr>
        <a:defRPr sz="1000" baseline="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4"/>
            <a:ext cx="3038475" cy="465138"/>
          </a:xfrm>
          <a:prstGeom prst="rect">
            <a:avLst/>
          </a:prstGeom>
        </p:spPr>
        <p:txBody>
          <a:bodyPr vert="horz" lIns="91404" tIns="45700" rIns="91404" bIns="45700" rtlCol="0"/>
          <a:lstStyle>
            <a:lvl1pPr algn="l">
              <a:defRPr sz="1200"/>
            </a:lvl1pPr>
          </a:lstStyle>
          <a:p>
            <a:endParaRPr lang="en-US" dirty="0"/>
          </a:p>
        </p:txBody>
      </p:sp>
      <p:sp>
        <p:nvSpPr>
          <p:cNvPr id="3" name="Date Placeholder 2"/>
          <p:cNvSpPr>
            <a:spLocks noGrp="1"/>
          </p:cNvSpPr>
          <p:nvPr>
            <p:ph type="dt" sz="quarter" idx="1"/>
          </p:nvPr>
        </p:nvSpPr>
        <p:spPr>
          <a:xfrm>
            <a:off x="3970342" y="4"/>
            <a:ext cx="3038475" cy="465138"/>
          </a:xfrm>
          <a:prstGeom prst="rect">
            <a:avLst/>
          </a:prstGeom>
        </p:spPr>
        <p:txBody>
          <a:bodyPr vert="horz" lIns="91404" tIns="45700" rIns="91404" bIns="45700" rtlCol="0"/>
          <a:lstStyle>
            <a:lvl1pPr algn="r">
              <a:defRPr sz="1200"/>
            </a:lvl1pPr>
          </a:lstStyle>
          <a:p>
            <a:fld id="{6F9EC5CB-E02C-4104-B359-1DA73B213AE1}" type="datetimeFigureOut">
              <a:rPr lang="en-US" smtClean="0"/>
              <a:pPr/>
              <a:t>1/16/2014</a:t>
            </a:fld>
            <a:endParaRPr lang="en-US" dirty="0"/>
          </a:p>
        </p:txBody>
      </p:sp>
      <p:sp>
        <p:nvSpPr>
          <p:cNvPr id="4" name="Footer Placeholder 3"/>
          <p:cNvSpPr>
            <a:spLocks noGrp="1"/>
          </p:cNvSpPr>
          <p:nvPr>
            <p:ph type="ftr" sz="quarter" idx="2"/>
          </p:nvPr>
        </p:nvSpPr>
        <p:spPr>
          <a:xfrm>
            <a:off x="4" y="8829675"/>
            <a:ext cx="3038475" cy="465138"/>
          </a:xfrm>
          <a:prstGeom prst="rect">
            <a:avLst/>
          </a:prstGeom>
        </p:spPr>
        <p:txBody>
          <a:bodyPr vert="horz" lIns="91404" tIns="45700" rIns="91404" bIns="4570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42" y="8829675"/>
            <a:ext cx="3038475" cy="465138"/>
          </a:xfrm>
          <a:prstGeom prst="rect">
            <a:avLst/>
          </a:prstGeom>
        </p:spPr>
        <p:txBody>
          <a:bodyPr vert="horz" lIns="91404" tIns="45700" rIns="91404" bIns="45700" rtlCol="0" anchor="b"/>
          <a:lstStyle>
            <a:lvl1pPr algn="r">
              <a:defRPr sz="1200"/>
            </a:lvl1pPr>
          </a:lstStyle>
          <a:p>
            <a:fld id="{8EA5F596-A565-47D9-8E82-97FA1716913F}" type="slidenum">
              <a:rPr lang="en-US" smtClean="0"/>
              <a:pPr/>
              <a:t>‹#›</a:t>
            </a:fld>
            <a:endParaRPr lang="en-US" dirty="0"/>
          </a:p>
        </p:txBody>
      </p:sp>
    </p:spTree>
    <p:extLst>
      <p:ext uri="{BB962C8B-B14F-4D97-AF65-F5344CB8AC3E}">
        <p14:creationId xmlns:p14="http://schemas.microsoft.com/office/powerpoint/2010/main" val="42382263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4"/>
            <a:ext cx="3038475" cy="465138"/>
          </a:xfrm>
          <a:prstGeom prst="rect">
            <a:avLst/>
          </a:prstGeom>
        </p:spPr>
        <p:txBody>
          <a:bodyPr vert="horz" lIns="91404" tIns="45700" rIns="91404" bIns="45700" rtlCol="0"/>
          <a:lstStyle>
            <a:lvl1pPr algn="l">
              <a:defRPr sz="1200"/>
            </a:lvl1pPr>
          </a:lstStyle>
          <a:p>
            <a:endParaRPr lang="en-US" dirty="0"/>
          </a:p>
        </p:txBody>
      </p:sp>
      <p:sp>
        <p:nvSpPr>
          <p:cNvPr id="3" name="Date Placeholder 2"/>
          <p:cNvSpPr>
            <a:spLocks noGrp="1"/>
          </p:cNvSpPr>
          <p:nvPr>
            <p:ph type="dt" idx="1"/>
          </p:nvPr>
        </p:nvSpPr>
        <p:spPr>
          <a:xfrm>
            <a:off x="3970342" y="4"/>
            <a:ext cx="3038475" cy="465138"/>
          </a:xfrm>
          <a:prstGeom prst="rect">
            <a:avLst/>
          </a:prstGeom>
        </p:spPr>
        <p:txBody>
          <a:bodyPr vert="horz" lIns="91404" tIns="45700" rIns="91404" bIns="45700" rtlCol="0"/>
          <a:lstStyle>
            <a:lvl1pPr algn="r">
              <a:defRPr sz="1200"/>
            </a:lvl1pPr>
          </a:lstStyle>
          <a:p>
            <a:fld id="{93CD0360-B7DD-409A-B109-F5D002317353}" type="datetimeFigureOut">
              <a:rPr lang="en-US" smtClean="0"/>
              <a:pPr/>
              <a:t>1/16/2014</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04" tIns="45700" rIns="91404" bIns="45700" rtlCol="0" anchor="ctr"/>
          <a:lstStyle/>
          <a:p>
            <a:endParaRPr lang="en-US"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04" tIns="45700" rIns="91404" bIns="4570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4" y="8829675"/>
            <a:ext cx="3038475" cy="465138"/>
          </a:xfrm>
          <a:prstGeom prst="rect">
            <a:avLst/>
          </a:prstGeom>
        </p:spPr>
        <p:txBody>
          <a:bodyPr vert="horz" lIns="91404" tIns="45700" rIns="91404" bIns="4570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42" y="8829675"/>
            <a:ext cx="3038475" cy="465138"/>
          </a:xfrm>
          <a:prstGeom prst="rect">
            <a:avLst/>
          </a:prstGeom>
        </p:spPr>
        <p:txBody>
          <a:bodyPr vert="horz" lIns="91404" tIns="45700" rIns="91404" bIns="45700" rtlCol="0" anchor="b"/>
          <a:lstStyle>
            <a:lvl1pPr algn="r">
              <a:defRPr sz="1200"/>
            </a:lvl1pPr>
          </a:lstStyle>
          <a:p>
            <a:fld id="{79E2357B-7FAA-434E-849E-AEFDB903030B}" type="slidenum">
              <a:rPr lang="en-US" smtClean="0"/>
              <a:pPr/>
              <a:t>‹#›</a:t>
            </a:fld>
            <a:endParaRPr lang="en-US" dirty="0"/>
          </a:p>
        </p:txBody>
      </p:sp>
    </p:spTree>
    <p:extLst>
      <p:ext uri="{BB962C8B-B14F-4D97-AF65-F5344CB8AC3E}">
        <p14:creationId xmlns:p14="http://schemas.microsoft.com/office/powerpoint/2010/main" val="2083369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pPr defTabSz="922240"/>
            <a:fld id="{3CAEDA63-1DF2-4B47-A6D2-4934F1D42AEA}" type="slidenum">
              <a:rPr lang="en-US" smtClean="0"/>
              <a:t>2</a:t>
            </a:fld>
            <a:endParaRPr lang="en-US" smtClean="0"/>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p:spPr>
        <p:txBody>
          <a:bodyPr/>
          <a:lstStyle/>
          <a:p>
            <a:pPr eaLnBrk="1" hangingPunct="1"/>
            <a:endParaRPr lang="en-US" baseline="0"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pPr defTabSz="922240"/>
            <a:fld id="{3CAEDA63-1DF2-4B47-A6D2-4934F1D42AEA}" type="slidenum">
              <a:rPr lang="en-US" smtClean="0"/>
              <a:t>4</a:t>
            </a:fld>
            <a:endParaRPr lang="en-US" smtClean="0"/>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p:spPr>
        <p:txBody>
          <a:bodyPr/>
          <a:lstStyle/>
          <a:p>
            <a:pPr eaLnBrk="1" hangingPunct="1"/>
            <a:endParaRPr lang="en-US" baseline="0"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7D33C64-3DC4-4AF8-B73C-DEBA97F728BF}" type="datetime1">
              <a:rPr lang="en-US" smtClean="0"/>
              <a:pPr>
                <a:defRPr/>
              </a:pPr>
              <a:t>1/16/2014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800F546-5A33-400E-B18E-A2057131E90C}"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DB151D0-10EF-4473-8CBA-466A724B9F7E}" type="datetime1">
              <a:rPr lang="en-US" smtClean="0"/>
              <a:pPr>
                <a:defRPr/>
              </a:pPr>
              <a:t>1/16/2014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BADFEF2-6B8D-464A-9788-5632D771CC0A}"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EC332C3-CD37-4DA2-AF91-8E2A6CF81284}" type="datetime1">
              <a:rPr lang="en-US" smtClean="0"/>
              <a:pPr>
                <a:defRPr/>
              </a:pPr>
              <a:t>1/16/2014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795FCFB-606E-46DE-9B28-AE0A6B9570E0}"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B2E9465-6139-4676-8D54-631B8AFC7D87}" type="datetime1">
              <a:rPr lang="en-US" smtClean="0"/>
              <a:pPr>
                <a:defRPr/>
              </a:pPr>
              <a:t>1/16/2014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DCB05AD-5A8F-4B8C-8B43-D7FAF87F64A6}"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4290989-C1D9-492A-B8F8-50639D68C780}" type="datetime1">
              <a:rPr lang="en-US" smtClean="0"/>
              <a:pPr>
                <a:defRPr/>
              </a:pPr>
              <a:t>1/16/2014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0C9EAB-3A7A-4C37-8BF8-17D0AB8795C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CBE7213-A6F1-4F44-B643-D21FC5D76DF6}" type="datetime1">
              <a:rPr lang="en-US" smtClean="0"/>
              <a:pPr>
                <a:defRPr/>
              </a:pPr>
              <a:t>1/16/2014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3C19449-6446-4070-844B-664C756D0792}"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CA25461-3EF7-4B67-9D84-7C65FC80AF1F}" type="datetime1">
              <a:rPr lang="en-US" smtClean="0"/>
              <a:pPr>
                <a:defRPr/>
              </a:pPr>
              <a:t>1/16/2014</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0D948C1A-A970-4B2D-B929-1C43CF394227}"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5DEE383-44C7-4B3C-BD33-C2821600464A}" type="datetime1">
              <a:rPr lang="en-US" smtClean="0"/>
              <a:pPr>
                <a:defRPr/>
              </a:pPr>
              <a:t>1/16/2014</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7E3FDE02-CF0D-49AA-A277-DE210052B5D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E430B96-E13B-49EE-B6DB-D75746D180E9}" type="datetime1">
              <a:rPr lang="en-US" smtClean="0"/>
              <a:pPr>
                <a:defRPr/>
              </a:pPr>
              <a:t>1/16/2014</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E473B72-BA8B-4860-A65E-04746F6CEC4D}"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4A071D2-0932-4F4A-9ECF-5E8303AD7289}" type="datetime1">
              <a:rPr lang="en-US" smtClean="0"/>
              <a:pPr>
                <a:defRPr/>
              </a:pPr>
              <a:t>1/16/2014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150BAAF-92F4-4C7E-A6EF-0B2EF1CF1714}"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CDE2490-28FF-41B4-B8C7-51A0B8A0EAD6}" type="datetime1">
              <a:rPr lang="en-US" smtClean="0"/>
              <a:pPr>
                <a:defRPr/>
              </a:pPr>
              <a:t>1/16/2014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7485DA9-586F-4F96-B0AC-9977566BAD5C}"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36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36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A14D92C1-6A4C-46A1-B42C-00B8BB7383DE}" type="datetime1">
              <a:rPr lang="en-US" smtClean="0"/>
              <a:pPr>
                <a:defRPr/>
              </a:pPr>
              <a:t>1/16/2014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20E1CF58-27A6-4B77-96D0-CF79433701E3}"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evin.Miers@va.gov"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mailto:Kevin.Miers@va.gov"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62000"/>
            <a:ext cx="7962900" cy="246221"/>
          </a:xfrm>
          <a:prstGeom prst="rect">
            <a:avLst/>
          </a:prstGeom>
          <a:ln>
            <a:noFill/>
          </a:ln>
        </p:spPr>
        <p:txBody>
          <a:bodyPr>
            <a:spAutoFit/>
          </a:bodyPr>
          <a:lstStyle/>
          <a:p>
            <a:pPr eaLnBrk="1" hangingPunct="1">
              <a:defRPr/>
            </a:pPr>
            <a:endParaRPr lang="en-US" sz="1000" dirty="0">
              <a:latin typeface="Arial Narrow" pitchFamily="34" charset="0"/>
            </a:endParaRPr>
          </a:p>
        </p:txBody>
      </p:sp>
      <p:sp>
        <p:nvSpPr>
          <p:cNvPr id="3" name="TextBox 2"/>
          <p:cNvSpPr txBox="1"/>
          <p:nvPr/>
        </p:nvSpPr>
        <p:spPr>
          <a:xfrm>
            <a:off x="533400" y="304800"/>
            <a:ext cx="8001000" cy="369332"/>
          </a:xfrm>
          <a:prstGeom prst="rect">
            <a:avLst/>
          </a:prstGeom>
          <a:noFill/>
        </p:spPr>
        <p:txBody>
          <a:bodyPr wrap="square" rtlCol="0">
            <a:spAutoFit/>
          </a:bodyPr>
          <a:lstStyle/>
          <a:p>
            <a:pPr algn="ctr"/>
            <a:r>
              <a:rPr lang="en-US" dirty="0" smtClean="0">
                <a:latin typeface="Arial Rounded MT Bold" pitchFamily="34" charset="0"/>
              </a:rPr>
              <a:t>Commercial Small Business Payments</a:t>
            </a:r>
            <a:endParaRPr lang="en-US" dirty="0"/>
          </a:p>
        </p:txBody>
      </p:sp>
      <p:sp>
        <p:nvSpPr>
          <p:cNvPr id="6"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1</a:t>
            </a:fld>
            <a:endParaRPr lang="en-US" dirty="0" smtClean="0">
              <a:solidFill>
                <a:srgbClr val="000000"/>
              </a:solidFill>
            </a:endParaRPr>
          </a:p>
        </p:txBody>
      </p:sp>
      <p:sp>
        <p:nvSpPr>
          <p:cNvPr id="2" name="Rectangle 1"/>
          <p:cNvSpPr/>
          <p:nvPr/>
        </p:nvSpPr>
        <p:spPr>
          <a:xfrm>
            <a:off x="476250" y="885110"/>
            <a:ext cx="8229600" cy="2936188"/>
          </a:xfrm>
          <a:prstGeom prst="rect">
            <a:avLst/>
          </a:prstGeom>
        </p:spPr>
        <p:txBody>
          <a:bodyPr wrap="square">
            <a:spAutoFit/>
          </a:bodyPr>
          <a:lstStyle/>
          <a:p>
            <a:pPr eaLnBrk="1" hangingPunct="1">
              <a:defRPr/>
            </a:pPr>
            <a:r>
              <a:rPr lang="en-US" sz="1400" b="1" i="1" dirty="0">
                <a:latin typeface="Arial Narrow" pitchFamily="34" charset="0"/>
                <a:cs typeface="Arial" pitchFamily="34" charset="0"/>
              </a:rPr>
              <a:t>Note:  </a:t>
            </a:r>
            <a:r>
              <a:rPr lang="en-US" sz="1400" i="1" dirty="0">
                <a:latin typeface="Arial Narrow" pitchFamily="34" charset="0"/>
                <a:cs typeface="Arial" pitchFamily="34" charset="0"/>
              </a:rPr>
              <a:t>OMB instructed Agencies to accelerate payments to small businesses with the goal of paying small businesses within 15 days of receipt of appropriate documentation.  Delivery of goods and acceptance of services must still occur before making payment. </a:t>
            </a:r>
            <a:r>
              <a:rPr lang="en-US" sz="1400" i="1" dirty="0" smtClean="0">
                <a:latin typeface="Arial Narrow" pitchFamily="34" charset="0"/>
                <a:cs typeface="Arial" pitchFamily="34" charset="0"/>
              </a:rPr>
              <a:t> VA </a:t>
            </a:r>
            <a:r>
              <a:rPr lang="en-US" sz="1400" i="1" dirty="0">
                <a:latin typeface="Arial Narrow" pitchFamily="34" charset="0"/>
                <a:cs typeface="Arial" pitchFamily="34" charset="0"/>
              </a:rPr>
              <a:t>has for many years used existing authority in the Prompt Payment Act to accelerate commercial vendor small business payments after receiving all proper documentation, including acceptance.  Entities designated as small businesses are submitted for payment through FMS (not money managed) when acceptance occurs.  </a:t>
            </a:r>
          </a:p>
          <a:p>
            <a:pPr marL="456379" indent="-456379" eaLnBrk="1" hangingPunct="1">
              <a:lnSpc>
                <a:spcPct val="80000"/>
              </a:lnSpc>
              <a:defRPr/>
            </a:pPr>
            <a:endParaRPr lang="en-US" sz="1200" b="1" dirty="0">
              <a:latin typeface="Arial Narrow" pitchFamily="34" charset="0"/>
            </a:endParaRPr>
          </a:p>
          <a:p>
            <a:pPr>
              <a:lnSpc>
                <a:spcPct val="80000"/>
              </a:lnSpc>
              <a:defRPr/>
            </a:pPr>
            <a:r>
              <a:rPr lang="en-US" sz="1400" b="1" dirty="0" smtClean="0">
                <a:latin typeface="Arial Narrow" pitchFamily="34" charset="0"/>
                <a:cs typeface="Arial" pitchFamily="34" charset="0"/>
              </a:rPr>
              <a:t/>
            </a:r>
            <a:br>
              <a:rPr lang="en-US" sz="1400" b="1" dirty="0" smtClean="0">
                <a:latin typeface="Arial Narrow" pitchFamily="34" charset="0"/>
                <a:cs typeface="Arial" pitchFamily="34" charset="0"/>
              </a:rPr>
            </a:br>
            <a:r>
              <a:rPr lang="en-US" sz="1400" b="1" dirty="0" smtClean="0">
                <a:latin typeface="Arial Narrow" pitchFamily="34" charset="0"/>
                <a:cs typeface="Arial" pitchFamily="34" charset="0"/>
              </a:rPr>
              <a:t>December </a:t>
            </a:r>
            <a:r>
              <a:rPr lang="en-US" sz="1400" b="1" dirty="0">
                <a:latin typeface="Arial Narrow" pitchFamily="34" charset="0"/>
                <a:cs typeface="Arial" pitchFamily="34" charset="0"/>
              </a:rPr>
              <a:t>Highlights</a:t>
            </a:r>
            <a:r>
              <a:rPr lang="en-US" sz="1400" dirty="0">
                <a:latin typeface="Arial Narrow" pitchFamily="34" charset="0"/>
                <a:cs typeface="Arial" pitchFamily="34" charset="0"/>
              </a:rPr>
              <a:t>:</a:t>
            </a:r>
          </a:p>
          <a:p>
            <a:pPr eaLnBrk="1" hangingPunct="1">
              <a:lnSpc>
                <a:spcPct val="80000"/>
              </a:lnSpc>
              <a:defRPr/>
            </a:pPr>
            <a:endParaRPr lang="en-US" sz="1400" dirty="0">
              <a:latin typeface="Arial Narrow" pitchFamily="34" charset="0"/>
            </a:endParaRPr>
          </a:p>
          <a:p>
            <a:pPr marL="182804" indent="-182804" eaLnBrk="1" hangingPunct="1">
              <a:lnSpc>
                <a:spcPct val="80000"/>
              </a:lnSpc>
              <a:buFontTx/>
              <a:buChar char="•"/>
              <a:defRPr/>
            </a:pPr>
            <a:r>
              <a:rPr lang="en-US" sz="1400" dirty="0">
                <a:latin typeface="Arial Narrow" pitchFamily="34" charset="0"/>
              </a:rPr>
              <a:t>VA paid </a:t>
            </a:r>
            <a:r>
              <a:rPr lang="en-US" sz="1400" dirty="0" smtClean="0">
                <a:latin typeface="Arial Narrow" pitchFamily="34" charset="0"/>
              </a:rPr>
              <a:t>96 </a:t>
            </a:r>
            <a:r>
              <a:rPr lang="en-US" sz="1400" dirty="0">
                <a:latin typeface="Arial Narrow" pitchFamily="34" charset="0"/>
              </a:rPr>
              <a:t>percent of small business invoices in </a:t>
            </a:r>
            <a:r>
              <a:rPr lang="en-US" sz="1400" dirty="0" smtClean="0">
                <a:latin typeface="Arial Narrow" pitchFamily="34" charset="0"/>
              </a:rPr>
              <a:t>December (FYTD 96 </a:t>
            </a:r>
            <a:r>
              <a:rPr lang="en-US" sz="1400" dirty="0">
                <a:latin typeface="Arial Narrow" pitchFamily="34" charset="0"/>
              </a:rPr>
              <a:t>percent) within the 15 day timeliness metric </a:t>
            </a:r>
            <a:r>
              <a:rPr lang="en-US" sz="1400" dirty="0" smtClean="0">
                <a:latin typeface="Arial Narrow" pitchFamily="34" charset="0"/>
              </a:rPr>
              <a:t>exceeding </a:t>
            </a:r>
            <a:r>
              <a:rPr lang="en-US" sz="1400" dirty="0">
                <a:latin typeface="Arial Narrow" pitchFamily="34" charset="0"/>
              </a:rPr>
              <a:t>the VA </a:t>
            </a:r>
            <a:r>
              <a:rPr lang="en-US" sz="1400" dirty="0" smtClean="0">
                <a:latin typeface="Arial Narrow" pitchFamily="34" charset="0"/>
              </a:rPr>
              <a:t>FY 2014 goal of 93 percent </a:t>
            </a:r>
          </a:p>
          <a:p>
            <a:pPr lvl="1">
              <a:lnSpc>
                <a:spcPct val="80000"/>
              </a:lnSpc>
              <a:defRPr/>
            </a:pPr>
            <a:endParaRPr lang="en-US" sz="1400" dirty="0">
              <a:latin typeface="Arial Narrow" pitchFamily="34" charset="0"/>
            </a:endParaRPr>
          </a:p>
          <a:p>
            <a:pPr marL="166688" lvl="1" indent="-166688">
              <a:lnSpc>
                <a:spcPct val="80000"/>
              </a:lnSpc>
              <a:buFontTx/>
              <a:buChar char="•"/>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Kevin Miers, Systems &amp; Procedures Analyst, VA Financial Services Center, </a:t>
            </a:r>
            <a:r>
              <a:rPr lang="en-US" sz="1000" dirty="0">
                <a:solidFill>
                  <a:srgbClr val="FF0000"/>
                </a:solidFill>
                <a:latin typeface="Arial Narrow" pitchFamily="34" charset="0"/>
                <a:hlinkClick r:id="rId2"/>
              </a:rPr>
              <a:t>Kevin.Miers@va.gov</a:t>
            </a:r>
            <a:r>
              <a:rPr lang="en-US" sz="1000" dirty="0">
                <a:latin typeface="Arial Narrow" pitchFamily="34" charset="0"/>
              </a:rPr>
              <a:t> </a:t>
            </a:r>
          </a:p>
          <a:p>
            <a:pPr marL="457014" indent="-457014" eaLnBrk="1" hangingPunct="1">
              <a:defRPr/>
            </a:pPr>
            <a:r>
              <a:rPr lang="en-US" sz="1000" b="1" dirty="0">
                <a:latin typeface="Arial Narrow" pitchFamily="34" charset="0"/>
              </a:rPr>
              <a:t>Approved by:</a:t>
            </a:r>
            <a:r>
              <a:rPr lang="en-US" sz="1000" dirty="0">
                <a:latin typeface="Arial Narrow" pitchFamily="34" charset="0"/>
              </a:rPr>
              <a:t>  </a:t>
            </a:r>
            <a:r>
              <a:rPr lang="en-US" sz="1000" dirty="0" smtClean="0">
                <a:latin typeface="Arial Narrow" pitchFamily="34" charset="0"/>
              </a:rPr>
              <a:t>Robert Adams, Deputy Director, </a:t>
            </a:r>
            <a:r>
              <a:rPr lang="en-US" sz="1000" dirty="0">
                <a:latin typeface="Arial Narrow" pitchFamily="34" charset="0"/>
              </a:rPr>
              <a:t>VA Financial Services Center, (512) </a:t>
            </a:r>
            <a:r>
              <a:rPr lang="en-US" sz="1000" dirty="0" smtClean="0">
                <a:latin typeface="Arial Narrow" pitchFamily="34" charset="0"/>
              </a:rPr>
              <a:t>460-5002 </a:t>
            </a:r>
            <a:endParaRPr lang="en-US" sz="1000" dirty="0">
              <a:latin typeface="Arial Narrow" pitchFamily="34" charset="0"/>
            </a:endParaRPr>
          </a:p>
          <a:p>
            <a:pPr marL="457014" indent="-457014" eaLnBrk="1" hangingPunct="1">
              <a:defRPr/>
            </a:pPr>
            <a:r>
              <a:rPr lang="en-US" sz="1000" b="1" dirty="0">
                <a:latin typeface="Arial Narrow" pitchFamily="34" charset="0"/>
              </a:rPr>
              <a:t>Version Date:</a:t>
            </a:r>
            <a:r>
              <a:rPr lang="en-US" sz="1000" dirty="0">
                <a:latin typeface="Arial Narrow" pitchFamily="34" charset="0"/>
              </a:rPr>
              <a:t>  </a:t>
            </a:r>
            <a:r>
              <a:rPr lang="en-US" sz="1000" dirty="0" smtClean="0">
                <a:latin typeface="Arial Narrow" pitchFamily="34" charset="0"/>
              </a:rPr>
              <a:t>January 13, </a:t>
            </a:r>
            <a:r>
              <a:rPr lang="en-US" sz="1000" dirty="0">
                <a:latin typeface="Arial Narrow" pitchFamily="34" charset="0"/>
              </a:rPr>
              <a:t>2013</a:t>
            </a:r>
          </a:p>
        </p:txBody>
      </p:sp>
    </p:spTree>
    <p:extLst>
      <p:ext uri="{BB962C8B-B14F-4D97-AF65-F5344CB8AC3E}">
        <p14:creationId xmlns:p14="http://schemas.microsoft.com/office/powerpoint/2010/main" val="11732096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Chart 28" title="Plan versus Actual Chart"/>
          <p:cNvGraphicFramePr/>
          <p:nvPr>
            <p:extLst>
              <p:ext uri="{D42A27DB-BD31-4B8C-83A1-F6EECF244321}">
                <p14:modId xmlns:p14="http://schemas.microsoft.com/office/powerpoint/2010/main" val="3317572743"/>
              </p:ext>
            </p:extLst>
          </p:nvPr>
        </p:nvGraphicFramePr>
        <p:xfrm>
          <a:off x="332763" y="2286001"/>
          <a:ext cx="8744288" cy="3581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Table 1" descr="OM-197"/>
          <p:cNvGraphicFramePr>
            <a:graphicFrameLocks noGrp="1"/>
          </p:cNvGraphicFramePr>
          <p:nvPr>
            <p:extLst>
              <p:ext uri="{D42A27DB-BD31-4B8C-83A1-F6EECF244321}">
                <p14:modId xmlns:p14="http://schemas.microsoft.com/office/powerpoint/2010/main" val="671192908"/>
              </p:ext>
            </p:extLst>
          </p:nvPr>
        </p:nvGraphicFramePr>
        <p:xfrm>
          <a:off x="822960" y="703262"/>
          <a:ext cx="708660" cy="373063"/>
        </p:xfrm>
        <a:graphic>
          <a:graphicData uri="http://schemas.openxmlformats.org/drawingml/2006/table">
            <a:tbl>
              <a:tblPr firstRow="1" bandRow="1">
                <a:tableStyleId>{5C22544A-7EE6-4342-B048-85BDC9FD1C3A}</a:tableStyleId>
              </a:tblPr>
              <a:tblGrid>
                <a:gridCol w="303241"/>
                <a:gridCol w="405419"/>
              </a:tblGrid>
              <a:tr h="373063">
                <a:tc>
                  <a:txBody>
                    <a:bodyPr/>
                    <a:lstStyle/>
                    <a:p>
                      <a:r>
                        <a:rPr lang="en-US" sz="600" smtClean="0"/>
                        <a:t>Metric ID</a:t>
                      </a:r>
                      <a:endParaRPr lang="en-US" sz="600"/>
                    </a:p>
                  </a:txBody>
                  <a:tcPr/>
                </a:tc>
                <a:tc>
                  <a:txBody>
                    <a:bodyPr/>
                    <a:lstStyle/>
                    <a:p>
                      <a:r>
                        <a:rPr lang="en-US" sz="600" smtClean="0"/>
                        <a:t>OM-197</a:t>
                      </a:r>
                    </a:p>
                  </a:txBody>
                  <a:tcPr/>
                </a:tc>
              </a:tr>
            </a:tbl>
          </a:graphicData>
        </a:graphic>
      </p:graphicFrame>
      <p:sp>
        <p:nvSpPr>
          <p:cNvPr id="1027" name="Date Placeholder 1"/>
          <p:cNvSpPr>
            <a:spLocks noGrp="1"/>
          </p:cNvSpPr>
          <p:nvPr>
            <p:ph type="dt" sz="quarter" idx="10"/>
          </p:nvPr>
        </p:nvSpPr>
        <p:spPr>
          <a:xfrm>
            <a:off x="700275" y="6381750"/>
            <a:ext cx="2741613" cy="476250"/>
          </a:xfrm>
          <a:noFill/>
        </p:spPr>
        <p:txBody>
          <a:bodyPr/>
          <a:lstStyle/>
          <a:p>
            <a:r>
              <a:rPr lang="en-US" dirty="0" smtClean="0"/>
              <a:t>Data Through December 2013</a:t>
            </a:r>
          </a:p>
        </p:txBody>
      </p:sp>
      <p:graphicFrame>
        <p:nvGraphicFramePr>
          <p:cNvPr id="60440" name="Group 24" descr="Contains information about the status of the metric." title="Status Table"/>
          <p:cNvGraphicFramePr>
            <a:graphicFrameLocks noGrp="1"/>
          </p:cNvGraphicFramePr>
          <p:nvPr>
            <p:extLst>
              <p:ext uri="{D42A27DB-BD31-4B8C-83A1-F6EECF244321}">
                <p14:modId xmlns:p14="http://schemas.microsoft.com/office/powerpoint/2010/main" val="3659834864"/>
              </p:ext>
            </p:extLst>
          </p:nvPr>
        </p:nvGraphicFramePr>
        <p:xfrm>
          <a:off x="6017741" y="0"/>
          <a:ext cx="3126259" cy="1486853"/>
        </p:xfrm>
        <a:graphic>
          <a:graphicData uri="http://schemas.openxmlformats.org/drawingml/2006/table">
            <a:tbl>
              <a:tblPr/>
              <a:tblGrid>
                <a:gridCol w="1917007"/>
                <a:gridCol w="1209252"/>
              </a:tblGrid>
              <a:tr h="228600">
                <a:tc grid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Current Month [Dec]</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Next Month [Jan]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smtClean="0">
                          <a:ln>
                            <a:noFill/>
                          </a:ln>
                          <a:solidFill>
                            <a:schemeClr val="tx1"/>
                          </a:solidFill>
                          <a:latin typeface="Arial" charset="0"/>
                        </a:rPr>
                        <a:t>Monthly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96%</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smtClean="0">
                          <a:ln>
                            <a:noFill/>
                          </a:ln>
                          <a:solidFill>
                            <a:schemeClr val="tx1"/>
                          </a:solidFill>
                          <a:latin typeface="Arial" charset="0"/>
                        </a:rPr>
                        <a:t>FYTD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96%</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40" name="Rectangle 47"/>
          <p:cNvSpPr>
            <a:spLocks noChangeArrowheads="1"/>
          </p:cNvSpPr>
          <p:nvPr/>
        </p:nvSpPr>
        <p:spPr>
          <a:xfrm>
            <a:off x="2816225" y="261939"/>
            <a:ext cx="3424238" cy="667702"/>
          </a:xfrm>
          <a:prstGeom prst="rect">
            <a:avLst/>
          </a:prstGeom>
          <a:noFill/>
          <a:ln w="9525">
            <a:noFill/>
            <a:miter lim="800000"/>
          </a:ln>
        </p:spPr>
        <p:txBody>
          <a:bodyPr anchor="ctr"/>
          <a:lstStyle/>
          <a:p>
            <a:pPr algn="ctr"/>
            <a:r>
              <a:rPr lang="en-US" sz="2400" smtClean="0">
                <a:solidFill>
                  <a:srgbClr val="0000FF"/>
                </a:solidFill>
                <a:latin typeface="Arial Rounded MT Bold" pitchFamily="34" charset="0"/>
              </a:rPr>
              <a:t> </a:t>
            </a:r>
            <a:endParaRPr lang="en-US" sz="1800" smtClean="0">
              <a:solidFill>
                <a:schemeClr val="tx2"/>
              </a:solidFill>
            </a:endParaRPr>
          </a:p>
          <a:p>
            <a:pPr algn="ctr"/>
            <a:endParaRPr lang="en-US" sz="1800">
              <a:solidFill>
                <a:srgbClr val="800000"/>
              </a:solidFill>
              <a:latin typeface="Arial Rounded MT Bold" pitchFamily="34" charset="0"/>
            </a:endParaRPr>
          </a:p>
          <a:p>
            <a:pPr algn="ctr"/>
            <a:r>
              <a:rPr lang="en-US" sz="2400">
                <a:solidFill>
                  <a:srgbClr val="0000FF"/>
                </a:solidFill>
                <a:latin typeface="Arial Rounded MT Bold" pitchFamily="34" charset="0"/>
              </a:rPr>
              <a:t>  </a:t>
            </a:r>
            <a:endParaRPr lang="en-US" sz="2400">
              <a:solidFill>
                <a:srgbClr val="800000"/>
              </a:solidFill>
              <a:latin typeface="Arial Rounded MT Bold" pitchFamily="34" charset="0"/>
            </a:endParaRPr>
          </a:p>
        </p:txBody>
      </p:sp>
      <p:sp>
        <p:nvSpPr>
          <p:cNvPr id="1061" name="Footer Placeholder 11"/>
          <p:cNvSpPr>
            <a:spLocks noGrp="1"/>
          </p:cNvSpPr>
          <p:nvPr>
            <p:ph type="ftr" sz="quarter" idx="11"/>
          </p:nvPr>
        </p:nvSpPr>
        <p:spPr>
          <a:xfrm>
            <a:off x="8599967" y="6381750"/>
            <a:ext cx="544033" cy="476250"/>
          </a:xfrm>
          <a:noFill/>
        </p:spPr>
        <p:txBody>
          <a:bodyPr/>
          <a:lstStyle/>
          <a:p>
            <a:fld id="{3839F7DD-76FA-4476-8B06-204B7D0FD78B}" type="slidenum">
              <a:rPr lang="en-US" smtClean="0"/>
              <a:t>2</a:t>
            </a:fld>
            <a:endParaRPr lang="en-US" smtClean="0"/>
          </a:p>
        </p:txBody>
      </p:sp>
      <p:graphicFrame>
        <p:nvGraphicFramePr>
          <p:cNvPr id="3" name="Table 2" descr="Contains information for indicating how this metric is given a red, yellow, or green status." title="Variance Thresholds"/>
          <p:cNvGraphicFramePr>
            <a:graphicFrameLocks noGrp="1"/>
          </p:cNvGraphicFramePr>
          <p:nvPr>
            <p:extLst>
              <p:ext uri="{D42A27DB-BD31-4B8C-83A1-F6EECF244321}">
                <p14:modId xmlns:p14="http://schemas.microsoft.com/office/powerpoint/2010/main" val="2403677765"/>
              </p:ext>
            </p:extLst>
          </p:nvPr>
        </p:nvGraphicFramePr>
        <p:xfrm>
          <a:off x="6400800" y="5872166"/>
          <a:ext cx="2292902" cy="858488"/>
        </p:xfrm>
        <a:graphic>
          <a:graphicData uri="http://schemas.openxmlformats.org/drawingml/2006/table">
            <a:tbl>
              <a:tblPr firstRow="1" bandRow="1">
                <a:tableStyleId>{5C22544A-7EE6-4342-B048-85BDC9FD1C3A}</a:tableStyleId>
              </a:tblPr>
              <a:tblGrid>
                <a:gridCol w="578660"/>
                <a:gridCol w="1714242"/>
              </a:tblGrid>
              <a:tr h="201737">
                <a:tc gridSpan="2">
                  <a:txBody>
                    <a:bodyPr/>
                    <a:lstStyle/>
                    <a:p>
                      <a:pPr algn="ctr"/>
                      <a:r>
                        <a:rPr lang="en-US" sz="800" smtClean="0">
                          <a:solidFill>
                            <a:schemeClr val="tx1"/>
                          </a:solidFill>
                        </a:rPr>
                        <a:t>Variance Thresholds</a:t>
                      </a:r>
                      <a:endParaRPr lang="en-US" sz="800">
                        <a:solidFill>
                          <a:schemeClr val="tx1"/>
                        </a:solidFill>
                      </a:endParaRPr>
                    </a:p>
                  </a:txBody>
                  <a:tcPr/>
                </a:tc>
                <a:tc hMerge="1">
                  <a:txBody>
                    <a:bodyPr/>
                    <a:lstStyle/>
                    <a:p>
                      <a:endParaRPr lang="en-US"/>
                    </a:p>
                  </a:txBody>
                  <a:tcPr/>
                </a:tc>
              </a:tr>
              <a:tr h="201737">
                <a:tc>
                  <a:txBody>
                    <a:bodyPr/>
                    <a:lstStyle/>
                    <a:p>
                      <a:r>
                        <a:rPr lang="en-US" sz="800" smtClean="0">
                          <a:solidFill>
                            <a:srgbClr val="FF0000"/>
                          </a:solidFill>
                        </a:rPr>
                        <a:t>Red</a:t>
                      </a:r>
                      <a:endParaRPr lang="en-US" sz="800">
                        <a:solidFill>
                          <a:srgbClr val="FF0000"/>
                        </a:solidFill>
                      </a:endParaRPr>
                    </a:p>
                  </a:txBody>
                  <a:tcPr>
                    <a:solidFill>
                      <a:schemeClr val="bg1">
                        <a:lumMod val="75000"/>
                      </a:schemeClr>
                    </a:solidFill>
                  </a:tcPr>
                </a:tc>
                <a:tc>
                  <a:txBody>
                    <a:bodyPr/>
                    <a:lstStyle/>
                    <a:p>
                      <a:r>
                        <a:rPr lang="en-US" sz="800" baseline="0" smtClean="0"/>
                        <a:t>≤ -10%</a:t>
                      </a:r>
                    </a:p>
                  </a:txBody>
                  <a:tcPr>
                    <a:solidFill>
                      <a:schemeClr val="bg1">
                        <a:lumMod val="75000"/>
                      </a:schemeClr>
                    </a:solidFill>
                  </a:tcPr>
                </a:tc>
              </a:tr>
              <a:tr h="218408">
                <a:tc>
                  <a:txBody>
                    <a:bodyPr/>
                    <a:lstStyle/>
                    <a:p>
                      <a:r>
                        <a:rPr lang="en-US" sz="800" smtClean="0">
                          <a:solidFill>
                            <a:srgbClr val="FFFF00"/>
                          </a:solidFill>
                        </a:rPr>
                        <a:t>Yellow</a:t>
                      </a:r>
                      <a:endParaRPr lang="en-US" sz="800">
                        <a:solidFill>
                          <a:srgbClr val="FFFF00"/>
                        </a:solidFill>
                      </a:endParaRPr>
                    </a:p>
                  </a:txBody>
                  <a:tcPr>
                    <a:solidFill>
                      <a:schemeClr val="bg1">
                        <a:lumMod val="75000"/>
                      </a:schemeClr>
                    </a:solidFill>
                  </a:tcPr>
                </a:tc>
                <a:tc>
                  <a:txBody>
                    <a:bodyPr/>
                    <a:lstStyle/>
                    <a:p>
                      <a:r>
                        <a:rPr lang="en-US" sz="800" baseline="0" smtClean="0"/>
                        <a:t>≤ -5%</a:t>
                      </a:r>
                    </a:p>
                  </a:txBody>
                  <a:tcPr>
                    <a:solidFill>
                      <a:schemeClr val="bg1">
                        <a:lumMod val="75000"/>
                      </a:schemeClr>
                    </a:solidFill>
                  </a:tcPr>
                </a:tc>
              </a:tr>
              <a:tr h="201737">
                <a:tc>
                  <a:txBody>
                    <a:bodyPr/>
                    <a:lstStyle/>
                    <a:p>
                      <a:r>
                        <a:rPr lang="en-US" sz="800" smtClean="0">
                          <a:solidFill>
                            <a:srgbClr val="008000"/>
                          </a:solidFill>
                        </a:rPr>
                        <a:t>Green</a:t>
                      </a:r>
                      <a:endParaRPr lang="en-US" sz="800">
                        <a:solidFill>
                          <a:srgbClr val="008000"/>
                        </a:solidFill>
                      </a:endParaRPr>
                    </a:p>
                  </a:txBody>
                  <a:tcPr>
                    <a:solidFill>
                      <a:schemeClr val="bg1">
                        <a:lumMod val="75000"/>
                      </a:schemeClr>
                    </a:solidFill>
                  </a:tcPr>
                </a:tc>
                <a:tc>
                  <a:txBody>
                    <a:bodyPr/>
                    <a:lstStyle/>
                    <a:p>
                      <a:r>
                        <a:rPr lang="en-US" sz="800" smtClean="0"/>
                        <a:t>&gt; -5%</a:t>
                      </a:r>
                    </a:p>
                  </a:txBody>
                  <a:tcPr>
                    <a:solidFill>
                      <a:schemeClr val="bg1">
                        <a:lumMod val="75000"/>
                      </a:schemeClr>
                    </a:solidFill>
                  </a:tcPr>
                </a:tc>
              </a:tr>
            </a:tbl>
          </a:graphicData>
        </a:graphic>
      </p:graphicFrame>
      <p:graphicFrame>
        <p:nvGraphicFramePr>
          <p:cNvPr id="60530" name="Group 114" descr="Contains information about the metric." title="Linkages Table"/>
          <p:cNvGraphicFramePr>
            <a:graphicFrameLocks noGrp="1"/>
          </p:cNvGraphicFramePr>
          <p:nvPr>
            <p:extLst>
              <p:ext uri="{D42A27DB-BD31-4B8C-83A1-F6EECF244321}">
                <p14:modId xmlns:p14="http://schemas.microsoft.com/office/powerpoint/2010/main" val="705727051"/>
              </p:ext>
            </p:extLst>
          </p:nvPr>
        </p:nvGraphicFramePr>
        <p:xfrm>
          <a:off x="0" y="-1"/>
          <a:ext cx="2451100" cy="1654176"/>
        </p:xfrm>
        <a:graphic>
          <a:graphicData uri="http://schemas.openxmlformats.org/drawingml/2006/table">
            <a:tbl>
              <a:tblPr/>
              <a:tblGrid>
                <a:gridCol w="931863"/>
                <a:gridCol w="1519237"/>
              </a:tblGrid>
              <a:tr h="249687">
                <a:tc gridSpan="2">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OM</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Operations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3</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574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Strategic Objective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Make VA a Place People want to Serve</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20" name="TextBox 19"/>
          <p:cNvSpPr txBox="1"/>
          <p:nvPr/>
        </p:nvSpPr>
        <p:spPr>
          <a:xfrm>
            <a:off x="1967023" y="1641343"/>
            <a:ext cx="5475768" cy="276999"/>
          </a:xfrm>
          <a:prstGeom prst="rect">
            <a:avLst/>
          </a:prstGeom>
          <a:noFill/>
        </p:spPr>
        <p:txBody>
          <a:bodyPr wrap="square" rtlCol="0">
            <a:spAutoFit/>
          </a:bodyPr>
          <a:lstStyle/>
          <a:p>
            <a:pPr algn="ctr"/>
            <a:r>
              <a:rPr lang="en-US" sz="1200" b="1" dirty="0"/>
              <a:t>Timeliness </a:t>
            </a:r>
            <a:r>
              <a:rPr lang="en-US" sz="1200" b="1" dirty="0" smtClean="0"/>
              <a:t>Exceeds </a:t>
            </a:r>
            <a:r>
              <a:rPr lang="en-US" sz="1200" b="1" dirty="0"/>
              <a:t>Goal </a:t>
            </a:r>
          </a:p>
        </p:txBody>
      </p:sp>
      <p:sp>
        <p:nvSpPr>
          <p:cNvPr id="21" name="TextBox 20" descr="Desired direction for this metric is increasing." title="Desired Direction is Increasing"/>
          <p:cNvSpPr txBox="1"/>
          <p:nvPr/>
        </p:nvSpPr>
        <p:spPr>
          <a:xfrm>
            <a:off x="89574" y="2467083"/>
            <a:ext cx="1276237" cy="984885"/>
          </a:xfrm>
          <a:prstGeom prst="rect">
            <a:avLst/>
          </a:prstGeom>
          <a:noFill/>
          <a:ln>
            <a:solidFill>
              <a:schemeClr val="tx1"/>
            </a:solidFill>
          </a:ln>
        </p:spPr>
        <p:txBody>
          <a:bodyPr wrap="square" rtlCol="0">
            <a:spAutoFit/>
          </a:bodyPr>
          <a:lstStyle/>
          <a:p>
            <a:pPr algn="ctr"/>
            <a:r>
              <a:rPr lang="en-US" sz="2000" b="1"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smtClean="0">
                <a:solidFill>
                  <a:schemeClr val="tx1"/>
                </a:solidFill>
              </a:rPr>
              <a:t>Desired</a:t>
            </a:r>
          </a:p>
          <a:p>
            <a:pPr algn="ctr"/>
            <a:r>
              <a:rPr lang="en-US" sz="1900" b="1" smtClean="0">
                <a:solidFill>
                  <a:schemeClr val="tx1"/>
                </a:solidFill>
              </a:rPr>
              <a:t>Direction</a:t>
            </a:r>
            <a:endParaRPr lang="en-US" sz="1400" b="1">
              <a:solidFill>
                <a:schemeClr val="tx1"/>
              </a:solidFill>
            </a:endParaRPr>
          </a:p>
        </p:txBody>
      </p:sp>
      <p:sp>
        <p:nvSpPr>
          <p:cNvPr id="22" name="TextBox 21" descr="Desired direction for this metric is decreasing." hidden="1" title="Desired Direction is Decreasing"/>
          <p:cNvSpPr txBox="1"/>
          <p:nvPr/>
        </p:nvSpPr>
        <p:spPr>
          <a:xfrm>
            <a:off x="89576" y="2461801"/>
            <a:ext cx="1276237" cy="984885"/>
          </a:xfrm>
          <a:prstGeom prst="rect">
            <a:avLst/>
          </a:prstGeom>
          <a:noFill/>
          <a:ln>
            <a:solidFill>
              <a:schemeClr val="tx1"/>
            </a:solidFill>
          </a:ln>
        </p:spPr>
        <p:txBody>
          <a:bodyPr wrap="square" rtlCol="0">
            <a:spAutoFit/>
          </a:bodyPr>
          <a:lstStyle/>
          <a:p>
            <a:pPr algn="ctr"/>
            <a:r>
              <a:rPr lang="en-US" sz="2000" b="1"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smtClean="0">
                <a:solidFill>
                  <a:schemeClr val="tx1"/>
                </a:solidFill>
              </a:rPr>
              <a:t>Desired</a:t>
            </a:r>
          </a:p>
          <a:p>
            <a:pPr algn="ctr"/>
            <a:r>
              <a:rPr lang="en-US" sz="1900" b="1" smtClean="0">
                <a:solidFill>
                  <a:schemeClr val="tx1"/>
                </a:solidFill>
              </a:rPr>
              <a:t>Direction</a:t>
            </a:r>
            <a:endParaRPr lang="en-US" sz="1400" b="1">
              <a:solidFill>
                <a:schemeClr val="tx1"/>
              </a:solidFill>
            </a:endParaRPr>
          </a:p>
        </p:txBody>
      </p:sp>
      <p:sp>
        <p:nvSpPr>
          <p:cNvPr id="4" name="Title 3"/>
          <p:cNvSpPr>
            <a:spLocks noGrp="1"/>
          </p:cNvSpPr>
          <p:nvPr>
            <p:ph type="title" idx="4294967295"/>
          </p:nvPr>
        </p:nvSpPr>
        <p:spPr>
          <a:xfrm>
            <a:off x="1" y="39055"/>
            <a:ext cx="8597589" cy="295475"/>
          </a:xfrm>
        </p:spPr>
        <p:txBody>
          <a:bodyPr/>
          <a:lstStyle/>
          <a:p>
            <a:r>
              <a:rPr lang="en-US" sz="2400">
                <a:solidFill>
                  <a:srgbClr val="0000FF"/>
                </a:solidFill>
                <a:latin typeface="Arial Rounded MT Bold" pitchFamily="34" charset="0"/>
              </a:rPr>
              <a:t>Metric:</a:t>
            </a:r>
            <a:endParaRPr lang="en-US" sz="2400"/>
          </a:p>
        </p:txBody>
      </p:sp>
      <p:sp>
        <p:nvSpPr>
          <p:cNvPr id="8" name="TextBox 7"/>
          <p:cNvSpPr txBox="1"/>
          <p:nvPr/>
        </p:nvSpPr>
        <p:spPr>
          <a:xfrm>
            <a:off x="2492143" y="407306"/>
            <a:ext cx="3503544" cy="492443"/>
          </a:xfrm>
          <a:prstGeom prst="rect">
            <a:avLst/>
          </a:prstGeom>
          <a:noFill/>
        </p:spPr>
        <p:txBody>
          <a:bodyPr wrap="square" rtlCol="0">
            <a:normAutofit fontScale="90000" lnSpcReduction="20000"/>
          </a:bodyPr>
          <a:lstStyle/>
          <a:p>
            <a:pPr algn="ctr"/>
            <a:r>
              <a:rPr lang="en-US" sz="1800">
                <a:solidFill>
                  <a:srgbClr val="800000"/>
                </a:solidFill>
                <a:latin typeface="Arial Rounded MT Bold" pitchFamily="34" charset="0"/>
              </a:rPr>
              <a:t>Commercial Small Business Payment Timeliness</a:t>
            </a:r>
          </a:p>
          <a:p>
            <a:pPr algn="ctr"/>
            <a:endParaRPr lang="en-US" sz="1800">
              <a:solidFill>
                <a:srgbClr val="800000"/>
              </a:solidFill>
              <a:latin typeface="Arial Rounded MT Bold" pitchFamily="34" charset="0"/>
            </a:endParaRPr>
          </a:p>
        </p:txBody>
      </p:sp>
      <p:sp>
        <p:nvSpPr>
          <p:cNvPr id="27" name="TextBox 26" descr="[Strategic Target]" hidden="1" title="[Strategic Target]"/>
          <p:cNvSpPr txBox="1"/>
          <p:nvPr/>
        </p:nvSpPr>
        <p:spPr>
          <a:xfrm>
            <a:off x="6624871" y="6048024"/>
            <a:ext cx="1893368" cy="307777"/>
          </a:xfrm>
          <a:prstGeom prst="rect">
            <a:avLst/>
          </a:prstGeom>
          <a:solidFill>
            <a:schemeClr val="accent1"/>
          </a:solid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400" b="1" smtClean="0">
                <a:solidFill>
                  <a:schemeClr val="tx1"/>
                </a:solidFill>
              </a:rPr>
              <a:t>[Strategic Target]</a:t>
            </a:r>
            <a:endParaRPr lang="en-US" sz="1400" b="1">
              <a:solidFill>
                <a:schemeClr val="tx1"/>
              </a:solidFill>
            </a:endParaRPr>
          </a:p>
        </p:txBody>
      </p:sp>
      <p:sp>
        <p:nvSpPr>
          <p:cNvPr id="28" name="TextBox 27" descr="[Footer ID]" title="[Footer ID]"/>
          <p:cNvSpPr txBox="1"/>
          <p:nvPr/>
        </p:nvSpPr>
        <p:spPr>
          <a:xfrm>
            <a:off x="-57876" y="6602609"/>
            <a:ext cx="926902" cy="244084"/>
          </a:xfrm>
          <a:prstGeom prst="rect">
            <a:avLst/>
          </a:prstGeom>
          <a:noFill/>
          <a:ln>
            <a:no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r>
              <a:rPr lang="en-US" sz="1000" b="1" smtClean="0">
                <a:solidFill>
                  <a:schemeClr val="tx1"/>
                </a:solidFill>
              </a:rPr>
              <a:t>OM-197</a:t>
            </a:r>
          </a:p>
        </p:txBody>
      </p:sp>
    </p:spTree>
    <p:extLst>
      <p:ext uri="{BB962C8B-B14F-4D97-AF65-F5344CB8AC3E}">
        <p14:creationId xmlns:p14="http://schemas.microsoft.com/office/powerpoint/2010/main" val="34039625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62000"/>
            <a:ext cx="7962900" cy="2616101"/>
          </a:xfrm>
          <a:prstGeom prst="rect">
            <a:avLst/>
          </a:prstGeom>
          <a:ln>
            <a:noFill/>
          </a:ln>
        </p:spPr>
        <p:txBody>
          <a:bodyPr>
            <a:spAutoFit/>
          </a:bodyPr>
          <a:lstStyle/>
          <a:p>
            <a:pPr>
              <a:defRPr/>
            </a:pPr>
            <a:r>
              <a:rPr lang="en-US" sz="1400" b="1" i="1" dirty="0" smtClean="0">
                <a:latin typeface="Arial Narrow" pitchFamily="34" charset="0"/>
                <a:cs typeface="Arial" pitchFamily="34" charset="0"/>
              </a:rPr>
              <a:t>Note:  </a:t>
            </a:r>
            <a:r>
              <a:rPr lang="en-US" sz="1400" b="1" i="1" u="sng" dirty="0" smtClean="0">
                <a:latin typeface="Arial Narrow" pitchFamily="34" charset="0"/>
                <a:cs typeface="Arial" pitchFamily="34" charset="0"/>
              </a:rPr>
              <a:t>Overall Commercial Vendor  Payment Timeliness</a:t>
            </a:r>
            <a:r>
              <a:rPr lang="en-US" sz="1400" i="1" dirty="0" smtClean="0">
                <a:latin typeface="Arial Narrow" pitchFamily="34" charset="0"/>
                <a:cs typeface="Arial" pitchFamily="34" charset="0"/>
              </a:rPr>
              <a:t> measures VA vendor payment timeliness against the July 2012 OMB guidance to pay all commercial vendors within 15 days of receipt of all payment documentation.  </a:t>
            </a:r>
            <a:r>
              <a:rPr lang="en-US" sz="1400" i="1" dirty="0" smtClean="0">
                <a:latin typeface="Arial Narrow" pitchFamily="34" charset="0"/>
              </a:rPr>
              <a:t>Delivery </a:t>
            </a:r>
            <a:r>
              <a:rPr lang="en-US" sz="1400" i="1" dirty="0">
                <a:latin typeface="Arial Narrow" pitchFamily="34" charset="0"/>
              </a:rPr>
              <a:t>of goods and acceptance of services must still occur before making </a:t>
            </a:r>
            <a:r>
              <a:rPr lang="en-US" sz="1400" i="1" dirty="0" smtClean="0">
                <a:latin typeface="Arial Narrow" pitchFamily="34" charset="0"/>
              </a:rPr>
              <a:t>payment.  </a:t>
            </a:r>
            <a:endParaRPr lang="en-US" sz="1400" i="1" dirty="0" smtClean="0">
              <a:latin typeface="Arial Narrow" pitchFamily="34" charset="0"/>
              <a:cs typeface="Arial" pitchFamily="34" charset="0"/>
            </a:endParaRPr>
          </a:p>
          <a:p>
            <a:pPr eaLnBrk="1" hangingPunct="1">
              <a:defRPr/>
            </a:pPr>
            <a:endParaRPr lang="en-US" sz="1400" i="1" dirty="0" smtClean="0">
              <a:latin typeface="Arial Narrow" pitchFamily="34" charset="0"/>
              <a:cs typeface="Arial" pitchFamily="34" charset="0"/>
            </a:endParaRPr>
          </a:p>
          <a:p>
            <a:pPr marL="456379" indent="-456379" eaLnBrk="1" hangingPunct="1">
              <a:lnSpc>
                <a:spcPct val="80000"/>
              </a:lnSpc>
              <a:defRPr/>
            </a:pPr>
            <a:r>
              <a:rPr lang="en-US" sz="1400" b="1" dirty="0" smtClean="0">
                <a:latin typeface="Arial Narrow" pitchFamily="34" charset="0"/>
              </a:rPr>
              <a:t>December </a:t>
            </a:r>
            <a:r>
              <a:rPr lang="en-US" sz="1400" b="1" dirty="0" smtClean="0">
                <a:latin typeface="Arial Narrow" pitchFamily="34" charset="0"/>
                <a:cs typeface="Arial" pitchFamily="34" charset="0"/>
              </a:rPr>
              <a:t>Highlights</a:t>
            </a:r>
            <a:r>
              <a:rPr lang="en-US" sz="1400" dirty="0">
                <a:latin typeface="Arial Narrow" pitchFamily="34" charset="0"/>
                <a:cs typeface="Arial" pitchFamily="34" charset="0"/>
              </a:rPr>
              <a:t>:</a:t>
            </a:r>
          </a:p>
          <a:p>
            <a:pPr>
              <a:lnSpc>
                <a:spcPct val="80000"/>
              </a:lnSpc>
              <a:defRPr/>
            </a:pPr>
            <a:endParaRPr lang="en-US" sz="1400" dirty="0">
              <a:latin typeface="Arial Narrow" pitchFamily="34" charset="0"/>
              <a:cs typeface="Arial" pitchFamily="34" charset="0"/>
            </a:endParaRPr>
          </a:p>
          <a:p>
            <a:pPr>
              <a:lnSpc>
                <a:spcPct val="80000"/>
              </a:lnSpc>
              <a:defRPr/>
            </a:pPr>
            <a:r>
              <a:rPr lang="en-US" sz="1400" dirty="0">
                <a:latin typeface="Arial Narrow" pitchFamily="34" charset="0"/>
              </a:rPr>
              <a:t> </a:t>
            </a:r>
            <a:r>
              <a:rPr lang="en-US" sz="1400" dirty="0" smtClean="0">
                <a:latin typeface="Arial Narrow" pitchFamily="34" charset="0"/>
              </a:rPr>
              <a:t>    During December, VA paid 87 percent (FYTD 87 percent) of all commercial vendors within the 15-day OMB goal</a:t>
            </a:r>
          </a:p>
          <a:p>
            <a:pPr marL="640004" lvl="1" indent="-182804">
              <a:lnSpc>
                <a:spcPct val="80000"/>
              </a:lnSpc>
              <a:buFontTx/>
              <a:buChar char="•"/>
              <a:defRPr/>
            </a:pPr>
            <a:r>
              <a:rPr lang="en-US" sz="1400" dirty="0" smtClean="0">
                <a:latin typeface="Arial Narrow" pitchFamily="34" charset="0"/>
              </a:rPr>
              <a:t>Reasons </a:t>
            </a:r>
            <a:r>
              <a:rPr lang="en-US" sz="1400" dirty="0" smtClean="0">
                <a:latin typeface="Arial Narrow" pitchFamily="34" charset="0"/>
              </a:rPr>
              <a:t>for delay are generally associated with untimely certification of invoices or late processing of receiving reports </a:t>
            </a:r>
          </a:p>
          <a:p>
            <a:pPr marL="457014" indent="-457014" eaLnBrk="1" hangingPunct="1">
              <a:defRPr/>
            </a:pPr>
            <a:endParaRPr lang="en-US" sz="1200" b="1" dirty="0" smtClean="0">
              <a:latin typeface="Arial Narrow" pitchFamily="34" charset="0"/>
            </a:endParaRPr>
          </a:p>
          <a:p>
            <a:pPr marL="457014" indent="-457014" eaLnBrk="1" hangingPunct="1">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a:t>
            </a:r>
            <a:r>
              <a:rPr lang="en-US" sz="1000" dirty="0" smtClean="0">
                <a:latin typeface="Arial Narrow" pitchFamily="34" charset="0"/>
              </a:rPr>
              <a:t>Kevin Miers, Systems &amp; Procedures Analyst, </a:t>
            </a:r>
            <a:r>
              <a:rPr lang="en-US" sz="1000" dirty="0">
                <a:latin typeface="Arial Narrow" pitchFamily="34" charset="0"/>
              </a:rPr>
              <a:t>VA Financial Services Center, </a:t>
            </a:r>
            <a:r>
              <a:rPr lang="en-US" sz="1000" dirty="0" smtClean="0">
                <a:latin typeface="Arial Narrow" pitchFamily="34" charset="0"/>
                <a:hlinkClick r:id="rId2"/>
              </a:rPr>
              <a:t>Kevin.Miers@va.gov</a:t>
            </a:r>
            <a:r>
              <a:rPr lang="en-US" sz="1000" dirty="0" smtClean="0">
                <a:latin typeface="Arial Narrow" pitchFamily="34" charset="0"/>
              </a:rPr>
              <a:t> </a:t>
            </a:r>
          </a:p>
          <a:p>
            <a:pPr marL="457014" indent="-457014">
              <a:defRPr/>
            </a:pPr>
            <a:r>
              <a:rPr lang="en-US" sz="1000" b="1" dirty="0" smtClean="0">
                <a:latin typeface="Arial Narrow" pitchFamily="34" charset="0"/>
              </a:rPr>
              <a:t>Approved </a:t>
            </a:r>
            <a:r>
              <a:rPr lang="en-US" sz="1000" b="1" dirty="0">
                <a:latin typeface="Arial Narrow" pitchFamily="34" charset="0"/>
              </a:rPr>
              <a:t>by:</a:t>
            </a:r>
            <a:r>
              <a:rPr lang="en-US" sz="1000" dirty="0">
                <a:latin typeface="Arial Narrow" pitchFamily="34" charset="0"/>
              </a:rPr>
              <a:t>  Robert Adams, Deputy Director, VA Financial Services Center, (512) 460-5002 </a:t>
            </a:r>
          </a:p>
          <a:p>
            <a:pPr marL="457014" indent="-457014" eaLnBrk="1" hangingPunct="1">
              <a:defRPr/>
            </a:pPr>
            <a:r>
              <a:rPr lang="en-US" sz="1000" b="1" dirty="0" smtClean="0">
                <a:latin typeface="Arial Narrow" pitchFamily="34" charset="0"/>
              </a:rPr>
              <a:t>Version </a:t>
            </a:r>
            <a:r>
              <a:rPr lang="en-US" sz="1000" b="1" dirty="0">
                <a:latin typeface="Arial Narrow" pitchFamily="34" charset="0"/>
              </a:rPr>
              <a:t>Date:</a:t>
            </a:r>
            <a:r>
              <a:rPr lang="en-US" sz="1000" dirty="0">
                <a:latin typeface="Arial Narrow" pitchFamily="34" charset="0"/>
              </a:rPr>
              <a:t> </a:t>
            </a:r>
            <a:r>
              <a:rPr lang="en-US" sz="1000" dirty="0" smtClean="0">
                <a:latin typeface="Arial Narrow" pitchFamily="34" charset="0"/>
              </a:rPr>
              <a:t>January 13, 2013</a:t>
            </a:r>
            <a:endParaRPr lang="en-US" sz="1000" dirty="0">
              <a:latin typeface="Arial Narrow" pitchFamily="34" charset="0"/>
            </a:endParaRPr>
          </a:p>
        </p:txBody>
      </p:sp>
      <p:sp>
        <p:nvSpPr>
          <p:cNvPr id="3" name="TextBox 2"/>
          <p:cNvSpPr txBox="1"/>
          <p:nvPr/>
        </p:nvSpPr>
        <p:spPr>
          <a:xfrm>
            <a:off x="533400" y="304800"/>
            <a:ext cx="8001000" cy="369332"/>
          </a:xfrm>
          <a:prstGeom prst="rect">
            <a:avLst/>
          </a:prstGeom>
          <a:noFill/>
        </p:spPr>
        <p:txBody>
          <a:bodyPr wrap="square" rtlCol="0">
            <a:spAutoFit/>
          </a:bodyPr>
          <a:lstStyle/>
          <a:p>
            <a:pPr algn="ctr"/>
            <a:r>
              <a:rPr lang="en-US" dirty="0" smtClean="0">
                <a:latin typeface="Arial Rounded MT Bold" pitchFamily="34" charset="0"/>
              </a:rPr>
              <a:t>Overall Commercial Vendor Payment Timeliness</a:t>
            </a:r>
            <a:endParaRPr lang="en-US" dirty="0"/>
          </a:p>
        </p:txBody>
      </p:sp>
      <p:sp>
        <p:nvSpPr>
          <p:cNvPr id="5"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3</a:t>
            </a:fld>
            <a:endParaRPr lang="en-US" dirty="0" smtClean="0">
              <a:solidFill>
                <a:srgbClr val="000000"/>
              </a:solidFill>
            </a:endParaRPr>
          </a:p>
        </p:txBody>
      </p:sp>
    </p:spTree>
    <p:extLst>
      <p:ext uri="{BB962C8B-B14F-4D97-AF65-F5344CB8AC3E}">
        <p14:creationId xmlns:p14="http://schemas.microsoft.com/office/powerpoint/2010/main" val="1138622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Chart 28" title="Plan versus Actual Chart"/>
          <p:cNvGraphicFramePr/>
          <p:nvPr>
            <p:extLst>
              <p:ext uri="{D42A27DB-BD31-4B8C-83A1-F6EECF244321}">
                <p14:modId xmlns:p14="http://schemas.microsoft.com/office/powerpoint/2010/main" val="1248587139"/>
              </p:ext>
            </p:extLst>
          </p:nvPr>
        </p:nvGraphicFramePr>
        <p:xfrm>
          <a:off x="277792" y="2348837"/>
          <a:ext cx="8744288" cy="350332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Table 1" descr="OM-198"/>
          <p:cNvGraphicFramePr>
            <a:graphicFrameLocks noGrp="1"/>
          </p:cNvGraphicFramePr>
          <p:nvPr>
            <p:extLst>
              <p:ext uri="{D42A27DB-BD31-4B8C-83A1-F6EECF244321}">
                <p14:modId xmlns:p14="http://schemas.microsoft.com/office/powerpoint/2010/main" val="3213111109"/>
              </p:ext>
            </p:extLst>
          </p:nvPr>
        </p:nvGraphicFramePr>
        <p:xfrm>
          <a:off x="822960" y="703262"/>
          <a:ext cx="708660" cy="373063"/>
        </p:xfrm>
        <a:graphic>
          <a:graphicData uri="http://schemas.openxmlformats.org/drawingml/2006/table">
            <a:tbl>
              <a:tblPr firstRow="1" bandRow="1">
                <a:tableStyleId>{5C22544A-7EE6-4342-B048-85BDC9FD1C3A}</a:tableStyleId>
              </a:tblPr>
              <a:tblGrid>
                <a:gridCol w="303241"/>
                <a:gridCol w="405419"/>
              </a:tblGrid>
              <a:tr h="373063">
                <a:tc>
                  <a:txBody>
                    <a:bodyPr/>
                    <a:lstStyle/>
                    <a:p>
                      <a:r>
                        <a:rPr lang="en-US" sz="600" smtClean="0"/>
                        <a:t>Metric ID</a:t>
                      </a:r>
                      <a:endParaRPr lang="en-US" sz="600"/>
                    </a:p>
                  </a:txBody>
                  <a:tcPr/>
                </a:tc>
                <a:tc>
                  <a:txBody>
                    <a:bodyPr/>
                    <a:lstStyle/>
                    <a:p>
                      <a:r>
                        <a:rPr lang="en-US" sz="600" smtClean="0"/>
                        <a:t>OM-198</a:t>
                      </a:r>
                    </a:p>
                  </a:txBody>
                  <a:tcPr/>
                </a:tc>
              </a:tr>
            </a:tbl>
          </a:graphicData>
        </a:graphic>
      </p:graphicFrame>
      <p:sp>
        <p:nvSpPr>
          <p:cNvPr id="1027" name="Date Placeholder 1"/>
          <p:cNvSpPr>
            <a:spLocks noGrp="1"/>
          </p:cNvSpPr>
          <p:nvPr>
            <p:ph type="dt" sz="quarter" idx="10"/>
          </p:nvPr>
        </p:nvSpPr>
        <p:spPr>
          <a:xfrm>
            <a:off x="700275" y="6381750"/>
            <a:ext cx="2741613" cy="476250"/>
          </a:xfrm>
          <a:noFill/>
        </p:spPr>
        <p:txBody>
          <a:bodyPr/>
          <a:lstStyle/>
          <a:p>
            <a:r>
              <a:rPr lang="en-US" dirty="0" smtClean="0"/>
              <a:t>Data Through December 2013</a:t>
            </a:r>
          </a:p>
        </p:txBody>
      </p:sp>
      <p:graphicFrame>
        <p:nvGraphicFramePr>
          <p:cNvPr id="60440" name="Group 24" descr="Contains information about the status of the metric." title="Status Table"/>
          <p:cNvGraphicFramePr>
            <a:graphicFrameLocks noGrp="1"/>
          </p:cNvGraphicFramePr>
          <p:nvPr>
            <p:extLst>
              <p:ext uri="{D42A27DB-BD31-4B8C-83A1-F6EECF244321}">
                <p14:modId xmlns:p14="http://schemas.microsoft.com/office/powerpoint/2010/main" val="3379584268"/>
              </p:ext>
            </p:extLst>
          </p:nvPr>
        </p:nvGraphicFramePr>
        <p:xfrm>
          <a:off x="6017741" y="0"/>
          <a:ext cx="3126259" cy="1486853"/>
        </p:xfrm>
        <a:graphic>
          <a:graphicData uri="http://schemas.openxmlformats.org/drawingml/2006/table">
            <a:tbl>
              <a:tblPr/>
              <a:tblGrid>
                <a:gridCol w="1917007"/>
                <a:gridCol w="1209252"/>
              </a:tblGrid>
              <a:tr h="228600">
                <a:tc grid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Current Month [Dec]</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Next Month [Jan]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smtClean="0">
                          <a:ln>
                            <a:noFill/>
                          </a:ln>
                          <a:solidFill>
                            <a:schemeClr val="tx1"/>
                          </a:solidFill>
                          <a:latin typeface="Arial" charset="0"/>
                        </a:rPr>
                        <a:t>Monthly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87%</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smtClean="0">
                          <a:ln>
                            <a:noFill/>
                          </a:ln>
                          <a:solidFill>
                            <a:schemeClr val="tx1"/>
                          </a:solidFill>
                          <a:latin typeface="Arial" charset="0"/>
                        </a:rPr>
                        <a:t>FYTD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87%</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40" name="Rectangle 47"/>
          <p:cNvSpPr>
            <a:spLocks noChangeArrowheads="1"/>
          </p:cNvSpPr>
          <p:nvPr/>
        </p:nvSpPr>
        <p:spPr>
          <a:xfrm>
            <a:off x="2816225" y="261939"/>
            <a:ext cx="3424238" cy="667702"/>
          </a:xfrm>
          <a:prstGeom prst="rect">
            <a:avLst/>
          </a:prstGeom>
          <a:noFill/>
          <a:ln w="9525">
            <a:noFill/>
            <a:miter lim="800000"/>
          </a:ln>
        </p:spPr>
        <p:txBody>
          <a:bodyPr anchor="ctr"/>
          <a:lstStyle/>
          <a:p>
            <a:pPr algn="ctr"/>
            <a:r>
              <a:rPr lang="en-US" sz="2400" smtClean="0">
                <a:solidFill>
                  <a:srgbClr val="0000FF"/>
                </a:solidFill>
                <a:latin typeface="Arial Rounded MT Bold" pitchFamily="34" charset="0"/>
              </a:rPr>
              <a:t> </a:t>
            </a:r>
            <a:endParaRPr lang="en-US" sz="1800" smtClean="0">
              <a:solidFill>
                <a:schemeClr val="tx2"/>
              </a:solidFill>
            </a:endParaRPr>
          </a:p>
          <a:p>
            <a:pPr algn="ctr"/>
            <a:endParaRPr lang="en-US" sz="1800">
              <a:solidFill>
                <a:srgbClr val="800000"/>
              </a:solidFill>
              <a:latin typeface="Arial Rounded MT Bold" pitchFamily="34" charset="0"/>
            </a:endParaRPr>
          </a:p>
          <a:p>
            <a:pPr algn="ctr"/>
            <a:r>
              <a:rPr lang="en-US" sz="2400">
                <a:solidFill>
                  <a:srgbClr val="0000FF"/>
                </a:solidFill>
                <a:latin typeface="Arial Rounded MT Bold" pitchFamily="34" charset="0"/>
              </a:rPr>
              <a:t>  </a:t>
            </a:r>
            <a:endParaRPr lang="en-US" sz="2400">
              <a:solidFill>
                <a:srgbClr val="800000"/>
              </a:solidFill>
              <a:latin typeface="Arial Rounded MT Bold" pitchFamily="34" charset="0"/>
            </a:endParaRPr>
          </a:p>
        </p:txBody>
      </p:sp>
      <p:sp>
        <p:nvSpPr>
          <p:cNvPr id="1061" name="Footer Placeholder 11"/>
          <p:cNvSpPr>
            <a:spLocks noGrp="1"/>
          </p:cNvSpPr>
          <p:nvPr>
            <p:ph type="ftr" sz="quarter" idx="11"/>
          </p:nvPr>
        </p:nvSpPr>
        <p:spPr>
          <a:xfrm>
            <a:off x="8599967" y="6381750"/>
            <a:ext cx="544033" cy="476250"/>
          </a:xfrm>
          <a:noFill/>
        </p:spPr>
        <p:txBody>
          <a:bodyPr/>
          <a:lstStyle/>
          <a:p>
            <a:fld id="{3839F7DD-76FA-4476-8B06-204B7D0FD78B}" type="slidenum">
              <a:rPr lang="en-US" smtClean="0"/>
              <a:t>4</a:t>
            </a:fld>
            <a:endParaRPr lang="en-US" smtClean="0"/>
          </a:p>
        </p:txBody>
      </p:sp>
      <p:graphicFrame>
        <p:nvGraphicFramePr>
          <p:cNvPr id="3" name="Table 2" descr="Contains information for indicating how this metric is given a red, yellow, or green status." title="Variance Thresholds"/>
          <p:cNvGraphicFramePr>
            <a:graphicFrameLocks noGrp="1"/>
          </p:cNvGraphicFramePr>
          <p:nvPr>
            <p:extLst>
              <p:ext uri="{D42A27DB-BD31-4B8C-83A1-F6EECF244321}">
                <p14:modId xmlns:p14="http://schemas.microsoft.com/office/powerpoint/2010/main" val="3028807470"/>
              </p:ext>
            </p:extLst>
          </p:nvPr>
        </p:nvGraphicFramePr>
        <p:xfrm>
          <a:off x="6400800" y="5872166"/>
          <a:ext cx="2292902" cy="858488"/>
        </p:xfrm>
        <a:graphic>
          <a:graphicData uri="http://schemas.openxmlformats.org/drawingml/2006/table">
            <a:tbl>
              <a:tblPr firstRow="1" bandRow="1">
                <a:tableStyleId>{5C22544A-7EE6-4342-B048-85BDC9FD1C3A}</a:tableStyleId>
              </a:tblPr>
              <a:tblGrid>
                <a:gridCol w="578660"/>
                <a:gridCol w="1714242"/>
              </a:tblGrid>
              <a:tr h="201737">
                <a:tc gridSpan="2">
                  <a:txBody>
                    <a:bodyPr/>
                    <a:lstStyle/>
                    <a:p>
                      <a:pPr algn="ctr"/>
                      <a:r>
                        <a:rPr lang="en-US" sz="800" smtClean="0">
                          <a:solidFill>
                            <a:schemeClr val="tx1"/>
                          </a:solidFill>
                        </a:rPr>
                        <a:t>Variance Thresholds</a:t>
                      </a:r>
                      <a:endParaRPr lang="en-US" sz="800">
                        <a:solidFill>
                          <a:schemeClr val="tx1"/>
                        </a:solidFill>
                      </a:endParaRPr>
                    </a:p>
                  </a:txBody>
                  <a:tcPr/>
                </a:tc>
                <a:tc hMerge="1">
                  <a:txBody>
                    <a:bodyPr/>
                    <a:lstStyle/>
                    <a:p>
                      <a:endParaRPr lang="en-US"/>
                    </a:p>
                  </a:txBody>
                  <a:tcPr/>
                </a:tc>
              </a:tr>
              <a:tr h="201737">
                <a:tc>
                  <a:txBody>
                    <a:bodyPr/>
                    <a:lstStyle/>
                    <a:p>
                      <a:r>
                        <a:rPr lang="en-US" sz="800" smtClean="0">
                          <a:solidFill>
                            <a:srgbClr val="FF0000"/>
                          </a:solidFill>
                        </a:rPr>
                        <a:t>Red</a:t>
                      </a:r>
                      <a:endParaRPr lang="en-US" sz="800">
                        <a:solidFill>
                          <a:srgbClr val="FF0000"/>
                        </a:solidFill>
                      </a:endParaRPr>
                    </a:p>
                  </a:txBody>
                  <a:tcPr>
                    <a:solidFill>
                      <a:schemeClr val="bg1">
                        <a:lumMod val="75000"/>
                      </a:schemeClr>
                    </a:solidFill>
                  </a:tcPr>
                </a:tc>
                <a:tc>
                  <a:txBody>
                    <a:bodyPr/>
                    <a:lstStyle/>
                    <a:p>
                      <a:r>
                        <a:rPr lang="en-US" sz="800" baseline="0" smtClean="0"/>
                        <a:t>≤ -10%</a:t>
                      </a:r>
                    </a:p>
                  </a:txBody>
                  <a:tcPr>
                    <a:solidFill>
                      <a:schemeClr val="bg1">
                        <a:lumMod val="75000"/>
                      </a:schemeClr>
                    </a:solidFill>
                  </a:tcPr>
                </a:tc>
              </a:tr>
              <a:tr h="218408">
                <a:tc>
                  <a:txBody>
                    <a:bodyPr/>
                    <a:lstStyle/>
                    <a:p>
                      <a:r>
                        <a:rPr lang="en-US" sz="800" smtClean="0">
                          <a:solidFill>
                            <a:srgbClr val="FFFF00"/>
                          </a:solidFill>
                        </a:rPr>
                        <a:t>Yellow</a:t>
                      </a:r>
                      <a:endParaRPr lang="en-US" sz="800">
                        <a:solidFill>
                          <a:srgbClr val="FFFF00"/>
                        </a:solidFill>
                      </a:endParaRPr>
                    </a:p>
                  </a:txBody>
                  <a:tcPr>
                    <a:solidFill>
                      <a:schemeClr val="bg1">
                        <a:lumMod val="75000"/>
                      </a:schemeClr>
                    </a:solidFill>
                  </a:tcPr>
                </a:tc>
                <a:tc>
                  <a:txBody>
                    <a:bodyPr/>
                    <a:lstStyle/>
                    <a:p>
                      <a:r>
                        <a:rPr lang="en-US" sz="800" baseline="0" smtClean="0"/>
                        <a:t>≤ -5%</a:t>
                      </a:r>
                    </a:p>
                  </a:txBody>
                  <a:tcPr>
                    <a:solidFill>
                      <a:schemeClr val="bg1">
                        <a:lumMod val="75000"/>
                      </a:schemeClr>
                    </a:solidFill>
                  </a:tcPr>
                </a:tc>
              </a:tr>
              <a:tr h="201737">
                <a:tc>
                  <a:txBody>
                    <a:bodyPr/>
                    <a:lstStyle/>
                    <a:p>
                      <a:r>
                        <a:rPr lang="en-US" sz="800" smtClean="0">
                          <a:solidFill>
                            <a:srgbClr val="008000"/>
                          </a:solidFill>
                        </a:rPr>
                        <a:t>Green</a:t>
                      </a:r>
                      <a:endParaRPr lang="en-US" sz="800">
                        <a:solidFill>
                          <a:srgbClr val="008000"/>
                        </a:solidFill>
                      </a:endParaRPr>
                    </a:p>
                  </a:txBody>
                  <a:tcPr>
                    <a:solidFill>
                      <a:schemeClr val="bg1">
                        <a:lumMod val="75000"/>
                      </a:schemeClr>
                    </a:solidFill>
                  </a:tcPr>
                </a:tc>
                <a:tc>
                  <a:txBody>
                    <a:bodyPr/>
                    <a:lstStyle/>
                    <a:p>
                      <a:r>
                        <a:rPr lang="en-US" sz="800" smtClean="0"/>
                        <a:t>&gt; -5%</a:t>
                      </a:r>
                    </a:p>
                  </a:txBody>
                  <a:tcPr>
                    <a:solidFill>
                      <a:schemeClr val="bg1">
                        <a:lumMod val="75000"/>
                      </a:schemeClr>
                    </a:solidFill>
                  </a:tcPr>
                </a:tc>
              </a:tr>
            </a:tbl>
          </a:graphicData>
        </a:graphic>
      </p:graphicFrame>
      <p:graphicFrame>
        <p:nvGraphicFramePr>
          <p:cNvPr id="60530" name="Group 114" descr="Contains information about the metric." title="Linkages Table"/>
          <p:cNvGraphicFramePr>
            <a:graphicFrameLocks noGrp="1"/>
          </p:cNvGraphicFramePr>
          <p:nvPr>
            <p:extLst>
              <p:ext uri="{D42A27DB-BD31-4B8C-83A1-F6EECF244321}">
                <p14:modId xmlns:p14="http://schemas.microsoft.com/office/powerpoint/2010/main" val="714494788"/>
              </p:ext>
            </p:extLst>
          </p:nvPr>
        </p:nvGraphicFramePr>
        <p:xfrm>
          <a:off x="0" y="-1"/>
          <a:ext cx="2451100" cy="1654176"/>
        </p:xfrm>
        <a:graphic>
          <a:graphicData uri="http://schemas.openxmlformats.org/drawingml/2006/table">
            <a:tbl>
              <a:tblPr/>
              <a:tblGrid>
                <a:gridCol w="931863"/>
                <a:gridCol w="1519237"/>
              </a:tblGrid>
              <a:tr h="249687">
                <a:tc gridSpan="2">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OM</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Operations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3</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574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Strategic Objective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Make VA a Place People want to Serve</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20" name="TextBox 19"/>
          <p:cNvSpPr txBox="1"/>
          <p:nvPr/>
        </p:nvSpPr>
        <p:spPr>
          <a:xfrm>
            <a:off x="2492143" y="1630652"/>
            <a:ext cx="4132729" cy="276999"/>
          </a:xfrm>
          <a:prstGeom prst="rect">
            <a:avLst/>
          </a:prstGeom>
          <a:noFill/>
        </p:spPr>
        <p:txBody>
          <a:bodyPr wrap="square" rtlCol="0">
            <a:spAutoFit/>
          </a:bodyPr>
          <a:lstStyle/>
          <a:p>
            <a:pPr algn="ctr"/>
            <a:r>
              <a:rPr lang="en-US" sz="1200" b="1" dirty="0" smtClean="0"/>
              <a:t>Timeliness Exceeds Goal</a:t>
            </a:r>
            <a:endParaRPr lang="en-US" sz="1200" dirty="0">
              <a:solidFill>
                <a:schemeClr val="tx1"/>
              </a:solidFill>
            </a:endParaRPr>
          </a:p>
        </p:txBody>
      </p:sp>
      <p:sp>
        <p:nvSpPr>
          <p:cNvPr id="21" name="TextBox 20" descr="Desired direction for this metric is increasing." title="Desired Direction is Increasing"/>
          <p:cNvSpPr txBox="1"/>
          <p:nvPr/>
        </p:nvSpPr>
        <p:spPr>
          <a:xfrm>
            <a:off x="89574" y="2467083"/>
            <a:ext cx="1276237" cy="984885"/>
          </a:xfrm>
          <a:prstGeom prst="rect">
            <a:avLst/>
          </a:prstGeom>
          <a:noFill/>
          <a:ln>
            <a:solidFill>
              <a:schemeClr val="tx1"/>
            </a:solidFill>
          </a:ln>
        </p:spPr>
        <p:txBody>
          <a:bodyPr wrap="square" rtlCol="0">
            <a:spAutoFit/>
          </a:bodyPr>
          <a:lstStyle/>
          <a:p>
            <a:pPr algn="ctr"/>
            <a:r>
              <a:rPr lang="en-US" sz="2000" b="1"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smtClean="0">
                <a:solidFill>
                  <a:schemeClr val="tx1"/>
                </a:solidFill>
              </a:rPr>
              <a:t>Desired</a:t>
            </a:r>
          </a:p>
          <a:p>
            <a:pPr algn="ctr"/>
            <a:r>
              <a:rPr lang="en-US" sz="1900" b="1" smtClean="0">
                <a:solidFill>
                  <a:schemeClr val="tx1"/>
                </a:solidFill>
              </a:rPr>
              <a:t>Direction</a:t>
            </a:r>
            <a:endParaRPr lang="en-US" sz="1400" b="1">
              <a:solidFill>
                <a:schemeClr val="tx1"/>
              </a:solidFill>
            </a:endParaRPr>
          </a:p>
        </p:txBody>
      </p:sp>
      <p:sp>
        <p:nvSpPr>
          <p:cNvPr id="22" name="TextBox 21" descr="Desired direction for this metric is decreasing." hidden="1" title="Desired Direction is Decreasing"/>
          <p:cNvSpPr txBox="1"/>
          <p:nvPr/>
        </p:nvSpPr>
        <p:spPr>
          <a:xfrm>
            <a:off x="89576" y="2461801"/>
            <a:ext cx="1276237" cy="984885"/>
          </a:xfrm>
          <a:prstGeom prst="rect">
            <a:avLst/>
          </a:prstGeom>
          <a:noFill/>
          <a:ln>
            <a:solidFill>
              <a:schemeClr val="tx1"/>
            </a:solidFill>
          </a:ln>
        </p:spPr>
        <p:txBody>
          <a:bodyPr wrap="square" rtlCol="0">
            <a:spAutoFit/>
          </a:bodyPr>
          <a:lstStyle/>
          <a:p>
            <a:pPr algn="ctr"/>
            <a:r>
              <a:rPr lang="en-US" sz="2000" b="1"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smtClean="0">
                <a:solidFill>
                  <a:schemeClr val="tx1"/>
                </a:solidFill>
              </a:rPr>
              <a:t>Desired</a:t>
            </a:r>
          </a:p>
          <a:p>
            <a:pPr algn="ctr"/>
            <a:r>
              <a:rPr lang="en-US" sz="1900" b="1" smtClean="0">
                <a:solidFill>
                  <a:schemeClr val="tx1"/>
                </a:solidFill>
              </a:rPr>
              <a:t>Direction</a:t>
            </a:r>
            <a:endParaRPr lang="en-US" sz="1400" b="1">
              <a:solidFill>
                <a:schemeClr val="tx1"/>
              </a:solidFill>
            </a:endParaRPr>
          </a:p>
        </p:txBody>
      </p:sp>
      <p:sp>
        <p:nvSpPr>
          <p:cNvPr id="4" name="Title 3"/>
          <p:cNvSpPr>
            <a:spLocks noGrp="1"/>
          </p:cNvSpPr>
          <p:nvPr>
            <p:ph type="title" idx="4294967295"/>
          </p:nvPr>
        </p:nvSpPr>
        <p:spPr>
          <a:xfrm>
            <a:off x="1" y="39055"/>
            <a:ext cx="8597589" cy="295475"/>
          </a:xfrm>
        </p:spPr>
        <p:txBody>
          <a:bodyPr/>
          <a:lstStyle/>
          <a:p>
            <a:r>
              <a:rPr lang="en-US" sz="2400">
                <a:solidFill>
                  <a:srgbClr val="0000FF"/>
                </a:solidFill>
                <a:latin typeface="Arial Rounded MT Bold" pitchFamily="34" charset="0"/>
              </a:rPr>
              <a:t>Metric:</a:t>
            </a:r>
            <a:endParaRPr lang="en-US" sz="2400"/>
          </a:p>
        </p:txBody>
      </p:sp>
      <p:sp>
        <p:nvSpPr>
          <p:cNvPr id="8" name="TextBox 7"/>
          <p:cNvSpPr txBox="1"/>
          <p:nvPr/>
        </p:nvSpPr>
        <p:spPr>
          <a:xfrm>
            <a:off x="2492143" y="407306"/>
            <a:ext cx="3503544" cy="492443"/>
          </a:xfrm>
          <a:prstGeom prst="rect">
            <a:avLst/>
          </a:prstGeom>
          <a:noFill/>
        </p:spPr>
        <p:txBody>
          <a:bodyPr wrap="square" rtlCol="0">
            <a:normAutofit fontScale="90000" lnSpcReduction="20000"/>
          </a:bodyPr>
          <a:lstStyle/>
          <a:p>
            <a:pPr algn="ctr"/>
            <a:r>
              <a:rPr lang="en-US" sz="1800">
                <a:solidFill>
                  <a:srgbClr val="800000"/>
                </a:solidFill>
                <a:latin typeface="Arial Rounded MT Bold" pitchFamily="34" charset="0"/>
              </a:rPr>
              <a:t>Commercial Vendor Payment Timeliness</a:t>
            </a:r>
          </a:p>
          <a:p>
            <a:pPr algn="ctr"/>
            <a:endParaRPr lang="en-US" sz="1800">
              <a:solidFill>
                <a:srgbClr val="800000"/>
              </a:solidFill>
              <a:latin typeface="Arial Rounded MT Bold" pitchFamily="34" charset="0"/>
            </a:endParaRPr>
          </a:p>
        </p:txBody>
      </p:sp>
      <p:sp>
        <p:nvSpPr>
          <p:cNvPr id="27" name="TextBox 26" descr="[Strategic Target]" hidden="1" title="[Strategic Target]"/>
          <p:cNvSpPr txBox="1"/>
          <p:nvPr/>
        </p:nvSpPr>
        <p:spPr>
          <a:xfrm>
            <a:off x="6624871" y="6048024"/>
            <a:ext cx="1893368" cy="307777"/>
          </a:xfrm>
          <a:prstGeom prst="rect">
            <a:avLst/>
          </a:prstGeom>
          <a:solidFill>
            <a:schemeClr val="accent1"/>
          </a:solid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400" b="1" smtClean="0">
                <a:solidFill>
                  <a:schemeClr val="tx1"/>
                </a:solidFill>
              </a:rPr>
              <a:t>[Strategic Target]</a:t>
            </a:r>
            <a:endParaRPr lang="en-US" sz="1400" b="1">
              <a:solidFill>
                <a:schemeClr val="tx1"/>
              </a:solidFill>
            </a:endParaRPr>
          </a:p>
        </p:txBody>
      </p:sp>
      <p:sp>
        <p:nvSpPr>
          <p:cNvPr id="28" name="TextBox 27" descr="[Footer ID]" title="[Footer ID]"/>
          <p:cNvSpPr txBox="1"/>
          <p:nvPr/>
        </p:nvSpPr>
        <p:spPr>
          <a:xfrm>
            <a:off x="-57876" y="6602609"/>
            <a:ext cx="926902" cy="244084"/>
          </a:xfrm>
          <a:prstGeom prst="rect">
            <a:avLst/>
          </a:prstGeom>
          <a:noFill/>
          <a:ln>
            <a:no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r>
              <a:rPr lang="en-US" sz="1000" b="1" smtClean="0">
                <a:solidFill>
                  <a:schemeClr val="tx1"/>
                </a:solidFill>
              </a:rPr>
              <a:t>OM-198</a:t>
            </a:r>
          </a:p>
        </p:txBody>
      </p:sp>
    </p:spTree>
    <p:extLst>
      <p:ext uri="{BB962C8B-B14F-4D97-AF65-F5344CB8AC3E}">
        <p14:creationId xmlns:p14="http://schemas.microsoft.com/office/powerpoint/2010/main" val="14474439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526BECD9FB5A640A30C1925431DDEBD" ma:contentTypeVersion="23" ma:contentTypeDescription="Create a new document." ma:contentTypeScope="" ma:versionID="5f6497b65a9a8309193e5b615f866d62">
  <xsd:schema xmlns:xsd="http://www.w3.org/2001/XMLSchema" xmlns:xs="http://www.w3.org/2001/XMLSchema" xmlns:p="http://schemas.microsoft.com/office/2006/metadata/properties" xmlns:ns1="http://schemas.microsoft.com/sharepoint/v3" xmlns:ns2="http://schemas.microsoft.com/sharepoint/v4" xmlns:ns3="41b045b4-ff33-4805-b979-a409fd760b41" targetNamespace="http://schemas.microsoft.com/office/2006/metadata/properties" ma:root="true" ma:fieldsID="cf93b4ded9284cb33b905e7230f19c3c" ns1:_="" ns2:_="" ns3:_="">
    <xsd:import namespace="http://schemas.microsoft.com/sharepoint/v3"/>
    <xsd:import namespace="http://schemas.microsoft.com/sharepoint/v4"/>
    <xsd:import namespace="41b045b4-ff33-4805-b979-a409fd760b41"/>
    <xsd:element name="properties">
      <xsd:complexType>
        <xsd:sequence>
          <xsd:element name="documentManagement">
            <xsd:complexType>
              <xsd:all>
                <xsd:element ref="ns1:EmailSender" minOccurs="0"/>
                <xsd:element ref="ns1:EmailTo" minOccurs="0"/>
                <xsd:element ref="ns1:EmailCc" minOccurs="0"/>
                <xsd:element ref="ns1:EmailFrom" minOccurs="0"/>
                <xsd:element ref="ns1:EmailSubject" minOccurs="0"/>
                <xsd:element ref="ns2:EmailHeaders" minOccurs="0"/>
                <xsd:element ref="ns3:Submission_x0020_Status"/>
                <xsd:element ref="ns3:Receipt_x0020_Date" minOccurs="0"/>
                <xsd:element ref="ns3:Organization_x0020_Acronym_x0020_Lookup"/>
                <xsd:element ref="ns3:Organization_x0020_Acronym_x0020_Lookup_x003a_Organization_x0020_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EmailSender" ma:index="8" nillable="true" ma:displayName="E-Mail Sender" ma:hidden="true" ma:internalName="EmailSender">
      <xsd:simpleType>
        <xsd:restriction base="dms:Note">
          <xsd:maxLength value="255"/>
        </xsd:restriction>
      </xsd:simpleType>
    </xsd:element>
    <xsd:element name="EmailTo" ma:index="9" nillable="true" ma:displayName="E-Mail To" ma:hidden="true" ma:internalName="EmailTo">
      <xsd:simpleType>
        <xsd:restriction base="dms:Note">
          <xsd:maxLength value="255"/>
        </xsd:restriction>
      </xsd:simpleType>
    </xsd:element>
    <xsd:element name="EmailCc" ma:index="10" nillable="true" ma:displayName="E-Mail Cc" ma:hidden="true" ma:internalName="EmailCc">
      <xsd:simpleType>
        <xsd:restriction base="dms:Note">
          <xsd:maxLength value="255"/>
        </xsd:restriction>
      </xsd:simpleType>
    </xsd:element>
    <xsd:element name="EmailFrom" ma:index="11" nillable="true" ma:displayName="E-Mail From" ma:hidden="true" ma:internalName="EmailFrom">
      <xsd:simpleType>
        <xsd:restriction base="dms:Text"/>
      </xsd:simpleType>
    </xsd:element>
    <xsd:element name="EmailSubject" ma:index="12" nillable="true" ma:displayName="E-Mail Subject" ma:hidden="true" ma:internalName="EmailSubject">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EmailHeaders" ma:index="13" nillable="true" ma:displayName="E-Mail Headers" ma:hidden="true" ma:internalName="EmailHeader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1b045b4-ff33-4805-b979-a409fd760b41" elementFormDefault="qualified">
    <xsd:import namespace="http://schemas.microsoft.com/office/2006/documentManagement/types"/>
    <xsd:import namespace="http://schemas.microsoft.com/office/infopath/2007/PartnerControls"/>
    <xsd:element name="Submission_x0020_Status" ma:index="14" ma:displayName="Submission Status" ma:default="Not Received" ma:format="Dropdown" ma:internalName="Submission_x0020_Status" ma:readOnly="false">
      <xsd:simpleType>
        <xsd:restriction base="dms:Choice">
          <xsd:enumeration value="Not Received"/>
          <xsd:enumeration value="Received"/>
          <xsd:enumeration value="Approved"/>
        </xsd:restriction>
      </xsd:simpleType>
    </xsd:element>
    <xsd:element name="Receipt_x0020_Date" ma:index="16" nillable="true" ma:displayName="Receipt Date" ma:format="DateOnly" ma:internalName="Receipt_x0020_Date" ma:readOnly="false">
      <xsd:simpleType>
        <xsd:restriction base="dms:DateTime"/>
      </xsd:simpleType>
    </xsd:element>
    <xsd:element name="Organization_x0020_Acronym_x0020_Lookup" ma:index="19" ma:displayName="Organization Acronym Lookup" ma:description="Please select the appropriate Organization by its Acronym.  This is defined in the Organizations list." ma:list="{1523309f-40ae-4d87-a20d-1cc90841f130}" ma:internalName="Organization_x0020_Acronym_x0020_Lookup" ma:readOnly="false" ma:showField="Organization_x0020_Acronym" ma:web="41b045b4-ff33-4805-b979-a409fd760b41">
      <xsd:simpleType>
        <xsd:restriction base="dms:Lookup"/>
      </xsd:simpleType>
    </xsd:element>
    <xsd:element name="Organization_x0020_Acronym_x0020_Lookup_x003a_Organization_x0020_Code" ma:index="20" nillable="true" ma:displayName="Organization Acronym Lookup:Organization Code" ma:list="{1523309f-40ae-4d87-a20d-1cc90841f130}" ma:internalName="Organization_x0020_Acronym_x0020_Lookup_x003A_Organization_x0020_Code" ma:readOnly="true" ma:showField="Organization_x0020_Code" ma:web="41b045b4-ff33-4805-b979-a409fd760b41">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eceipt_x0020_Date xmlns="41b045b4-ff33-4805-b979-a409fd760b41">2013-05-09T13:39:04+00:00</Receipt_x0020_Date>
    <EmailTo xmlns="http://schemas.microsoft.com/sharepoint/v3">'MPR@VHAISHAPP40.vha.med.va.gov' &amp;lt;MPR@VHAISHAPP40.vha.med.va.gov&amp;gt;</EmailTo>
    <EmailHeaders xmlns="http://schemas.microsoft.com/sharepoint/v4">x-sender: julie.schroeder@va.gov
x-receiver: MPR@vhaishapp40.vha.med.va.gov
Received: from gwnmta1.va.gov ([10.237.10.121]) by VHAISHAPP40.vha.med.va.gov with Microsoft SMTPSVC(7.5.7601.17514);
	 Thu, 9 May 2013 08:38:57 -0500
DKIM-Signature: v=1; a=rsa-sha1; c=simple/simple;
  d=va.gov; i=julie.schroeder@va.gov; q=dns/txt; s=vasel;
  t=1368106737; x=1399642737;
  h=from:to:date:subject:message-id:mime-version:
   content-transfer-encoding;
  bh=mFMjpblXlaG+8E4yPPGrKgFflQk=;
  b=CKBtQTkvfeiFGre4RcOvLSJmPbQH3QXF3/YDKM1k4+IF4Tq+DucloGnJ
   0kVUk1qzrO+U9MgS5LtIZgc0m+No/JeokQGi7yOCiPnZXo7pJlJRfBKxW
   F084uMn0hhxKESIeltcMPtfJydOE0iIQlfZQxowsA6tAQt+0tExUHtXCQ
   F/7tdUGxcD3iYZGNXW9tCuVhLTlT0xbMttjIy496hyY+OTEGGSb3ZWHp+
   LfTy5/oEhgXRIj7GCjCMXsGIU0Ap88UcokgUHkbMTjdvgJO+FuyFtKJeY
   1uZQfnYKiroti/vnpxfSwfGvVKSdp3yrIDsvJIGlO+6fhArjjtdUgYX5B
   A==;
X-SBRS: None
X-MID: 149076639
From: "Schroeder, Julie" &lt;julie.schroeder@va.gov&gt;
To: "'MPR@VHAISHAPP40.vha.med.va.gov'" &lt;MPR@VHAISHAPP40.vha.med.va.gov&gt;
Date: Thu, 9 May 2013 09:38:04 -0400
Subject: OM (Finance) - Presentations
Thread-Topic: OM (Finance) - Presentations
Thread-Index: Ac5MunDrk2vsukqmT4SWv9FXkdP2Uw==
Message-ID: &lt;5547531AFA374D4787BEB639D4B7739E0D78C9C520@VANCRMSGC1.vha.med.va.gov&gt;
Accept-Language: en-US
Content-Language: en-US
X-MS-Has-Attach: yes
X-MS-TNEF-Correlator:
acceptlanguage: en-US
Content-Type: multipart/mixed;
	boundary="_004_5547531AFA374D4787BEB639D4B7739E0D78C9C520VANCRMSGC1vha_"
MIME-Version: 1.0
Return-Path: julie.schroeder@va.gov
X-OriginalArrivalTime: 09 May 2013 13:38:57.0206 (UTC) FILETIME=[8E1A9D60:01CE4CBA]
</EmailHeaders>
    <EmailSender xmlns="http://schemas.microsoft.com/sharepoint/v3">&lt;a href="mailto:julie.schroeder@va.gov"&gt;julie.schroeder@va.gov&lt;/a&gt;</EmailSender>
    <EmailFrom xmlns="http://schemas.microsoft.com/sharepoint/v3">Schroeder, Julie &lt;julie.schroeder@va.gov&gt;</EmailFrom>
    <EmailSubject xmlns="http://schemas.microsoft.com/sharepoint/v3">OM (Finance) - Presentations</EmailSubject>
    <Submission_x0020_Status xmlns="41b045b4-ff33-4805-b979-a409fd760b41">Received</Submission_x0020_Status>
    <Organization_x0020_Acronym_x0020_Lookup xmlns="41b045b4-ff33-4805-b979-a409fd760b41">22</Organization_x0020_Acronym_x0020_Lookup>
    <EmailCc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D70138D-2FE5-48CA-8C3D-A654DC356C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4"/>
    <ds:schemaRef ds:uri="41b045b4-ff33-4805-b979-a409fd760b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9499135-CC85-4943-A809-A1F7F7C587CE}">
  <ds:schemaRefs>
    <ds:schemaRef ds:uri="http://purl.org/dc/elements/1.1/"/>
    <ds:schemaRef ds:uri="http://www.w3.org/XML/1998/namespace"/>
    <ds:schemaRef ds:uri="http://schemas.microsoft.com/sharepoint/v3"/>
    <ds:schemaRef ds:uri="http://schemas.microsoft.com/office/2006/documentManagement/types"/>
    <ds:schemaRef ds:uri="http://purl.org/dc/terms/"/>
    <ds:schemaRef ds:uri="http://purl.org/dc/dcmitype/"/>
    <ds:schemaRef ds:uri="http://schemas.microsoft.com/sharepoint/v4"/>
    <ds:schemaRef ds:uri="http://schemas.openxmlformats.org/package/2006/metadata/core-properties"/>
    <ds:schemaRef ds:uri="http://schemas.microsoft.com/office/infopath/2007/PartnerControls"/>
    <ds:schemaRef ds:uri="41b045b4-ff33-4805-b979-a409fd760b41"/>
    <ds:schemaRef ds:uri="http://schemas.microsoft.com/office/2006/metadata/properties"/>
  </ds:schemaRefs>
</ds:datastoreItem>
</file>

<file path=customXml/itemProps3.xml><?xml version="1.0" encoding="utf-8"?>
<ds:datastoreItem xmlns:ds="http://schemas.openxmlformats.org/officeDocument/2006/customXml" ds:itemID="{16E691D6-3D24-4081-B9EA-66D578CC832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143965</TotalTime>
  <Words>400</Words>
  <Application>Microsoft Office PowerPoint</Application>
  <PresentationFormat>On-screen Show (4:3)</PresentationFormat>
  <Paragraphs>121</Paragraphs>
  <Slides>4</Slides>
  <Notes>2</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Metric:</vt:lpstr>
      <vt:lpstr>PowerPoint Presentation</vt:lpstr>
      <vt:lpstr>Metric:</vt:lpstr>
    </vt:vector>
  </TitlesOfParts>
  <Company>Department of Veterans Affairs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John D Gardner</dc:creator>
  <cp:lastModifiedBy>Office of Finance</cp:lastModifiedBy>
  <cp:revision>1009</cp:revision>
  <cp:lastPrinted>2013-09-10T16:54:55Z</cp:lastPrinted>
  <dcterms:created xsi:type="dcterms:W3CDTF">2011-01-25T19:25:14Z</dcterms:created>
  <dcterms:modified xsi:type="dcterms:W3CDTF">2014-01-16T14:57:36Z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0x010100E526BECD9FB5A640A30C1925431DDEBD</vt:lpwstr>
  </property>
  <property fmtid="{D5CDD505-2E9C-101B-9397-08002B2CF9AE}" pid="3" name="_docset_NoMedatataSyncRequired">
    <vt:lpwstr>False</vt:lpwstr>
  </property>
</Properties>
</file>