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351" r:id="rId5"/>
    <p:sldId id="395" r:id="rId6"/>
    <p:sldId id="359" r:id="rId7"/>
    <p:sldId id="396" r:id="rId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95" d="100"/>
          <a:sy n="95" d="100"/>
        </p:scale>
        <p:origin x="-624"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Documentation</a:t>
            </a:r>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0.89671380363168884</c:v>
                </c:pt>
                <c:pt idx="1">
                  <c:v>0.98102271738872593</c:v>
                </c:pt>
                <c:pt idx="2">
                  <c:v>0.95953227520985296</c:v>
                </c:pt>
                <c:pt idx="3">
                  <c:v>0.95524613478919118</c:v>
                </c:pt>
              </c:numCache>
            </c:numRef>
          </c:val>
        </c:ser>
        <c:dLbls>
          <c:showLegendKey val="0"/>
          <c:showVal val="0"/>
          <c:showCatName val="0"/>
          <c:showSerName val="0"/>
          <c:showPercent val="0"/>
          <c:showBubbleSize val="0"/>
        </c:dLbls>
        <c:gapWidth val="150"/>
        <c:axId val="99440512"/>
        <c:axId val="99442048"/>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0.93</c:v>
                </c:pt>
                <c:pt idx="1">
                  <c:v>0.93</c:v>
                </c:pt>
                <c:pt idx="2">
                  <c:v>0.93</c:v>
                </c:pt>
                <c:pt idx="3">
                  <c:v>0.93</c:v>
                </c:pt>
                <c:pt idx="4">
                  <c:v>0.93</c:v>
                </c:pt>
                <c:pt idx="5">
                  <c:v>0.93</c:v>
                </c:pt>
                <c:pt idx="6">
                  <c:v>0.93</c:v>
                </c:pt>
                <c:pt idx="7">
                  <c:v>0.93</c:v>
                </c:pt>
                <c:pt idx="8">
                  <c:v>0.93</c:v>
                </c:pt>
                <c:pt idx="9">
                  <c:v>0.93</c:v>
                </c:pt>
                <c:pt idx="10">
                  <c:v>0.93</c:v>
                </c:pt>
                <c:pt idx="11">
                  <c:v>0.93</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0.89671380363168884</c:v>
                </c:pt>
                <c:pt idx="1">
                  <c:v>0.96715755257368241</c:v>
                </c:pt>
                <c:pt idx="2">
                  <c:v>0.96448143669436792</c:v>
                </c:pt>
                <c:pt idx="3">
                  <c:v>0.96196822622428912</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-3.5791608998184087E-2</c:v>
                </c:pt>
                <c:pt idx="1">
                  <c:v>3.9954357606110068E-2</c:v>
                </c:pt>
                <c:pt idx="2">
                  <c:v>3.7076813649857925E-2</c:v>
                </c:pt>
                <c:pt idx="3">
                  <c:v>3.4374436800310833E-2</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0.94</c:v>
                </c:pt>
                <c:pt idx="1">
                  <c:v>0.94</c:v>
                </c:pt>
                <c:pt idx="2">
                  <c:v>0.94</c:v>
                </c:pt>
                <c:pt idx="3">
                  <c:v>0.94</c:v>
                </c:pt>
                <c:pt idx="4">
                  <c:v>0.94</c:v>
                </c:pt>
                <c:pt idx="5">
                  <c:v>0.94</c:v>
                </c:pt>
                <c:pt idx="6">
                  <c:v>0.94</c:v>
                </c:pt>
                <c:pt idx="7">
                  <c:v>0.94</c:v>
                </c:pt>
                <c:pt idx="8">
                  <c:v>0.94</c:v>
                </c:pt>
                <c:pt idx="9">
                  <c:v>0.94</c:v>
                </c:pt>
                <c:pt idx="10">
                  <c:v>0.94</c:v>
                </c:pt>
                <c:pt idx="11">
                  <c:v>0.95</c:v>
                </c:pt>
              </c:numCache>
            </c:numRef>
          </c:val>
          <c:smooth val="0"/>
        </c:ser>
        <c:dLbls>
          <c:showLegendKey val="0"/>
          <c:showVal val="0"/>
          <c:showCatName val="0"/>
          <c:showSerName val="0"/>
          <c:showPercent val="0"/>
          <c:showBubbleSize val="0"/>
        </c:dLbls>
        <c:marker val="1"/>
        <c:smooth val="0"/>
        <c:axId val="99440512"/>
        <c:axId val="99442048"/>
      </c:lineChart>
      <c:catAx>
        <c:axId val="99440512"/>
        <c:scaling>
          <c:orientation val="minMax"/>
        </c:scaling>
        <c:delete val="0"/>
        <c:axPos val="b"/>
        <c:numFmt formatCode="General" sourceLinked="1"/>
        <c:majorTickMark val="none"/>
        <c:minorTickMark val="none"/>
        <c:tickLblPos val="nextTo"/>
        <c:txPr>
          <a:bodyPr/>
          <a:lstStyle/>
          <a:p>
            <a:pPr>
              <a:defRPr sz="970"/>
            </a:pPr>
            <a:endParaRPr lang="en-US"/>
          </a:p>
        </c:txPr>
        <c:crossAx val="99442048"/>
        <c:crosses val="autoZero"/>
        <c:auto val="1"/>
        <c:lblAlgn val="ctr"/>
        <c:lblOffset val="100"/>
        <c:noMultiLvlLbl val="0"/>
      </c:catAx>
      <c:valAx>
        <c:axId val="99442048"/>
        <c:scaling>
          <c:orientation val="minMax"/>
          <c:max val="1"/>
          <c:min val="0"/>
        </c:scaling>
        <c:delete val="0"/>
        <c:axPos val="l"/>
        <c:majorGridlines/>
        <c:numFmt formatCode="0%" sourceLinked="1"/>
        <c:majorTickMark val="none"/>
        <c:minorTickMark val="none"/>
        <c:tickLblPos val="nextTo"/>
        <c:txPr>
          <a:bodyPr/>
          <a:lstStyle/>
          <a:p>
            <a:pPr>
              <a:defRPr sz="970"/>
            </a:pPr>
            <a:endParaRPr lang="en-US"/>
          </a:p>
        </c:txPr>
        <c:crossAx val="99440512"/>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70" b="0" i="0" baseline="0"/>
            </a:pPr>
            <a:r>
              <a:rPr lang="en-US" sz="1000" b="0" i="0" baseline="0" dirty="0" smtClean="0"/>
              <a:t>Percent Paid Within 15 Days of Receipt of Proper Payment Document</a:t>
            </a:r>
            <a:endParaRPr lang="en-US" sz="1000" b="0" i="0" baseline="0" dirty="0"/>
          </a:p>
        </c:rich>
      </c:tx>
      <c:layout>
        <c:manualLayout>
          <c:xMode val="edge"/>
          <c:yMode val="edge"/>
          <c:x val="0.155266449"/>
          <c:y val="3.38025354E-2"/>
        </c:manualLayout>
      </c:layout>
      <c:overlay val="0"/>
    </c:title>
    <c:autoTitleDeleted val="0"/>
    <c:plotArea>
      <c:layout/>
      <c:barChart>
        <c:barDir val="col"/>
        <c:grouping val="clustered"/>
        <c:varyColors val="0"/>
        <c:ser>
          <c:idx val="0"/>
          <c:order val="0"/>
          <c:tx>
            <c:strRef>
              <c:f>Sheet1!$A$2</c:f>
              <c:strCache>
                <c:ptCount val="1"/>
                <c:pt idx="0">
                  <c:v>Monthly FY 2014 Plan</c:v>
                </c:pt>
              </c:strCache>
            </c:strRef>
          </c:tx>
          <c:spPr>
            <a:solidFill>
              <a:srgbClr val="80000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Sheet1!$B$2:$M$2</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er>
        <c:ser>
          <c:idx val="1"/>
          <c:order val="1"/>
          <c:tx>
            <c:strRef>
              <c:f>Sheet1!$A$3</c:f>
              <c:strCache>
                <c:ptCount val="1"/>
                <c:pt idx="0">
                  <c:v>Monthly FY 2014 Actual</c:v>
                </c:pt>
              </c:strCache>
            </c:strRef>
          </c:tx>
          <c:spPr>
            <a:solidFill>
              <a:srgbClr val="002060"/>
            </a:solidFill>
          </c:spPr>
          <c:invertIfNegative val="0"/>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Sheet1!$B$3:$M$3</c:f>
              <c:numCache>
                <c:formatCode>0%</c:formatCode>
                <c:ptCount val="12"/>
                <c:pt idx="0">
                  <c:v>0.82663476533293456</c:v>
                </c:pt>
                <c:pt idx="1">
                  <c:v>0.89084992720226819</c:v>
                </c:pt>
                <c:pt idx="2">
                  <c:v>0.87264551373354127</c:v>
                </c:pt>
                <c:pt idx="3">
                  <c:v>0.85937821044204021</c:v>
                </c:pt>
                <c:pt idx="4">
                  <c:v>#N/A</c:v>
                </c:pt>
                <c:pt idx="5">
                  <c:v>#N/A</c:v>
                </c:pt>
                <c:pt idx="6">
                  <c:v>#N/A</c:v>
                </c:pt>
                <c:pt idx="7">
                  <c:v>#N/A</c:v>
                </c:pt>
                <c:pt idx="8">
                  <c:v>#N/A</c:v>
                </c:pt>
                <c:pt idx="9">
                  <c:v>#N/A</c:v>
                </c:pt>
                <c:pt idx="10">
                  <c:v>#N/A</c:v>
                </c:pt>
                <c:pt idx="11">
                  <c:v>#N/A</c:v>
                </c:pt>
              </c:numCache>
            </c:numRef>
          </c:val>
        </c:ser>
        <c:dLbls>
          <c:showLegendKey val="0"/>
          <c:showVal val="0"/>
          <c:showCatName val="0"/>
          <c:showSerName val="0"/>
          <c:showPercent val="0"/>
          <c:showBubbleSize val="0"/>
        </c:dLbls>
        <c:gapWidth val="150"/>
        <c:axId val="6424064"/>
        <c:axId val="6425216"/>
      </c:barChart>
      <c:lineChart>
        <c:grouping val="standard"/>
        <c:varyColors val="0"/>
        <c:ser>
          <c:idx val="2"/>
          <c:order val="2"/>
          <c:tx>
            <c:strRef>
              <c:f>Sheet1!$A$4</c:f>
              <c:strCache>
                <c:ptCount val="1"/>
                <c:pt idx="0">
                  <c:v>FYTD 2014 Plan</c:v>
                </c:pt>
              </c:strCache>
            </c:strRef>
          </c:tx>
          <c:spPr>
            <a:ln>
              <a:solidFill>
                <a:srgbClr val="C00000"/>
              </a:solidFill>
              <a:prstDash val="solid"/>
            </a:ln>
          </c:spPr>
          <c:marker>
            <c:symbol val="triangle"/>
            <c:size val="5"/>
            <c:spPr>
              <a:solidFill>
                <a:srgbClr val="C0000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Sheet1!$B$4:$M$4</c:f>
              <c:numCache>
                <c:formatCode>0%</c:formatCode>
                <c:ptCount val="12"/>
                <c:pt idx="0">
                  <c:v>0.84</c:v>
                </c:pt>
                <c:pt idx="1">
                  <c:v>0.84</c:v>
                </c:pt>
                <c:pt idx="2">
                  <c:v>0.84</c:v>
                </c:pt>
                <c:pt idx="3">
                  <c:v>0.84</c:v>
                </c:pt>
                <c:pt idx="4">
                  <c:v>0.84</c:v>
                </c:pt>
                <c:pt idx="5">
                  <c:v>0.84</c:v>
                </c:pt>
                <c:pt idx="6">
                  <c:v>0.84</c:v>
                </c:pt>
                <c:pt idx="7">
                  <c:v>0.84</c:v>
                </c:pt>
                <c:pt idx="8">
                  <c:v>0.84</c:v>
                </c:pt>
                <c:pt idx="9">
                  <c:v>0.84</c:v>
                </c:pt>
                <c:pt idx="10">
                  <c:v>0.84</c:v>
                </c:pt>
                <c:pt idx="11">
                  <c:v>0.84</c:v>
                </c:pt>
              </c:numCache>
            </c:numRef>
          </c:val>
          <c:smooth val="0"/>
        </c:ser>
        <c:ser>
          <c:idx val="3"/>
          <c:order val="3"/>
          <c:tx>
            <c:strRef>
              <c:f>Sheet1!$A$5</c:f>
              <c:strCache>
                <c:ptCount val="1"/>
                <c:pt idx="0">
                  <c:v>FYTD 2014 Actual</c:v>
                </c:pt>
              </c:strCache>
            </c:strRef>
          </c:tx>
          <c:spPr>
            <a:ln>
              <a:solidFill>
                <a:srgbClr val="0070C0"/>
              </a:solidFill>
            </a:ln>
          </c:spPr>
          <c:marker>
            <c:symbol val="circle"/>
            <c:size val="7"/>
            <c:spPr>
              <a:solidFill>
                <a:srgbClr val="0070C0"/>
              </a:solidFill>
              <a:ln>
                <a:noFill/>
              </a:ln>
            </c:spPr>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Sheet1!$B$5:$M$5</c:f>
              <c:numCache>
                <c:formatCode>0%</c:formatCode>
                <c:ptCount val="12"/>
                <c:pt idx="0">
                  <c:v>0.82663476533293456</c:v>
                </c:pt>
                <c:pt idx="1">
                  <c:v>0.86577718612530463</c:v>
                </c:pt>
                <c:pt idx="2">
                  <c:v>0.86797209496610628</c:v>
                </c:pt>
                <c:pt idx="3">
                  <c:v>0.86588668150988157</c:v>
                </c:pt>
              </c:numCache>
            </c:numRef>
          </c:val>
          <c:smooth val="0"/>
        </c:ser>
        <c:ser>
          <c:idx val="4"/>
          <c:order val="4"/>
          <c:tx>
            <c:strRef>
              <c:f>Sheet1!$A$6</c:f>
              <c:strCache>
                <c:ptCount val="1"/>
                <c:pt idx="0">
                  <c:v>FYTD 2014 Var %</c:v>
                </c:pt>
              </c:strCache>
            </c:strRef>
          </c:tx>
          <c:spPr>
            <a:ln>
              <a:noFill/>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Sheet1!$B$6:$M$6</c:f>
              <c:numCache>
                <c:formatCode>0%</c:formatCode>
                <c:ptCount val="12"/>
                <c:pt idx="0">
                  <c:v>-1.5910993651268343E-2</c:v>
                </c:pt>
                <c:pt idx="1">
                  <c:v>3.0687126339648409E-2</c:v>
                </c:pt>
                <c:pt idx="2">
                  <c:v>3.3300113054888461E-2</c:v>
                </c:pt>
                <c:pt idx="3">
                  <c:v>3.0817477987954291E-2</c:v>
                </c:pt>
                <c:pt idx="4" formatCode="0.0">
                  <c:v>#N/A</c:v>
                </c:pt>
                <c:pt idx="5" formatCode="0.0">
                  <c:v>#N/A</c:v>
                </c:pt>
                <c:pt idx="6" formatCode="0.0">
                  <c:v>#N/A</c:v>
                </c:pt>
                <c:pt idx="7" formatCode="0.0">
                  <c:v>#N/A</c:v>
                </c:pt>
                <c:pt idx="8" formatCode="0.0">
                  <c:v>#N/A</c:v>
                </c:pt>
                <c:pt idx="9" formatCode="0.0">
                  <c:v>#N/A</c:v>
                </c:pt>
                <c:pt idx="10" formatCode="0.0">
                  <c:v>#N/A</c:v>
                </c:pt>
                <c:pt idx="11" formatCode="0.0">
                  <c:v>#N/A</c:v>
                </c:pt>
              </c:numCache>
            </c:numRef>
          </c:val>
          <c:smooth val="0"/>
        </c:ser>
        <c:ser>
          <c:idx val="5"/>
          <c:order val="5"/>
          <c:tx>
            <c:strRef>
              <c:f>Sheet1!$A$7</c:f>
              <c:strCache>
                <c:ptCount val="1"/>
                <c:pt idx="0">
                  <c:v>FYTD 2013 Actual</c:v>
                </c:pt>
              </c:strCache>
            </c:strRef>
          </c:tx>
          <c:spPr>
            <a:ln>
              <a:solidFill>
                <a:srgbClr val="00B050"/>
              </a:solidFill>
              <a:prstDash val="dash"/>
            </a:ln>
          </c:spPr>
          <c:marker>
            <c:symbol val="none"/>
          </c:marker>
          <c:cat>
            <c:strRef>
              <c:f>Sheet1!$B$1:$M$1</c:f>
              <c:strCache>
                <c:ptCount val="12"/>
                <c:pt idx="0">
                  <c:v>Oct.</c:v>
                </c:pt>
                <c:pt idx="1">
                  <c:v>Nov.</c:v>
                </c:pt>
                <c:pt idx="2">
                  <c:v>Dec.</c:v>
                </c:pt>
                <c:pt idx="3">
                  <c:v>Jan.</c:v>
                </c:pt>
                <c:pt idx="4">
                  <c:v>Feb.</c:v>
                </c:pt>
                <c:pt idx="5">
                  <c:v>Mar.</c:v>
                </c:pt>
                <c:pt idx="6">
                  <c:v>Apr.</c:v>
                </c:pt>
                <c:pt idx="7">
                  <c:v>May</c:v>
                </c:pt>
                <c:pt idx="8">
                  <c:v>Jun.</c:v>
                </c:pt>
                <c:pt idx="9">
                  <c:v>Jul.</c:v>
                </c:pt>
                <c:pt idx="10">
                  <c:v>Aug.</c:v>
                </c:pt>
                <c:pt idx="11">
                  <c:v>Sep.</c:v>
                </c:pt>
              </c:strCache>
            </c:strRef>
          </c:cat>
          <c:val>
            <c:numRef>
              <c:f>Sheet1!$B$7:$M$7</c:f>
              <c:numCache>
                <c:formatCode>0%</c:formatCode>
                <c:ptCount val="12"/>
                <c:pt idx="0">
                  <c:v>0.81</c:v>
                </c:pt>
                <c:pt idx="1">
                  <c:v>0.83</c:v>
                </c:pt>
                <c:pt idx="2">
                  <c:v>0.84</c:v>
                </c:pt>
                <c:pt idx="3">
                  <c:v>0.84</c:v>
                </c:pt>
                <c:pt idx="4">
                  <c:v>0.85</c:v>
                </c:pt>
                <c:pt idx="5">
                  <c:v>0.85</c:v>
                </c:pt>
                <c:pt idx="6">
                  <c:v>0.85</c:v>
                </c:pt>
                <c:pt idx="7">
                  <c:v>0.85</c:v>
                </c:pt>
                <c:pt idx="8">
                  <c:v>0.85</c:v>
                </c:pt>
                <c:pt idx="9">
                  <c:v>0.85</c:v>
                </c:pt>
                <c:pt idx="10">
                  <c:v>0.85</c:v>
                </c:pt>
                <c:pt idx="11">
                  <c:v>0.86</c:v>
                </c:pt>
              </c:numCache>
            </c:numRef>
          </c:val>
          <c:smooth val="0"/>
        </c:ser>
        <c:dLbls>
          <c:showLegendKey val="0"/>
          <c:showVal val="0"/>
          <c:showCatName val="0"/>
          <c:showSerName val="0"/>
          <c:showPercent val="0"/>
          <c:showBubbleSize val="0"/>
        </c:dLbls>
        <c:marker val="1"/>
        <c:smooth val="0"/>
        <c:axId val="6424064"/>
        <c:axId val="6425216"/>
      </c:lineChart>
      <c:catAx>
        <c:axId val="6424064"/>
        <c:scaling>
          <c:orientation val="minMax"/>
        </c:scaling>
        <c:delete val="0"/>
        <c:axPos val="b"/>
        <c:numFmt formatCode="General" sourceLinked="1"/>
        <c:majorTickMark val="none"/>
        <c:minorTickMark val="none"/>
        <c:tickLblPos val="nextTo"/>
        <c:txPr>
          <a:bodyPr/>
          <a:lstStyle/>
          <a:p>
            <a:pPr>
              <a:defRPr sz="970"/>
            </a:pPr>
            <a:endParaRPr lang="en-US"/>
          </a:p>
        </c:txPr>
        <c:crossAx val="6425216"/>
        <c:crosses val="autoZero"/>
        <c:auto val="1"/>
        <c:lblAlgn val="ctr"/>
        <c:lblOffset val="100"/>
        <c:noMultiLvlLbl val="0"/>
      </c:catAx>
      <c:valAx>
        <c:axId val="6425216"/>
        <c:scaling>
          <c:orientation val="minMax"/>
          <c:min val="0"/>
        </c:scaling>
        <c:delete val="0"/>
        <c:axPos val="l"/>
        <c:majorGridlines/>
        <c:numFmt formatCode="0%" sourceLinked="0"/>
        <c:majorTickMark val="none"/>
        <c:minorTickMark val="none"/>
        <c:tickLblPos val="nextTo"/>
        <c:txPr>
          <a:bodyPr/>
          <a:lstStyle/>
          <a:p>
            <a:pPr>
              <a:defRPr sz="970"/>
            </a:pPr>
            <a:endParaRPr lang="en-US"/>
          </a:p>
        </c:txPr>
        <c:crossAx val="6424064"/>
        <c:crosses val="autoZero"/>
        <c:crossBetween val="between"/>
      </c:valAx>
      <c:dTable>
        <c:showHorzBorder val="1"/>
        <c:showVertBorder val="1"/>
        <c:showOutline val="1"/>
        <c:showKeys val="1"/>
      </c:dTable>
    </c:plotArea>
    <c:plotVisOnly val="1"/>
    <c:dispBlanksAs val="gap"/>
    <c:showDLblsOverMax val="0"/>
  </c:chart>
  <c:txPr>
    <a:bodyPr/>
    <a:lstStyle/>
    <a:p>
      <a:pPr>
        <a:defRPr sz="1000" baseline="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2/12/2014</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2/12/2014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2</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22240"/>
            <a:fld id="{3CAEDA63-1DF2-4B47-A6D2-4934F1D42AEA}" type="slidenum">
              <a:rPr lang="en-US" smtClean="0"/>
              <a:t>4</a:t>
            </a:fld>
            <a:endParaRPr lang="en-US" smtClean="0"/>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2/12/2014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2/12/2014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2/12/2014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2/12/2014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2/12/2014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2/12/2014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2/12/2014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2/12/2014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2/12/2014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2/12/2014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2/12/2014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2/12/2014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
        <p:nvSpPr>
          <p:cNvPr id="2" name="Rectangle 1"/>
          <p:cNvSpPr/>
          <p:nvPr/>
        </p:nvSpPr>
        <p:spPr>
          <a:xfrm>
            <a:off x="476250" y="885110"/>
            <a:ext cx="8229600" cy="2936188"/>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a:t>
            </a:r>
            <a:r>
              <a:rPr lang="en-US" sz="1400" i="1" dirty="0" smtClean="0">
                <a:latin typeface="Arial Narrow" pitchFamily="34" charset="0"/>
                <a:cs typeface="Arial" pitchFamily="34" charset="0"/>
              </a:rPr>
              <a:t> VA </a:t>
            </a:r>
            <a:r>
              <a:rPr lang="en-US" sz="1400" i="1" dirty="0">
                <a:latin typeface="Arial Narrow" pitchFamily="34" charset="0"/>
                <a:cs typeface="Arial" pitchFamily="34" charset="0"/>
              </a:rPr>
              <a:t>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
            </a:r>
            <a:br>
              <a:rPr lang="en-US" sz="1400" b="1" dirty="0" smtClean="0">
                <a:latin typeface="Arial Narrow" pitchFamily="34" charset="0"/>
                <a:cs typeface="Arial" pitchFamily="34" charset="0"/>
              </a:rPr>
            </a:br>
            <a:r>
              <a:rPr lang="en-US" sz="1400" b="1" dirty="0" smtClean="0">
                <a:latin typeface="Arial Narrow" pitchFamily="34" charset="0"/>
                <a:cs typeface="Arial" pitchFamily="34" charset="0"/>
              </a:rPr>
              <a:t>January 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96 </a:t>
            </a:r>
            <a:r>
              <a:rPr lang="en-US" sz="1400" dirty="0">
                <a:latin typeface="Arial Narrow" pitchFamily="34" charset="0"/>
              </a:rPr>
              <a:t>percent of small business invoices in </a:t>
            </a:r>
            <a:r>
              <a:rPr lang="en-US" sz="1400" dirty="0" smtClean="0">
                <a:latin typeface="Arial Narrow" pitchFamily="34" charset="0"/>
              </a:rPr>
              <a:t>January (FYTD 96 </a:t>
            </a:r>
            <a:r>
              <a:rPr lang="en-US" sz="1400" dirty="0">
                <a:latin typeface="Arial Narrow" pitchFamily="34" charset="0"/>
              </a:rPr>
              <a:t>percent) within the 15 day timeliness metric </a:t>
            </a:r>
            <a:r>
              <a:rPr lang="en-US" sz="1400" dirty="0" smtClean="0">
                <a:latin typeface="Arial Narrow" pitchFamily="34" charset="0"/>
              </a:rPr>
              <a:t>exceeding </a:t>
            </a:r>
            <a:r>
              <a:rPr lang="en-US" sz="1400" dirty="0">
                <a:latin typeface="Arial Narrow" pitchFamily="34" charset="0"/>
              </a:rPr>
              <a:t>the VA </a:t>
            </a:r>
            <a:r>
              <a:rPr lang="en-US" sz="1400" dirty="0" smtClean="0">
                <a:latin typeface="Arial Narrow" pitchFamily="34" charset="0"/>
              </a:rPr>
              <a:t>FY 2014 goal of 93 percent </a:t>
            </a:r>
          </a:p>
          <a:p>
            <a:pPr lvl="1">
              <a:lnSpc>
                <a:spcPct val="80000"/>
              </a:lnSpc>
              <a:defRPr/>
            </a:pPr>
            <a:endParaRPr lang="en-US" sz="1400" dirty="0">
              <a:latin typeface="Arial Narrow" pitchFamily="34" charset="0"/>
            </a:endParaRPr>
          </a:p>
          <a:p>
            <a:pPr marL="166688" lvl="1" indent="-166688">
              <a:lnSpc>
                <a:spcPct val="80000"/>
              </a:lnSpc>
              <a:buFontTx/>
              <a:buChar char="•"/>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Robert Adams, Deputy Director, </a:t>
            </a:r>
            <a:r>
              <a:rPr lang="en-US" sz="1000" dirty="0">
                <a:latin typeface="Arial Narrow" pitchFamily="34" charset="0"/>
              </a:rPr>
              <a:t>VA Financial Services Center, (512) </a:t>
            </a:r>
            <a:r>
              <a:rPr lang="en-US" sz="1000" dirty="0" smtClean="0">
                <a:latin typeface="Arial Narrow" pitchFamily="34" charset="0"/>
              </a:rPr>
              <a:t>460-5002 </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February 7, 2014</a:t>
            </a:r>
            <a:endParaRPr lang="en-US" sz="1000" dirty="0">
              <a:latin typeface="Arial Narrow" pitchFamily="34" charset="0"/>
            </a:endParaRP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1887396436"/>
              </p:ext>
            </p:extLst>
          </p:nvPr>
        </p:nvGraphicFramePr>
        <p:xfrm>
          <a:off x="332763" y="2286001"/>
          <a:ext cx="874428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7"/>
          <p:cNvGraphicFramePr>
            <a:graphicFrameLocks noGrp="1"/>
          </p:cNvGraphicFramePr>
          <p:nvPr>
            <p:extLst>
              <p:ext uri="{D42A27DB-BD31-4B8C-83A1-F6EECF244321}">
                <p14:modId xmlns:p14="http://schemas.microsoft.com/office/powerpoint/2010/main" val="671192908"/>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OM-197</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January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2477958938"/>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2</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2403677765"/>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05727051"/>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1967023" y="1641343"/>
            <a:ext cx="5475768" cy="276999"/>
          </a:xfrm>
          <a:prstGeom prst="rect">
            <a:avLst/>
          </a:prstGeom>
          <a:noFill/>
        </p:spPr>
        <p:txBody>
          <a:bodyPr wrap="square" rtlCol="0">
            <a:spAutoFit/>
          </a:bodyPr>
          <a:lstStyle/>
          <a:p>
            <a:pPr algn="ctr"/>
            <a:r>
              <a:rPr lang="en-US" sz="1200" b="1" dirty="0"/>
              <a:t>Timeliness </a:t>
            </a:r>
            <a:r>
              <a:rPr lang="en-US" sz="1200" b="1" dirty="0" smtClean="0"/>
              <a:t>Exceeds </a:t>
            </a:r>
            <a:r>
              <a:rPr lang="en-US" sz="1200" b="1" dirty="0"/>
              <a:t>Goal </a:t>
            </a: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Small Business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OM-197</a:t>
            </a:r>
          </a:p>
        </p:txBody>
      </p:sp>
    </p:spTree>
    <p:extLst>
      <p:ext uri="{BB962C8B-B14F-4D97-AF65-F5344CB8AC3E}">
        <p14:creationId xmlns:p14="http://schemas.microsoft.com/office/powerpoint/2010/main" val="340396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61610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January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a:lnSpc>
                <a:spcPct val="80000"/>
              </a:lnSpc>
              <a:defRPr/>
            </a:pPr>
            <a:r>
              <a:rPr lang="en-US" sz="1400" dirty="0">
                <a:latin typeface="Arial Narrow" pitchFamily="34" charset="0"/>
              </a:rPr>
              <a:t> </a:t>
            </a:r>
            <a:r>
              <a:rPr lang="en-US" sz="1400" dirty="0" smtClean="0">
                <a:latin typeface="Arial Narrow" pitchFamily="34" charset="0"/>
              </a:rPr>
              <a:t>    During January, VA paid 86 percent (FYTD 87 percent) of all commercial vendors within the 15-day OMB goal</a:t>
            </a:r>
          </a:p>
          <a:p>
            <a:pPr marL="640004" lvl="1" indent="-182804">
              <a:lnSpc>
                <a:spcPct val="80000"/>
              </a:lnSpc>
              <a:buFontTx/>
              <a:buChar char="•"/>
              <a:defRPr/>
            </a:pPr>
            <a:r>
              <a:rPr lang="en-US" sz="1400" dirty="0" smtClean="0">
                <a:latin typeface="Arial Narrow" pitchFamily="34" charset="0"/>
              </a:rPr>
              <a:t>Reasons for delay are generally associated with untimely certification of invoices or late processing of receiving reports by the stations.</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February 7, 2014</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title="Plan versus Actual Chart"/>
          <p:cNvGraphicFramePr/>
          <p:nvPr>
            <p:extLst>
              <p:ext uri="{D42A27DB-BD31-4B8C-83A1-F6EECF244321}">
                <p14:modId xmlns:p14="http://schemas.microsoft.com/office/powerpoint/2010/main" val="3441790274"/>
              </p:ext>
            </p:extLst>
          </p:nvPr>
        </p:nvGraphicFramePr>
        <p:xfrm>
          <a:off x="277792" y="2348837"/>
          <a:ext cx="8744288" cy="3503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descr="OM-198"/>
          <p:cNvGraphicFramePr>
            <a:graphicFrameLocks noGrp="1"/>
          </p:cNvGraphicFramePr>
          <p:nvPr>
            <p:extLst>
              <p:ext uri="{D42A27DB-BD31-4B8C-83A1-F6EECF244321}">
                <p14:modId xmlns:p14="http://schemas.microsoft.com/office/powerpoint/2010/main" val="3213111109"/>
              </p:ext>
            </p:extLst>
          </p:nvPr>
        </p:nvGraphicFramePr>
        <p:xfrm>
          <a:off x="822960" y="703262"/>
          <a:ext cx="708660" cy="373063"/>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smtClean="0"/>
                        <a:t>Metric ID</a:t>
                      </a:r>
                      <a:endParaRPr lang="en-US" sz="600"/>
                    </a:p>
                  </a:txBody>
                  <a:tcPr/>
                </a:tc>
                <a:tc>
                  <a:txBody>
                    <a:bodyPr/>
                    <a:lstStyle/>
                    <a:p>
                      <a:r>
                        <a:rPr lang="en-US" sz="600" smtClean="0"/>
                        <a:t>OM-198</a:t>
                      </a:r>
                    </a:p>
                  </a:txBody>
                  <a:tcPr/>
                </a:tc>
              </a:tr>
            </a:tbl>
          </a:graphicData>
        </a:graphic>
      </p:graphicFrame>
      <p:sp>
        <p:nvSpPr>
          <p:cNvPr id="1027" name="Date Placeholder 1"/>
          <p:cNvSpPr>
            <a:spLocks noGrp="1"/>
          </p:cNvSpPr>
          <p:nvPr>
            <p:ph type="dt" sz="quarter" idx="10"/>
          </p:nvPr>
        </p:nvSpPr>
        <p:spPr>
          <a:xfrm>
            <a:off x="700275" y="6381750"/>
            <a:ext cx="2741613" cy="476250"/>
          </a:xfrm>
          <a:noFill/>
        </p:spPr>
        <p:txBody>
          <a:bodyPr/>
          <a:lstStyle/>
          <a:p>
            <a:r>
              <a:rPr lang="en-US" dirty="0" smtClean="0"/>
              <a:t>Data Through January 2014</a:t>
            </a:r>
          </a:p>
        </p:txBody>
      </p:sp>
      <p:graphicFrame>
        <p:nvGraphicFramePr>
          <p:cNvPr id="60440" name="Group 24" descr="Contains information about the status of the metric." title="Status Table"/>
          <p:cNvGraphicFramePr>
            <a:graphicFrameLocks noGrp="1"/>
          </p:cNvGraphicFramePr>
          <p:nvPr>
            <p:extLst>
              <p:ext uri="{D42A27DB-BD31-4B8C-83A1-F6EECF244321}">
                <p14:modId xmlns:p14="http://schemas.microsoft.com/office/powerpoint/2010/main" val="3558011653"/>
              </p:ext>
            </p:extLst>
          </p:nvPr>
        </p:nvGraphicFramePr>
        <p:xfrm>
          <a:off x="6017741" y="0"/>
          <a:ext cx="3126259" cy="1486853"/>
        </p:xfrm>
        <a:graphic>
          <a:graphicData uri="http://schemas.openxmlformats.org/drawingml/2006/table">
            <a:tbl>
              <a:tblPr/>
              <a:tblGrid>
                <a:gridCol w="1917007"/>
                <a:gridCol w="120925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[Jan]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[Feb]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p>
            <a:pPr algn="ctr"/>
            <a:r>
              <a:rPr lang="en-US" sz="2400" smtClean="0">
                <a:solidFill>
                  <a:srgbClr val="0000FF"/>
                </a:solidFill>
                <a:latin typeface="Arial Rounded MT Bold" pitchFamily="34" charset="0"/>
              </a:rPr>
              <a:t> </a:t>
            </a:r>
            <a:endParaRPr lang="en-US" sz="1800" smtClean="0">
              <a:solidFill>
                <a:schemeClr val="tx2"/>
              </a:solidFill>
            </a:endParaRPr>
          </a:p>
          <a:p>
            <a:pPr algn="ctr"/>
            <a:endParaRPr lang="en-US" sz="1800">
              <a:solidFill>
                <a:srgbClr val="800000"/>
              </a:solidFill>
              <a:latin typeface="Arial Rounded MT Bold" pitchFamily="34" charset="0"/>
            </a:endParaRPr>
          </a:p>
          <a:p>
            <a:pPr algn="ctr"/>
            <a:r>
              <a:rPr lang="en-US" sz="2400">
                <a:solidFill>
                  <a:srgbClr val="0000FF"/>
                </a:solidFill>
                <a:latin typeface="Arial Rounded MT Bold" pitchFamily="34" charset="0"/>
              </a:rPr>
              <a:t>  </a:t>
            </a:r>
            <a:endParaRPr lang="en-US" sz="2400">
              <a:solidFill>
                <a:srgbClr val="800000"/>
              </a:solidFill>
              <a:latin typeface="Arial Rounded MT Bold" pitchFamily="34" charset="0"/>
            </a:endParaRPr>
          </a:p>
        </p:txBody>
      </p:sp>
      <p:sp>
        <p:nvSpPr>
          <p:cNvPr id="1061" name="Footer Placeholder 11"/>
          <p:cNvSpPr>
            <a:spLocks noGrp="1"/>
          </p:cNvSpPr>
          <p:nvPr>
            <p:ph type="ftr" sz="quarter" idx="11"/>
          </p:nvPr>
        </p:nvSpPr>
        <p:spPr>
          <a:xfrm>
            <a:off x="8599967" y="6381750"/>
            <a:ext cx="544033" cy="476250"/>
          </a:xfrm>
          <a:noFill/>
        </p:spPr>
        <p:txBody>
          <a:bodyPr/>
          <a:lstStyle/>
          <a:p>
            <a:fld id="{3839F7DD-76FA-4476-8B06-204B7D0FD78B}" type="slidenum">
              <a:rPr lang="en-US" smtClean="0"/>
              <a:t>4</a:t>
            </a:fld>
            <a:endParaRPr lang="en-US" smtClean="0"/>
          </a:p>
        </p:txBody>
      </p:sp>
      <p:graphicFrame>
        <p:nvGraphicFramePr>
          <p:cNvPr id="3" name="Table 2" descr="Contains information for indicating how this metric is given a red, yellow, or green status." title="Variance Thresholds"/>
          <p:cNvGraphicFramePr>
            <a:graphicFrameLocks noGrp="1"/>
          </p:cNvGraphicFramePr>
          <p:nvPr>
            <p:extLst>
              <p:ext uri="{D42A27DB-BD31-4B8C-83A1-F6EECF244321}">
                <p14:modId xmlns:p14="http://schemas.microsoft.com/office/powerpoint/2010/main" val="302880747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smtClean="0">
                          <a:solidFill>
                            <a:schemeClr val="tx1"/>
                          </a:solidFill>
                        </a:rPr>
                        <a:t>Variance Thresholds</a:t>
                      </a:r>
                      <a:endParaRPr lang="en-US" sz="800">
                        <a:solidFill>
                          <a:schemeClr val="tx1"/>
                        </a:solidFill>
                      </a:endParaRPr>
                    </a:p>
                  </a:txBody>
                  <a:tcPr/>
                </a:tc>
                <a:tc hMerge="1">
                  <a:txBody>
                    <a:bodyPr/>
                    <a:lstStyle/>
                    <a:p>
                      <a:endParaRPr lang="en-US"/>
                    </a:p>
                  </a:txBody>
                  <a:tcPr/>
                </a:tc>
              </a:tr>
              <a:tr h="201737">
                <a:tc>
                  <a:txBody>
                    <a:bodyPr/>
                    <a:lstStyle/>
                    <a:p>
                      <a:r>
                        <a:rPr lang="en-US" sz="800" smtClean="0">
                          <a:solidFill>
                            <a:srgbClr val="FF0000"/>
                          </a:solidFill>
                        </a:rPr>
                        <a:t>Red</a:t>
                      </a:r>
                      <a:endParaRPr lang="en-US" sz="800">
                        <a:solidFill>
                          <a:srgbClr val="FF0000"/>
                        </a:solidFill>
                      </a:endParaRPr>
                    </a:p>
                  </a:txBody>
                  <a:tcPr>
                    <a:solidFill>
                      <a:schemeClr val="bg1">
                        <a:lumMod val="75000"/>
                      </a:schemeClr>
                    </a:solidFill>
                  </a:tcPr>
                </a:tc>
                <a:tc>
                  <a:txBody>
                    <a:bodyPr/>
                    <a:lstStyle/>
                    <a:p>
                      <a:r>
                        <a:rPr lang="en-US" sz="800" baseline="0" smtClean="0"/>
                        <a:t>≤ -10%</a:t>
                      </a:r>
                    </a:p>
                  </a:txBody>
                  <a:tcPr>
                    <a:solidFill>
                      <a:schemeClr val="bg1">
                        <a:lumMod val="75000"/>
                      </a:schemeClr>
                    </a:solidFill>
                  </a:tcPr>
                </a:tc>
              </a:tr>
              <a:tr h="218408">
                <a:tc>
                  <a:txBody>
                    <a:bodyPr/>
                    <a:lstStyle/>
                    <a:p>
                      <a:r>
                        <a:rPr lang="en-US" sz="800" smtClean="0">
                          <a:solidFill>
                            <a:srgbClr val="FFFF00"/>
                          </a:solidFill>
                        </a:rPr>
                        <a:t>Yellow</a:t>
                      </a:r>
                      <a:endParaRPr lang="en-US" sz="800">
                        <a:solidFill>
                          <a:srgbClr val="FFFF00"/>
                        </a:solidFill>
                      </a:endParaRPr>
                    </a:p>
                  </a:txBody>
                  <a:tcPr>
                    <a:solidFill>
                      <a:schemeClr val="bg1">
                        <a:lumMod val="75000"/>
                      </a:schemeClr>
                    </a:solidFill>
                  </a:tcPr>
                </a:tc>
                <a:tc>
                  <a:txBody>
                    <a:bodyPr/>
                    <a:lstStyle/>
                    <a:p>
                      <a:r>
                        <a:rPr lang="en-US" sz="800" baseline="0" smtClean="0"/>
                        <a:t>≤ -5%</a:t>
                      </a:r>
                    </a:p>
                  </a:txBody>
                  <a:tcPr>
                    <a:solidFill>
                      <a:schemeClr val="bg1">
                        <a:lumMod val="75000"/>
                      </a:schemeClr>
                    </a:solidFill>
                  </a:tcPr>
                </a:tc>
              </a:tr>
              <a:tr h="201737">
                <a:tc>
                  <a:txBody>
                    <a:bodyPr/>
                    <a:lstStyle/>
                    <a:p>
                      <a:r>
                        <a:rPr lang="en-US" sz="800" smtClean="0">
                          <a:solidFill>
                            <a:srgbClr val="008000"/>
                          </a:solidFill>
                        </a:rPr>
                        <a:t>Green</a:t>
                      </a:r>
                      <a:endParaRPr lang="en-US" sz="800">
                        <a:solidFill>
                          <a:srgbClr val="008000"/>
                        </a:solidFill>
                      </a:endParaRPr>
                    </a:p>
                  </a:txBody>
                  <a:tcPr>
                    <a:solidFill>
                      <a:schemeClr val="bg1">
                        <a:lumMod val="75000"/>
                      </a:schemeClr>
                    </a:solidFill>
                  </a:tcPr>
                </a:tc>
                <a:tc>
                  <a:txBody>
                    <a:bodyPr/>
                    <a:lstStyle/>
                    <a:p>
                      <a:r>
                        <a:rPr lang="en-US" sz="800" smtClean="0"/>
                        <a:t>&gt; -5%</a:t>
                      </a:r>
                    </a:p>
                  </a:txBody>
                  <a:tcPr>
                    <a:solidFill>
                      <a:schemeClr val="bg1">
                        <a:lumMod val="75000"/>
                      </a:schemeClr>
                    </a:solidFill>
                  </a:tcPr>
                </a:tc>
              </a:tr>
            </a:tbl>
          </a:graphicData>
        </a:graphic>
      </p:graphicFrame>
      <p:graphicFrame>
        <p:nvGraphicFramePr>
          <p:cNvPr id="60530" name="Group 114" descr="Contains information about the metric." title="Linkages Table"/>
          <p:cNvGraphicFramePr>
            <a:graphicFrameLocks noGrp="1"/>
          </p:cNvGraphicFramePr>
          <p:nvPr>
            <p:extLst>
              <p:ext uri="{D42A27DB-BD31-4B8C-83A1-F6EECF244321}">
                <p14:modId xmlns:p14="http://schemas.microsoft.com/office/powerpoint/2010/main" val="714494788"/>
              </p:ext>
            </p:extLst>
          </p:nvPr>
        </p:nvGraphicFramePr>
        <p:xfrm>
          <a:off x="0" y="-1"/>
          <a:ext cx="2451100" cy="1654176"/>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effectLst/>
                          <a:latin typeface="Arial Narrow" pitchFamily="34" charset="0"/>
                        </a:rPr>
                        <a:t>Strategic Objective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smtClean="0">
                          <a:ln>
                            <a:noFill/>
                          </a:ln>
                          <a:solidFill>
                            <a:schemeClr val="tx1"/>
                          </a:solidFill>
                          <a:latin typeface="Arial Narrow" pitchFamily="34" charset="0"/>
                        </a:rPr>
                        <a:t>Make VA a Place People want to Serve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492143" y="1630652"/>
            <a:ext cx="4132729" cy="276999"/>
          </a:xfrm>
          <a:prstGeom prst="rect">
            <a:avLst/>
          </a:prstGeom>
          <a:noFill/>
        </p:spPr>
        <p:txBody>
          <a:bodyPr wrap="square" rtlCol="0">
            <a:spAutoFit/>
          </a:bodyPr>
          <a:lstStyle/>
          <a:p>
            <a:pPr algn="ctr"/>
            <a:r>
              <a:rPr lang="en-US" sz="1200" b="1" dirty="0" smtClean="0"/>
              <a:t>Timeliness Exceeds Goal</a:t>
            </a:r>
            <a:endParaRPr lang="en-US" sz="1200" dirty="0">
              <a:solidFill>
                <a:schemeClr val="tx1"/>
              </a:solidFill>
            </a:endParaRPr>
          </a:p>
        </p:txBody>
      </p:sp>
      <p:sp>
        <p:nvSpPr>
          <p:cNvPr id="21" name="TextBox 20" descr="Desired direction for this metric is increasing." title="Desired Direction is Increasing"/>
          <p:cNvSpPr txBox="1"/>
          <p:nvPr/>
        </p:nvSpPr>
        <p:spPr>
          <a:xfrm>
            <a:off x="89574" y="2467083"/>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22" name="TextBox 21" descr="Desired direction for this metric is decreasing." hidden="1" title="Desired Direction is Decreasing"/>
          <p:cNvSpPr txBox="1"/>
          <p:nvPr/>
        </p:nvSpPr>
        <p:spPr>
          <a:xfrm>
            <a:off x="89576" y="2461801"/>
            <a:ext cx="1276237" cy="984885"/>
          </a:xfrm>
          <a:prstGeom prst="rect">
            <a:avLst/>
          </a:prstGeom>
          <a:noFill/>
          <a:ln>
            <a:solidFill>
              <a:schemeClr val="tx1"/>
            </a:solidFill>
          </a:ln>
        </p:spPr>
        <p:txBody>
          <a:bodyPr wrap="square" rtlCol="0">
            <a:spAutoFit/>
          </a:bodyPr>
          <a:lstStyle/>
          <a:p>
            <a:pPr algn="ctr"/>
            <a:r>
              <a:rPr lang="en-US" sz="2000" b="1"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smtClean="0">
                <a:solidFill>
                  <a:schemeClr val="tx1"/>
                </a:solidFill>
              </a:rPr>
              <a:t>Desired</a:t>
            </a:r>
          </a:p>
          <a:p>
            <a:pPr algn="ctr"/>
            <a:r>
              <a:rPr lang="en-US" sz="1900" b="1" smtClean="0">
                <a:solidFill>
                  <a:schemeClr val="tx1"/>
                </a:solidFill>
              </a:rPr>
              <a:t>Direction</a:t>
            </a:r>
            <a:endParaRPr lang="en-US" sz="1400" b="1">
              <a:solidFill>
                <a:schemeClr val="tx1"/>
              </a:solidFill>
            </a:endParaRPr>
          </a:p>
        </p:txBody>
      </p:sp>
      <p:sp>
        <p:nvSpPr>
          <p:cNvPr id="4" name="Title 3"/>
          <p:cNvSpPr>
            <a:spLocks noGrp="1"/>
          </p:cNvSpPr>
          <p:nvPr>
            <p:ph type="title" idx="4294967295"/>
          </p:nvPr>
        </p:nvSpPr>
        <p:spPr>
          <a:xfrm>
            <a:off x="1" y="39055"/>
            <a:ext cx="8597589" cy="295475"/>
          </a:xfrm>
        </p:spPr>
        <p:txBody>
          <a:bodyPr/>
          <a:lstStyle/>
          <a:p>
            <a:r>
              <a:rPr lang="en-US" sz="2400">
                <a:solidFill>
                  <a:srgbClr val="0000FF"/>
                </a:solidFill>
                <a:latin typeface="Arial Rounded MT Bold" pitchFamily="34" charset="0"/>
              </a:rPr>
              <a:t>Metric:</a:t>
            </a:r>
            <a:endParaRPr lang="en-US" sz="2400"/>
          </a:p>
        </p:txBody>
      </p:sp>
      <p:sp>
        <p:nvSpPr>
          <p:cNvPr id="8" name="TextBox 7"/>
          <p:cNvSpPr txBox="1"/>
          <p:nvPr/>
        </p:nvSpPr>
        <p:spPr>
          <a:xfrm>
            <a:off x="2492143" y="407306"/>
            <a:ext cx="3503544" cy="492443"/>
          </a:xfrm>
          <a:prstGeom prst="rect">
            <a:avLst/>
          </a:prstGeom>
          <a:noFill/>
        </p:spPr>
        <p:txBody>
          <a:bodyPr wrap="square" rtlCol="0">
            <a:normAutofit fontScale="90000" lnSpcReduction="20000"/>
          </a:bodyPr>
          <a:lstStyle/>
          <a:p>
            <a:pPr algn="ctr"/>
            <a:r>
              <a:rPr lang="en-US" sz="1800">
                <a:solidFill>
                  <a:srgbClr val="800000"/>
                </a:solidFill>
                <a:latin typeface="Arial Rounded MT Bold" pitchFamily="34" charset="0"/>
              </a:rPr>
              <a:t>Commercial Vendor Payment Timeliness</a:t>
            </a:r>
          </a:p>
          <a:p>
            <a:pPr algn="ctr"/>
            <a:endParaRPr lang="en-US" sz="1800">
              <a:solidFill>
                <a:srgbClr val="800000"/>
              </a:solidFill>
              <a:latin typeface="Arial Rounded MT Bold" pitchFamily="34" charset="0"/>
            </a:endParaRPr>
          </a:p>
        </p:txBody>
      </p:sp>
      <p:sp>
        <p:nvSpPr>
          <p:cNvPr id="27" name="TextBox 26" descr="[Strategic Target]" hidden="1" title="[Strategic Target]"/>
          <p:cNvSpPr txBox="1"/>
          <p:nvPr/>
        </p:nvSpPr>
        <p:spPr>
          <a:xfrm>
            <a:off x="6624871" y="6048024"/>
            <a:ext cx="1893368" cy="307777"/>
          </a:xfrm>
          <a:prstGeom prst="rect">
            <a:avLst/>
          </a:prstGeom>
          <a:solidFill>
            <a:schemeClr val="accent1"/>
          </a:solid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400" b="1" smtClean="0">
                <a:solidFill>
                  <a:schemeClr val="tx1"/>
                </a:solidFill>
              </a:rPr>
              <a:t>[Strategic Target]</a:t>
            </a:r>
            <a:endParaRPr lang="en-US" sz="1400" b="1">
              <a:solidFill>
                <a:schemeClr val="tx1"/>
              </a:solidFill>
            </a:endParaRPr>
          </a:p>
        </p:txBody>
      </p:sp>
      <p:sp>
        <p:nvSpPr>
          <p:cNvPr id="28" name="TextBox 27" descr="[Footer ID]" title="[Footer ID]"/>
          <p:cNvSpPr txBox="1"/>
          <p:nvPr/>
        </p:nvSpPr>
        <p:spPr>
          <a:xfrm>
            <a:off x="-57876" y="6602609"/>
            <a:ext cx="926902" cy="244084"/>
          </a:xfrm>
          <a:prstGeom prst="rect">
            <a:avLst/>
          </a:prstGeom>
          <a:noFill/>
          <a:ln>
            <a:no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r>
              <a:rPr lang="en-US" sz="1000" b="1" smtClean="0">
                <a:solidFill>
                  <a:schemeClr val="tx1"/>
                </a:solidFill>
              </a:rPr>
              <a:t>OM-198</a:t>
            </a:r>
          </a:p>
        </p:txBody>
      </p:sp>
    </p:spTree>
    <p:extLst>
      <p:ext uri="{BB962C8B-B14F-4D97-AF65-F5344CB8AC3E}">
        <p14:creationId xmlns:p14="http://schemas.microsoft.com/office/powerpoint/2010/main" val="144744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6BECD9FB5A640A30C1925431DDEBD" ma:contentTypeVersion="23" ma:contentTypeDescription="Create a new document." ma:contentTypeScope="" ma:versionID="5f6497b65a9a8309193e5b615f866d62">
  <xsd:schema xmlns:xsd="http://www.w3.org/2001/XMLSchema" xmlns:xs="http://www.w3.org/2001/XMLSchema" xmlns:p="http://schemas.microsoft.com/office/2006/metadata/properties" xmlns:ns1="http://schemas.microsoft.com/sharepoint/v3" xmlns:ns2="http://schemas.microsoft.com/sharepoint/v4" xmlns:ns3="41b045b4-ff33-4805-b979-a409fd760b41" targetNamespace="http://schemas.microsoft.com/office/2006/metadata/properties" ma:root="true" ma:fieldsID="cf93b4ded9284cb33b905e7230f19c3c" ns1:_="" ns2:_="" ns3:_="">
    <xsd:import namespace="http://schemas.microsoft.com/sharepoint/v3"/>
    <xsd:import namespace="http://schemas.microsoft.com/sharepoint/v4"/>
    <xsd:import namespace="41b045b4-ff33-4805-b979-a409fd760b41"/>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element ref="ns2:EmailHeaders" minOccurs="0"/>
                <xsd:element ref="ns3:Submission_x0020_Status"/>
                <xsd:element ref="ns3:Receipt_x0020_Date" minOccurs="0"/>
                <xsd:element ref="ns3:Organization_x0020_Acronym_x0020_Lookup"/>
                <xsd:element ref="ns3:Organization_x0020_Acronym_x0020_Lookup_x003a_Organization_x0020_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8" nillable="true" ma:displayName="E-Mail Sender" ma:hidden="true" ma:internalName="EmailSender">
      <xsd:simpleType>
        <xsd:restriction base="dms:Note">
          <xsd:maxLength value="255"/>
        </xsd:restriction>
      </xsd:simpleType>
    </xsd:element>
    <xsd:element name="EmailTo" ma:index="9" nillable="true" ma:displayName="E-Mail To" ma:hidden="true" ma:internalName="EmailTo">
      <xsd:simpleType>
        <xsd:restriction base="dms:Note">
          <xsd:maxLength value="255"/>
        </xsd:restriction>
      </xsd:simpleType>
    </xsd:element>
    <xsd:element name="EmailCc" ma:index="10" nillable="true" ma:displayName="E-Mail Cc" ma:hidden="true" ma:internalName="EmailCc">
      <xsd:simpleType>
        <xsd:restriction base="dms:Note">
          <xsd:maxLength value="255"/>
        </xsd:restriction>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EmailHeaders" ma:index="13" nillable="true" ma:displayName="E-Mail Headers" ma:hidden="true" ma:internalName="EmailHeader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b045b4-ff33-4805-b979-a409fd760b41" elementFormDefault="qualified">
    <xsd:import namespace="http://schemas.microsoft.com/office/2006/documentManagement/types"/>
    <xsd:import namespace="http://schemas.microsoft.com/office/infopath/2007/PartnerControls"/>
    <xsd:element name="Submission_x0020_Status" ma:index="14" ma:displayName="Submission Status" ma:default="Not Received" ma:format="Dropdown" ma:internalName="Submission_x0020_Status" ma:readOnly="false">
      <xsd:simpleType>
        <xsd:restriction base="dms:Choice">
          <xsd:enumeration value="Not Received"/>
          <xsd:enumeration value="Received"/>
          <xsd:enumeration value="Approved"/>
        </xsd:restriction>
      </xsd:simpleType>
    </xsd:element>
    <xsd:element name="Receipt_x0020_Date" ma:index="16" nillable="true" ma:displayName="Receipt Date" ma:format="DateOnly" ma:internalName="Receipt_x0020_Date" ma:readOnly="false">
      <xsd:simpleType>
        <xsd:restriction base="dms:DateTime"/>
      </xsd:simpleType>
    </xsd:element>
    <xsd:element name="Organization_x0020_Acronym_x0020_Lookup" ma:index="19" ma:displayName="Organization Acronym Lookup" ma:description="Please select the appropriate Organization by its Acronym.  This is defined in the Organizations list." ma:list="{1523309f-40ae-4d87-a20d-1cc90841f130}" ma:internalName="Organization_x0020_Acronym_x0020_Lookup" ma:readOnly="false" ma:showField="Organization_x0020_Acronym" ma:web="41b045b4-ff33-4805-b979-a409fd760b41">
      <xsd:simpleType>
        <xsd:restriction base="dms:Lookup"/>
      </xsd:simpleType>
    </xsd:element>
    <xsd:element name="Organization_x0020_Acronym_x0020_Lookup_x003a_Organization_x0020_Code" ma:index="20" nillable="true" ma:displayName="Organization Acronym Lookup:Organization Code" ma:list="{1523309f-40ae-4d87-a20d-1cc90841f130}" ma:internalName="Organization_x0020_Acronym_x0020_Lookup_x003A_Organization_x0020_Code" ma:readOnly="true" ma:showField="Organization_x0020_Code" ma:web="41b045b4-ff33-4805-b979-a409fd760b41">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ceipt_x0020_Date xmlns="41b045b4-ff33-4805-b979-a409fd760b41">2013-05-09T13:39:04+00:00</Receipt_x0020_Date>
    <EmailTo xmlns="http://schemas.microsoft.com/sharepoint/v3">'MPR@VHAISHAPP40.vha.med.va.gov' &amp;lt;MPR@VHAISHAPP40.vha.med.va.gov&amp;gt;</EmailTo>
    <EmailHeaders xmlns="http://schemas.microsoft.com/sharepoint/v4">x-sender: julie.schroeder@va.gov
x-receiver: MPR@vhaishapp40.vha.med.va.gov
Received: from gwnmta1.va.gov ([10.237.10.121]) by VHAISHAPP40.vha.med.va.gov with Microsoft SMTPSVC(7.5.7601.17514);
	 Thu, 9 May 2013 08:38:57 -0500
DKIM-Signature: v=1; a=rsa-sha1; c=simple/simple;
  d=va.gov; i=julie.schroeder@va.gov; q=dns/txt; s=vasel;
  t=1368106737; x=1399642737;
  h=from:to:date:subject:message-id:mime-version:
   content-transfer-encoding;
  bh=mFMjpblXlaG+8E4yPPGrKgFflQk=;
  b=CKBtQTkvfeiFGre4RcOvLSJmPbQH3QXF3/YDKM1k4+IF4Tq+DucloGnJ
   0kVUk1qzrO+U9MgS5LtIZgc0m+No/JeokQGi7yOCiPnZXo7pJlJRfBKxW
   F084uMn0hhxKESIeltcMPtfJydOE0iIQlfZQxowsA6tAQt+0tExUHtXCQ
   F/7tdUGxcD3iYZGNXW9tCuVhLTlT0xbMttjIy496hyY+OTEGGSb3ZWHp+
   LfTy5/oEhgXRIj7GCjCMXsGIU0Ap88UcokgUHkbMTjdvgJO+FuyFtKJeY
   1uZQfnYKiroti/vnpxfSwfGvVKSdp3yrIDsvJIGlO+6fhArjjtdUgYX5B
   A==;
X-SBRS: None
X-MID: 149076639
From: "Schroeder, Julie" &lt;julie.schroeder@va.gov&gt;
To: "'MPR@VHAISHAPP40.vha.med.va.gov'" &lt;MPR@VHAISHAPP40.vha.med.va.gov&gt;
Date: Thu, 9 May 2013 09:38:04 -0400
Subject: OM (Finance) - Presentations
Thread-Topic: OM (Finance) - Presentations
Thread-Index: Ac5MunDrk2vsukqmT4SWv9FXkdP2Uw==
Message-ID: &lt;5547531AFA374D4787BEB639D4B7739E0D78C9C520@VANCRMSGC1.vha.med.va.gov&gt;
Accept-Language: en-US
Content-Language: en-US
X-MS-Has-Attach: yes
X-MS-TNEF-Correlator:
acceptlanguage: en-US
Content-Type: multipart/mixed;
	boundary="_004_5547531AFA374D4787BEB639D4B7739E0D78C9C520VANCRMSGC1vha_"
MIME-Version: 1.0
Return-Path: julie.schroeder@va.gov
X-OriginalArrivalTime: 09 May 2013 13:38:57.0206 (UTC) FILETIME=[8E1A9D60:01CE4CBA]
</EmailHeaders>
    <EmailSender xmlns="http://schemas.microsoft.com/sharepoint/v3">&lt;a href="mailto:julie.schroeder@va.gov"&gt;julie.schroeder@va.gov&lt;/a&gt;</EmailSender>
    <EmailFrom xmlns="http://schemas.microsoft.com/sharepoint/v3">Schroeder, Julie &lt;julie.schroeder@va.gov&gt;</EmailFrom>
    <EmailSubject xmlns="http://schemas.microsoft.com/sharepoint/v3">OM (Finance) - Presentations</EmailSubject>
    <Submission_x0020_Status xmlns="41b045b4-ff33-4805-b979-a409fd760b41">Received</Submission_x0020_Status>
    <Organization_x0020_Acronym_x0020_Lookup xmlns="41b045b4-ff33-4805-b979-a409fd760b41">22</Organization_x0020_Acronym_x0020_Lookup>
    <EmailCc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70138D-2FE5-48CA-8C3D-A654DC356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41b045b4-ff33-4805-b979-a409fd760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499135-CC85-4943-A809-A1F7F7C587CE}">
  <ds:schemaRefs>
    <ds:schemaRef ds:uri="http://schemas.microsoft.com/office/2006/metadata/properties"/>
    <ds:schemaRef ds:uri="http://schemas.microsoft.com/office/2006/documentManagement/types"/>
    <ds:schemaRef ds:uri="http://purl.org/dc/dcmitype/"/>
    <ds:schemaRef ds:uri="http://schemas.microsoft.com/sharepoint/v3"/>
    <ds:schemaRef ds:uri="http://schemas.microsoft.com/sharepoint/v4"/>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41b045b4-ff33-4805-b979-a409fd760b41"/>
  </ds:schemaRefs>
</ds:datastoreItem>
</file>

<file path=customXml/itemProps3.xml><?xml version="1.0" encoding="utf-8"?>
<ds:datastoreItem xmlns:ds="http://schemas.openxmlformats.org/officeDocument/2006/customXml" ds:itemID="{16E691D6-3D24-4081-B9EA-66D578CC83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144133</TotalTime>
  <Words>404</Words>
  <Application>Microsoft Office PowerPoint</Application>
  <PresentationFormat>On-screen Show (4:3)</PresentationFormat>
  <Paragraphs>121</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Metric:</vt:lpstr>
      <vt:lpstr>PowerPoint Presentation</vt:lpstr>
      <vt:lpstr>Metric:</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1025</cp:revision>
  <cp:lastPrinted>2014-02-10T18:08:19Z</cp:lastPrinted>
  <dcterms:created xsi:type="dcterms:W3CDTF">2011-01-25T19:25:14Z</dcterms:created>
  <dcterms:modified xsi:type="dcterms:W3CDTF">2014-02-12T16:57:57Z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0x010100E526BECD9FB5A640A30C1925431DDEBD</vt:lpwstr>
  </property>
  <property fmtid="{D5CDD505-2E9C-101B-9397-08002B2CF9AE}" pid="3" name="_docset_NoMedatataSyncRequired">
    <vt:lpwstr>False</vt:lpwstr>
  </property>
</Properties>
</file>