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351" r:id="rId5"/>
    <p:sldId id="395" r:id="rId6"/>
    <p:sldId id="359" r:id="rId7"/>
    <p:sldId id="396" r:id="rId8"/>
    <p:sldId id="400" r:id="rId9"/>
    <p:sldId id="401" r:id="rId10"/>
    <p:sldId id="398" r:id="rId11"/>
    <p:sldId id="397" r:id="rId12"/>
    <p:sldId id="399"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9" autoAdjust="0"/>
    <p:restoredTop sz="90327" autoAdjust="0"/>
  </p:normalViewPr>
  <p:slideViewPr>
    <p:cSldViewPr>
      <p:cViewPr>
        <p:scale>
          <a:sx n="95" d="100"/>
          <a:sy n="95" d="100"/>
        </p:scale>
        <p:origin x="-15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5.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Documentation</a:t>
            </a:r>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0.89671380363168884</c:v>
                </c:pt>
                <c:pt idx="1">
                  <c:v>0.98102271738872593</c:v>
                </c:pt>
                <c:pt idx="2">
                  <c:v>0.95953227520985296</c:v>
                </c:pt>
                <c:pt idx="3">
                  <c:v>0.95524613478919118</c:v>
                </c:pt>
                <c:pt idx="4">
                  <c:v>0.9688029880832395</c:v>
                </c:pt>
                <c:pt idx="5">
                  <c:v>0.96513208573111609</c:v>
                </c:pt>
              </c:numCache>
            </c:numRef>
          </c:val>
        </c:ser>
        <c:dLbls>
          <c:showLegendKey val="0"/>
          <c:showVal val="0"/>
          <c:showCatName val="0"/>
          <c:showSerName val="0"/>
          <c:showPercent val="0"/>
          <c:showBubbleSize val="0"/>
        </c:dLbls>
        <c:gapWidth val="150"/>
        <c:axId val="102868480"/>
        <c:axId val="102870016"/>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0.89671380363168884</c:v>
                </c:pt>
                <c:pt idx="1">
                  <c:v>0.96715755257368241</c:v>
                </c:pt>
                <c:pt idx="2">
                  <c:v>0.96448143669436792</c:v>
                </c:pt>
                <c:pt idx="3">
                  <c:v>0.96196822622428912</c:v>
                </c:pt>
                <c:pt idx="4">
                  <c:v>0.96339242695657545</c:v>
                </c:pt>
                <c:pt idx="5">
                  <c:v>0.96370392757824019</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-3.5791608998184087E-2</c:v>
                </c:pt>
                <c:pt idx="1">
                  <c:v>3.9954357606110068E-2</c:v>
                </c:pt>
                <c:pt idx="2">
                  <c:v>3.7076813649857925E-2</c:v>
                </c:pt>
                <c:pt idx="3">
                  <c:v>3.4374436800310833E-2</c:v>
                </c:pt>
                <c:pt idx="4">
                  <c:v>3.5905835437177853E-2</c:v>
                </c:pt>
                <c:pt idx="5">
                  <c:v>3.6240782342193703E-2</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0.94</c:v>
                </c:pt>
                <c:pt idx="1">
                  <c:v>0.94</c:v>
                </c:pt>
                <c:pt idx="2">
                  <c:v>0.94</c:v>
                </c:pt>
                <c:pt idx="3">
                  <c:v>0.94</c:v>
                </c:pt>
                <c:pt idx="4">
                  <c:v>0.94</c:v>
                </c:pt>
                <c:pt idx="5">
                  <c:v>0.94</c:v>
                </c:pt>
                <c:pt idx="6">
                  <c:v>0.94</c:v>
                </c:pt>
                <c:pt idx="7">
                  <c:v>0.94</c:v>
                </c:pt>
                <c:pt idx="8">
                  <c:v>0.94</c:v>
                </c:pt>
                <c:pt idx="9">
                  <c:v>0.94</c:v>
                </c:pt>
                <c:pt idx="10">
                  <c:v>0.94</c:v>
                </c:pt>
                <c:pt idx="11">
                  <c:v>0.95</c:v>
                </c:pt>
              </c:numCache>
            </c:numRef>
          </c:val>
          <c:smooth val="0"/>
        </c:ser>
        <c:dLbls>
          <c:showLegendKey val="0"/>
          <c:showVal val="0"/>
          <c:showCatName val="0"/>
          <c:showSerName val="0"/>
          <c:showPercent val="0"/>
          <c:showBubbleSize val="0"/>
        </c:dLbls>
        <c:marker val="1"/>
        <c:smooth val="0"/>
        <c:axId val="102868480"/>
        <c:axId val="102870016"/>
      </c:lineChart>
      <c:catAx>
        <c:axId val="102868480"/>
        <c:scaling>
          <c:orientation val="minMax"/>
        </c:scaling>
        <c:delete val="0"/>
        <c:axPos val="b"/>
        <c:numFmt formatCode="General" sourceLinked="1"/>
        <c:majorTickMark val="none"/>
        <c:minorTickMark val="none"/>
        <c:tickLblPos val="nextTo"/>
        <c:txPr>
          <a:bodyPr/>
          <a:lstStyle/>
          <a:p>
            <a:pPr>
              <a:defRPr sz="970"/>
            </a:pPr>
            <a:endParaRPr lang="en-US"/>
          </a:p>
        </c:txPr>
        <c:crossAx val="102870016"/>
        <c:crosses val="autoZero"/>
        <c:auto val="1"/>
        <c:lblAlgn val="ctr"/>
        <c:lblOffset val="100"/>
        <c:noMultiLvlLbl val="0"/>
      </c:catAx>
      <c:valAx>
        <c:axId val="102870016"/>
        <c:scaling>
          <c:orientation val="minMax"/>
          <c:max val="1"/>
          <c:min val="0"/>
        </c:scaling>
        <c:delete val="0"/>
        <c:axPos val="l"/>
        <c:majorGridlines/>
        <c:numFmt formatCode="0%" sourceLinked="1"/>
        <c:majorTickMark val="none"/>
        <c:minorTickMark val="none"/>
        <c:tickLblPos val="nextTo"/>
        <c:txPr>
          <a:bodyPr/>
          <a:lstStyle/>
          <a:p>
            <a:pPr>
              <a:defRPr sz="970"/>
            </a:pPr>
            <a:endParaRPr lang="en-US"/>
          </a:p>
        </c:txPr>
        <c:crossAx val="102868480"/>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
            </a:r>
            <a:endParaRPr lang="en-US" sz="1000" b="0" i="0" baseline="0" dirty="0"/>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0.82663476533293456</c:v>
                </c:pt>
                <c:pt idx="1">
                  <c:v>0.89084992720226819</c:v>
                </c:pt>
                <c:pt idx="2">
                  <c:v>0.87264551373354127</c:v>
                </c:pt>
                <c:pt idx="3">
                  <c:v>0.85937821044204021</c:v>
                </c:pt>
                <c:pt idx="4">
                  <c:v>0.88639536913142125</c:v>
                </c:pt>
                <c:pt idx="5">
                  <c:v>0.86372246037284417</c:v>
                </c:pt>
                <c:pt idx="6">
                  <c:v>#N/A</c:v>
                </c:pt>
                <c:pt idx="7">
                  <c:v>#N/A</c:v>
                </c:pt>
                <c:pt idx="8">
                  <c:v>#N/A</c:v>
                </c:pt>
                <c:pt idx="9">
                  <c:v>#N/A</c:v>
                </c:pt>
                <c:pt idx="10">
                  <c:v>#N/A</c:v>
                </c:pt>
                <c:pt idx="11">
                  <c:v>#N/A</c:v>
                </c:pt>
              </c:numCache>
            </c:numRef>
          </c:val>
        </c:ser>
        <c:dLbls>
          <c:showLegendKey val="0"/>
          <c:showVal val="0"/>
          <c:showCatName val="0"/>
          <c:showSerName val="0"/>
          <c:showPercent val="0"/>
          <c:showBubbleSize val="0"/>
        </c:dLbls>
        <c:gapWidth val="150"/>
        <c:axId val="6326528"/>
        <c:axId val="6327680"/>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0.82663476533293456</c:v>
                </c:pt>
                <c:pt idx="1">
                  <c:v>0.86577718612530463</c:v>
                </c:pt>
                <c:pt idx="2">
                  <c:v>0.86797209496610628</c:v>
                </c:pt>
                <c:pt idx="3">
                  <c:v>0.86588668150988157</c:v>
                </c:pt>
                <c:pt idx="4">
                  <c:v>0.86980825895122971</c:v>
                </c:pt>
                <c:pt idx="5">
                  <c:v>0.86875526096695999</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-1.5910993651268343E-2</c:v>
                </c:pt>
                <c:pt idx="1">
                  <c:v>3.0687126339648409E-2</c:v>
                </c:pt>
                <c:pt idx="2">
                  <c:v>3.3300113054888461E-2</c:v>
                </c:pt>
                <c:pt idx="3">
                  <c:v>3.0817477987954291E-2</c:v>
                </c:pt>
                <c:pt idx="4">
                  <c:v>3.5486022560987783E-2</c:v>
                </c:pt>
                <c:pt idx="5">
                  <c:v>3.423245353209526E-2</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0.81</c:v>
                </c:pt>
                <c:pt idx="1">
                  <c:v>0.83</c:v>
                </c:pt>
                <c:pt idx="2">
                  <c:v>0.84</c:v>
                </c:pt>
                <c:pt idx="3">
                  <c:v>0.84</c:v>
                </c:pt>
                <c:pt idx="4">
                  <c:v>0.85</c:v>
                </c:pt>
                <c:pt idx="5">
                  <c:v>0.85</c:v>
                </c:pt>
                <c:pt idx="6">
                  <c:v>0.85</c:v>
                </c:pt>
                <c:pt idx="7">
                  <c:v>0.85</c:v>
                </c:pt>
                <c:pt idx="8">
                  <c:v>0.85</c:v>
                </c:pt>
                <c:pt idx="9">
                  <c:v>0.85</c:v>
                </c:pt>
                <c:pt idx="10">
                  <c:v>0.85</c:v>
                </c:pt>
                <c:pt idx="11">
                  <c:v>0.86</c:v>
                </c:pt>
              </c:numCache>
            </c:numRef>
          </c:val>
          <c:smooth val="0"/>
        </c:ser>
        <c:dLbls>
          <c:showLegendKey val="0"/>
          <c:showVal val="0"/>
          <c:showCatName val="0"/>
          <c:showSerName val="0"/>
          <c:showPercent val="0"/>
          <c:showBubbleSize val="0"/>
        </c:dLbls>
        <c:marker val="1"/>
        <c:smooth val="0"/>
        <c:axId val="6326528"/>
        <c:axId val="6327680"/>
      </c:lineChart>
      <c:catAx>
        <c:axId val="6326528"/>
        <c:scaling>
          <c:orientation val="minMax"/>
        </c:scaling>
        <c:delete val="0"/>
        <c:axPos val="b"/>
        <c:numFmt formatCode="General" sourceLinked="1"/>
        <c:majorTickMark val="none"/>
        <c:minorTickMark val="none"/>
        <c:tickLblPos val="nextTo"/>
        <c:txPr>
          <a:bodyPr/>
          <a:lstStyle/>
          <a:p>
            <a:pPr>
              <a:defRPr sz="970"/>
            </a:pPr>
            <a:endParaRPr lang="en-US"/>
          </a:p>
        </c:txPr>
        <c:crossAx val="6327680"/>
        <c:crosses val="autoZero"/>
        <c:auto val="1"/>
        <c:lblAlgn val="ctr"/>
        <c:lblOffset val="100"/>
        <c:noMultiLvlLbl val="0"/>
      </c:catAx>
      <c:valAx>
        <c:axId val="6327680"/>
        <c:scaling>
          <c:orientation val="minMax"/>
          <c:min val="0"/>
        </c:scaling>
        <c:delete val="0"/>
        <c:axPos val="l"/>
        <c:majorGridlines/>
        <c:numFmt formatCode="0%" sourceLinked="0"/>
        <c:majorTickMark val="none"/>
        <c:minorTickMark val="none"/>
        <c:tickLblPos val="nextTo"/>
        <c:txPr>
          <a:bodyPr/>
          <a:lstStyle/>
          <a:p>
            <a:pPr>
              <a:defRPr sz="970"/>
            </a:pPr>
            <a:endParaRPr lang="en-US"/>
          </a:p>
        </c:txPr>
        <c:crossAx val="6326528"/>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Percentage of callers able to reach DMC without a busy signal</a:t>
            </a:r>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0.98</c:v>
                </c:pt>
                <c:pt idx="1">
                  <c:v>0.98</c:v>
                </c:pt>
                <c:pt idx="2">
                  <c:v>0.98</c:v>
                </c:pt>
                <c:pt idx="3">
                  <c:v>0.98</c:v>
                </c:pt>
                <c:pt idx="4">
                  <c:v>0.98</c:v>
                </c:pt>
                <c:pt idx="5">
                  <c:v>0.98</c:v>
                </c:pt>
                <c:pt idx="6">
                  <c:v>0.98</c:v>
                </c:pt>
                <c:pt idx="7">
                  <c:v>0.98</c:v>
                </c:pt>
                <c:pt idx="8">
                  <c:v>0.98</c:v>
                </c:pt>
                <c:pt idx="9">
                  <c:v>0.98</c:v>
                </c:pt>
                <c:pt idx="10">
                  <c:v>0.98</c:v>
                </c:pt>
                <c:pt idx="11">
                  <c:v>0.98</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0.98495136331708566</c:v>
                </c:pt>
                <c:pt idx="1">
                  <c:v>1</c:v>
                </c:pt>
                <c:pt idx="2">
                  <c:v>0.98930689219403134</c:v>
                </c:pt>
                <c:pt idx="3">
                  <c:v>0.93740748105432936</c:v>
                </c:pt>
                <c:pt idx="4">
                  <c:v>0.89678191611804248</c:v>
                </c:pt>
                <c:pt idx="5">
                  <c:v>0.98336443135579887</c:v>
                </c:pt>
              </c:numCache>
            </c:numRef>
          </c:val>
        </c:ser>
        <c:dLbls>
          <c:showLegendKey val="0"/>
          <c:showVal val="0"/>
          <c:showCatName val="0"/>
          <c:showSerName val="0"/>
          <c:showPercent val="0"/>
          <c:showBubbleSize val="0"/>
        </c:dLbls>
        <c:gapWidth val="150"/>
        <c:axId val="149132800"/>
        <c:axId val="149134336"/>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0.98</c:v>
                </c:pt>
                <c:pt idx="1">
                  <c:v>0.98</c:v>
                </c:pt>
                <c:pt idx="2">
                  <c:v>0.98</c:v>
                </c:pt>
                <c:pt idx="3">
                  <c:v>0.98</c:v>
                </c:pt>
                <c:pt idx="4">
                  <c:v>0.98</c:v>
                </c:pt>
                <c:pt idx="5">
                  <c:v>0.98</c:v>
                </c:pt>
                <c:pt idx="6">
                  <c:v>0.98</c:v>
                </c:pt>
                <c:pt idx="7">
                  <c:v>0.98</c:v>
                </c:pt>
                <c:pt idx="8">
                  <c:v>0.98</c:v>
                </c:pt>
                <c:pt idx="9">
                  <c:v>0.98</c:v>
                </c:pt>
                <c:pt idx="10">
                  <c:v>0.98</c:v>
                </c:pt>
                <c:pt idx="11">
                  <c:v>0.98</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0.98495136331708566</c:v>
                </c:pt>
                <c:pt idx="1">
                  <c:v>0.99188028298419695</c:v>
                </c:pt>
                <c:pt idx="2">
                  <c:v>0.9910544376852285</c:v>
                </c:pt>
                <c:pt idx="3">
                  <c:v>0.97705800635228068</c:v>
                </c:pt>
                <c:pt idx="4">
                  <c:v>0.96098154644735689</c:v>
                </c:pt>
                <c:pt idx="5">
                  <c:v>0.96479040266864569</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5.0524115480466095E-3</c:v>
                </c:pt>
                <c:pt idx="1">
                  <c:v>1.2122737738976496E-2</c:v>
                </c:pt>
                <c:pt idx="2">
                  <c:v>1.1280038454314809E-2</c:v>
                </c:pt>
                <c:pt idx="3">
                  <c:v>-3.0020343344074477E-3</c:v>
                </c:pt>
                <c:pt idx="4">
                  <c:v>-1.9406585257799071E-2</c:v>
                </c:pt>
                <c:pt idx="5">
                  <c:v>-1.551999727689214E-2</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0.99360902255639094</c:v>
                </c:pt>
                <c:pt idx="1">
                  <c:v>1</c:v>
                </c:pt>
                <c:pt idx="2">
                  <c:v>1</c:v>
                </c:pt>
                <c:pt idx="3">
                  <c:v>0.94949536645270483</c:v>
                </c:pt>
                <c:pt idx="4">
                  <c:v>1</c:v>
                </c:pt>
                <c:pt idx="5">
                  <c:v>1</c:v>
                </c:pt>
                <c:pt idx="6">
                  <c:v>1</c:v>
                </c:pt>
                <c:pt idx="7">
                  <c:v>1</c:v>
                </c:pt>
                <c:pt idx="8">
                  <c:v>1</c:v>
                </c:pt>
                <c:pt idx="9">
                  <c:v>0.99679667546859441</c:v>
                </c:pt>
                <c:pt idx="10">
                  <c:v>1</c:v>
                </c:pt>
                <c:pt idx="11">
                  <c:v>0.99353175321150711</c:v>
                </c:pt>
              </c:numCache>
            </c:numRef>
          </c:val>
          <c:smooth val="0"/>
        </c:ser>
        <c:dLbls>
          <c:showLegendKey val="0"/>
          <c:showVal val="0"/>
          <c:showCatName val="0"/>
          <c:showSerName val="0"/>
          <c:showPercent val="0"/>
          <c:showBubbleSize val="0"/>
        </c:dLbls>
        <c:marker val="1"/>
        <c:smooth val="0"/>
        <c:axId val="149132800"/>
        <c:axId val="149134336"/>
      </c:lineChart>
      <c:catAx>
        <c:axId val="149132800"/>
        <c:scaling>
          <c:orientation val="minMax"/>
        </c:scaling>
        <c:delete val="0"/>
        <c:axPos val="b"/>
        <c:numFmt formatCode="General" sourceLinked="1"/>
        <c:majorTickMark val="none"/>
        <c:minorTickMark val="none"/>
        <c:tickLblPos val="nextTo"/>
        <c:txPr>
          <a:bodyPr/>
          <a:lstStyle/>
          <a:p>
            <a:pPr>
              <a:defRPr sz="970"/>
            </a:pPr>
            <a:endParaRPr lang="en-US"/>
          </a:p>
        </c:txPr>
        <c:crossAx val="149134336"/>
        <c:crosses val="autoZero"/>
        <c:auto val="1"/>
        <c:lblAlgn val="ctr"/>
        <c:lblOffset val="100"/>
        <c:noMultiLvlLbl val="0"/>
      </c:catAx>
      <c:valAx>
        <c:axId val="149134336"/>
        <c:scaling>
          <c:orientation val="minMax"/>
          <c:max val="1"/>
          <c:min val="0"/>
        </c:scaling>
        <c:delete val="0"/>
        <c:axPos val="l"/>
        <c:majorGridlines/>
        <c:numFmt formatCode="0%" sourceLinked="1"/>
        <c:majorTickMark val="none"/>
        <c:minorTickMark val="none"/>
        <c:tickLblPos val="nextTo"/>
        <c:txPr>
          <a:bodyPr/>
          <a:lstStyle/>
          <a:p>
            <a:pPr>
              <a:defRPr sz="970"/>
            </a:pPr>
            <a:endParaRPr lang="en-US"/>
          </a:p>
        </c:txPr>
        <c:crossAx val="149132800"/>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153182775230022E-2"/>
          <c:y val="6.7013669707875423E-2"/>
          <c:w val="0.80348325690057987"/>
          <c:h val="0.73470440649717372"/>
        </c:manualLayout>
      </c:layout>
      <c:barChart>
        <c:barDir val="col"/>
        <c:grouping val="stacked"/>
        <c:varyColors val="0"/>
        <c:ser>
          <c:idx val="0"/>
          <c:order val="0"/>
          <c:tx>
            <c:strRef>
              <c:f>'FY2014 Monthly Data'!$A$28</c:f>
              <c:strCache>
                <c:ptCount val="1"/>
                <c:pt idx="0">
                  <c:v>VA Commercial FY2013 YTD</c:v>
                </c:pt>
              </c:strCache>
            </c:strRef>
          </c:tx>
          <c:spPr>
            <a:solidFill>
              <a:sysClr val="window" lastClr="FFFFFF">
                <a:lumMod val="75000"/>
              </a:sysClr>
            </a:solidFill>
          </c:spPr>
          <c:invertIfNegative val="0"/>
          <c:dLbls>
            <c:dLbl>
              <c:idx val="0"/>
              <c:layout>
                <c:manualLayout>
                  <c:x val="0"/>
                  <c:y val="-8.2577993380569467E-2"/>
                </c:manualLayout>
              </c:layout>
              <c:spPr/>
              <c:txPr>
                <a:bodyPr/>
                <a:lstStyle/>
                <a:p>
                  <a:pPr>
                    <a:defRPr sz="1200" b="1" i="0" u="none" strike="noStrike" baseline="0">
                      <a:solidFill>
                        <a:srgbClr val="000000"/>
                      </a:solidFill>
                      <a:latin typeface="Calibri"/>
                      <a:ea typeface="Calibri"/>
                      <a:cs typeface="Calibri"/>
                    </a:defRPr>
                  </a:pPr>
                  <a:endParaRPr lang="en-US"/>
                </a:p>
              </c:txPr>
              <c:dLblPos val="ctr"/>
              <c:showLegendKey val="0"/>
              <c:showVal val="1"/>
              <c:showCatName val="0"/>
              <c:showSerName val="0"/>
              <c:showPercent val="0"/>
              <c:showBubbleSize val="0"/>
            </c:dLbl>
            <c:dLbl>
              <c:idx val="1"/>
              <c:tx>
                <c:strRef>
                  <c:f>'FY2010 History'!$C$25</c:f>
                  <c:strCache>
                    <c:ptCount val="1"/>
                  </c:strCache>
                </c:strRef>
              </c:tx>
              <c:dLblPos val="ctr"/>
              <c:showLegendKey val="0"/>
              <c:showVal val="1"/>
              <c:showCatName val="0"/>
              <c:showSerName val="0"/>
              <c:showPercent val="0"/>
              <c:showBubbleSize val="0"/>
            </c:dLbl>
            <c:dLbl>
              <c:idx val="2"/>
              <c:tx>
                <c:strRef>
                  <c:f>'FY2010 History'!$D$25</c:f>
                  <c:strCache>
                    <c:ptCount val="1"/>
                  </c:strCache>
                </c:strRef>
              </c:tx>
              <c:dLblPos val="ctr"/>
              <c:showLegendKey val="0"/>
              <c:showVal val="1"/>
              <c:showCatName val="0"/>
              <c:showSerName val="0"/>
              <c:showPercent val="0"/>
              <c:showBubbleSize val="0"/>
            </c:dLbl>
            <c:dLbl>
              <c:idx val="3"/>
              <c:tx>
                <c:strRef>
                  <c:f>'FY2010 History'!$E$25</c:f>
                  <c:strCache>
                    <c:ptCount val="1"/>
                  </c:strCache>
                </c:strRef>
              </c:tx>
              <c:dLblPos val="ctr"/>
              <c:showLegendKey val="0"/>
              <c:showVal val="1"/>
              <c:showCatName val="0"/>
              <c:showSerName val="0"/>
              <c:showPercent val="0"/>
              <c:showBubbleSize val="0"/>
            </c:dLbl>
            <c:dLbl>
              <c:idx val="4"/>
              <c:tx>
                <c:strRef>
                  <c:f>'FY2010 History'!$F$25</c:f>
                  <c:strCache>
                    <c:ptCount val="1"/>
                  </c:strCache>
                </c:strRef>
              </c:tx>
              <c:dLblPos val="ctr"/>
              <c:showLegendKey val="0"/>
              <c:showVal val="1"/>
              <c:showCatName val="0"/>
              <c:showSerName val="0"/>
              <c:showPercent val="0"/>
              <c:showBubbleSize val="0"/>
            </c:dLbl>
            <c:dLbl>
              <c:idx val="5"/>
              <c:tx>
                <c:strRef>
                  <c:f>'FY2010 History'!$G$25</c:f>
                  <c:strCache>
                    <c:ptCount val="1"/>
                  </c:strCache>
                </c:strRef>
              </c:tx>
              <c:dLblPos val="ctr"/>
              <c:showLegendKey val="0"/>
              <c:showVal val="1"/>
              <c:showCatName val="0"/>
              <c:showSerName val="0"/>
              <c:showPercent val="0"/>
              <c:showBubbleSize val="0"/>
            </c:dLbl>
            <c:dLbl>
              <c:idx val="6"/>
              <c:tx>
                <c:strRef>
                  <c:f>'FY2010 History'!$H$25</c:f>
                  <c:strCache>
                    <c:ptCount val="1"/>
                  </c:strCache>
                </c:strRef>
              </c:tx>
              <c:dLblPos val="ctr"/>
              <c:showLegendKey val="0"/>
              <c:showVal val="1"/>
              <c:showCatName val="0"/>
              <c:showSerName val="0"/>
              <c:showPercent val="0"/>
              <c:showBubbleSize val="0"/>
            </c:dLbl>
            <c:dLbl>
              <c:idx val="7"/>
              <c:tx>
                <c:strRef>
                  <c:f>'FY2010 History'!$I$25</c:f>
                  <c:strCache>
                    <c:ptCount val="1"/>
                  </c:strCache>
                </c:strRef>
              </c:tx>
              <c:dLblPos val="ctr"/>
              <c:showLegendKey val="0"/>
              <c:showVal val="1"/>
              <c:showCatName val="0"/>
              <c:showSerName val="0"/>
              <c:showPercent val="0"/>
              <c:showBubbleSize val="0"/>
            </c:dLbl>
            <c:dLbl>
              <c:idx val="8"/>
              <c:tx>
                <c:strRef>
                  <c:f>'FY2010 History'!$J$25</c:f>
                  <c:strCache>
                    <c:ptCount val="1"/>
                  </c:strCache>
                </c:strRef>
              </c:tx>
              <c:dLblPos val="ctr"/>
              <c:showLegendKey val="0"/>
              <c:showVal val="1"/>
              <c:showCatName val="0"/>
              <c:showSerName val="0"/>
              <c:showPercent val="0"/>
              <c:showBubbleSize val="0"/>
            </c:dLbl>
            <c:dLbl>
              <c:idx val="9"/>
              <c:tx>
                <c:strRef>
                  <c:f>'FY2010 History'!$K$25</c:f>
                  <c:strCache>
                    <c:ptCount val="1"/>
                  </c:strCache>
                </c:strRef>
              </c:tx>
              <c:dLblPos val="ctr"/>
              <c:showLegendKey val="0"/>
              <c:showVal val="1"/>
              <c:showCatName val="0"/>
              <c:showSerName val="0"/>
              <c:showPercent val="0"/>
              <c:showBubbleSize val="0"/>
            </c:dLbl>
            <c:dLbl>
              <c:idx val="10"/>
              <c:tx>
                <c:strRef>
                  <c:f>'FY2010 History'!$L$25</c:f>
                  <c:strCache>
                    <c:ptCount val="1"/>
                  </c:strCache>
                </c:strRef>
              </c:tx>
              <c:dLblPos val="ctr"/>
              <c:showLegendKey val="0"/>
              <c:showVal val="1"/>
              <c:showCatName val="0"/>
              <c:showSerName val="0"/>
              <c:showPercent val="0"/>
              <c:showBubbleSize val="0"/>
            </c:dLbl>
            <c:dLbl>
              <c:idx val="11"/>
              <c:tx>
                <c:strRef>
                  <c:f>'FY2010 History'!$M$25</c:f>
                  <c:strCache>
                    <c:ptCount val="1"/>
                  </c:strCache>
                </c:strRef>
              </c:tx>
              <c:dLblPos val="ctr"/>
              <c:showLegendKey val="0"/>
              <c:showVal val="1"/>
              <c:showCatName val="0"/>
              <c:showSerName val="0"/>
              <c:showPercent val="0"/>
              <c:showBubbleSize val="0"/>
            </c:dLbl>
            <c:dLbl>
              <c:idx val="12"/>
              <c:tx>
                <c:strRef>
                  <c:f>'FY2010 History'!$N$25</c:f>
                  <c:strCache>
                    <c:ptCount val="1"/>
                  </c:strCache>
                </c:strRef>
              </c:tx>
              <c:dLblPos val="ctr"/>
              <c:showLegendKey val="0"/>
              <c:showVal val="1"/>
              <c:showCatName val="0"/>
              <c:showSerName val="0"/>
              <c:showPercent val="0"/>
              <c:showBubbleSize val="0"/>
            </c:dLbl>
            <c:dLbl>
              <c:idx val="13"/>
              <c:tx>
                <c:strRef>
                  <c:f>'FY2010 History'!$O$25</c:f>
                  <c:strCache>
                    <c:ptCount val="1"/>
                  </c:strCache>
                </c:strRef>
              </c:tx>
              <c:dLblPos val="ctr"/>
              <c:showLegendKey val="0"/>
              <c:showVal val="1"/>
              <c:showCatName val="0"/>
              <c:showSerName val="0"/>
              <c:showPercent val="0"/>
              <c:showBubbleSize val="0"/>
            </c:dLbl>
            <c:txPr>
              <a:bodyPr/>
              <a:lstStyle/>
              <a:p>
                <a:pPr>
                  <a:defRPr sz="1000" b="0" i="0" u="none" strike="noStrike" baseline="0">
                    <a:solidFill>
                      <a:srgbClr val="000000"/>
                    </a:solidFill>
                    <a:latin typeface="Calibri"/>
                    <a:ea typeface="Calibri"/>
                    <a:cs typeface="Calibri"/>
                  </a:defRPr>
                </a:pPr>
                <a:endParaRPr lang="en-US"/>
              </a:p>
            </c:txPr>
            <c:showLegendKey val="0"/>
            <c:showVal val="1"/>
            <c:showCatName val="0"/>
            <c:showSerName val="0"/>
            <c:showPercent val="0"/>
            <c:showBubbleSize val="0"/>
            <c:showLeaderLines val="0"/>
          </c:dLbls>
          <c:cat>
            <c:strRef>
              <c:f>'FY2014 Monthly Data'!$B$39:$O$39</c:f>
              <c:strCache>
                <c:ptCount val="14"/>
                <c:pt idx="0">
                  <c:v>FY 2013</c:v>
                </c:pt>
                <c:pt idx="1">
                  <c:v>Oct-13</c:v>
                </c:pt>
                <c:pt idx="2">
                  <c:v>Nov-13</c:v>
                </c:pt>
                <c:pt idx="3">
                  <c:v>Dec-13</c:v>
                </c:pt>
                <c:pt idx="4">
                  <c:v>Jan-14</c:v>
                </c:pt>
                <c:pt idx="5">
                  <c:v>Feb-14</c:v>
                </c:pt>
                <c:pt idx="6">
                  <c:v>Mar-14</c:v>
                </c:pt>
                <c:pt idx="7">
                  <c:v>Apr-14</c:v>
                </c:pt>
                <c:pt idx="8">
                  <c:v>May-14</c:v>
                </c:pt>
                <c:pt idx="9">
                  <c:v>Jun-14</c:v>
                </c:pt>
                <c:pt idx="10">
                  <c:v>Jul-14</c:v>
                </c:pt>
                <c:pt idx="11">
                  <c:v>Aug-14</c:v>
                </c:pt>
                <c:pt idx="12">
                  <c:v>Sep-14</c:v>
                </c:pt>
                <c:pt idx="13">
                  <c:v>FYTD 2014</c:v>
                </c:pt>
              </c:strCache>
            </c:strRef>
          </c:cat>
          <c:val>
            <c:numRef>
              <c:f>'FY2014 Monthly Data'!$B$28:$O$28</c:f>
              <c:numCache>
                <c:formatCode>General</c:formatCode>
                <c:ptCount val="14"/>
                <c:pt idx="0" formatCode="&quot;$&quot;#,##0_);[Red]\(&quot;$&quot;#,##0\)">
                  <c:v>12.412213193040072</c:v>
                </c:pt>
              </c:numCache>
            </c:numRef>
          </c:val>
        </c:ser>
        <c:ser>
          <c:idx val="2"/>
          <c:order val="1"/>
          <c:tx>
            <c:strRef>
              <c:f>'FY2014 Monthly Data'!$A$30</c:f>
              <c:strCache>
                <c:ptCount val="1"/>
                <c:pt idx="0">
                  <c:v>VA Commercial FY2014 YTD</c:v>
                </c:pt>
              </c:strCache>
            </c:strRef>
          </c:tx>
          <c:spPr>
            <a:solidFill>
              <a:srgbClr val="002060"/>
            </a:solidFill>
            <a:ln>
              <a:solidFill>
                <a:schemeClr val="tx2"/>
              </a:solidFill>
            </a:ln>
          </c:spPr>
          <c:invertIfNegative val="0"/>
          <c:dPt>
            <c:idx val="13"/>
            <c:invertIfNegative val="0"/>
            <c:bubble3D val="0"/>
          </c:dPt>
          <c:dLbls>
            <c:dLbl>
              <c:idx val="13"/>
              <c:layout>
                <c:manualLayout>
                  <c:x val="0"/>
                  <c:y val="-8.2953970662620127E-2"/>
                </c:manualLayout>
              </c:layout>
              <c:spPr/>
              <c:txPr>
                <a:bodyPr/>
                <a:lstStyle/>
                <a:p>
                  <a:pPr>
                    <a:defRPr sz="1200" b="1"/>
                  </a:pPr>
                  <a:endParaRPr lang="en-US"/>
                </a:p>
              </c:txPr>
              <c:showLegendKey val="0"/>
              <c:showVal val="1"/>
              <c:showCatName val="0"/>
              <c:showSerName val="0"/>
              <c:showPercent val="0"/>
              <c:showBubbleSize val="0"/>
            </c:dLbl>
            <c:txPr>
              <a:bodyPr/>
              <a:lstStyle/>
              <a:p>
                <a:pPr>
                  <a:defRPr sz="1200"/>
                </a:pPr>
                <a:endParaRPr lang="en-US"/>
              </a:p>
            </c:txPr>
            <c:showLegendKey val="0"/>
            <c:showVal val="1"/>
            <c:showCatName val="0"/>
            <c:showSerName val="0"/>
            <c:showPercent val="0"/>
            <c:showBubbleSize val="0"/>
            <c:showLeaderLines val="0"/>
          </c:dLbls>
          <c:cat>
            <c:strRef>
              <c:f>'FY2014 Monthly Data'!$B$39:$O$39</c:f>
              <c:strCache>
                <c:ptCount val="14"/>
                <c:pt idx="0">
                  <c:v>FY 2013</c:v>
                </c:pt>
                <c:pt idx="1">
                  <c:v>Oct-13</c:v>
                </c:pt>
                <c:pt idx="2">
                  <c:v>Nov-13</c:v>
                </c:pt>
                <c:pt idx="3">
                  <c:v>Dec-13</c:v>
                </c:pt>
                <c:pt idx="4">
                  <c:v>Jan-14</c:v>
                </c:pt>
                <c:pt idx="5">
                  <c:v>Feb-14</c:v>
                </c:pt>
                <c:pt idx="6">
                  <c:v>Mar-14</c:v>
                </c:pt>
                <c:pt idx="7">
                  <c:v>Apr-14</c:v>
                </c:pt>
                <c:pt idx="8">
                  <c:v>May-14</c:v>
                </c:pt>
                <c:pt idx="9">
                  <c:v>Jun-14</c:v>
                </c:pt>
                <c:pt idx="10">
                  <c:v>Jul-14</c:v>
                </c:pt>
                <c:pt idx="11">
                  <c:v>Aug-14</c:v>
                </c:pt>
                <c:pt idx="12">
                  <c:v>Sep-14</c:v>
                </c:pt>
                <c:pt idx="13">
                  <c:v>FYTD 2014</c:v>
                </c:pt>
              </c:strCache>
            </c:strRef>
          </c:cat>
          <c:val>
            <c:numRef>
              <c:f>'FY2014 Monthly Data'!$B$30:$O$30</c:f>
              <c:numCache>
                <c:formatCode>General</c:formatCode>
                <c:ptCount val="14"/>
                <c:pt idx="13" formatCode="&quot;$&quot;#,##0_);[Red]\(&quot;$&quot;#,##0\)">
                  <c:v>14.818295564424249</c:v>
                </c:pt>
              </c:numCache>
            </c:numRef>
          </c:val>
        </c:ser>
        <c:dLbls>
          <c:showLegendKey val="0"/>
          <c:showVal val="0"/>
          <c:showCatName val="0"/>
          <c:showSerName val="0"/>
          <c:showPercent val="0"/>
          <c:showBubbleSize val="0"/>
        </c:dLbls>
        <c:gapWidth val="100"/>
        <c:overlap val="100"/>
        <c:axId val="34140544"/>
        <c:axId val="34142080"/>
      </c:barChart>
      <c:lineChart>
        <c:grouping val="standard"/>
        <c:varyColors val="0"/>
        <c:ser>
          <c:idx val="7"/>
          <c:order val="2"/>
          <c:tx>
            <c:strRef>
              <c:f>'FY2014 Monthly Data'!$A$34</c:f>
              <c:strCache>
                <c:ptCount val="1"/>
                <c:pt idx="0">
                  <c:v>VA Commercial Goal</c:v>
                </c:pt>
              </c:strCache>
            </c:strRef>
          </c:tx>
          <c:spPr>
            <a:ln>
              <a:solidFill>
                <a:srgbClr val="C0504D"/>
              </a:solidFill>
            </a:ln>
          </c:spPr>
          <c:marker>
            <c:symbol val="none"/>
          </c:marker>
          <c:cat>
            <c:multiLvlStrRef>
              <c:f>'FY2010 History'!$B$36:$O$36</c:f>
            </c:multiLvlStrRef>
          </c:cat>
          <c:val>
            <c:numRef>
              <c:f>'FY2014 Monthly Data'!$B$34:$O$34</c:f>
              <c:numCache>
                <c:formatCode>"$"#,##0.00</c:formatCode>
                <c:ptCount val="14"/>
                <c:pt idx="0" formatCode="&quot;$&quot;#,##0.00_);\(&quot;$&quot;#,##0.00\)">
                  <c:v>14</c:v>
                </c:pt>
                <c:pt idx="1">
                  <c:v>14</c:v>
                </c:pt>
                <c:pt idx="2">
                  <c:v>14</c:v>
                </c:pt>
                <c:pt idx="3">
                  <c:v>14</c:v>
                </c:pt>
                <c:pt idx="4">
                  <c:v>14</c:v>
                </c:pt>
                <c:pt idx="5">
                  <c:v>14</c:v>
                </c:pt>
                <c:pt idx="6">
                  <c:v>14</c:v>
                </c:pt>
                <c:pt idx="7">
                  <c:v>14</c:v>
                </c:pt>
                <c:pt idx="8">
                  <c:v>14</c:v>
                </c:pt>
                <c:pt idx="9">
                  <c:v>14</c:v>
                </c:pt>
                <c:pt idx="10">
                  <c:v>14</c:v>
                </c:pt>
                <c:pt idx="11">
                  <c:v>14</c:v>
                </c:pt>
                <c:pt idx="12">
                  <c:v>14</c:v>
                </c:pt>
                <c:pt idx="13">
                  <c:v>14</c:v>
                </c:pt>
              </c:numCache>
            </c:numRef>
          </c:val>
          <c:smooth val="0"/>
        </c:ser>
        <c:ser>
          <c:idx val="5"/>
          <c:order val="3"/>
          <c:tx>
            <c:strRef>
              <c:f>'FY2014 Monthly Data'!$A$62</c:f>
              <c:strCache>
                <c:ptCount val="1"/>
                <c:pt idx="0">
                  <c:v>FY 2013 IPM</c:v>
                </c:pt>
              </c:strCache>
            </c:strRef>
          </c:tx>
          <c:spPr>
            <a:ln w="25400">
              <a:solidFill>
                <a:sysClr val="window" lastClr="FFFFFF">
                  <a:lumMod val="75000"/>
                </a:sysClr>
              </a:solidFill>
            </a:ln>
          </c:spPr>
          <c:marker>
            <c:symbol val="none"/>
          </c:marker>
          <c:val>
            <c:numRef>
              <c:f>'FY2014 Monthly Data'!$B$62:$N$62</c:f>
              <c:numCache>
                <c:formatCode>"$"#,##0\ "IPM"_);[Red]\("$"#,##0\ "IPM"\)</c:formatCode>
                <c:ptCount val="13"/>
                <c:pt idx="0" formatCode="General">
                  <c:v>#N/A</c:v>
                </c:pt>
                <c:pt idx="1">
                  <c:v>7.0810782265744781</c:v>
                </c:pt>
                <c:pt idx="2">
                  <c:v>12.276009765466604</c:v>
                </c:pt>
                <c:pt idx="3">
                  <c:v>13.319673109499352</c:v>
                </c:pt>
                <c:pt idx="4">
                  <c:v>26.735727676723528</c:v>
                </c:pt>
                <c:pt idx="5">
                  <c:v>16.058617759519837</c:v>
                </c:pt>
                <c:pt idx="6">
                  <c:v>14.11374305105646</c:v>
                </c:pt>
                <c:pt idx="7">
                  <c:v>9.4909745880881378</c:v>
                </c:pt>
                <c:pt idx="8">
                  <c:v>11.264443026007253</c:v>
                </c:pt>
                <c:pt idx="9">
                  <c:v>7.9482248051133464</c:v>
                </c:pt>
                <c:pt idx="10">
                  <c:v>10.606511933874932</c:v>
                </c:pt>
                <c:pt idx="11">
                  <c:v>10.774522345591471</c:v>
                </c:pt>
                <c:pt idx="12">
                  <c:v>10.327561366604311</c:v>
                </c:pt>
              </c:numCache>
            </c:numRef>
          </c:val>
          <c:smooth val="0"/>
        </c:ser>
        <c:ser>
          <c:idx val="1"/>
          <c:order val="4"/>
          <c:tx>
            <c:strRef>
              <c:f>'FY2014 Monthly Data'!$A$29</c:f>
              <c:strCache>
                <c:ptCount val="1"/>
                <c:pt idx="0">
                  <c:v>VA Commercial</c:v>
                </c:pt>
              </c:strCache>
            </c:strRef>
          </c:tx>
          <c:spPr>
            <a:ln>
              <a:solidFill>
                <a:srgbClr val="000080"/>
              </a:solidFill>
            </a:ln>
          </c:spPr>
          <c:marker>
            <c:symbol val="square"/>
            <c:size val="5"/>
            <c:spPr>
              <a:solidFill>
                <a:srgbClr val="000080"/>
              </a:solidFill>
              <a:ln>
                <a:solidFill>
                  <a:srgbClr val="000080"/>
                </a:solidFill>
              </a:ln>
            </c:spPr>
          </c:marker>
          <c:dLbls>
            <c:dLbl>
              <c:idx val="1"/>
              <c:layout>
                <c:manualLayout>
                  <c:x val="-2.4736177208618152E-2"/>
                  <c:y val="-2.0682574010570377E-2"/>
                </c:manualLayout>
              </c:layout>
              <c:dLblPos val="r"/>
              <c:showLegendKey val="0"/>
              <c:showVal val="1"/>
              <c:showCatName val="0"/>
              <c:showSerName val="0"/>
              <c:showPercent val="0"/>
              <c:showBubbleSize val="0"/>
            </c:dLbl>
            <c:dLbl>
              <c:idx val="2"/>
              <c:layout>
                <c:manualLayout>
                  <c:x val="-2.9131781604222549E-2"/>
                  <c:y val="-4.5016429092038762E-2"/>
                </c:manualLayout>
              </c:layout>
              <c:dLblPos val="r"/>
              <c:showLegendKey val="0"/>
              <c:showVal val="1"/>
              <c:showCatName val="0"/>
              <c:showSerName val="0"/>
              <c:showPercent val="0"/>
              <c:showBubbleSize val="0"/>
            </c:dLbl>
            <c:dLbl>
              <c:idx val="3"/>
              <c:layout>
                <c:manualLayout>
                  <c:x val="-2.195829367482911E-2"/>
                  <c:y val="-2.4783753320667998E-2"/>
                </c:manualLayout>
              </c:layout>
              <c:dLblPos val="r"/>
              <c:showLegendKey val="0"/>
              <c:showVal val="1"/>
              <c:showCatName val="0"/>
              <c:showSerName val="0"/>
              <c:showPercent val="0"/>
              <c:showBubbleSize val="0"/>
            </c:dLbl>
            <c:dLbl>
              <c:idx val="4"/>
              <c:layout>
                <c:manualLayout>
                  <c:x val="-4.3821868420293619E-2"/>
                  <c:y val="-7.9983799301940502E-3"/>
                </c:manualLayout>
              </c:layout>
              <c:dLblPos val="r"/>
              <c:showLegendKey val="0"/>
              <c:showVal val="1"/>
              <c:showCatName val="0"/>
              <c:showSerName val="0"/>
              <c:showPercent val="0"/>
              <c:showBubbleSize val="0"/>
            </c:dLbl>
            <c:dLbl>
              <c:idx val="5"/>
              <c:layout>
                <c:manualLayout>
                  <c:x val="-1.3262496034149578E-2"/>
                  <c:y val="-2.2541749807829407E-2"/>
                </c:manualLayout>
              </c:layout>
              <c:dLblPos val="r"/>
              <c:showLegendKey val="0"/>
              <c:showVal val="1"/>
              <c:showCatName val="0"/>
              <c:showSerName val="0"/>
              <c:showPercent val="0"/>
              <c:showBubbleSize val="0"/>
            </c:dLbl>
            <c:dLbl>
              <c:idx val="6"/>
              <c:layout>
                <c:manualLayout>
                  <c:x val="-1.3090940555507484E-2"/>
                  <c:y val="-1.4472623599810991E-2"/>
                </c:manualLayout>
              </c:layout>
              <c:dLblPos val="r"/>
              <c:showLegendKey val="0"/>
              <c:showVal val="1"/>
              <c:showCatName val="0"/>
              <c:showSerName val="0"/>
              <c:showPercent val="0"/>
              <c:showBubbleSize val="0"/>
            </c:dLbl>
            <c:dLbl>
              <c:idx val="7"/>
              <c:layout>
                <c:manualLayout>
                  <c:x val="-3.1947737302068013E-2"/>
                  <c:y val="2.1835999698222291E-2"/>
                </c:manualLayout>
              </c:layout>
              <c:dLblPos val="r"/>
              <c:showLegendKey val="0"/>
              <c:showVal val="1"/>
              <c:showCatName val="0"/>
              <c:showSerName val="0"/>
              <c:showPercent val="0"/>
              <c:showBubbleSize val="0"/>
            </c:dLbl>
            <c:dLbl>
              <c:idx val="8"/>
              <c:layout>
                <c:manualLayout>
                  <c:x val="-2.3290006319708949E-2"/>
                  <c:y val="1.5763433762396469E-2"/>
                </c:manualLayout>
              </c:layout>
              <c:dLblPos val="r"/>
              <c:showLegendKey val="0"/>
              <c:showVal val="1"/>
              <c:showCatName val="0"/>
              <c:showSerName val="0"/>
              <c:showPercent val="0"/>
              <c:showBubbleSize val="0"/>
            </c:dLbl>
            <c:dLbl>
              <c:idx val="9"/>
              <c:layout>
                <c:manualLayout>
                  <c:x val="-2.3290006319708949E-2"/>
                  <c:y val="2.1751457714492276E-2"/>
                </c:manualLayout>
              </c:layout>
              <c:dLblPos val="r"/>
              <c:showLegendKey val="0"/>
              <c:showVal val="1"/>
              <c:showCatName val="0"/>
              <c:showSerName val="0"/>
              <c:showPercent val="0"/>
              <c:showBubbleSize val="0"/>
            </c:dLbl>
            <c:dLbl>
              <c:idx val="10"/>
              <c:layout>
                <c:manualLayout>
                  <c:x val="-2.3290006319708949E-2"/>
                  <c:y val="2.1751457714492276E-2"/>
                </c:manualLayout>
              </c:layout>
              <c:dLblPos val="r"/>
              <c:showLegendKey val="0"/>
              <c:showVal val="1"/>
              <c:showCatName val="0"/>
              <c:showSerName val="0"/>
              <c:showPercent val="0"/>
              <c:showBubbleSize val="0"/>
            </c:dLbl>
            <c:dLbl>
              <c:idx val="11"/>
              <c:layout>
                <c:manualLayout>
                  <c:x val="-2.3290006319708949E-2"/>
                  <c:y val="1.9755449730460409E-2"/>
                </c:manualLayout>
              </c:layout>
              <c:dLblPos val="r"/>
              <c:showLegendKey val="0"/>
              <c:showVal val="1"/>
              <c:showCatName val="0"/>
              <c:showSerName val="0"/>
              <c:showPercent val="0"/>
              <c:showBubbleSize val="0"/>
            </c:dLbl>
            <c:dLbl>
              <c:idx val="12"/>
              <c:layout>
                <c:manualLayout>
                  <c:x val="-2.1843874721733693E-2"/>
                  <c:y val="1.5763433762396469E-2"/>
                </c:manualLayout>
              </c:layout>
              <c:dLblPos val="r"/>
              <c:showLegendKey val="0"/>
              <c:showVal val="1"/>
              <c:showCatName val="0"/>
              <c:showSerName val="0"/>
              <c:showPercent val="0"/>
              <c:showBubbleSize val="0"/>
            </c:dLbl>
            <c:txPr>
              <a:bodyPr/>
              <a:lstStyle/>
              <a:p>
                <a:pPr>
                  <a:defRPr sz="1200" b="1">
                    <a:solidFill>
                      <a:schemeClr val="tx2"/>
                    </a:solidFill>
                  </a:defRPr>
                </a:pPr>
                <a:endParaRPr lang="en-US"/>
              </a:p>
            </c:txPr>
            <c:dLblPos val="t"/>
            <c:showLegendKey val="0"/>
            <c:showVal val="1"/>
            <c:showCatName val="0"/>
            <c:showSerName val="0"/>
            <c:showPercent val="0"/>
            <c:showBubbleSize val="0"/>
            <c:showLeaderLines val="0"/>
          </c:dLbls>
          <c:cat>
            <c:multiLvlStrRef>
              <c:f>'FY2010 History'!$B$36:$O$36</c:f>
            </c:multiLvlStrRef>
          </c:cat>
          <c:val>
            <c:numRef>
              <c:f>'FY2014 Monthly Data'!$B$29:$O$29</c:f>
              <c:numCache>
                <c:formatCode>"$"#,##0_);[Red]\("$"#,##0\)</c:formatCode>
                <c:ptCount val="14"/>
                <c:pt idx="1">
                  <c:v>9.1528388999893764</c:v>
                </c:pt>
                <c:pt idx="2">
                  <c:v>10.502887807444118</c:v>
                </c:pt>
                <c:pt idx="3">
                  <c:v>14.908440114538507</c:v>
                </c:pt>
                <c:pt idx="4">
                  <c:v>19.721137351617898</c:v>
                </c:pt>
                <c:pt idx="5">
                  <c:v>18.790999176638678</c:v>
                </c:pt>
                <c:pt idx="6">
                  <c:v>16.069275880304932</c:v>
                </c:pt>
                <c:pt idx="7">
                  <c:v>#N/A</c:v>
                </c:pt>
                <c:pt idx="8">
                  <c:v>#N/A</c:v>
                </c:pt>
                <c:pt idx="9">
                  <c:v>#N/A</c:v>
                </c:pt>
                <c:pt idx="10">
                  <c:v>#N/A</c:v>
                </c:pt>
                <c:pt idx="11">
                  <c:v>#N/A</c:v>
                </c:pt>
                <c:pt idx="12">
                  <c:v>#N/A</c:v>
                </c:pt>
              </c:numCache>
            </c:numRef>
          </c:val>
          <c:smooth val="0"/>
        </c:ser>
        <c:ser>
          <c:idx val="3"/>
          <c:order val="5"/>
          <c:tx>
            <c:strRef>
              <c:f>'FY2014 Monthly Data'!$A$60</c:f>
              <c:strCache>
                <c:ptCount val="1"/>
                <c:pt idx="0">
                  <c:v>At Stable Int Rate</c:v>
                </c:pt>
              </c:strCache>
            </c:strRef>
          </c:tx>
          <c:spPr>
            <a:ln>
              <a:solidFill>
                <a:srgbClr val="1F497D">
                  <a:lumMod val="50000"/>
                </a:srgbClr>
              </a:solidFill>
              <a:prstDash val="sysDot"/>
            </a:ln>
          </c:spPr>
          <c:marker>
            <c:symbol val="none"/>
          </c:marker>
          <c:dLbls>
            <c:numFmt formatCode="&quot;$&quot;#,##0" sourceLinked="0"/>
            <c:txPr>
              <a:bodyPr/>
              <a:lstStyle/>
              <a:p>
                <a:pPr>
                  <a:defRPr>
                    <a:solidFill>
                      <a:schemeClr val="tx2">
                        <a:lumMod val="50000"/>
                      </a:schemeClr>
                    </a:solidFill>
                  </a:defRPr>
                </a:pPr>
                <a:endParaRPr lang="en-US"/>
              </a:p>
            </c:txPr>
            <c:dLblPos val="b"/>
            <c:showLegendKey val="0"/>
            <c:showVal val="1"/>
            <c:showCatName val="0"/>
            <c:showSerName val="0"/>
            <c:showPercent val="0"/>
            <c:showBubbleSize val="0"/>
            <c:showLeaderLines val="0"/>
          </c:dLbls>
          <c:val>
            <c:numRef>
              <c:f>'FY2014 Monthly Data'!$B$60:$O$60</c:f>
              <c:numCache>
                <c:formatCode>"$"#,##0\ "IPM"_);[Red]\("$"#,##0\ "IPM"\)</c:formatCode>
                <c:ptCount val="14"/>
                <c:pt idx="0" formatCode="General">
                  <c:v>#N/A</c:v>
                </c:pt>
                <c:pt idx="1">
                  <c:v>7.1915162785630811</c:v>
                </c:pt>
                <c:pt idx="2">
                  <c:v>8.2522689915632341</c:v>
                </c:pt>
                <c:pt idx="3">
                  <c:v>11.713774375708827</c:v>
                </c:pt>
                <c:pt idx="4">
                  <c:v>12.760735933399815</c:v>
                </c:pt>
                <c:pt idx="5">
                  <c:v>12.158881820177971</c:v>
                </c:pt>
                <c:pt idx="6">
                  <c:v>10.397766746079665</c:v>
                </c:pt>
                <c:pt idx="7">
                  <c:v>#N/A</c:v>
                </c:pt>
                <c:pt idx="8">
                  <c:v>#N/A</c:v>
                </c:pt>
                <c:pt idx="9">
                  <c:v>#N/A</c:v>
                </c:pt>
                <c:pt idx="10">
                  <c:v>#N/A</c:v>
                </c:pt>
                <c:pt idx="11">
                  <c:v>#N/A</c:v>
                </c:pt>
                <c:pt idx="12">
                  <c:v>#N/A</c:v>
                </c:pt>
              </c:numCache>
            </c:numRef>
          </c:val>
          <c:smooth val="0"/>
        </c:ser>
        <c:dLbls>
          <c:showLegendKey val="0"/>
          <c:showVal val="0"/>
          <c:showCatName val="0"/>
          <c:showSerName val="0"/>
          <c:showPercent val="0"/>
          <c:showBubbleSize val="0"/>
        </c:dLbls>
        <c:marker val="1"/>
        <c:smooth val="0"/>
        <c:axId val="34140544"/>
        <c:axId val="34142080"/>
      </c:lineChart>
      <c:lineChart>
        <c:grouping val="standard"/>
        <c:varyColors val="0"/>
        <c:ser>
          <c:idx val="4"/>
          <c:order val="6"/>
          <c:tx>
            <c:strRef>
              <c:f>'FY2014 Monthly Data'!$A$61</c:f>
              <c:strCache>
                <c:ptCount val="1"/>
                <c:pt idx="0">
                  <c:v>Payment Timeliness</c:v>
                </c:pt>
              </c:strCache>
            </c:strRef>
          </c:tx>
          <c:spPr>
            <a:ln>
              <a:solidFill>
                <a:srgbClr val="9BBB59">
                  <a:lumMod val="50000"/>
                </a:srgbClr>
              </a:solidFill>
            </a:ln>
          </c:spPr>
          <c:marker>
            <c:symbol val="circle"/>
            <c:size val="5"/>
            <c:spPr>
              <a:solidFill>
                <a:srgbClr val="9BBB59">
                  <a:lumMod val="50000"/>
                </a:srgbClr>
              </a:solidFill>
            </c:spPr>
          </c:marker>
          <c:dLbls>
            <c:txPr>
              <a:bodyPr/>
              <a:lstStyle/>
              <a:p>
                <a:pPr>
                  <a:defRPr sz="1200" b="1"/>
                </a:pPr>
                <a:endParaRPr lang="en-US"/>
              </a:p>
            </c:txPr>
            <c:dLblPos val="t"/>
            <c:showLegendKey val="0"/>
            <c:showVal val="1"/>
            <c:showCatName val="0"/>
            <c:showSerName val="0"/>
            <c:showPercent val="0"/>
            <c:showBubbleSize val="0"/>
            <c:showLeaderLines val="0"/>
          </c:dLbls>
          <c:val>
            <c:numRef>
              <c:f>'FY2014 Monthly Data'!$B$61:$N$61</c:f>
              <c:numCache>
                <c:formatCode>0.00%</c:formatCode>
                <c:ptCount val="13"/>
                <c:pt idx="0">
                  <c:v>0.999</c:v>
                </c:pt>
                <c:pt idx="1">
                  <c:v>0.99911383591496439</c:v>
                </c:pt>
                <c:pt idx="2">
                  <c:v>0.99935522420306044</c:v>
                </c:pt>
                <c:pt idx="3">
                  <c:v>0.99906660709867956</c:v>
                </c:pt>
                <c:pt idx="4">
                  <c:v>0.99866607129202278</c:v>
                </c:pt>
                <c:pt idx="5">
                  <c:v>0.99894947080683161</c:v>
                </c:pt>
                <c:pt idx="6">
                  <c:v>0.99917091397479163</c:v>
                </c:pt>
                <c:pt idx="7">
                  <c:v>#N/A</c:v>
                </c:pt>
                <c:pt idx="8">
                  <c:v>#N/A</c:v>
                </c:pt>
                <c:pt idx="9">
                  <c:v>#N/A</c:v>
                </c:pt>
                <c:pt idx="10">
                  <c:v>#N/A</c:v>
                </c:pt>
                <c:pt idx="11">
                  <c:v>#N/A</c:v>
                </c:pt>
                <c:pt idx="12">
                  <c:v>#N/A</c:v>
                </c:pt>
              </c:numCache>
            </c:numRef>
          </c:val>
          <c:smooth val="0"/>
        </c:ser>
        <c:dLbls>
          <c:showLegendKey val="0"/>
          <c:showVal val="0"/>
          <c:showCatName val="0"/>
          <c:showSerName val="0"/>
          <c:showPercent val="0"/>
          <c:showBubbleSize val="0"/>
        </c:dLbls>
        <c:marker val="1"/>
        <c:smooth val="0"/>
        <c:axId val="34150272"/>
        <c:axId val="34148352"/>
      </c:lineChart>
      <c:catAx>
        <c:axId val="34140544"/>
        <c:scaling>
          <c:orientation val="minMax"/>
        </c:scaling>
        <c:delete val="0"/>
        <c:axPos val="b"/>
        <c:numFmt formatCode="General" sourceLinked="1"/>
        <c:majorTickMark val="out"/>
        <c:minorTickMark val="none"/>
        <c:tickLblPos val="nextTo"/>
        <c:txPr>
          <a:bodyPr rot="-2700000" vert="horz"/>
          <a:lstStyle/>
          <a:p>
            <a:pPr>
              <a:defRPr sz="1000" b="0" i="0" u="none" strike="noStrike" baseline="0">
                <a:solidFill>
                  <a:srgbClr val="000000"/>
                </a:solidFill>
                <a:latin typeface="Calibri"/>
                <a:ea typeface="Calibri"/>
                <a:cs typeface="Calibri"/>
              </a:defRPr>
            </a:pPr>
            <a:endParaRPr lang="en-US"/>
          </a:p>
        </c:txPr>
        <c:crossAx val="34142080"/>
        <c:crosses val="autoZero"/>
        <c:auto val="1"/>
        <c:lblAlgn val="ctr"/>
        <c:lblOffset val="100"/>
        <c:noMultiLvlLbl val="0"/>
      </c:catAx>
      <c:valAx>
        <c:axId val="34142080"/>
        <c:scaling>
          <c:orientation val="minMax"/>
          <c:max val="100"/>
          <c:min val="0"/>
        </c:scaling>
        <c:delete val="0"/>
        <c:axPos val="l"/>
        <c:majorGridlines>
          <c:spPr>
            <a:ln>
              <a:solidFill>
                <a:schemeClr val="accent1"/>
              </a:solidFill>
            </a:ln>
          </c:spPr>
        </c:majorGridlines>
        <c:title>
          <c:tx>
            <c:rich>
              <a:bodyPr/>
              <a:lstStyle/>
              <a:p>
                <a:pPr>
                  <a:defRPr sz="1200" b="1" i="0" u="none" strike="noStrike" baseline="0">
                    <a:solidFill>
                      <a:srgbClr val="000000"/>
                    </a:solidFill>
                    <a:latin typeface="Calibri"/>
                    <a:ea typeface="Calibri"/>
                    <a:cs typeface="Calibri"/>
                  </a:defRPr>
                </a:pPr>
                <a:r>
                  <a:rPr lang="en-US"/>
                  <a:t>Interest per $Million</a:t>
                </a:r>
              </a:p>
            </c:rich>
          </c:tx>
          <c:layout>
            <c:manualLayout>
              <c:xMode val="edge"/>
              <c:yMode val="edge"/>
              <c:x val="2.6719736955957427E-3"/>
              <c:y val="0.258422803191102"/>
            </c:manualLayout>
          </c:layout>
          <c:overlay val="0"/>
        </c:title>
        <c:numFmt formatCode="&quot;$&quot;#,##0_);[Red]\(&quot;$&quot;#,##0\)" sourceLinked="1"/>
        <c:majorTickMark val="out"/>
        <c:minorTickMark val="none"/>
        <c:tickLblPos val="nextTo"/>
        <c:txPr>
          <a:bodyPr/>
          <a:lstStyle/>
          <a:p>
            <a:pPr>
              <a:defRPr sz="1200" b="1">
                <a:solidFill>
                  <a:schemeClr val="tx2">
                    <a:lumMod val="50000"/>
                  </a:schemeClr>
                </a:solidFill>
              </a:defRPr>
            </a:pPr>
            <a:endParaRPr lang="en-US"/>
          </a:p>
        </c:txPr>
        <c:crossAx val="34140544"/>
        <c:crosses val="autoZero"/>
        <c:crossBetween val="between"/>
        <c:majorUnit val="10"/>
      </c:valAx>
      <c:valAx>
        <c:axId val="34148352"/>
        <c:scaling>
          <c:orientation val="minMax"/>
          <c:max val="1"/>
          <c:min val="0"/>
        </c:scaling>
        <c:delete val="0"/>
        <c:axPos val="r"/>
        <c:title>
          <c:tx>
            <c:rich>
              <a:bodyPr rot="-5400000" vert="horz"/>
              <a:lstStyle/>
              <a:p>
                <a:pPr>
                  <a:defRPr/>
                </a:pPr>
                <a:r>
                  <a:rPr lang="en-US" b="1">
                    <a:latin typeface="Tahoma" panose="020B0604030504040204" pitchFamily="34" charset="0"/>
                    <a:ea typeface="Tahoma" panose="020B0604030504040204" pitchFamily="34" charset="0"/>
                    <a:cs typeface="Tahoma" panose="020B0604030504040204" pitchFamily="34" charset="0"/>
                  </a:rPr>
                  <a:t>On-Time Payment Timeliness</a:t>
                </a:r>
              </a:p>
            </c:rich>
          </c:tx>
          <c:layout>
            <c:manualLayout>
              <c:xMode val="edge"/>
              <c:yMode val="edge"/>
              <c:x val="0.94290871333391013"/>
              <c:y val="0.19284521298398924"/>
            </c:manualLayout>
          </c:layout>
          <c:overlay val="0"/>
        </c:title>
        <c:numFmt formatCode="0%" sourceLinked="0"/>
        <c:majorTickMark val="out"/>
        <c:minorTickMark val="none"/>
        <c:tickLblPos val="nextTo"/>
        <c:txPr>
          <a:bodyPr/>
          <a:lstStyle/>
          <a:p>
            <a:pPr>
              <a:defRPr sz="1200" b="1">
                <a:solidFill>
                  <a:schemeClr val="accent3">
                    <a:lumMod val="50000"/>
                  </a:schemeClr>
                </a:solidFill>
              </a:defRPr>
            </a:pPr>
            <a:endParaRPr lang="en-US"/>
          </a:p>
        </c:txPr>
        <c:crossAx val="34150272"/>
        <c:crosses val="max"/>
        <c:crossBetween val="between"/>
      </c:valAx>
      <c:catAx>
        <c:axId val="34150272"/>
        <c:scaling>
          <c:orientation val="minMax"/>
        </c:scaling>
        <c:delete val="1"/>
        <c:axPos val="b"/>
        <c:majorTickMark val="out"/>
        <c:minorTickMark val="none"/>
        <c:tickLblPos val="nextTo"/>
        <c:crossAx val="34148352"/>
        <c:crosses val="autoZero"/>
        <c:auto val="1"/>
        <c:lblAlgn val="ctr"/>
        <c:lblOffset val="100"/>
        <c:noMultiLvlLbl val="0"/>
      </c:catAx>
      <c:spPr>
        <a:ln>
          <a:solidFill>
            <a:sysClr val="windowText" lastClr="000000">
              <a:lumMod val="50000"/>
              <a:lumOff val="50000"/>
            </a:sysClr>
          </a:solidFill>
        </a:ln>
      </c:spPr>
    </c:plotArea>
    <c:legend>
      <c:legendPos val="b"/>
      <c:legendEntry>
        <c:idx val="0"/>
        <c:delete val="1"/>
      </c:legendEntry>
      <c:legendEntry>
        <c:idx val="1"/>
        <c:delete val="1"/>
      </c:legendEntry>
      <c:layout/>
      <c:overlay val="0"/>
      <c:spPr>
        <a:ln>
          <a:solidFill>
            <a:schemeClr val="bg1">
              <a:lumMod val="50000"/>
            </a:schemeClr>
          </a:solidFill>
        </a:ln>
      </c:spPr>
    </c:legend>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0.07802</cdr:x>
      <cdr:y>0.69837</cdr:y>
    </cdr:from>
    <cdr:to>
      <cdr:x>0.86923</cdr:x>
      <cdr:y>0.69837</cdr:y>
    </cdr:to>
    <cdr:sp macro="" textlink="">
      <cdr:nvSpPr>
        <cdr:cNvPr id="14" name="Straight Connector 10"/>
        <cdr:cNvSpPr/>
      </cdr:nvSpPr>
      <cdr:spPr bwMode="auto">
        <a:xfrm xmlns:a="http://schemas.openxmlformats.org/drawingml/2006/main" rot="10800000">
          <a:off x="676275" y="3124200"/>
          <a:ext cx="6858011" cy="0"/>
        </a:xfrm>
        <a:prstGeom xmlns:a="http://schemas.openxmlformats.org/drawingml/2006/main" prst="line">
          <a:avLst/>
        </a:prstGeom>
        <a:noFill xmlns:a="http://schemas.openxmlformats.org/drawingml/2006/main"/>
        <a:ln xmlns:a="http://schemas.openxmlformats.org/drawingml/2006/main" w="31750" cap="flat" cmpd="sng" algn="ctr">
          <a:solidFill>
            <a:schemeClr val="accent2"/>
          </a:solidFill>
          <a:prstDash val="solid"/>
          <a:headEnd type="none" w="med" len="med"/>
          <a:tailEnd type="none" w="med" len="med"/>
        </a:ln>
        <a:effectLst xmlns:a="http://schemas.openxmlformats.org/drawingml/2006/mai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wrap="square" lIns="18288" tIns="0" rIns="0" bIns="0" upright="1"/>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0.13446</cdr:x>
      <cdr:y>0.06525</cdr:y>
    </cdr:from>
    <cdr:to>
      <cdr:x>0.13517</cdr:x>
      <cdr:y>0.84013</cdr:y>
    </cdr:to>
    <cdr:sp macro="" textlink="">
      <cdr:nvSpPr>
        <cdr:cNvPr id="5" name="Straight Connector 4"/>
        <cdr:cNvSpPr/>
      </cdr:nvSpPr>
      <cdr:spPr bwMode="auto">
        <a:xfrm xmlns:a="http://schemas.openxmlformats.org/drawingml/2006/main" rot="5400000" flipH="1" flipV="1">
          <a:off x="-1263429" y="2838469"/>
          <a:ext cx="4863901" cy="6112"/>
        </a:xfrm>
        <a:prstGeom xmlns:a="http://schemas.openxmlformats.org/drawingml/2006/main" prst="line">
          <a:avLst/>
        </a:prstGeom>
        <a:noFill xmlns:a="http://schemas.openxmlformats.org/drawingml/2006/main"/>
        <a:ln xmlns:a="http://schemas.openxmlformats.org/drawingml/2006/main" w="9525" cap="flat" cmpd="sng" algn="ctr">
          <a:solidFill>
            <a:schemeClr val="tx1"/>
          </a:solidFill>
          <a:prstDash val="lgDash"/>
          <a:round/>
          <a:headEnd type="none" w="med" len="med"/>
          <a:tailEnd type="none" w="med" len="med"/>
        </a:ln>
        <a:effectLst xmlns:a="http://schemas.openxmlformats.org/drawingml/2006/main"/>
      </cdr:spPr>
      <cdr:txBody>
        <a:bodyPr xmlns:a="http://schemas.openxmlformats.org/drawingml/2006/main" vertOverflow="clip" wrap="square" lIns="18288" tIns="0" rIns="0" bIns="0" upright="1"/>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4/8/2014</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4/8/2014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2</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4</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6</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E2357B-7FAA-434E-849E-AEFDB903030B}" type="slidenum">
              <a:rPr lang="en-US" smtClean="0"/>
              <a:pPr/>
              <a:t>7</a:t>
            </a:fld>
            <a:endParaRPr lang="en-US" dirty="0"/>
          </a:p>
        </p:txBody>
      </p:sp>
    </p:spTree>
    <p:extLst>
      <p:ext uri="{BB962C8B-B14F-4D97-AF65-F5344CB8AC3E}">
        <p14:creationId xmlns:p14="http://schemas.microsoft.com/office/powerpoint/2010/main" val="266036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89688" tIns="44842" rIns="89688" bIns="44842" anchor="b"/>
          <a:lstStyle/>
          <a:p>
            <a:pPr algn="r" defTabSz="893674"/>
            <a:fld id="{6FD409A2-575B-4F72-97FC-F06CD1D9BFF3}" type="slidenum">
              <a:rPr lang="en-US" sz="1200"/>
              <a:pPr algn="r" defTabSz="893674"/>
              <a:t>8</a:t>
            </a:fld>
            <a:endParaRPr lang="en-US" sz="1200" dirty="0"/>
          </a:p>
        </p:txBody>
      </p:sp>
      <p:sp>
        <p:nvSpPr>
          <p:cNvPr id="13315"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91382" tIns="45691" rIns="91382" bIns="45691" anchor="b"/>
          <a:lstStyle/>
          <a:p>
            <a:pPr algn="r" defTabSz="907960"/>
            <a:fld id="{2F23E326-28CA-47E4-BF97-86E285315D5A}" type="slidenum">
              <a:rPr lang="en-US" sz="1200"/>
              <a:pPr algn="r" defTabSz="907960"/>
              <a:t>8</a:t>
            </a:fld>
            <a:endParaRPr lang="en-US" sz="1200" dirty="0"/>
          </a:p>
        </p:txBody>
      </p:sp>
      <p:sp>
        <p:nvSpPr>
          <p:cNvPr id="13316" name="Rectangle 2"/>
          <p:cNvSpPr>
            <a:spLocks noGrp="1" noRot="1" noChangeAspect="1" noChangeArrowheads="1" noTextEdit="1"/>
          </p:cNvSpPr>
          <p:nvPr>
            <p:ph type="sldImg"/>
          </p:nvPr>
        </p:nvSpPr>
        <p:spPr>
          <a:xfrm>
            <a:off x="1179513" y="693738"/>
            <a:ext cx="4651375" cy="3487737"/>
          </a:xfrm>
          <a:ln/>
        </p:spPr>
      </p:sp>
      <p:sp>
        <p:nvSpPr>
          <p:cNvPr id="13317" name="Rectangle 3"/>
          <p:cNvSpPr>
            <a:spLocks noGrp="1" noChangeArrowheads="1"/>
          </p:cNvSpPr>
          <p:nvPr>
            <p:ph type="body" idx="1"/>
          </p:nvPr>
        </p:nvSpPr>
        <p:spPr>
          <a:xfrm>
            <a:off x="701360" y="4416107"/>
            <a:ext cx="5607684" cy="4185606"/>
          </a:xfrm>
          <a:noFill/>
          <a:ln/>
        </p:spPr>
        <p:txBody>
          <a:bodyPr lIns="91382" tIns="45691" rIns="91382" bIns="45691"/>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Current Month is Yellow with IPM $2 over goal; Additionally, the FYTD performance exceeds </a:t>
            </a:r>
            <a:r>
              <a:rPr lang="en-US" baseline="0" dirty="0" smtClean="0">
                <a:latin typeface="Arial" charset="0"/>
              </a:rPr>
              <a:t>goal by $1</a:t>
            </a:r>
            <a:endParaRPr lang="en-US" dirty="0" smtClean="0">
              <a:solidFill>
                <a:srgbClr val="FF0000"/>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AB3000B-A311-49A9-A73A-D7550865C310}" type="slidenum">
              <a:rPr lang="en-US" smtClean="0">
                <a:solidFill>
                  <a:prstClr val="black"/>
                </a:solidFill>
              </a:rPr>
              <a:pPr/>
              <a:t>9</a:t>
            </a:fld>
            <a:endParaRPr lang="en-US" dirty="0" smtClean="0">
              <a:solidFill>
                <a:prstClr val="black"/>
              </a:solidFill>
            </a:endParaRPr>
          </a:p>
        </p:txBody>
      </p:sp>
      <p:sp>
        <p:nvSpPr>
          <p:cNvPr id="17411"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21" tIns="46560" rIns="93121" bIns="46560" anchor="b"/>
          <a:lstStyle/>
          <a:p>
            <a:pPr algn="r" defTabSz="925421"/>
            <a:fld id="{A5740B29-6D14-4724-94FA-C45725008B25}" type="slidenum">
              <a:rPr lang="en-US" sz="1200">
                <a:solidFill>
                  <a:prstClr val="black"/>
                </a:solidFill>
              </a:rPr>
              <a:pPr algn="r" defTabSz="925421"/>
              <a:t>9</a:t>
            </a:fld>
            <a:endParaRPr lang="en-US" sz="1200" dirty="0">
              <a:solidFill>
                <a:prstClr val="black"/>
              </a:solidFill>
            </a:endParaRPr>
          </a:p>
        </p:txBody>
      </p:sp>
      <p:sp>
        <p:nvSpPr>
          <p:cNvPr id="17412"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11" tIns="46555" rIns="93111" bIns="46555" anchor="b"/>
          <a:lstStyle/>
          <a:p>
            <a:pPr algn="r" defTabSz="925421"/>
            <a:fld id="{823D6AFF-7923-4668-870A-CEA9385809B2}" type="slidenum">
              <a:rPr lang="en-US" sz="1200">
                <a:solidFill>
                  <a:prstClr val="black"/>
                </a:solidFill>
              </a:rPr>
              <a:pPr algn="r" defTabSz="925421"/>
              <a:t>9</a:t>
            </a:fld>
            <a:endParaRPr lang="en-US" sz="1200" dirty="0">
              <a:solidFill>
                <a:prstClr val="black"/>
              </a:solidFill>
            </a:endParaRPr>
          </a:p>
        </p:txBody>
      </p:sp>
      <p:sp>
        <p:nvSpPr>
          <p:cNvPr id="17413" name="Rectangle 2"/>
          <p:cNvSpPr>
            <a:spLocks noGrp="1" noRot="1" noChangeAspect="1" noChangeArrowheads="1" noTextEdit="1"/>
          </p:cNvSpPr>
          <p:nvPr>
            <p:ph type="sldImg"/>
          </p:nvPr>
        </p:nvSpPr>
        <p:spPr>
          <a:xfrm>
            <a:off x="1169988" y="203200"/>
            <a:ext cx="4702175" cy="3525838"/>
          </a:xfrm>
          <a:ln/>
        </p:spPr>
      </p:sp>
      <p:sp>
        <p:nvSpPr>
          <p:cNvPr id="17414" name="Rectangle 3"/>
          <p:cNvSpPr>
            <a:spLocks noGrp="1" noChangeArrowheads="1"/>
          </p:cNvSpPr>
          <p:nvPr>
            <p:ph type="body" idx="1"/>
          </p:nvPr>
        </p:nvSpPr>
        <p:spPr>
          <a:xfrm>
            <a:off x="112917" y="3840648"/>
            <a:ext cx="6609624" cy="4141095"/>
          </a:xfrm>
          <a:noFill/>
          <a:ln/>
        </p:spPr>
        <p:txBody>
          <a:bodyPr lIns="89507" tIns="44753" rIns="89507" bIns="44753"/>
          <a:lstStyle/>
          <a:p>
            <a:pPr>
              <a:lnSpc>
                <a:spcPct val="80000"/>
              </a:lnSpc>
            </a:pPr>
            <a:r>
              <a:rPr lang="en-US" sz="1000" dirty="0" smtClean="0">
                <a:latin typeface="Arial Narrow" pitchFamily="34" charset="0"/>
              </a:rPr>
              <a:t>The dotted line (At Stable</a:t>
            </a:r>
            <a:r>
              <a:rPr lang="en-US" sz="1000" baseline="0" dirty="0" smtClean="0">
                <a:latin typeface="Arial Narrow" pitchFamily="34" charset="0"/>
              </a:rPr>
              <a:t> </a:t>
            </a:r>
            <a:r>
              <a:rPr lang="en-US" sz="1000" baseline="0" dirty="0" err="1" smtClean="0">
                <a:latin typeface="Arial Narrow" pitchFamily="34" charset="0"/>
              </a:rPr>
              <a:t>Int</a:t>
            </a:r>
            <a:r>
              <a:rPr lang="en-US" sz="1000" baseline="0" dirty="0" smtClean="0">
                <a:latin typeface="Arial Narrow" pitchFamily="34" charset="0"/>
              </a:rPr>
              <a:t> Rate) is what our IPM would have been if the interest rate remained at 1.375% from January 2013 to June 2013.  The rate went up to 1.750% from July 2013 to December 2013.  The rate increased again to 2.125% effective January 1, 2014 for the current six month period (January 2014 to June 2014).</a:t>
            </a:r>
            <a:endParaRPr lang="en-US" sz="1000" dirty="0" smtClean="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4/8/2014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4/8/2014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4/8/2014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4/8/2014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4/8/2014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4/8/2014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4/8/2014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4/8/2014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4/8/2014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4/8/2014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4/8/2014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4/8/2014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mailto:david.reckart@va.gov"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mailto:Kevin.Miers@va.gov"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Excel_Worksheet4.xlsx"/></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a:t>
            </a:fld>
            <a:endParaRPr lang="en-US" dirty="0" smtClean="0">
              <a:solidFill>
                <a:srgbClr val="000000"/>
              </a:solidFill>
            </a:endParaRPr>
          </a:p>
        </p:txBody>
      </p:sp>
      <p:sp>
        <p:nvSpPr>
          <p:cNvPr id="2" name="Rectangle 1"/>
          <p:cNvSpPr/>
          <p:nvPr/>
        </p:nvSpPr>
        <p:spPr>
          <a:xfrm>
            <a:off x="476250" y="885110"/>
            <a:ext cx="8229600" cy="2936188"/>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March 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97 </a:t>
            </a:r>
            <a:r>
              <a:rPr lang="en-US" sz="1400" dirty="0">
                <a:latin typeface="Arial Narrow" pitchFamily="34" charset="0"/>
              </a:rPr>
              <a:t>percent of small business invoices in </a:t>
            </a:r>
            <a:r>
              <a:rPr lang="en-US" sz="1400" dirty="0" smtClean="0">
                <a:latin typeface="Arial Narrow" pitchFamily="34" charset="0"/>
              </a:rPr>
              <a:t>March (FYTD 96 </a:t>
            </a:r>
            <a:r>
              <a:rPr lang="en-US" sz="1400" dirty="0">
                <a:latin typeface="Arial Narrow" pitchFamily="34" charset="0"/>
              </a:rPr>
              <a:t>percent) within the 15 day timeliness metric </a:t>
            </a:r>
            <a:r>
              <a:rPr lang="en-US" sz="1400" dirty="0" smtClean="0">
                <a:latin typeface="Arial Narrow" pitchFamily="34" charset="0"/>
              </a:rPr>
              <a:t>exceeding </a:t>
            </a:r>
            <a:r>
              <a:rPr lang="en-US" sz="1400" dirty="0">
                <a:latin typeface="Arial Narrow" pitchFamily="34" charset="0"/>
              </a:rPr>
              <a:t>the VA </a:t>
            </a:r>
            <a:r>
              <a:rPr lang="en-US" sz="1400" dirty="0" smtClean="0">
                <a:latin typeface="Arial Narrow" pitchFamily="34" charset="0"/>
              </a:rPr>
              <a:t>FY 2014 goal of 93 percent </a:t>
            </a:r>
          </a:p>
          <a:p>
            <a:pPr lvl="1">
              <a:lnSpc>
                <a:spcPct val="80000"/>
              </a:lnSpc>
              <a:defRPr/>
            </a:pPr>
            <a:endParaRPr lang="en-US" sz="1400" dirty="0">
              <a:latin typeface="Arial Narrow" pitchFamily="34" charset="0"/>
            </a:endParaRPr>
          </a:p>
          <a:p>
            <a:pPr marL="166688" lvl="1" indent="-166688">
              <a:lnSpc>
                <a:spcPct val="80000"/>
              </a:lnSpc>
              <a:buFontTx/>
              <a:buChar char="•"/>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r>
              <a:rPr lang="en-US" sz="1000" dirty="0" smtClean="0">
                <a:latin typeface="Arial Narrow" pitchFamily="34" charset="0"/>
              </a:rPr>
              <a:t> (512) 649-2189</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Terry  </a:t>
            </a:r>
            <a:r>
              <a:rPr lang="en-US" sz="1000" dirty="0" err="1" smtClean="0">
                <a:latin typeface="Arial Narrow" pitchFamily="34" charset="0"/>
              </a:rPr>
              <a:t>Riffel</a:t>
            </a:r>
            <a:r>
              <a:rPr lang="en-US" sz="1000" dirty="0" smtClean="0">
                <a:latin typeface="Arial Narrow" pitchFamily="34" charset="0"/>
              </a:rPr>
              <a:t>, Director, </a:t>
            </a:r>
            <a:r>
              <a:rPr lang="en-US" sz="1000" dirty="0">
                <a:latin typeface="Arial Narrow" pitchFamily="34" charset="0"/>
              </a:rPr>
              <a:t>VA Financial Services Center, (512) </a:t>
            </a:r>
            <a:r>
              <a:rPr lang="en-US" sz="1000" dirty="0" smtClean="0">
                <a:latin typeface="Arial Narrow" pitchFamily="34" charset="0"/>
              </a:rPr>
              <a:t>460-5000</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April</a:t>
            </a:r>
            <a:r>
              <a:rPr lang="en-US" sz="1000" dirty="0">
                <a:latin typeface="Arial Narrow" pitchFamily="34" charset="0"/>
              </a:rPr>
              <a:t> </a:t>
            </a:r>
            <a:r>
              <a:rPr lang="en-US" sz="1000" dirty="0" smtClean="0">
                <a:latin typeface="Arial Narrow" pitchFamily="34" charset="0"/>
              </a:rPr>
              <a:t> 7, 2014</a:t>
            </a:r>
            <a:endParaRPr lang="en-US" sz="1000" dirty="0">
              <a:latin typeface="Arial Narrow" pitchFamily="34" charset="0"/>
            </a:endParaRP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4026032818"/>
              </p:ext>
            </p:extLst>
          </p:nvPr>
        </p:nvGraphicFramePr>
        <p:xfrm>
          <a:off x="332763" y="2286001"/>
          <a:ext cx="8744288"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7"/>
          <p:cNvGraphicFramePr>
            <a:graphicFrameLocks noGrp="1"/>
          </p:cNvGraphicFramePr>
          <p:nvPr>
            <p:extLst>
              <p:ext uri="{D42A27DB-BD31-4B8C-83A1-F6EECF244321}">
                <p14:modId xmlns:p14="http://schemas.microsoft.com/office/powerpoint/2010/main" val="671192908"/>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OM-197</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March 2014</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1400271213"/>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[Apr]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2</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2403677765"/>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05727051"/>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1967023" y="1641343"/>
            <a:ext cx="5475768" cy="276999"/>
          </a:xfrm>
          <a:prstGeom prst="rect">
            <a:avLst/>
          </a:prstGeom>
          <a:noFill/>
        </p:spPr>
        <p:txBody>
          <a:bodyPr wrap="square" rtlCol="0">
            <a:spAutoFit/>
          </a:bodyPr>
          <a:lstStyle/>
          <a:p>
            <a:pPr algn="ctr"/>
            <a:r>
              <a:rPr lang="en-US" sz="1200" b="1" dirty="0"/>
              <a:t>Timeliness </a:t>
            </a:r>
            <a:r>
              <a:rPr lang="en-US" sz="1200" b="1" dirty="0" smtClean="0"/>
              <a:t>Exceeds </a:t>
            </a:r>
            <a:r>
              <a:rPr lang="en-US" sz="1200" b="1" dirty="0"/>
              <a:t>Goal </a:t>
            </a: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Small Business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OM-197</a:t>
            </a:r>
          </a:p>
        </p:txBody>
      </p:sp>
    </p:spTree>
    <p:extLst>
      <p:ext uri="{BB962C8B-B14F-4D97-AF65-F5344CB8AC3E}">
        <p14:creationId xmlns:p14="http://schemas.microsoft.com/office/powerpoint/2010/main" val="340396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616101"/>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March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March, VA paid 86 percent (FYTD 87 percent) of all commercial vendors within the 15-day OMB goal</a:t>
            </a:r>
          </a:p>
          <a:p>
            <a:pPr marL="640004" lvl="1" indent="-182804">
              <a:lnSpc>
                <a:spcPct val="80000"/>
              </a:lnSpc>
              <a:buFontTx/>
              <a:buChar char="•"/>
              <a:defRPr/>
            </a:pPr>
            <a:r>
              <a:rPr lang="en-US" sz="1400" dirty="0" smtClean="0">
                <a:latin typeface="Arial Narrow" pitchFamily="34" charset="0"/>
              </a:rPr>
              <a:t>Reasons for delay are generally associated with untimely certification of invoices or late processing of receiving reports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(512) 649-2189</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Terry  </a:t>
            </a:r>
            <a:r>
              <a:rPr lang="en-US" sz="1000" dirty="0" err="1">
                <a:latin typeface="Arial Narrow" pitchFamily="34" charset="0"/>
              </a:rPr>
              <a:t>Riffel</a:t>
            </a:r>
            <a:r>
              <a:rPr lang="en-US" sz="1000" dirty="0">
                <a:latin typeface="Arial Narrow" pitchFamily="34" charset="0"/>
              </a:rPr>
              <a:t>, Director, VA Financial Services Center, (512) 460-5000</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April 7, 2014</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2264173154"/>
              </p:ext>
            </p:extLst>
          </p:nvPr>
        </p:nvGraphicFramePr>
        <p:xfrm>
          <a:off x="277792" y="2348837"/>
          <a:ext cx="8744288" cy="3503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8"/>
          <p:cNvGraphicFramePr>
            <a:graphicFrameLocks noGrp="1"/>
          </p:cNvGraphicFramePr>
          <p:nvPr>
            <p:extLst>
              <p:ext uri="{D42A27DB-BD31-4B8C-83A1-F6EECF244321}">
                <p14:modId xmlns:p14="http://schemas.microsoft.com/office/powerpoint/2010/main" val="3213111109"/>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OM-198</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March 2014</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2483285154"/>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[Apr]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4</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302880747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14494788"/>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492143" y="1630652"/>
            <a:ext cx="4132729" cy="276999"/>
          </a:xfrm>
          <a:prstGeom prst="rect">
            <a:avLst/>
          </a:prstGeom>
          <a:noFill/>
        </p:spPr>
        <p:txBody>
          <a:bodyPr wrap="square" rtlCol="0">
            <a:spAutoFit/>
          </a:bodyPr>
          <a:lstStyle/>
          <a:p>
            <a:pPr algn="ctr"/>
            <a:r>
              <a:rPr lang="en-US" sz="1200" b="1" dirty="0" smtClean="0"/>
              <a:t>Timeliness Exceeds Goal</a:t>
            </a:r>
            <a:endParaRPr lang="en-US" sz="1200" dirty="0">
              <a:solidFill>
                <a:schemeClr val="tx1"/>
              </a:solidFill>
            </a:endParaRP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Vendor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OM-198</a:t>
            </a:r>
          </a:p>
        </p:txBody>
      </p:sp>
    </p:spTree>
    <p:extLst>
      <p:ext uri="{BB962C8B-B14F-4D97-AF65-F5344CB8AC3E}">
        <p14:creationId xmlns:p14="http://schemas.microsoft.com/office/powerpoint/2010/main" val="1447443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VA Debt Management Center Customers Who Gain Telephone Access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2" name="Rectangle 1"/>
          <p:cNvSpPr/>
          <p:nvPr/>
        </p:nvSpPr>
        <p:spPr>
          <a:xfrm>
            <a:off x="476250" y="885110"/>
            <a:ext cx="8229600" cy="2702278"/>
          </a:xfrm>
          <a:prstGeom prst="rect">
            <a:avLst/>
          </a:prstGeom>
        </p:spPr>
        <p:txBody>
          <a:bodyPr wrap="square">
            <a:spAutoFit/>
          </a:bodyPr>
          <a:lstStyle/>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March Highlights</a:t>
            </a:r>
            <a:r>
              <a:rPr lang="en-US" sz="1400" dirty="0" smtClean="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285750" indent="-285750">
              <a:lnSpc>
                <a:spcPct val="80000"/>
              </a:lnSpc>
              <a:buFont typeface="Arial" panose="020B0604020202020204" pitchFamily="34" charset="0"/>
              <a:buChar char="•"/>
              <a:defRPr/>
            </a:pPr>
            <a:r>
              <a:rPr lang="en-US" sz="1400" dirty="0" smtClean="0">
                <a:latin typeface="Arial Narrow" pitchFamily="34" charset="0"/>
                <a:cs typeface="Arial" pitchFamily="34" charset="0"/>
              </a:rPr>
              <a:t>This </a:t>
            </a:r>
            <a:r>
              <a:rPr lang="en-US" sz="1400" dirty="0">
                <a:latin typeface="Arial Narrow" pitchFamily="34" charset="0"/>
                <a:cs typeface="Arial" pitchFamily="34" charset="0"/>
              </a:rPr>
              <a:t>metric </a:t>
            </a:r>
            <a:r>
              <a:rPr lang="en-US" sz="1400" dirty="0" smtClean="0">
                <a:latin typeface="Arial Narrow" pitchFamily="34" charset="0"/>
                <a:cs typeface="Arial" pitchFamily="34" charset="0"/>
              </a:rPr>
              <a:t>provides the percent </a:t>
            </a:r>
            <a:r>
              <a:rPr lang="en-US" sz="1400" dirty="0">
                <a:latin typeface="Arial Narrow" pitchFamily="34" charset="0"/>
                <a:cs typeface="Arial" pitchFamily="34" charset="0"/>
              </a:rPr>
              <a:t>of Veterans or beneficiaries who contacted VA Debt Management </a:t>
            </a:r>
            <a:r>
              <a:rPr lang="en-US" sz="1400" dirty="0" smtClean="0">
                <a:latin typeface="Arial Narrow" pitchFamily="34" charset="0"/>
                <a:cs typeface="Arial" pitchFamily="34" charset="0"/>
              </a:rPr>
              <a:t>Center's (DMC) </a:t>
            </a:r>
            <a:r>
              <a:rPr lang="en-US" sz="1400" dirty="0">
                <a:latin typeface="Arial Narrow" pitchFamily="34" charset="0"/>
                <a:cs typeface="Arial" pitchFamily="34" charset="0"/>
              </a:rPr>
              <a:t>toll-free phone line without a busy </a:t>
            </a:r>
            <a:r>
              <a:rPr lang="en-US" sz="1400" dirty="0" smtClean="0">
                <a:latin typeface="Arial Narrow" pitchFamily="34" charset="0"/>
                <a:cs typeface="Arial" pitchFamily="34" charset="0"/>
              </a:rPr>
              <a:t>signal. </a:t>
            </a:r>
            <a:endParaRPr lang="en-US" sz="1400" dirty="0">
              <a:latin typeface="Arial Narrow" pitchFamily="34" charset="0"/>
              <a:cs typeface="Arial" pitchFamily="34" charset="0"/>
            </a:endParaRPr>
          </a:p>
          <a:p>
            <a:pPr marL="285750" indent="-285750" eaLnBrk="1" hangingPunct="1">
              <a:lnSpc>
                <a:spcPct val="80000"/>
              </a:lnSpc>
              <a:buFont typeface="Arial" panose="020B0604020202020204" pitchFamily="34" charset="0"/>
              <a:buChar char="•"/>
              <a:defRPr/>
            </a:pPr>
            <a:endParaRPr lang="en-US" sz="1400" dirty="0">
              <a:latin typeface="Arial Narrow" pitchFamily="34" charset="0"/>
            </a:endParaRPr>
          </a:p>
          <a:p>
            <a:pPr marL="285750" indent="-285750" eaLnBrk="1" hangingPunct="1">
              <a:lnSpc>
                <a:spcPct val="80000"/>
              </a:lnSpc>
              <a:buFont typeface="Arial" panose="020B0604020202020204" pitchFamily="34" charset="0"/>
              <a:buChar char="•"/>
              <a:defRPr/>
            </a:pPr>
            <a:r>
              <a:rPr lang="en-US" sz="1400" dirty="0" smtClean="0">
                <a:latin typeface="Arial Narrow" pitchFamily="34" charset="0"/>
              </a:rPr>
              <a:t>98.34 percent of callers were able to gain access to DMC call queue  (FYTD 96 </a:t>
            </a:r>
            <a:r>
              <a:rPr lang="en-US" sz="1400" dirty="0">
                <a:latin typeface="Arial Narrow" pitchFamily="34" charset="0"/>
              </a:rPr>
              <a:t>percent) </a:t>
            </a:r>
            <a:r>
              <a:rPr lang="en-US" sz="1400" dirty="0" smtClean="0">
                <a:latin typeface="Arial Narrow" pitchFamily="34" charset="0"/>
              </a:rPr>
              <a:t>without receiving a busy signal.  The goal of 98 percent was met for the month, however the fiscal year to date goal of 98 percent was not.  We anticipate the goal will be met each month for the remainder of the fiscal year and that the fiscal year to date goal will be met in the month of June and for the remainder of the FY.</a:t>
            </a:r>
          </a:p>
          <a:p>
            <a:pPr marL="285750" indent="-285750" eaLnBrk="1" hangingPunct="1">
              <a:lnSpc>
                <a:spcPct val="80000"/>
              </a:lnSpc>
              <a:buFont typeface="Arial" panose="020B0604020202020204" pitchFamily="34" charset="0"/>
              <a:buChar char="•"/>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Dave Reckart , Associate Deputy Director, VA Debt </a:t>
            </a:r>
            <a:r>
              <a:rPr lang="en-US" sz="1000" dirty="0">
                <a:latin typeface="Arial Narrow" pitchFamily="34" charset="0"/>
              </a:rPr>
              <a:t> </a:t>
            </a:r>
            <a:r>
              <a:rPr lang="en-US" sz="1000" dirty="0" smtClean="0">
                <a:latin typeface="Arial Narrow" pitchFamily="34" charset="0"/>
              </a:rPr>
              <a:t>Management Center,  </a:t>
            </a:r>
            <a:r>
              <a:rPr lang="en-US" sz="1000" dirty="0" smtClean="0">
                <a:latin typeface="Arial Narrow" pitchFamily="34" charset="0"/>
                <a:hlinkClick r:id="rId2"/>
              </a:rPr>
              <a:t>david.reckart@va.gov</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Tom Grahek,  Director, </a:t>
            </a:r>
            <a:r>
              <a:rPr lang="en-US" sz="1000" dirty="0">
                <a:latin typeface="Arial Narrow" pitchFamily="34" charset="0"/>
              </a:rPr>
              <a:t>VA </a:t>
            </a:r>
            <a:r>
              <a:rPr lang="en-US" sz="1000" dirty="0" smtClean="0">
                <a:latin typeface="Arial Narrow" pitchFamily="34" charset="0"/>
              </a:rPr>
              <a:t> Debt Management Center, (612</a:t>
            </a:r>
            <a:r>
              <a:rPr lang="en-US" sz="1000" dirty="0">
                <a:latin typeface="Arial Narrow" pitchFamily="34" charset="0"/>
              </a:rPr>
              <a:t>) </a:t>
            </a:r>
            <a:r>
              <a:rPr lang="en-US" sz="1000" dirty="0" smtClean="0">
                <a:latin typeface="Arial Narrow" pitchFamily="34" charset="0"/>
              </a:rPr>
              <a:t>713-6371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April  3, 2014</a:t>
            </a:r>
          </a:p>
          <a:p>
            <a:pPr marL="457014" indent="-457014" eaLnBrk="1" hangingPunct="1">
              <a:defRPr/>
            </a:pPr>
            <a:endParaRPr lang="en-US" sz="1000" dirty="0">
              <a:latin typeface="Arial Narrow" pitchFamily="34" charset="0"/>
            </a:endParaRPr>
          </a:p>
        </p:txBody>
      </p:sp>
      <p:sp>
        <p:nvSpPr>
          <p:cNvPr id="7" name="Rectangle 6"/>
          <p:cNvSpPr/>
          <p:nvPr/>
        </p:nvSpPr>
        <p:spPr>
          <a:xfrm>
            <a:off x="3064830" y="6114773"/>
            <a:ext cx="3052439"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solidFill>
              </a:rPr>
              <a:t>Pre-Decisional – Not For Public Use</a:t>
            </a:r>
          </a:p>
        </p:txBody>
      </p:sp>
    </p:spTree>
    <p:extLst>
      <p:ext uri="{BB962C8B-B14F-4D97-AF65-F5344CB8AC3E}">
        <p14:creationId xmlns:p14="http://schemas.microsoft.com/office/powerpoint/2010/main" val="739175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2396446282"/>
              </p:ext>
            </p:extLst>
          </p:nvPr>
        </p:nvGraphicFramePr>
        <p:xfrm>
          <a:off x="332763" y="2286001"/>
          <a:ext cx="8744288"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7"/>
          <p:cNvGraphicFramePr>
            <a:graphicFrameLocks noGrp="1"/>
          </p:cNvGraphicFramePr>
          <p:nvPr>
            <p:extLst>
              <p:ext uri="{D42A27DB-BD31-4B8C-83A1-F6EECF244321}">
                <p14:modId xmlns:p14="http://schemas.microsoft.com/office/powerpoint/2010/main" val="2419145527"/>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OM-197</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February 2014</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3884897541"/>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[Apr]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6</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3328003625"/>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u="sng" baseline="0" dirty="0" smtClean="0"/>
                        <a:t>&gt;</a:t>
                      </a:r>
                      <a:r>
                        <a:rPr lang="en-US" sz="800" baseline="0" dirty="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u="sng" baseline="0" dirty="0" smtClean="0"/>
                        <a:t>&gt;</a:t>
                      </a:r>
                      <a:r>
                        <a:rPr lang="en-US" sz="800" baseline="0" dirty="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dirty="0" smtClean="0"/>
                        <a:t>&lt;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1132809065"/>
              </p:ext>
            </p:extLst>
          </p:nvPr>
        </p:nvGraphicFramePr>
        <p:xfrm>
          <a:off x="0" y="-1"/>
          <a:ext cx="2451100" cy="22542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Evolve VA Information Technology Capabilities to Meet Emerging Customer Service / Empowerment Expectations of Both VA Customers and Employees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67500" lnSpcReduction="20000"/>
          </a:bodyPr>
          <a:lstStyle/>
          <a:p>
            <a:pPr algn="ctr"/>
            <a:r>
              <a:rPr lang="en-US" sz="1800" dirty="0" smtClean="0">
                <a:solidFill>
                  <a:srgbClr val="800000"/>
                </a:solidFill>
                <a:latin typeface="Arial Rounded MT Bold" pitchFamily="34" charset="0"/>
              </a:rPr>
              <a:t>VA </a:t>
            </a:r>
            <a:r>
              <a:rPr lang="en-US" dirty="0" smtClean="0">
                <a:solidFill>
                  <a:srgbClr val="800000"/>
                </a:solidFill>
                <a:latin typeface="Arial Rounded MT Bold" pitchFamily="34" charset="0"/>
              </a:rPr>
              <a:t>Debt Management Center </a:t>
            </a:r>
            <a:r>
              <a:rPr lang="en-US" dirty="0" smtClean="0">
                <a:solidFill>
                  <a:srgbClr val="800000"/>
                </a:solidFill>
                <a:latin typeface="Arial Rounded MT Bold" pitchFamily="34" charset="0"/>
              </a:rPr>
              <a:t>Customers Who Gain Telephone Access</a:t>
            </a:r>
            <a:endParaRPr lang="en-US" sz="1800" dirty="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OM-197</a:t>
            </a:r>
          </a:p>
        </p:txBody>
      </p:sp>
      <p:sp>
        <p:nvSpPr>
          <p:cNvPr id="17" name="Rectangle 16"/>
          <p:cNvSpPr/>
          <p:nvPr/>
        </p:nvSpPr>
        <p:spPr>
          <a:xfrm>
            <a:off x="3045780" y="6448720"/>
            <a:ext cx="3052439"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solidFill>
              </a:rPr>
              <a:t>Pre-Decisional – Not For Public Use</a:t>
            </a:r>
          </a:p>
        </p:txBody>
      </p:sp>
    </p:spTree>
    <p:extLst>
      <p:ext uri="{BB962C8B-B14F-4D97-AF65-F5344CB8AC3E}">
        <p14:creationId xmlns:p14="http://schemas.microsoft.com/office/powerpoint/2010/main" val="1250522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025" y="400050"/>
            <a:ext cx="7962900" cy="6303264"/>
          </a:xfrm>
          <a:prstGeom prst="rect">
            <a:avLst/>
          </a:prstGeom>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t>The </a:t>
            </a:r>
            <a:r>
              <a:rPr lang="en-US" sz="1400" i="1" dirty="0"/>
              <a:t>FY 2014  </a:t>
            </a:r>
            <a:r>
              <a:rPr lang="en-US" sz="1400" b="1" i="1" u="sng" dirty="0"/>
              <a:t>interest per million dollars disbursed goal </a:t>
            </a:r>
            <a:r>
              <a:rPr lang="en-US" sz="1400" b="1" i="1" u="sng" dirty="0" smtClean="0"/>
              <a:t>of $14 </a:t>
            </a:r>
            <a:r>
              <a:rPr lang="en-US" sz="1400" i="1" dirty="0"/>
              <a:t>for commercial payments subject to Prompt Pay Act (PPA) </a:t>
            </a:r>
            <a:r>
              <a:rPr lang="en-US" sz="1400" b="1" i="1" u="sng" dirty="0"/>
              <a:t>reflects a 15 percent increase</a:t>
            </a:r>
            <a:r>
              <a:rPr lang="en-US" sz="1400" i="1" dirty="0"/>
              <a:t> over the FY 2013 actual performance level to allow for increase in Prompt Pay interest rate set by Treasury</a:t>
            </a:r>
            <a:endParaRPr lang="en-US" sz="105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marL="456379" indent="-456379" eaLnBrk="1" hangingPunct="1">
              <a:lnSpc>
                <a:spcPct val="80000"/>
              </a:lnSpc>
              <a:defRPr/>
            </a:pPr>
            <a:r>
              <a:rPr lang="en-US" sz="1400" b="1" dirty="0">
                <a:latin typeface="Arial Narrow" pitchFamily="34" charset="0"/>
                <a:cs typeface="Arial" pitchFamily="34" charset="0"/>
              </a:rPr>
              <a:t>March</a:t>
            </a:r>
            <a:r>
              <a:rPr lang="en-US" sz="1200" b="1" dirty="0" smtClean="0">
                <a:latin typeface="Arial Narrow" pitchFamily="34" charset="0"/>
                <a:cs typeface="Arial" charset="0"/>
              </a:rPr>
              <a:t>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smtClean="0">
                <a:latin typeface="Arial Narrow" pitchFamily="34" charset="0"/>
                <a:cs typeface="Arial" charset="0"/>
              </a:rPr>
              <a:t>VA Commercial Interest Per Million (IPM) de</a:t>
            </a:r>
            <a:r>
              <a:rPr lang="en-US" sz="1400" dirty="0" smtClean="0">
                <a:latin typeface="Arial Narrow" pitchFamily="34" charset="0"/>
              </a:rPr>
              <a:t>creased from </a:t>
            </a:r>
            <a:r>
              <a:rPr lang="en-US" sz="1400" dirty="0" smtClean="0">
                <a:latin typeface="Arial Narrow" pitchFamily="34" charset="0"/>
                <a:cs typeface="Arial" charset="0"/>
              </a:rPr>
              <a:t>$19 in February to $16 in March</a:t>
            </a:r>
            <a:r>
              <a:rPr lang="en-US" sz="1400" dirty="0" smtClean="0">
                <a:latin typeface="Arial Narrow" pitchFamily="34" charset="0"/>
              </a:rPr>
              <a:t>, </a:t>
            </a:r>
            <a:r>
              <a:rPr lang="en-US" sz="1400" dirty="0">
                <a:latin typeface="Arial Narrow" pitchFamily="34" charset="0"/>
              </a:rPr>
              <a:t>but remained </a:t>
            </a:r>
            <a:r>
              <a:rPr lang="en-US" sz="1400" dirty="0" smtClean="0">
                <a:latin typeface="Arial Narrow" pitchFamily="34" charset="0"/>
              </a:rPr>
              <a:t>slightly above </a:t>
            </a:r>
            <a:r>
              <a:rPr lang="en-US" sz="1400" dirty="0">
                <a:latin typeface="Arial Narrow" pitchFamily="34" charset="0"/>
              </a:rPr>
              <a:t>the VA goal. </a:t>
            </a:r>
            <a:r>
              <a:rPr lang="en-US" sz="1400" dirty="0" smtClean="0">
                <a:latin typeface="Arial Narrow" pitchFamily="34" charset="0"/>
              </a:rPr>
              <a:t>  </a:t>
            </a:r>
            <a:r>
              <a:rPr lang="en-US" sz="1400" dirty="0" smtClean="0">
                <a:latin typeface="Arial Narrow" pitchFamily="34" charset="0"/>
                <a:cs typeface="Arial" charset="0"/>
              </a:rPr>
              <a:t>However, the FYTD 2014 IPM performance level of $15 </a:t>
            </a:r>
            <a:r>
              <a:rPr lang="en-US" sz="1400" dirty="0" smtClean="0">
                <a:latin typeface="Arial Narrow" pitchFamily="34" charset="0"/>
                <a:cs typeface="Arial" charset="0"/>
              </a:rPr>
              <a:t>matched </a:t>
            </a:r>
            <a:r>
              <a:rPr lang="en-US" sz="1400" dirty="0" smtClean="0">
                <a:latin typeface="Arial Narrow" pitchFamily="34" charset="0"/>
                <a:cs typeface="Arial" charset="0"/>
              </a:rPr>
              <a:t>the FYTD 2013 performance level ($15) for the same period</a:t>
            </a:r>
          </a:p>
          <a:p>
            <a:pPr marL="182804" indent="-182804" eaLnBrk="1" hangingPunct="1">
              <a:lnSpc>
                <a:spcPct val="80000"/>
              </a:lnSpc>
              <a:defRPr/>
            </a:pPr>
            <a:endParaRPr lang="en-US" sz="1400" dirty="0">
              <a:latin typeface="Arial Narrow" pitchFamily="34" charset="0"/>
            </a:endParaRPr>
          </a:p>
          <a:p>
            <a:pPr lvl="1" indent="-182880">
              <a:lnSpc>
                <a:spcPct val="80000"/>
              </a:lnSpc>
              <a:buFontTx/>
              <a:buChar char="•"/>
              <a:defRPr/>
            </a:pPr>
            <a:r>
              <a:rPr lang="en-US" sz="1400" dirty="0">
                <a:latin typeface="Arial Narrow" pitchFamily="34" charset="0"/>
              </a:rPr>
              <a:t>The IPM on FSC processed commercial payments </a:t>
            </a:r>
            <a:r>
              <a:rPr lang="en-US" sz="1400" dirty="0" smtClean="0">
                <a:latin typeface="Arial Narrow" pitchFamily="34" charset="0"/>
              </a:rPr>
              <a:t>decreased from $19 in February to $17 in March. </a:t>
            </a:r>
            <a:r>
              <a:rPr lang="en-US" sz="1400" dirty="0">
                <a:latin typeface="Arial Narrow" pitchFamily="34" charset="0"/>
              </a:rPr>
              <a:t>Additionally, FSC’s FYTD </a:t>
            </a:r>
            <a:r>
              <a:rPr lang="en-US" sz="1400" dirty="0" smtClean="0">
                <a:latin typeface="Arial Narrow" pitchFamily="34" charset="0"/>
              </a:rPr>
              <a:t>2014 </a:t>
            </a:r>
            <a:r>
              <a:rPr lang="en-US" sz="1400" dirty="0">
                <a:latin typeface="Arial Narrow" pitchFamily="34" charset="0"/>
              </a:rPr>
              <a:t>IPM level of $</a:t>
            </a:r>
            <a:r>
              <a:rPr lang="en-US" sz="1400" dirty="0" smtClean="0">
                <a:latin typeface="Arial Narrow" pitchFamily="34" charset="0"/>
              </a:rPr>
              <a:t>16 is </a:t>
            </a:r>
            <a:r>
              <a:rPr lang="en-US" sz="1400" dirty="0">
                <a:latin typeface="Arial Narrow" pitchFamily="34" charset="0"/>
              </a:rPr>
              <a:t>h</a:t>
            </a:r>
            <a:r>
              <a:rPr lang="en-US" sz="1400" dirty="0" smtClean="0">
                <a:latin typeface="Arial Narrow" pitchFamily="34" charset="0"/>
              </a:rPr>
              <a:t>igher than FYTD 2013 </a:t>
            </a:r>
            <a:r>
              <a:rPr lang="en-US" sz="1400" dirty="0">
                <a:latin typeface="Arial Narrow" pitchFamily="34" charset="0"/>
              </a:rPr>
              <a:t>performance level for the same period ($</a:t>
            </a:r>
            <a:r>
              <a:rPr lang="en-US" sz="1400" dirty="0" smtClean="0">
                <a:latin typeface="Arial Narrow" pitchFamily="34" charset="0"/>
              </a:rPr>
              <a:t>12)</a:t>
            </a:r>
            <a:endParaRPr lang="en-US" sz="1400" dirty="0">
              <a:latin typeface="Arial Narrow" pitchFamily="34" charset="0"/>
            </a:endParaRPr>
          </a:p>
          <a:p>
            <a:pPr lvl="1" indent="-182880">
              <a:lnSpc>
                <a:spcPct val="80000"/>
              </a:lnSpc>
              <a:buFontTx/>
              <a:buChar char="•"/>
              <a:defRPr/>
            </a:pPr>
            <a:endParaRPr lang="en-US" sz="1400" dirty="0">
              <a:latin typeface="Arial Narrow" pitchFamily="34" charset="0"/>
            </a:endParaRPr>
          </a:p>
          <a:p>
            <a:pPr lvl="1" indent="-182880">
              <a:lnSpc>
                <a:spcPct val="80000"/>
              </a:lnSpc>
              <a:buFontTx/>
              <a:buChar char="•"/>
              <a:defRPr/>
            </a:pPr>
            <a:r>
              <a:rPr lang="en-US" sz="1400" dirty="0">
                <a:latin typeface="Arial Narrow" pitchFamily="34" charset="0"/>
              </a:rPr>
              <a:t>In January, </a:t>
            </a:r>
            <a:r>
              <a:rPr lang="en-US" sz="1400" dirty="0" smtClean="0">
                <a:latin typeface="Arial Narrow" pitchFamily="34" charset="0"/>
              </a:rPr>
              <a:t>Treasury increased the Prompt Pay interest from 1.750 percent to 2.125 percent.  Interest costs may trend higher due to higher interest costs. </a:t>
            </a:r>
          </a:p>
          <a:p>
            <a:pPr lvl="1" indent="-182880">
              <a:lnSpc>
                <a:spcPct val="80000"/>
              </a:lnSpc>
              <a:buFontTx/>
              <a:buChar char="•"/>
              <a:defRPr/>
            </a:pPr>
            <a:endParaRPr lang="en-US" sz="1400" dirty="0" smtClean="0">
              <a:latin typeface="Arial Narrow" pitchFamily="34" charset="0"/>
            </a:endParaRPr>
          </a:p>
          <a:p>
            <a:pPr marL="0" lvl="1">
              <a:lnSpc>
                <a:spcPct val="80000"/>
              </a:lnSpc>
              <a:defRPr/>
            </a:pPr>
            <a:r>
              <a:rPr lang="en-US" sz="1400" b="1" dirty="0" smtClean="0">
                <a:latin typeface="Arial Narrow" pitchFamily="34" charset="0"/>
              </a:rPr>
              <a:t>Supplemental Information:</a:t>
            </a:r>
          </a:p>
          <a:p>
            <a:pPr marL="182804" indent="-182804" eaLnBrk="1" hangingPunct="1">
              <a:lnSpc>
                <a:spcPct val="80000"/>
              </a:lnSpc>
              <a:defRPr/>
            </a:pPr>
            <a:endParaRPr lang="en-US" sz="1400" dirty="0" smtClean="0">
              <a:latin typeface="Arial Narrow" pitchFamily="34" charset="0"/>
              <a:cs typeface="Arial" charset="0"/>
            </a:endParaRPr>
          </a:p>
          <a:p>
            <a:pPr marL="182804" indent="-182804">
              <a:lnSpc>
                <a:spcPct val="80000"/>
              </a:lnSpc>
              <a:buFontTx/>
              <a:buChar char="•"/>
              <a:defRPr/>
            </a:pPr>
            <a:r>
              <a:rPr lang="en-US" sz="1400" dirty="0" smtClean="0">
                <a:latin typeface="Arial Narrow" pitchFamily="34" charset="0"/>
                <a:cs typeface="Arial" charset="0"/>
              </a:rPr>
              <a:t>VA’s </a:t>
            </a:r>
            <a:r>
              <a:rPr lang="en-US" sz="1400" dirty="0">
                <a:latin typeface="Arial Narrow" pitchFamily="34" charset="0"/>
                <a:cs typeface="Arial" charset="0"/>
              </a:rPr>
              <a:t>overall IPM </a:t>
            </a:r>
            <a:r>
              <a:rPr lang="en-US" sz="1400" dirty="0" smtClean="0">
                <a:latin typeface="Arial Narrow" pitchFamily="34" charset="0"/>
                <a:cs typeface="Arial" charset="0"/>
              </a:rPr>
              <a:t>level </a:t>
            </a:r>
            <a:r>
              <a:rPr lang="en-US" sz="1400" dirty="0" smtClean="0">
                <a:latin typeface="Arial Narrow" pitchFamily="34" charset="0"/>
              </a:rPr>
              <a:t>decreased from </a:t>
            </a:r>
            <a:r>
              <a:rPr lang="en-US" sz="1400" dirty="0" smtClean="0">
                <a:latin typeface="Arial Narrow" pitchFamily="34" charset="0"/>
                <a:cs typeface="Arial" charset="0"/>
              </a:rPr>
              <a:t>$41</a:t>
            </a:r>
            <a:r>
              <a:rPr lang="en-US" sz="1400" dirty="0" smtClean="0">
                <a:latin typeface="Arial Narrow" pitchFamily="34" charset="0"/>
              </a:rPr>
              <a:t> in February to $37 in March.  Additionally, </a:t>
            </a:r>
            <a:r>
              <a:rPr lang="en-US" sz="1400" dirty="0">
                <a:latin typeface="Arial Narrow" pitchFamily="34" charset="0"/>
              </a:rPr>
              <a:t>VA’s </a:t>
            </a:r>
            <a:r>
              <a:rPr lang="en-US" sz="1400" dirty="0" smtClean="0">
                <a:latin typeface="Arial Narrow" pitchFamily="34" charset="0"/>
              </a:rPr>
              <a:t>FYTD 2014 </a:t>
            </a:r>
            <a:r>
              <a:rPr lang="en-US" sz="1400" dirty="0">
                <a:latin typeface="Arial Narrow" pitchFamily="34" charset="0"/>
              </a:rPr>
              <a:t>IPM level </a:t>
            </a:r>
            <a:r>
              <a:rPr lang="en-US" sz="1400" dirty="0" smtClean="0">
                <a:latin typeface="Arial Narrow" pitchFamily="34" charset="0"/>
              </a:rPr>
              <a:t>($33) </a:t>
            </a:r>
            <a:r>
              <a:rPr lang="en-US" sz="1400" dirty="0">
                <a:latin typeface="Arial Narrow" pitchFamily="34" charset="0"/>
              </a:rPr>
              <a:t>is </a:t>
            </a:r>
            <a:r>
              <a:rPr lang="en-US" sz="1400" dirty="0" smtClean="0">
                <a:latin typeface="Arial Narrow" pitchFamily="34" charset="0"/>
              </a:rPr>
              <a:t>18 </a:t>
            </a:r>
            <a:r>
              <a:rPr lang="en-US" sz="1400" dirty="0">
                <a:latin typeface="Arial Narrow" pitchFamily="34" charset="0"/>
              </a:rPr>
              <a:t>percent </a:t>
            </a:r>
            <a:r>
              <a:rPr lang="en-US" sz="1400" dirty="0" smtClean="0">
                <a:latin typeface="Arial Narrow" pitchFamily="34" charset="0"/>
              </a:rPr>
              <a:t>higher </a:t>
            </a:r>
            <a:r>
              <a:rPr lang="en-US" sz="1400" dirty="0">
                <a:latin typeface="Arial Narrow" pitchFamily="34" charset="0"/>
              </a:rPr>
              <a:t>than the FYTD </a:t>
            </a:r>
            <a:r>
              <a:rPr lang="en-US" sz="1400" dirty="0" smtClean="0">
                <a:latin typeface="Arial Narrow" pitchFamily="34" charset="0"/>
              </a:rPr>
              <a:t>2013 </a:t>
            </a:r>
            <a:r>
              <a:rPr lang="en-US" sz="1400" dirty="0">
                <a:latin typeface="Arial Narrow" pitchFamily="34" charset="0"/>
              </a:rPr>
              <a:t>performance level for the same period </a:t>
            </a:r>
            <a:r>
              <a:rPr lang="en-US" sz="1400" dirty="0" smtClean="0">
                <a:latin typeface="Arial Narrow" pitchFamily="34" charset="0"/>
              </a:rPr>
              <a:t>($28)</a:t>
            </a:r>
            <a:endParaRPr lang="en-US" sz="1400" dirty="0">
              <a:latin typeface="Arial Narrow" pitchFamily="34" charset="0"/>
            </a:endParaRPr>
          </a:p>
          <a:p>
            <a:pPr lvl="1" indent="-182880">
              <a:lnSpc>
                <a:spcPct val="80000"/>
              </a:lnSpc>
              <a:buFontTx/>
              <a:buChar char="•"/>
              <a:defRPr/>
            </a:pPr>
            <a:endParaRPr lang="en-US" sz="1400" dirty="0" smtClean="0">
              <a:latin typeface="Arial Narrow" pitchFamily="34" charset="0"/>
            </a:endParaRPr>
          </a:p>
          <a:p>
            <a:pPr lvl="1" indent="-182880">
              <a:lnSpc>
                <a:spcPct val="80000"/>
              </a:lnSpc>
              <a:buFontTx/>
              <a:buChar char="•"/>
              <a:defRPr/>
            </a:pPr>
            <a:r>
              <a:rPr lang="en-US" sz="1400" dirty="0" smtClean="0">
                <a:latin typeface="Arial Narrow" pitchFamily="34" charset="0"/>
              </a:rPr>
              <a:t>IPM on Fee Basis payments decreased from $242 in February to $206 in March.  Additionally</a:t>
            </a:r>
            <a:r>
              <a:rPr lang="en-US" sz="1400" dirty="0">
                <a:latin typeface="Arial Narrow" pitchFamily="34" charset="0"/>
              </a:rPr>
              <a:t>, </a:t>
            </a:r>
            <a:r>
              <a:rPr lang="en-US" sz="1400" dirty="0" smtClean="0">
                <a:latin typeface="Arial Narrow" pitchFamily="34" charset="0"/>
              </a:rPr>
              <a:t>Fee FYTD </a:t>
            </a:r>
            <a:r>
              <a:rPr lang="en-US" sz="1400" dirty="0">
                <a:latin typeface="Arial Narrow" pitchFamily="34" charset="0"/>
              </a:rPr>
              <a:t>2014 IPM level </a:t>
            </a:r>
            <a:r>
              <a:rPr lang="en-US" sz="1400" dirty="0" smtClean="0">
                <a:latin typeface="Arial Narrow" pitchFamily="34" charset="0"/>
              </a:rPr>
              <a:t>is ($199) </a:t>
            </a:r>
            <a:r>
              <a:rPr lang="en-US" sz="1400" dirty="0">
                <a:latin typeface="Arial Narrow" pitchFamily="34" charset="0"/>
              </a:rPr>
              <a:t>is </a:t>
            </a:r>
            <a:r>
              <a:rPr lang="en-US" sz="1400" dirty="0" smtClean="0">
                <a:latin typeface="Arial Narrow" pitchFamily="34" charset="0"/>
              </a:rPr>
              <a:t>31 </a:t>
            </a:r>
            <a:r>
              <a:rPr lang="en-US" sz="1400" dirty="0">
                <a:latin typeface="Arial Narrow" pitchFamily="34" charset="0"/>
              </a:rPr>
              <a:t>percent higher than the FYTD 2013 performance level for the same period </a:t>
            </a:r>
            <a:r>
              <a:rPr lang="en-US" sz="1400" dirty="0" smtClean="0">
                <a:latin typeface="Arial Narrow" pitchFamily="34" charset="0"/>
              </a:rPr>
              <a:t>($152)</a:t>
            </a:r>
            <a:endParaRPr lang="en-US" sz="1400" dirty="0">
              <a:latin typeface="Arial Narrow" pitchFamily="34" charset="0"/>
            </a:endParaRPr>
          </a:p>
          <a:p>
            <a:pPr lvl="1" indent="-182880">
              <a:lnSpc>
                <a:spcPct val="80000"/>
              </a:lnSpc>
              <a:buFontTx/>
              <a:buChar char="•"/>
              <a:defRPr/>
            </a:pPr>
            <a:endParaRPr lang="en-US" sz="1400" dirty="0" smtClean="0">
              <a:latin typeface="Arial Narrow" pitchFamily="34" charset="0"/>
            </a:endParaRPr>
          </a:p>
          <a:p>
            <a:pPr lvl="1" indent="-182880">
              <a:lnSpc>
                <a:spcPct val="80000"/>
              </a:lnSpc>
              <a:buFontTx/>
              <a:buChar char="•"/>
              <a:defRPr/>
            </a:pPr>
            <a:r>
              <a:rPr lang="en-US" sz="1400" dirty="0" smtClean="0">
                <a:latin typeface="Arial Narrow" pitchFamily="34" charset="0"/>
              </a:rPr>
              <a:t>Seven </a:t>
            </a:r>
            <a:r>
              <a:rPr lang="en-US" sz="1400" dirty="0">
                <a:latin typeface="Arial Narrow" pitchFamily="34" charset="0"/>
              </a:rPr>
              <a:t>stations paid more than $1.0K in Fee Basis interest penalties </a:t>
            </a:r>
            <a:r>
              <a:rPr lang="en-US" sz="1400" dirty="0" smtClean="0">
                <a:latin typeface="Arial Narrow" pitchFamily="34" charset="0"/>
              </a:rPr>
              <a:t>($11.5K </a:t>
            </a:r>
            <a:r>
              <a:rPr lang="en-US" sz="1400" dirty="0">
                <a:latin typeface="Arial Narrow" pitchFamily="34" charset="0"/>
              </a:rPr>
              <a:t>or </a:t>
            </a:r>
            <a:r>
              <a:rPr lang="en-US" sz="1400" dirty="0" smtClean="0">
                <a:latin typeface="Arial Narrow" pitchFamily="34" charset="0"/>
              </a:rPr>
              <a:t>35 </a:t>
            </a:r>
            <a:r>
              <a:rPr lang="en-US" sz="1400" dirty="0">
                <a:latin typeface="Arial Narrow" pitchFamily="34" charset="0"/>
              </a:rPr>
              <a:t>percent of Fee Basis interest for </a:t>
            </a:r>
            <a:r>
              <a:rPr lang="en-US" sz="1400" dirty="0" smtClean="0">
                <a:latin typeface="Arial Narrow" pitchFamily="34" charset="0"/>
              </a:rPr>
              <a:t>March).  </a:t>
            </a:r>
            <a:r>
              <a:rPr lang="en-US" sz="1400" dirty="0">
                <a:latin typeface="Arial Narrow" pitchFamily="34" charset="0"/>
              </a:rPr>
              <a:t>The stations </a:t>
            </a:r>
            <a:r>
              <a:rPr lang="en-US" sz="1400" dirty="0" smtClean="0">
                <a:latin typeface="Arial Narrow" pitchFamily="34" charset="0"/>
              </a:rPr>
              <a:t>are: Cincinnati, OH; </a:t>
            </a:r>
            <a:r>
              <a:rPr lang="en-US" sz="1400" dirty="0">
                <a:latin typeface="Arial Narrow" pitchFamily="34" charset="0"/>
              </a:rPr>
              <a:t>Houston, </a:t>
            </a:r>
            <a:r>
              <a:rPr lang="en-US" sz="1400" dirty="0" smtClean="0">
                <a:latin typeface="Arial Narrow" pitchFamily="34" charset="0"/>
              </a:rPr>
              <a:t>TX; Portland, OR</a:t>
            </a:r>
            <a:r>
              <a:rPr lang="en-US" sz="1400" dirty="0">
                <a:latin typeface="Arial Narrow" pitchFamily="34" charset="0"/>
              </a:rPr>
              <a:t>;</a:t>
            </a:r>
            <a:r>
              <a:rPr lang="en-US" sz="1400" dirty="0" smtClean="0">
                <a:latin typeface="Arial Narrow" pitchFamily="34" charset="0"/>
              </a:rPr>
              <a:t> New Orleans, LA; Los Angeles, CA; Martinez, CA; and Northampton; MA</a:t>
            </a:r>
          </a:p>
          <a:p>
            <a:pPr lvl="1" indent="-182880">
              <a:lnSpc>
                <a:spcPct val="80000"/>
              </a:lnSpc>
              <a:buFontTx/>
              <a:buChar char="•"/>
              <a:defRPr/>
            </a:pPr>
            <a:endParaRPr lang="en-US" sz="1200" dirty="0">
              <a:latin typeface="Arial Narrow" pitchFamily="34" charset="0"/>
            </a:endParaRPr>
          </a:p>
          <a:p>
            <a:pPr>
              <a:lnSpc>
                <a:spcPct val="80000"/>
              </a:lnSpc>
              <a:defRPr/>
            </a:pPr>
            <a:r>
              <a:rPr lang="en-US" sz="1200" dirty="0" smtClean="0"/>
              <a:t>Last </a:t>
            </a:r>
            <a:r>
              <a:rPr lang="en-US" sz="1200" dirty="0"/>
              <a:t>12 Months:</a:t>
            </a:r>
          </a:p>
          <a:p>
            <a:pPr eaLnBrk="1" hangingPunct="1">
              <a:buFontTx/>
              <a:buChar char="•"/>
              <a:defRPr/>
            </a:pPr>
            <a:r>
              <a:rPr lang="en-US" sz="1200" dirty="0"/>
              <a:t>Commercial Interest </a:t>
            </a:r>
            <a:r>
              <a:rPr lang="en-US" sz="1200" dirty="0" smtClean="0"/>
              <a:t>$191K</a:t>
            </a:r>
            <a:endParaRPr lang="en-US" sz="1200" dirty="0"/>
          </a:p>
          <a:p>
            <a:pPr eaLnBrk="1" hangingPunct="1">
              <a:buFontTx/>
              <a:buChar char="•"/>
              <a:defRPr/>
            </a:pPr>
            <a:r>
              <a:rPr lang="en-US" sz="1200" dirty="0"/>
              <a:t>Commercial PPA Principal Amount </a:t>
            </a:r>
            <a:r>
              <a:rPr lang="en-US" sz="1200" dirty="0" smtClean="0"/>
              <a:t>$15.3B</a:t>
            </a: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3"/>
              </a:rPr>
              <a:t>Kevin.Miers@va.gov</a:t>
            </a:r>
            <a:r>
              <a:rPr lang="en-US" sz="1000" dirty="0" smtClean="0">
                <a:latin typeface="Arial Narrow" pitchFamily="34" charset="0"/>
              </a:rPr>
              <a:t>   (512) 649-2189</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Terry  </a:t>
            </a:r>
            <a:r>
              <a:rPr lang="en-US" sz="1000" dirty="0" err="1">
                <a:latin typeface="Arial Narrow" pitchFamily="34" charset="0"/>
              </a:rPr>
              <a:t>Riffel</a:t>
            </a:r>
            <a:r>
              <a:rPr lang="en-US" sz="1000" dirty="0">
                <a:latin typeface="Arial Narrow" pitchFamily="34" charset="0"/>
              </a:rPr>
              <a:t>, Director, VA Financial Services Center, (512) 460-5000</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April </a:t>
            </a:r>
            <a:r>
              <a:rPr lang="en-US" sz="1000" dirty="0">
                <a:latin typeface="Arial Narrow" pitchFamily="34" charset="0"/>
              </a:rPr>
              <a:t>7</a:t>
            </a:r>
            <a:r>
              <a:rPr lang="en-US" sz="1000" dirty="0" smtClean="0">
                <a:latin typeface="Arial Narrow" pitchFamily="34" charset="0"/>
              </a:rPr>
              <a:t>, 2014</a:t>
            </a:r>
            <a:endParaRPr lang="en-US" sz="1000" dirty="0">
              <a:latin typeface="Arial Narrow" pitchFamily="34" charset="0"/>
            </a:endParaRPr>
          </a:p>
        </p:txBody>
      </p:sp>
      <p:sp>
        <p:nvSpPr>
          <p:cNvPr id="3"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7</a:t>
            </a:fld>
            <a:endParaRPr lang="en-US" dirty="0" smtClean="0">
              <a:solidFill>
                <a:srgbClr val="000000"/>
              </a:solidFill>
            </a:endParaRPr>
          </a:p>
        </p:txBody>
      </p:sp>
    </p:spTree>
    <p:extLst>
      <p:ext uri="{BB962C8B-B14F-4D97-AF65-F5344CB8AC3E}">
        <p14:creationId xmlns:p14="http://schemas.microsoft.com/office/powerpoint/2010/main" val="2633774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txBox="1">
            <a:spLocks noGrp="1"/>
          </p:cNvSpPr>
          <p:nvPr/>
        </p:nvSpPr>
        <p:spPr bwMode="auto">
          <a:xfrm>
            <a:off x="446088" y="6305062"/>
            <a:ext cx="3143250" cy="238125"/>
          </a:xfrm>
          <a:prstGeom prst="rect">
            <a:avLst/>
          </a:prstGeom>
          <a:noFill/>
          <a:ln w="9525">
            <a:noFill/>
            <a:miter lim="800000"/>
            <a:headEnd/>
            <a:tailEnd/>
          </a:ln>
        </p:spPr>
        <p:txBody>
          <a:bodyPr/>
          <a:lstStyle/>
          <a:p>
            <a:pPr lvl="0" fontAlgn="auto">
              <a:spcBef>
                <a:spcPts val="0"/>
              </a:spcBef>
              <a:spcAft>
                <a:spcPts val="0"/>
              </a:spcAft>
            </a:pPr>
            <a:r>
              <a:rPr lang="en-US" sz="1400" dirty="0">
                <a:solidFill>
                  <a:srgbClr val="000000"/>
                </a:solidFill>
                <a:latin typeface="Arial" pitchFamily="34" charset="0"/>
                <a:cs typeface="Arial" pitchFamily="34" charset="0"/>
              </a:rPr>
              <a:t>Data Through </a:t>
            </a:r>
            <a:r>
              <a:rPr lang="en-US" sz="1400" dirty="0" smtClean="0">
                <a:solidFill>
                  <a:srgbClr val="000000"/>
                </a:solidFill>
                <a:latin typeface="Arial" pitchFamily="34" charset="0"/>
                <a:cs typeface="Arial" pitchFamily="34" charset="0"/>
              </a:rPr>
              <a:t>March 2014</a:t>
            </a:r>
            <a:endParaRPr lang="en-US" sz="1400" dirty="0">
              <a:solidFill>
                <a:srgbClr val="000000"/>
              </a:solidFill>
              <a:latin typeface="Arial" pitchFamily="34" charset="0"/>
              <a:cs typeface="Arial" pitchFamily="34" charset="0"/>
            </a:endParaRPr>
          </a:p>
        </p:txBody>
      </p:sp>
      <p:sp>
        <p:nvSpPr>
          <p:cNvPr id="1030" name="Rectangle 2"/>
          <p:cNvSpPr>
            <a:spLocks noChangeArrowheads="1"/>
          </p:cNvSpPr>
          <p:nvPr/>
        </p:nvSpPr>
        <p:spPr bwMode="auto">
          <a:xfrm>
            <a:off x="2971800" y="685800"/>
            <a:ext cx="5888038" cy="1593850"/>
          </a:xfrm>
          <a:prstGeom prst="rect">
            <a:avLst/>
          </a:prstGeom>
          <a:noFill/>
          <a:ln w="9525">
            <a:noFill/>
            <a:miter lim="800000"/>
            <a:headEnd/>
            <a:tailEnd/>
          </a:ln>
        </p:spPr>
        <p:txBody>
          <a:bodyPr anchor="ctr"/>
          <a:lstStyle/>
          <a:p>
            <a:pPr algn="ctr" eaLnBrk="1" hangingPunct="1"/>
            <a:r>
              <a:rPr lang="en-US" sz="2400" dirty="0">
                <a:solidFill>
                  <a:srgbClr val="0000FF"/>
                </a:solidFill>
                <a:latin typeface="Arial Rounded MT Bold" pitchFamily="34" charset="0"/>
              </a:rPr>
              <a:t>Metrics Detail: </a:t>
            </a:r>
            <a:r>
              <a:rPr lang="en-US" sz="2400" dirty="0">
                <a:solidFill>
                  <a:srgbClr val="800000"/>
                </a:solidFill>
                <a:latin typeface="Arial Rounded MT Bold" pitchFamily="34" charset="0"/>
              </a:rPr>
              <a:t>Commercial Interest Penalties Summary</a:t>
            </a:r>
            <a:br>
              <a:rPr lang="en-US" sz="2400" dirty="0">
                <a:solidFill>
                  <a:srgbClr val="800000"/>
                </a:solidFill>
                <a:latin typeface="Arial Rounded MT Bold" pitchFamily="34" charset="0"/>
              </a:rPr>
            </a:br>
            <a:r>
              <a:rPr lang="en-US" sz="1400" b="1" dirty="0" smtClean="0">
                <a:solidFill>
                  <a:schemeClr val="tx2"/>
                </a:solidFill>
              </a:rPr>
              <a:t> </a:t>
            </a:r>
            <a:r>
              <a:rPr lang="en-US" sz="1400" b="1" dirty="0" smtClean="0"/>
              <a:t>FY 2014 IPM Performance Exceeds FY 2014 goal</a:t>
            </a:r>
            <a:r>
              <a:rPr lang="en-US" sz="1400" b="1" dirty="0">
                <a:solidFill>
                  <a:schemeClr val="tx2"/>
                </a:solidFill>
              </a:rPr>
              <a:t/>
            </a:r>
            <a:br>
              <a:rPr lang="en-US" sz="1400" b="1" dirty="0">
                <a:solidFill>
                  <a:schemeClr val="tx2"/>
                </a:solidFill>
              </a:rPr>
            </a:br>
            <a:r>
              <a:rPr lang="en-US" sz="1000" dirty="0">
                <a:solidFill>
                  <a:schemeClr val="tx2"/>
                </a:solidFill>
              </a:rPr>
              <a:t> </a:t>
            </a:r>
            <a:endParaRPr lang="en-US" sz="1000" dirty="0">
              <a:solidFill>
                <a:schemeClr val="tx2"/>
              </a:solidFill>
              <a:latin typeface="Arial Rounded MT Bold" pitchFamily="34" charset="0"/>
            </a:endParaRPr>
          </a:p>
        </p:txBody>
      </p:sp>
      <p:graphicFrame>
        <p:nvGraphicFramePr>
          <p:cNvPr id="37894" name="Group 6"/>
          <p:cNvGraphicFramePr>
            <a:graphicFrameLocks noGrp="1"/>
          </p:cNvGraphicFramePr>
          <p:nvPr/>
        </p:nvGraphicFramePr>
        <p:xfrm>
          <a:off x="0" y="0"/>
          <a:ext cx="2463800" cy="2165986"/>
        </p:xfrm>
        <a:graphic>
          <a:graphicData uri="http://schemas.openxmlformats.org/drawingml/2006/table">
            <a:tbl>
              <a:tblPr/>
              <a:tblGrid>
                <a:gridCol w="1000125"/>
                <a:gridCol w="1463675"/>
              </a:tblGrid>
              <a:tr h="249238">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Linkages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EDD4A1"/>
                    </a:solidFill>
                  </a:tcPr>
                </a:tc>
                <a:tc hMerge="1">
                  <a:txBody>
                    <a:bodyPr/>
                    <a:lstStyle/>
                    <a:p>
                      <a:endParaRPr lang="en-US"/>
                    </a:p>
                  </a:txBody>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Org</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OM</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B/Line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Enabling</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Metric Type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Performance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B/Scorecard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Operations</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Initiative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N/A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Strategic Goal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Corp Outcome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Improve Management and Support Services Timeliness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and Quality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r>
            </a:tbl>
          </a:graphicData>
        </a:graphic>
      </p:graphicFrame>
      <p:sp>
        <p:nvSpPr>
          <p:cNvPr id="1055" name="TextBox 7"/>
          <p:cNvSpPr txBox="1">
            <a:spLocks noChangeArrowheads="1"/>
          </p:cNvSpPr>
          <p:nvPr/>
        </p:nvSpPr>
        <p:spPr bwMode="auto">
          <a:xfrm>
            <a:off x="446088" y="5157788"/>
            <a:ext cx="3614737" cy="461962"/>
          </a:xfrm>
          <a:prstGeom prst="rect">
            <a:avLst/>
          </a:prstGeom>
          <a:noFill/>
          <a:ln w="9525">
            <a:noFill/>
            <a:miter lim="800000"/>
            <a:headEnd/>
            <a:tailEnd/>
          </a:ln>
        </p:spPr>
        <p:txBody>
          <a:bodyPr>
            <a:spAutoFit/>
          </a:bodyPr>
          <a:lstStyle/>
          <a:p>
            <a:r>
              <a:rPr lang="en-US" sz="800" dirty="0"/>
              <a:t>  *The monthly, FYTD, and annual goal for this measure is the same.</a:t>
            </a:r>
          </a:p>
          <a:p>
            <a:endParaRPr lang="en-US" sz="800" dirty="0"/>
          </a:p>
          <a:p>
            <a:r>
              <a:rPr lang="en-US" sz="800" dirty="0"/>
              <a:t>**No annual goal for total dollar value interest penalties.</a:t>
            </a:r>
          </a:p>
        </p:txBody>
      </p:sp>
      <p:sp>
        <p:nvSpPr>
          <p:cNvPr id="9"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8</a:t>
            </a:fld>
            <a:endParaRPr lang="en-US" dirty="0"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13214594"/>
              </p:ext>
            </p:extLst>
          </p:nvPr>
        </p:nvGraphicFramePr>
        <p:xfrm>
          <a:off x="609600" y="2320925"/>
          <a:ext cx="8261350" cy="3897313"/>
        </p:xfrm>
        <a:graphic>
          <a:graphicData uri="http://schemas.openxmlformats.org/presentationml/2006/ole">
            <mc:AlternateContent xmlns:mc="http://schemas.openxmlformats.org/markup-compatibility/2006">
              <mc:Choice xmlns:v="urn:schemas-microsoft-com:vml" Requires="v">
                <p:oleObj spid="_x0000_s1065" name="Worksheet" r:id="rId4" imgW="10686999" imgH="4571910" progId="Excel.Sheet.12">
                  <p:embed/>
                </p:oleObj>
              </mc:Choice>
              <mc:Fallback>
                <p:oleObj name="Worksheet" r:id="rId4" imgW="10686999" imgH="4571910" progId="Excel.Sheet.12">
                  <p:embed/>
                  <p:pic>
                    <p:nvPicPr>
                      <p:cNvPr id="0" name=""/>
                      <p:cNvPicPr/>
                      <p:nvPr/>
                    </p:nvPicPr>
                    <p:blipFill>
                      <a:blip r:embed="rId5"/>
                      <a:stretch>
                        <a:fillRect/>
                      </a:stretch>
                    </p:blipFill>
                    <p:spPr>
                      <a:xfrm>
                        <a:off x="609600" y="2320925"/>
                        <a:ext cx="8261350" cy="3897313"/>
                      </a:xfrm>
                      <a:prstGeom prst="rect">
                        <a:avLst/>
                      </a:prstGeom>
                    </p:spPr>
                  </p:pic>
                </p:oleObj>
              </mc:Fallback>
            </mc:AlternateContent>
          </a:graphicData>
        </a:graphic>
      </p:graphicFrame>
    </p:spTree>
    <p:extLst>
      <p:ext uri="{BB962C8B-B14F-4D97-AF65-F5344CB8AC3E}">
        <p14:creationId xmlns:p14="http://schemas.microsoft.com/office/powerpoint/2010/main" val="3592724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457200" y="152400"/>
            <a:ext cx="8153400" cy="995363"/>
          </a:xfrm>
          <a:prstGeom prst="rect">
            <a:avLst/>
          </a:prstGeom>
          <a:solidFill>
            <a:schemeClr val="bg1">
              <a:lumMod val="50000"/>
            </a:schemeClr>
          </a:solidFill>
          <a:ln w="9525">
            <a:noFill/>
            <a:miter lim="800000"/>
            <a:headEnd/>
            <a:tailEnd/>
          </a:ln>
        </p:spPr>
        <p:txBody>
          <a:bodyPr anchor="ctr"/>
          <a:lstStyle/>
          <a:p>
            <a:pPr algn="ctr"/>
            <a:r>
              <a:rPr lang="en-US" sz="2400" b="1" dirty="0">
                <a:solidFill>
                  <a:prstClr val="white"/>
                </a:solidFill>
                <a:latin typeface="Tahoma" pitchFamily="34" charset="0"/>
                <a:ea typeface="Tahoma" pitchFamily="34" charset="0"/>
                <a:cs typeface="Tahoma" pitchFamily="34" charset="0"/>
              </a:rPr>
              <a:t>FY </a:t>
            </a:r>
            <a:r>
              <a:rPr lang="en-US" sz="2400" b="1" dirty="0" smtClean="0">
                <a:solidFill>
                  <a:prstClr val="white"/>
                </a:solidFill>
                <a:latin typeface="Tahoma" pitchFamily="34" charset="0"/>
                <a:ea typeface="Tahoma" pitchFamily="34" charset="0"/>
                <a:cs typeface="Tahoma" pitchFamily="34" charset="0"/>
              </a:rPr>
              <a:t>2014 </a:t>
            </a:r>
            <a:r>
              <a:rPr lang="en-US" sz="2400" b="1" dirty="0">
                <a:solidFill>
                  <a:prstClr val="white"/>
                </a:solidFill>
                <a:latin typeface="Tahoma" pitchFamily="34" charset="0"/>
                <a:ea typeface="Tahoma" pitchFamily="34" charset="0"/>
                <a:cs typeface="Tahoma" pitchFamily="34" charset="0"/>
              </a:rPr>
              <a:t>Interest per $Million</a:t>
            </a:r>
            <a:r>
              <a:rPr lang="en-US" b="1" dirty="0">
                <a:solidFill>
                  <a:prstClr val="white"/>
                </a:solidFill>
                <a:latin typeface="Tahoma" pitchFamily="34" charset="0"/>
                <a:ea typeface="Tahoma" pitchFamily="34" charset="0"/>
                <a:cs typeface="Tahoma" pitchFamily="34" charset="0"/>
              </a:rPr>
              <a:t/>
            </a:r>
            <a:br>
              <a:rPr lang="en-US" b="1" dirty="0">
                <a:solidFill>
                  <a:prstClr val="white"/>
                </a:solidFill>
                <a:latin typeface="Tahoma" pitchFamily="34" charset="0"/>
                <a:ea typeface="Tahoma" pitchFamily="34" charset="0"/>
                <a:cs typeface="Tahoma" pitchFamily="34" charset="0"/>
              </a:rPr>
            </a:br>
            <a:r>
              <a:rPr lang="en-US" dirty="0">
                <a:solidFill>
                  <a:prstClr val="white"/>
                </a:solidFill>
                <a:latin typeface="Tahoma" pitchFamily="34" charset="0"/>
                <a:ea typeface="Tahoma" pitchFamily="34" charset="0"/>
                <a:cs typeface="Tahoma" pitchFamily="34" charset="0"/>
              </a:rPr>
              <a:t>Commercial </a:t>
            </a:r>
            <a:r>
              <a:rPr lang="en-US" dirty="0" smtClean="0">
                <a:solidFill>
                  <a:prstClr val="white"/>
                </a:solidFill>
                <a:latin typeface="Tahoma" pitchFamily="34" charset="0"/>
                <a:ea typeface="Tahoma" pitchFamily="34" charset="0"/>
                <a:cs typeface="Tahoma" pitchFamily="34" charset="0"/>
              </a:rPr>
              <a:t>Payments</a:t>
            </a:r>
          </a:p>
        </p:txBody>
      </p:sp>
      <p:sp>
        <p:nvSpPr>
          <p:cNvPr id="9222" name="Text Box 7"/>
          <p:cNvSpPr txBox="1">
            <a:spLocks noChangeArrowheads="1"/>
          </p:cNvSpPr>
          <p:nvPr/>
        </p:nvSpPr>
        <p:spPr bwMode="auto">
          <a:xfrm>
            <a:off x="457200" y="5692776"/>
            <a:ext cx="8115301" cy="600164"/>
          </a:xfrm>
          <a:prstGeom prst="rect">
            <a:avLst/>
          </a:prstGeom>
          <a:solidFill>
            <a:srgbClr val="FFFFCC"/>
          </a:solidFill>
          <a:ln w="12700" algn="ctr">
            <a:solidFill>
              <a:schemeClr val="tx1"/>
            </a:solidFill>
            <a:miter lim="800000"/>
            <a:headEnd/>
            <a:tailEnd/>
          </a:ln>
        </p:spPr>
        <p:txBody>
          <a:bodyPr wrap="square">
            <a:spAutoFit/>
          </a:bodyPr>
          <a:lstStyle/>
          <a:p>
            <a:r>
              <a:rPr lang="en-US" sz="1050" b="1" dirty="0">
                <a:solidFill>
                  <a:prstClr val="black"/>
                </a:solidFill>
                <a:latin typeface="Tahoma" pitchFamily="34" charset="0"/>
                <a:ea typeface="Tahoma" pitchFamily="34" charset="0"/>
                <a:cs typeface="Tahoma" pitchFamily="34" charset="0"/>
              </a:rPr>
              <a:t>Bottom</a:t>
            </a:r>
            <a:r>
              <a:rPr lang="en-US" sz="1100" b="1" dirty="0">
                <a:solidFill>
                  <a:prstClr val="black"/>
                </a:solidFill>
                <a:latin typeface="Tahoma" pitchFamily="34" charset="0"/>
                <a:ea typeface="Tahoma" pitchFamily="34" charset="0"/>
                <a:cs typeface="Tahoma" pitchFamily="34" charset="0"/>
              </a:rPr>
              <a:t> Line: </a:t>
            </a:r>
          </a:p>
          <a:p>
            <a:pPr>
              <a:buFont typeface="Arial" charset="0"/>
              <a:buChar char="•"/>
            </a:pPr>
            <a:r>
              <a:rPr lang="en-US" sz="1100" b="1" dirty="0">
                <a:solidFill>
                  <a:prstClr val="black"/>
                </a:solidFill>
                <a:latin typeface="Tahoma" pitchFamily="34" charset="0"/>
                <a:ea typeface="Tahoma" pitchFamily="34" charset="0"/>
                <a:cs typeface="Tahoma" pitchFamily="34" charset="0"/>
              </a:rPr>
              <a:t> </a:t>
            </a:r>
            <a:r>
              <a:rPr lang="en-US" sz="1100" dirty="0" smtClean="0">
                <a:solidFill>
                  <a:prstClr val="black"/>
                </a:solidFill>
                <a:latin typeface="Tahoma" pitchFamily="34" charset="0"/>
                <a:ea typeface="Tahoma" pitchFamily="34" charset="0"/>
                <a:cs typeface="Tahoma" pitchFamily="34" charset="0"/>
              </a:rPr>
              <a:t>VA Commercial Payments Interest Per Million (IPM) decreased from $19 in February to $16 in March.  IPM performance is consistent </a:t>
            </a:r>
            <a:r>
              <a:rPr lang="en-US" sz="1100" dirty="0">
                <a:solidFill>
                  <a:prstClr val="black"/>
                </a:solidFill>
                <a:latin typeface="Tahoma" pitchFamily="34" charset="0"/>
                <a:ea typeface="Tahoma" pitchFamily="34" charset="0"/>
                <a:cs typeface="Tahoma" pitchFamily="34" charset="0"/>
              </a:rPr>
              <a:t>with the normal “holiday effect</a:t>
            </a:r>
            <a:r>
              <a:rPr lang="en-US" sz="1100" dirty="0" smtClean="0">
                <a:solidFill>
                  <a:prstClr val="black"/>
                </a:solidFill>
                <a:latin typeface="Tahoma" pitchFamily="34" charset="0"/>
                <a:ea typeface="Tahoma" pitchFamily="34" charset="0"/>
                <a:cs typeface="Tahoma" pitchFamily="34" charset="0"/>
              </a:rPr>
              <a:t>”.  Additionally, FYTD 2014 IPM is meeting the goal $15.  </a:t>
            </a:r>
            <a:endParaRPr lang="en-US" sz="1100" dirty="0">
              <a:solidFill>
                <a:prstClr val="black"/>
              </a:solidFill>
              <a:latin typeface="Tahoma" pitchFamily="34" charset="0"/>
              <a:ea typeface="Tahoma" pitchFamily="34" charset="0"/>
              <a:cs typeface="Tahoma" pitchFamily="34" charset="0"/>
            </a:endParaRPr>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9</a:t>
            </a:fld>
            <a:endParaRPr lang="en-US" dirty="0" smtClean="0">
              <a:solidFill>
                <a:srgbClr val="000000"/>
              </a:solidFill>
            </a:endParaRPr>
          </a:p>
        </p:txBody>
      </p:sp>
      <p:graphicFrame>
        <p:nvGraphicFramePr>
          <p:cNvPr id="7" name="Chart 6"/>
          <p:cNvGraphicFramePr>
            <a:graphicFrameLocks noGrp="1"/>
          </p:cNvGraphicFramePr>
          <p:nvPr>
            <p:extLst>
              <p:ext uri="{D42A27DB-BD31-4B8C-83A1-F6EECF244321}">
                <p14:modId xmlns:p14="http://schemas.microsoft.com/office/powerpoint/2010/main" val="4115630060"/>
              </p:ext>
            </p:extLst>
          </p:nvPr>
        </p:nvGraphicFramePr>
        <p:xfrm>
          <a:off x="238125" y="1219200"/>
          <a:ext cx="8667750" cy="44735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5303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99135-CC85-4943-A809-A1F7F7C587CE}">
  <ds:schemaRefs>
    <ds:schemaRef ds:uri="http://schemas.microsoft.com/office/2006/documentManagement/types"/>
    <ds:schemaRef ds:uri="http://purl.org/dc/terms/"/>
    <ds:schemaRef ds:uri="http://schemas.microsoft.com/sharepoint/v4"/>
    <ds:schemaRef ds:uri="http://purl.org/dc/elements/1.1/"/>
    <ds:schemaRef ds:uri="http://purl.org/dc/dcmitype/"/>
    <ds:schemaRef ds:uri="41b045b4-ff33-4805-b979-a409fd760b41"/>
    <ds:schemaRef ds:uri="http://schemas.microsoft.com/sharepoint/v3"/>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6E691D6-3D24-4081-B9EA-66D578CC83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144665</TotalTime>
  <Words>782</Words>
  <Application>Microsoft Office PowerPoint</Application>
  <PresentationFormat>On-screen Show (4:3)</PresentationFormat>
  <Paragraphs>253</Paragraphs>
  <Slides>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PowerPoint Presentation</vt:lpstr>
      <vt:lpstr>Metric:</vt:lpstr>
      <vt:lpstr>PowerPoint Presentation</vt:lpstr>
      <vt:lpstr>Metric:</vt:lpstr>
      <vt:lpstr>PowerPoint Presentation</vt:lpstr>
      <vt:lpstr>Metric:</vt:lpstr>
      <vt:lpstr>PowerPoint Presentation</vt:lpstr>
      <vt:lpstr>PowerPoint Presentation</vt:lpstr>
      <vt:lpstr>PowerPoint Presentation</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Ogunfiditimi, Shonny</cp:lastModifiedBy>
  <cp:revision>1055</cp:revision>
  <cp:lastPrinted>2014-04-08T13:11:30Z</cp:lastPrinted>
  <dcterms:created xsi:type="dcterms:W3CDTF">2011-01-25T19:25:14Z</dcterms:created>
  <dcterms:modified xsi:type="dcterms:W3CDTF">2014-04-08T13:31:33Z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