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351" r:id="rId5"/>
    <p:sldId id="395" r:id="rId6"/>
    <p:sldId id="359" r:id="rId7"/>
    <p:sldId id="396"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10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Documentation</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0.89671380363168884</c:v>
                </c:pt>
                <c:pt idx="1">
                  <c:v>0.98102271738872593</c:v>
                </c:pt>
              </c:numCache>
            </c:numRef>
          </c:val>
        </c:ser>
        <c:dLbls>
          <c:showLegendKey val="0"/>
          <c:showVal val="0"/>
          <c:showCatName val="0"/>
          <c:showSerName val="0"/>
          <c:showPercent val="0"/>
          <c:showBubbleSize val="0"/>
        </c:dLbls>
        <c:gapWidth val="150"/>
        <c:axId val="118694272"/>
        <c:axId val="118695808"/>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0.89671380363168884</c:v>
                </c:pt>
                <c:pt idx="1">
                  <c:v>0.96715755257368241</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-3.5791608998184087E-2</c:v>
                </c:pt>
                <c:pt idx="1">
                  <c:v>3.9954357606110068E-2</c:v>
                </c:pt>
                <c:pt idx="2" formatCode="0.0">
                  <c:v>#N/A</c:v>
                </c:pt>
                <c:pt idx="3" formatCode="0.0">
                  <c:v>#N/A</c:v>
                </c:pt>
                <c:pt idx="4" formatCode="0.0">
                  <c:v>#N/A</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0.94</c:v>
                </c:pt>
                <c:pt idx="1">
                  <c:v>0.94</c:v>
                </c:pt>
                <c:pt idx="2">
                  <c:v>0.94</c:v>
                </c:pt>
                <c:pt idx="3">
                  <c:v>0.94</c:v>
                </c:pt>
                <c:pt idx="4">
                  <c:v>0.94</c:v>
                </c:pt>
                <c:pt idx="5">
                  <c:v>0.94</c:v>
                </c:pt>
                <c:pt idx="6">
                  <c:v>0.94</c:v>
                </c:pt>
                <c:pt idx="7">
                  <c:v>0.94</c:v>
                </c:pt>
                <c:pt idx="8">
                  <c:v>0.94</c:v>
                </c:pt>
                <c:pt idx="9">
                  <c:v>0.94</c:v>
                </c:pt>
                <c:pt idx="10">
                  <c:v>0.94</c:v>
                </c:pt>
                <c:pt idx="11">
                  <c:v>0.95</c:v>
                </c:pt>
              </c:numCache>
            </c:numRef>
          </c:val>
          <c:smooth val="0"/>
        </c:ser>
        <c:dLbls>
          <c:showLegendKey val="0"/>
          <c:showVal val="0"/>
          <c:showCatName val="0"/>
          <c:showSerName val="0"/>
          <c:showPercent val="0"/>
          <c:showBubbleSize val="0"/>
        </c:dLbls>
        <c:marker val="1"/>
        <c:smooth val="0"/>
        <c:axId val="118694272"/>
        <c:axId val="118695808"/>
      </c:lineChart>
      <c:catAx>
        <c:axId val="118694272"/>
        <c:scaling>
          <c:orientation val="minMax"/>
        </c:scaling>
        <c:delete val="0"/>
        <c:axPos val="b"/>
        <c:numFmt formatCode="General" sourceLinked="1"/>
        <c:majorTickMark val="none"/>
        <c:minorTickMark val="none"/>
        <c:tickLblPos val="nextTo"/>
        <c:txPr>
          <a:bodyPr/>
          <a:lstStyle/>
          <a:p>
            <a:pPr>
              <a:defRPr sz="970"/>
            </a:pPr>
            <a:endParaRPr lang="en-US"/>
          </a:p>
        </c:txPr>
        <c:crossAx val="118695808"/>
        <c:crosses val="autoZero"/>
        <c:auto val="1"/>
        <c:lblAlgn val="ctr"/>
        <c:lblOffset val="100"/>
        <c:noMultiLvlLbl val="0"/>
      </c:catAx>
      <c:valAx>
        <c:axId val="118695808"/>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118694272"/>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
            </a:r>
            <a:endParaRPr lang="en-US" sz="1000" b="0" i="0" baseline="0" dirty="0"/>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0.82663476533293456</c:v>
                </c:pt>
                <c:pt idx="1">
                  <c:v>0.89084992720226819</c:v>
                </c:pt>
                <c:pt idx="2">
                  <c:v>#N/A</c:v>
                </c:pt>
                <c:pt idx="3">
                  <c:v>#N/A</c:v>
                </c:pt>
                <c:pt idx="4">
                  <c:v>#N/A</c:v>
                </c:pt>
                <c:pt idx="5">
                  <c:v>#N/A</c:v>
                </c:pt>
                <c:pt idx="6">
                  <c:v>#N/A</c:v>
                </c:pt>
                <c:pt idx="7">
                  <c:v>#N/A</c:v>
                </c:pt>
                <c:pt idx="8">
                  <c:v>#N/A</c:v>
                </c:pt>
                <c:pt idx="9">
                  <c:v>#N/A</c:v>
                </c:pt>
                <c:pt idx="10">
                  <c:v>#N/A</c:v>
                </c:pt>
                <c:pt idx="11">
                  <c:v>#N/A</c:v>
                </c:pt>
              </c:numCache>
            </c:numRef>
          </c:val>
        </c:ser>
        <c:dLbls>
          <c:showLegendKey val="0"/>
          <c:showVal val="0"/>
          <c:showCatName val="0"/>
          <c:showSerName val="0"/>
          <c:showPercent val="0"/>
          <c:showBubbleSize val="0"/>
        </c:dLbls>
        <c:gapWidth val="150"/>
        <c:axId val="5105152"/>
        <c:axId val="5106688"/>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0.82663476533293456</c:v>
                </c:pt>
                <c:pt idx="1">
                  <c:v>0.86577718612530463</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-1.5910993651268343E-2</c:v>
                </c:pt>
                <c:pt idx="1">
                  <c:v>3.0687126339648409E-2</c:v>
                </c:pt>
                <c:pt idx="2" formatCode="0.0">
                  <c:v>#N/A</c:v>
                </c:pt>
                <c:pt idx="3" formatCode="0.0">
                  <c:v>#N/A</c:v>
                </c:pt>
                <c:pt idx="4" formatCode="0.0">
                  <c:v>#N/A</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0.81</c:v>
                </c:pt>
                <c:pt idx="1">
                  <c:v>0.83</c:v>
                </c:pt>
                <c:pt idx="2">
                  <c:v>0.84</c:v>
                </c:pt>
                <c:pt idx="3">
                  <c:v>0.84</c:v>
                </c:pt>
                <c:pt idx="4">
                  <c:v>0.85</c:v>
                </c:pt>
                <c:pt idx="5">
                  <c:v>0.85</c:v>
                </c:pt>
                <c:pt idx="6">
                  <c:v>0.85</c:v>
                </c:pt>
                <c:pt idx="7">
                  <c:v>0.85</c:v>
                </c:pt>
                <c:pt idx="8">
                  <c:v>0.85</c:v>
                </c:pt>
                <c:pt idx="9">
                  <c:v>0.85</c:v>
                </c:pt>
                <c:pt idx="10">
                  <c:v>0.85</c:v>
                </c:pt>
                <c:pt idx="11">
                  <c:v>0.86</c:v>
                </c:pt>
              </c:numCache>
            </c:numRef>
          </c:val>
          <c:smooth val="0"/>
        </c:ser>
        <c:dLbls>
          <c:showLegendKey val="0"/>
          <c:showVal val="0"/>
          <c:showCatName val="0"/>
          <c:showSerName val="0"/>
          <c:showPercent val="0"/>
          <c:showBubbleSize val="0"/>
        </c:dLbls>
        <c:marker val="1"/>
        <c:smooth val="0"/>
        <c:axId val="5105152"/>
        <c:axId val="5106688"/>
      </c:lineChart>
      <c:catAx>
        <c:axId val="5105152"/>
        <c:scaling>
          <c:orientation val="minMax"/>
        </c:scaling>
        <c:delete val="0"/>
        <c:axPos val="b"/>
        <c:numFmt formatCode="General" sourceLinked="1"/>
        <c:majorTickMark val="none"/>
        <c:minorTickMark val="none"/>
        <c:tickLblPos val="nextTo"/>
        <c:txPr>
          <a:bodyPr/>
          <a:lstStyle/>
          <a:p>
            <a:pPr>
              <a:defRPr sz="970"/>
            </a:pPr>
            <a:endParaRPr lang="en-US"/>
          </a:p>
        </c:txPr>
        <c:crossAx val="5106688"/>
        <c:crosses val="autoZero"/>
        <c:auto val="1"/>
        <c:lblAlgn val="ctr"/>
        <c:lblOffset val="100"/>
        <c:noMultiLvlLbl val="0"/>
      </c:catAx>
      <c:valAx>
        <c:axId val="5106688"/>
        <c:scaling>
          <c:orientation val="minMax"/>
          <c:min val="0"/>
        </c:scaling>
        <c:delete val="0"/>
        <c:axPos val="l"/>
        <c:majorGridlines/>
        <c:numFmt formatCode="0%" sourceLinked="0"/>
        <c:majorTickMark val="none"/>
        <c:minorTickMark val="none"/>
        <c:tickLblPos val="nextTo"/>
        <c:txPr>
          <a:bodyPr/>
          <a:lstStyle/>
          <a:p>
            <a:pPr>
              <a:defRPr sz="970"/>
            </a:pPr>
            <a:endParaRPr lang="en-US"/>
          </a:p>
        </c:txPr>
        <c:crossAx val="5105152"/>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12/11/2013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12/11/2013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2</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4</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12/11/2013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12/11/2013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12/11/2013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12/11/2013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12/11/2013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12/11/2013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12/11/2013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12/11/2013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12/11/2013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12/11/2013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12/11/2013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12/11/2013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
        <p:nvSpPr>
          <p:cNvPr id="2" name="Rectangle 1"/>
          <p:cNvSpPr/>
          <p:nvPr/>
        </p:nvSpPr>
        <p:spPr>
          <a:xfrm>
            <a:off x="476250" y="885110"/>
            <a:ext cx="8229600" cy="3970318"/>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November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98 </a:t>
            </a:r>
            <a:r>
              <a:rPr lang="en-US" sz="1400" dirty="0">
                <a:latin typeface="Arial Narrow" pitchFamily="34" charset="0"/>
              </a:rPr>
              <a:t>percent of small business invoices in </a:t>
            </a:r>
            <a:r>
              <a:rPr lang="en-US" sz="1400" dirty="0" smtClean="0">
                <a:latin typeface="Arial Narrow" pitchFamily="34" charset="0"/>
              </a:rPr>
              <a:t>October (FYTD 97 </a:t>
            </a:r>
            <a:r>
              <a:rPr lang="en-US" sz="1400" dirty="0">
                <a:latin typeface="Arial Narrow" pitchFamily="34" charset="0"/>
              </a:rPr>
              <a:t>percent) within the 15 day timeliness metric </a:t>
            </a:r>
            <a:r>
              <a:rPr lang="en-US" sz="1400" dirty="0" smtClean="0">
                <a:latin typeface="Arial Narrow" pitchFamily="34" charset="0"/>
              </a:rPr>
              <a:t>exceeding </a:t>
            </a:r>
            <a:r>
              <a:rPr lang="en-US" sz="1400" dirty="0">
                <a:latin typeface="Arial Narrow" pitchFamily="34" charset="0"/>
              </a:rPr>
              <a:t>the VA </a:t>
            </a:r>
            <a:r>
              <a:rPr lang="en-US" sz="1400" dirty="0" smtClean="0">
                <a:latin typeface="Arial Narrow" pitchFamily="34" charset="0"/>
              </a:rPr>
              <a:t>FY 2014 goal of 93 percent </a:t>
            </a:r>
          </a:p>
          <a:p>
            <a:pPr marL="640004" lvl="1" indent="-182804">
              <a:lnSpc>
                <a:spcPct val="80000"/>
              </a:lnSpc>
              <a:buFontTx/>
              <a:buChar char="•"/>
              <a:defRPr/>
            </a:pPr>
            <a:r>
              <a:rPr lang="en-US" sz="1400" dirty="0" smtClean="0">
                <a:latin typeface="Arial Narrow" pitchFamily="34" charset="0"/>
              </a:rPr>
              <a:t>FSC paid 91 percent of small business payments within the </a:t>
            </a:r>
            <a:r>
              <a:rPr lang="en-US" sz="1400" dirty="0">
                <a:latin typeface="Arial Narrow" pitchFamily="34" charset="0"/>
              </a:rPr>
              <a:t>OMB 15 day goal</a:t>
            </a:r>
            <a:endParaRPr lang="en-US" sz="1400" dirty="0" smtClean="0">
              <a:latin typeface="Arial Narrow" pitchFamily="34" charset="0"/>
            </a:endParaRPr>
          </a:p>
          <a:p>
            <a:pPr marL="640004" lvl="1" indent="-182804">
              <a:lnSpc>
                <a:spcPct val="80000"/>
              </a:lnSpc>
              <a:buFontTx/>
              <a:buChar char="•"/>
              <a:defRPr/>
            </a:pPr>
            <a:r>
              <a:rPr lang="en-US" sz="1400" dirty="0" smtClean="0">
                <a:latin typeface="Arial Narrow" pitchFamily="34" charset="0"/>
              </a:rPr>
              <a:t>Non-FSC entities paid 99 percent of small businesses within </a:t>
            </a:r>
            <a:r>
              <a:rPr lang="en-US" sz="1400" dirty="0">
                <a:latin typeface="Arial Narrow" pitchFamily="34" charset="0"/>
              </a:rPr>
              <a:t>the OMB 15 day goal</a:t>
            </a:r>
            <a:endParaRPr lang="en-US" sz="1400" dirty="0" smtClean="0">
              <a:latin typeface="Arial Narrow" pitchFamily="34" charset="0"/>
            </a:endParaRPr>
          </a:p>
          <a:p>
            <a:pPr lvl="1">
              <a:lnSpc>
                <a:spcPct val="80000"/>
              </a:lnSpc>
              <a:defRPr/>
            </a:pPr>
            <a:endParaRPr lang="en-US" sz="1400" dirty="0">
              <a:latin typeface="Arial Narrow" pitchFamily="34" charset="0"/>
            </a:endParaRPr>
          </a:p>
          <a:p>
            <a:pPr marL="166688" lvl="1" indent="-166688">
              <a:lnSpc>
                <a:spcPct val="80000"/>
              </a:lnSpc>
              <a:buFontTx/>
              <a:buChar char="•"/>
              <a:defRPr/>
            </a:pPr>
            <a:r>
              <a:rPr lang="en-US" sz="1400" dirty="0" smtClean="0">
                <a:latin typeface="Arial Narrow" pitchFamily="34" charset="0"/>
              </a:rPr>
              <a:t>Non-FSC commercial small </a:t>
            </a:r>
            <a:r>
              <a:rPr lang="en-US" sz="1400" dirty="0">
                <a:latin typeface="Arial Narrow" pitchFamily="34" charset="0"/>
              </a:rPr>
              <a:t>business payment </a:t>
            </a:r>
            <a:r>
              <a:rPr lang="en-US" sz="1400" dirty="0" smtClean="0">
                <a:latin typeface="Arial Narrow" pitchFamily="34" charset="0"/>
              </a:rPr>
              <a:t>percentage rose to 99 percent in November due to a large number of  Station </a:t>
            </a:r>
            <a:r>
              <a:rPr lang="en-US" sz="1400" dirty="0">
                <a:latin typeface="Arial Narrow" pitchFamily="34" charset="0"/>
              </a:rPr>
              <a:t>791 (Denver Acquisition and Logistics Center</a:t>
            </a:r>
            <a:r>
              <a:rPr lang="en-US" sz="1400" dirty="0" smtClean="0">
                <a:latin typeface="Arial Narrow" pitchFamily="34" charset="0"/>
              </a:rPr>
              <a:t>) invoices received in late October that were subsequently paid in November within 15 days </a:t>
            </a:r>
            <a:r>
              <a:rPr lang="en-US" sz="1400" smtClean="0">
                <a:latin typeface="Arial Narrow" pitchFamily="34" charset="0"/>
              </a:rPr>
              <a:t>of receipt.  </a:t>
            </a:r>
            <a:r>
              <a:rPr lang="en-US" sz="1400" dirty="0" smtClean="0">
                <a:latin typeface="Arial Narrow" pitchFamily="34" charset="0"/>
              </a:rPr>
              <a:t>This significantly increased payment volumes reported in November </a:t>
            </a:r>
          </a:p>
          <a:p>
            <a:pPr marL="166688" lvl="1" indent="-166688">
              <a:lnSpc>
                <a:spcPct val="80000"/>
              </a:lnSpc>
              <a:buFontTx/>
              <a:buChar char="•"/>
              <a:defRPr/>
            </a:pPr>
            <a:endParaRPr lang="en-US" sz="1400" b="1" dirty="0">
              <a:latin typeface="Arial Narrow" pitchFamily="34" charset="0"/>
            </a:endParaRPr>
          </a:p>
          <a:p>
            <a:pPr marL="166688" lvl="1" indent="-166688">
              <a:lnSpc>
                <a:spcPct val="80000"/>
              </a:lnSpc>
              <a:buFontTx/>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December  6,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672958526"/>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671192908"/>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November 2013</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808663003"/>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[Nov]</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[Dec]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2</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24036777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05727051"/>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641343"/>
            <a:ext cx="5475768" cy="276999"/>
          </a:xfrm>
          <a:prstGeom prst="rect">
            <a:avLst/>
          </a:prstGeom>
          <a:noFill/>
        </p:spPr>
        <p:txBody>
          <a:bodyPr wrap="square" rtlCol="0">
            <a:spAutoFit/>
          </a:bodyPr>
          <a:lstStyle/>
          <a:p>
            <a:pPr algn="ctr"/>
            <a:r>
              <a:rPr lang="en-US" sz="1200" b="1" dirty="0"/>
              <a:t>Timeliness </a:t>
            </a:r>
            <a:r>
              <a:rPr lang="en-US" sz="1200" b="1" dirty="0" smtClean="0"/>
              <a:t>Exceeds </a:t>
            </a:r>
            <a:r>
              <a:rPr lang="en-US" sz="1200" b="1" dirty="0"/>
              <a:t>Goal </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Small Business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Tree>
    <p:extLst>
      <p:ext uri="{BB962C8B-B14F-4D97-AF65-F5344CB8AC3E}">
        <p14:creationId xmlns:p14="http://schemas.microsoft.com/office/powerpoint/2010/main" val="340396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788456"/>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November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November, VA paid 89 percent (FYTD 87 percent) of all commercial vendors within the 15-day OMB goal</a:t>
            </a:r>
          </a:p>
          <a:p>
            <a:pPr marL="640004" lvl="1" indent="-182804">
              <a:lnSpc>
                <a:spcPct val="80000"/>
              </a:lnSpc>
              <a:buFontTx/>
              <a:buChar char="•"/>
              <a:defRPr/>
            </a:pPr>
            <a:r>
              <a:rPr lang="en-US" sz="1400" dirty="0" smtClean="0">
                <a:latin typeface="Arial Narrow" pitchFamily="34" charset="0"/>
              </a:rPr>
              <a:t>Both FSC and non-FSC entities paid 89 </a:t>
            </a:r>
            <a:r>
              <a:rPr lang="en-US" sz="1400" dirty="0">
                <a:latin typeface="Arial Narrow" pitchFamily="34" charset="0"/>
              </a:rPr>
              <a:t>percent of </a:t>
            </a:r>
            <a:r>
              <a:rPr lang="en-US" sz="1400" dirty="0" smtClean="0">
                <a:latin typeface="Arial Narrow" pitchFamily="34" charset="0"/>
              </a:rPr>
              <a:t>November’s </a:t>
            </a:r>
            <a:r>
              <a:rPr lang="en-US" sz="1400" dirty="0">
                <a:latin typeface="Arial Narrow" pitchFamily="34" charset="0"/>
              </a:rPr>
              <a:t>payments within the </a:t>
            </a:r>
            <a:r>
              <a:rPr lang="en-US" sz="1400" dirty="0" smtClean="0">
                <a:latin typeface="Arial Narrow" pitchFamily="34" charset="0"/>
              </a:rPr>
              <a:t>15-day OMB goal</a:t>
            </a:r>
            <a:endParaRPr lang="en-US" sz="1400" dirty="0">
              <a:latin typeface="Arial Narrow" pitchFamily="34" charset="0"/>
            </a:endParaRPr>
          </a:p>
          <a:p>
            <a:pPr marL="640004" lvl="1" indent="-182804">
              <a:lnSpc>
                <a:spcPct val="80000"/>
              </a:lnSpc>
              <a:buFontTx/>
              <a:buChar char="•"/>
              <a:defRPr/>
            </a:pPr>
            <a:r>
              <a:rPr lang="en-US" sz="1400" dirty="0" smtClean="0">
                <a:latin typeface="Arial Narrow" pitchFamily="34" charset="0"/>
              </a:rPr>
              <a:t>Reasons for delay are generally associated with untimely certification of invoices or late processing of receiving reports </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December </a:t>
            </a:r>
            <a:r>
              <a:rPr lang="en-US" sz="1000" dirty="0">
                <a:latin typeface="Arial Narrow" pitchFamily="34" charset="0"/>
              </a:rPr>
              <a:t>6</a:t>
            </a:r>
            <a:r>
              <a:rPr lang="en-US" sz="1000" dirty="0" smtClean="0">
                <a:latin typeface="Arial Narrow" pitchFamily="34" charset="0"/>
              </a:rPr>
              <a:t>,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291348683"/>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8"/>
          <p:cNvGraphicFramePr>
            <a:graphicFrameLocks noGrp="1"/>
          </p:cNvGraphicFramePr>
          <p:nvPr>
            <p:extLst>
              <p:ext uri="{D42A27DB-BD31-4B8C-83A1-F6EECF244321}">
                <p14:modId xmlns:p14="http://schemas.microsoft.com/office/powerpoint/2010/main" val="3213111109"/>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OM-198</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November 2013</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2349385540"/>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[Nov]</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[Dec]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89%</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4</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02880747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14494788"/>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492143" y="1630652"/>
            <a:ext cx="4132729" cy="276999"/>
          </a:xfrm>
          <a:prstGeom prst="rect">
            <a:avLst/>
          </a:prstGeom>
          <a:noFill/>
        </p:spPr>
        <p:txBody>
          <a:bodyPr wrap="square" rtlCol="0">
            <a:spAutoFit/>
          </a:bodyPr>
          <a:lstStyle/>
          <a:p>
            <a:pPr algn="ctr"/>
            <a:r>
              <a:rPr lang="en-US" sz="1200" b="1" dirty="0" smtClean="0"/>
              <a:t>Timeliness Exceeds Goal</a:t>
            </a:r>
            <a:endParaRPr lang="en-US" sz="1200" dirty="0">
              <a:solidFill>
                <a:schemeClr val="tx1"/>
              </a:solidFill>
            </a:endParaRP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Vendor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OM-198</a:t>
            </a:r>
          </a:p>
        </p:txBody>
      </p:sp>
    </p:spTree>
    <p:extLst>
      <p:ext uri="{BB962C8B-B14F-4D97-AF65-F5344CB8AC3E}">
        <p14:creationId xmlns:p14="http://schemas.microsoft.com/office/powerpoint/2010/main" val="144744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purl.org/dc/dcmitype/"/>
    <ds:schemaRef ds:uri="http://schemas.microsoft.com/office/2006/documentManagement/types"/>
    <ds:schemaRef ds:uri="http://schemas.microsoft.com/sharepoint/v3"/>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http://purl.org/dc/terms/"/>
    <ds:schemaRef ds:uri="41b045b4-ff33-4805-b979-a409fd760b41"/>
    <ds:schemaRef ds:uri="http://schemas.microsoft.com/sharepoint/v4"/>
    <ds:schemaRef ds:uri="http://www.w3.org/XML/1998/namespace"/>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143638</TotalTime>
  <Words>416</Words>
  <Application>Microsoft Office PowerPoint</Application>
  <PresentationFormat>On-screen Show (4:3)</PresentationFormat>
  <Paragraphs>126</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Metric:</vt:lpstr>
      <vt:lpstr>PowerPoint Presentation</vt:lpstr>
      <vt:lpstr>Metric:</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977</cp:revision>
  <cp:lastPrinted>2013-09-10T16:54:55Z</cp:lastPrinted>
  <dcterms:created xsi:type="dcterms:W3CDTF">2011-01-25T19:25:14Z</dcterms:created>
  <dcterms:modified xsi:type="dcterms:W3CDTF">2013-12-11T15:18:37Z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