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74" r:id="rId2"/>
    <p:sldId id="287" r:id="rId3"/>
    <p:sldId id="283" r:id="rId4"/>
    <p:sldId id="271" r:id="rId5"/>
    <p:sldId id="301" r:id="rId6"/>
    <p:sldId id="302" r:id="rId7"/>
    <p:sldId id="303" r:id="rId8"/>
    <p:sldId id="304" r:id="rId9"/>
    <p:sldId id="300" r:id="rId10"/>
    <p:sldId id="298" r:id="rId11"/>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D Gardner" initials="" lastIdx="7" clrIdx="0"/>
  <p:cmAuthor id="1" name="EIE Desktop Technologies" initials="ED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1825" autoAdjust="0"/>
    <p:restoredTop sz="99314" autoAdjust="0"/>
  </p:normalViewPr>
  <p:slideViewPr>
    <p:cSldViewPr>
      <p:cViewPr varScale="1">
        <p:scale>
          <a:sx n="68" d="100"/>
          <a:sy n="68" d="100"/>
        </p:scale>
        <p:origin x="-102"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2971" cy="464503"/>
          </a:xfrm>
          <a:prstGeom prst="rect">
            <a:avLst/>
          </a:prstGeom>
        </p:spPr>
        <p:txBody>
          <a:bodyPr vert="horz" lIns="91285" tIns="45642" rIns="91285" bIns="45642" rtlCol="0"/>
          <a:lstStyle>
            <a:lvl1pPr algn="l">
              <a:defRPr sz="1200"/>
            </a:lvl1pPr>
          </a:lstStyle>
          <a:p>
            <a:endParaRPr lang="en-US"/>
          </a:p>
        </p:txBody>
      </p:sp>
      <p:sp>
        <p:nvSpPr>
          <p:cNvPr id="3" name="Date Placeholder 2"/>
          <p:cNvSpPr>
            <a:spLocks noGrp="1"/>
          </p:cNvSpPr>
          <p:nvPr>
            <p:ph type="dt" sz="quarter" idx="1"/>
          </p:nvPr>
        </p:nvSpPr>
        <p:spPr>
          <a:xfrm>
            <a:off x="3963147" y="1"/>
            <a:ext cx="3032971" cy="464503"/>
          </a:xfrm>
          <a:prstGeom prst="rect">
            <a:avLst/>
          </a:prstGeom>
        </p:spPr>
        <p:txBody>
          <a:bodyPr vert="horz" lIns="91285" tIns="45642" rIns="91285" bIns="45642" rtlCol="0"/>
          <a:lstStyle>
            <a:lvl1pPr algn="r">
              <a:defRPr sz="1200"/>
            </a:lvl1pPr>
          </a:lstStyle>
          <a:p>
            <a:fld id="{6F9EC5CB-E02C-4104-B359-1DA73B213AE1}" type="datetimeFigureOut">
              <a:rPr lang="en-US" smtClean="0"/>
              <a:pPr/>
              <a:t>5/16/2012</a:t>
            </a:fld>
            <a:endParaRPr lang="en-US"/>
          </a:p>
        </p:txBody>
      </p:sp>
      <p:sp>
        <p:nvSpPr>
          <p:cNvPr id="4" name="Footer Placeholder 3"/>
          <p:cNvSpPr>
            <a:spLocks noGrp="1"/>
          </p:cNvSpPr>
          <p:nvPr>
            <p:ph type="ftr" sz="quarter" idx="2"/>
          </p:nvPr>
        </p:nvSpPr>
        <p:spPr>
          <a:xfrm>
            <a:off x="1" y="8817612"/>
            <a:ext cx="3032971" cy="464503"/>
          </a:xfrm>
          <a:prstGeom prst="rect">
            <a:avLst/>
          </a:prstGeom>
        </p:spPr>
        <p:txBody>
          <a:bodyPr vert="horz" lIns="91285" tIns="45642" rIns="91285" bIns="45642" rtlCol="0" anchor="b"/>
          <a:lstStyle>
            <a:lvl1pPr algn="l">
              <a:defRPr sz="1200"/>
            </a:lvl1pPr>
          </a:lstStyle>
          <a:p>
            <a:endParaRPr lang="en-US"/>
          </a:p>
        </p:txBody>
      </p:sp>
      <p:sp>
        <p:nvSpPr>
          <p:cNvPr id="5" name="Slide Number Placeholder 4"/>
          <p:cNvSpPr>
            <a:spLocks noGrp="1"/>
          </p:cNvSpPr>
          <p:nvPr>
            <p:ph type="sldNum" sz="quarter" idx="3"/>
          </p:nvPr>
        </p:nvSpPr>
        <p:spPr>
          <a:xfrm>
            <a:off x="3963147" y="8817612"/>
            <a:ext cx="3032971" cy="464503"/>
          </a:xfrm>
          <a:prstGeom prst="rect">
            <a:avLst/>
          </a:prstGeom>
        </p:spPr>
        <p:txBody>
          <a:bodyPr vert="horz" lIns="91285" tIns="45642" rIns="91285" bIns="45642" rtlCol="0" anchor="b"/>
          <a:lstStyle>
            <a:lvl1pPr algn="r">
              <a:defRPr sz="1200"/>
            </a:lvl1pPr>
          </a:lstStyle>
          <a:p>
            <a:fld id="{8EA5F596-A565-47D9-8E82-97FA1716913F}" type="slidenum">
              <a:rPr lang="en-US" smtClean="0"/>
              <a:pPr/>
              <a:t>‹#›</a:t>
            </a:fld>
            <a:endParaRPr lang="en-US"/>
          </a:p>
        </p:txBody>
      </p:sp>
    </p:spTree>
    <p:extLst>
      <p:ext uri="{BB962C8B-B14F-4D97-AF65-F5344CB8AC3E}">
        <p14:creationId xmlns:p14="http://schemas.microsoft.com/office/powerpoint/2010/main" xmlns="" val="4238226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2971" cy="464503"/>
          </a:xfrm>
          <a:prstGeom prst="rect">
            <a:avLst/>
          </a:prstGeom>
        </p:spPr>
        <p:txBody>
          <a:bodyPr vert="horz" lIns="91285" tIns="45642" rIns="91285" bIns="45642" rtlCol="0"/>
          <a:lstStyle>
            <a:lvl1pPr algn="l">
              <a:defRPr sz="1200"/>
            </a:lvl1pPr>
          </a:lstStyle>
          <a:p>
            <a:endParaRPr lang="en-US"/>
          </a:p>
        </p:txBody>
      </p:sp>
      <p:sp>
        <p:nvSpPr>
          <p:cNvPr id="3" name="Date Placeholder 2"/>
          <p:cNvSpPr>
            <a:spLocks noGrp="1"/>
          </p:cNvSpPr>
          <p:nvPr>
            <p:ph type="dt" idx="1"/>
          </p:nvPr>
        </p:nvSpPr>
        <p:spPr>
          <a:xfrm>
            <a:off x="3963147" y="1"/>
            <a:ext cx="3032971" cy="464503"/>
          </a:xfrm>
          <a:prstGeom prst="rect">
            <a:avLst/>
          </a:prstGeom>
        </p:spPr>
        <p:txBody>
          <a:bodyPr vert="horz" lIns="91285" tIns="45642" rIns="91285" bIns="45642" rtlCol="0"/>
          <a:lstStyle>
            <a:lvl1pPr algn="r">
              <a:defRPr sz="1200"/>
            </a:lvl1pPr>
          </a:lstStyle>
          <a:p>
            <a:fld id="{93CD0360-B7DD-409A-B109-F5D002317353}" type="datetimeFigureOut">
              <a:rPr lang="en-US" smtClean="0"/>
              <a:pPr/>
              <a:t>5/16/2012</a:t>
            </a:fld>
            <a:endParaRPr lang="en-US"/>
          </a:p>
        </p:txBody>
      </p:sp>
      <p:sp>
        <p:nvSpPr>
          <p:cNvPr id="4" name="Slide Image Placeholder 3"/>
          <p:cNvSpPr>
            <a:spLocks noGrp="1" noRot="1" noChangeAspect="1"/>
          </p:cNvSpPr>
          <p:nvPr>
            <p:ph type="sldImg" idx="2"/>
          </p:nvPr>
        </p:nvSpPr>
        <p:spPr>
          <a:xfrm>
            <a:off x="1177925" y="695325"/>
            <a:ext cx="4641850" cy="3481388"/>
          </a:xfrm>
          <a:prstGeom prst="rect">
            <a:avLst/>
          </a:prstGeom>
          <a:noFill/>
          <a:ln w="12700">
            <a:solidFill>
              <a:prstClr val="black"/>
            </a:solidFill>
          </a:ln>
        </p:spPr>
        <p:txBody>
          <a:bodyPr vert="horz" lIns="91285" tIns="45642" rIns="91285" bIns="45642" rtlCol="0" anchor="ctr"/>
          <a:lstStyle/>
          <a:p>
            <a:endParaRPr lang="en-US"/>
          </a:p>
        </p:txBody>
      </p:sp>
      <p:sp>
        <p:nvSpPr>
          <p:cNvPr id="5" name="Notes Placeholder 4"/>
          <p:cNvSpPr>
            <a:spLocks noGrp="1"/>
          </p:cNvSpPr>
          <p:nvPr>
            <p:ph type="body" sz="quarter" idx="3"/>
          </p:nvPr>
        </p:nvSpPr>
        <p:spPr>
          <a:xfrm>
            <a:off x="700404" y="4410392"/>
            <a:ext cx="5596892" cy="4177348"/>
          </a:xfrm>
          <a:prstGeom prst="rect">
            <a:avLst/>
          </a:prstGeom>
        </p:spPr>
        <p:txBody>
          <a:bodyPr vert="horz" lIns="91285" tIns="45642" rIns="91285" bIns="4564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17612"/>
            <a:ext cx="3032971" cy="464503"/>
          </a:xfrm>
          <a:prstGeom prst="rect">
            <a:avLst/>
          </a:prstGeom>
        </p:spPr>
        <p:txBody>
          <a:bodyPr vert="horz" lIns="91285" tIns="45642" rIns="91285" bIns="45642" rtlCol="0" anchor="b"/>
          <a:lstStyle>
            <a:lvl1pPr algn="l">
              <a:defRPr sz="1200"/>
            </a:lvl1pPr>
          </a:lstStyle>
          <a:p>
            <a:endParaRPr lang="en-US"/>
          </a:p>
        </p:txBody>
      </p:sp>
      <p:sp>
        <p:nvSpPr>
          <p:cNvPr id="7" name="Slide Number Placeholder 6"/>
          <p:cNvSpPr>
            <a:spLocks noGrp="1"/>
          </p:cNvSpPr>
          <p:nvPr>
            <p:ph type="sldNum" sz="quarter" idx="5"/>
          </p:nvPr>
        </p:nvSpPr>
        <p:spPr>
          <a:xfrm>
            <a:off x="3963147" y="8817612"/>
            <a:ext cx="3032971" cy="464503"/>
          </a:xfrm>
          <a:prstGeom prst="rect">
            <a:avLst/>
          </a:prstGeom>
        </p:spPr>
        <p:txBody>
          <a:bodyPr vert="horz" lIns="91285" tIns="45642" rIns="91285" bIns="45642" rtlCol="0" anchor="b"/>
          <a:lstStyle>
            <a:lvl1pPr algn="r">
              <a:defRPr sz="1200"/>
            </a:lvl1pPr>
          </a:lstStyle>
          <a:p>
            <a:fld id="{79E2357B-7FAA-434E-849E-AEFDB903030B}" type="slidenum">
              <a:rPr lang="en-US" smtClean="0"/>
              <a:pPr/>
              <a:t>‹#›</a:t>
            </a:fld>
            <a:endParaRPr lang="en-US"/>
          </a:p>
        </p:txBody>
      </p:sp>
    </p:spTree>
    <p:extLst>
      <p:ext uri="{BB962C8B-B14F-4D97-AF65-F5344CB8AC3E}">
        <p14:creationId xmlns:p14="http://schemas.microsoft.com/office/powerpoint/2010/main" xmlns="" val="208336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0EC46EA1-56EA-43C2-AD64-B5A8B72717E8}" type="slidenum">
              <a:rPr lang="en-US" smtClean="0">
                <a:latin typeface="Arial" pitchFamily="34" charset="0"/>
              </a:rPr>
              <a:pPr/>
              <a:t>4</a:t>
            </a:fld>
            <a:endParaRPr lang="en-US" smtClean="0">
              <a:latin typeface="Arial"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6A7868B-CAA5-49CC-AA7A-B7EACB283011}" type="slidenum">
              <a:rPr lang="en-US" smtClean="0">
                <a:latin typeface="Arial" pitchFamily="34" charset="0"/>
              </a:rPr>
              <a:pPr/>
              <a:t>6</a:t>
            </a:fld>
            <a:endParaRPr lang="en-US" smtClean="0">
              <a:latin typeface="Arial"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0EC46EA1-56EA-43C2-AD64-B5A8B72717E8}" type="slidenum">
              <a:rPr lang="en-US" smtClean="0">
                <a:latin typeface="Arial" pitchFamily="34" charset="0"/>
              </a:rPr>
              <a:pPr/>
              <a:t>8</a:t>
            </a:fld>
            <a:endParaRPr lang="en-US" smtClean="0">
              <a:latin typeface="Arial"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0EC46EA1-56EA-43C2-AD64-B5A8B72717E8}" type="slidenum">
              <a:rPr lang="en-US" smtClean="0">
                <a:latin typeface="Arial" pitchFamily="34" charset="0"/>
              </a:rPr>
              <a:pPr/>
              <a:t>10</a:t>
            </a:fld>
            <a:endParaRPr lang="en-US" smtClean="0">
              <a:latin typeface="Arial"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F9D01A8-DCEE-41EE-AAE1-98D3C84B97EA}" type="datetimeFigureOut">
              <a:rPr lang="en-US"/>
              <a:pPr>
                <a:defRPr/>
              </a:pPr>
              <a:t>5/16/2012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00F546-5A33-400E-B18E-A2057131E9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660E6A7-E25F-423E-A8DF-6447F9A1998D}" type="datetimeFigureOut">
              <a:rPr lang="en-US"/>
              <a:pPr>
                <a:defRPr/>
              </a:pPr>
              <a:t>5/16/2012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BADFEF2-6B8D-464A-9788-5632D771CC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5DB3F22-45BC-4887-B62F-E86825FCF9BD}" type="datetimeFigureOut">
              <a:rPr lang="en-US"/>
              <a:pPr>
                <a:defRPr/>
              </a:pPr>
              <a:t>5/16/2012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95FCFB-606E-46DE-9B28-AE0A6B9570E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BE65A1-62D3-4D8A-9025-0E48739EC81B}" type="datetimeFigureOut">
              <a:rPr lang="en-US"/>
              <a:pPr>
                <a:defRPr/>
              </a:pPr>
              <a:t>5/16/2012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DCB05AD-5A8F-4B8C-8B43-D7FAF87F64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1B96C4D-42A1-4456-AF34-0DD8F0AFC9EF}" type="datetimeFigureOut">
              <a:rPr lang="en-US"/>
              <a:pPr>
                <a:defRPr/>
              </a:pPr>
              <a:t>5/16/2012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0C9EAB-3A7A-4C37-8BF8-17D0AB8795C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81626B0-0143-4AD4-8577-7953715D53B6}" type="datetimeFigureOut">
              <a:rPr lang="en-US"/>
              <a:pPr>
                <a:defRPr/>
              </a:pPr>
              <a:t>5/16/2012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3C19449-6446-4070-844B-664C756D07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08ABFE8-8F7C-4EEC-B6BF-9BD845FB8681}" type="datetimeFigureOut">
              <a:rPr lang="en-US"/>
              <a:pPr>
                <a:defRPr/>
              </a:pPr>
              <a:t>5/16/2012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D948C1A-A970-4B2D-B929-1C43CF39422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6E14C79-0BFF-47AC-A6AD-108B90AF5598}" type="datetimeFigureOut">
              <a:rPr lang="en-US"/>
              <a:pPr>
                <a:defRPr/>
              </a:pPr>
              <a:t>5/16/2012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E3FDE02-CF0D-49AA-A277-DE210052B5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4614A08-DB01-4902-BD56-CF1FCF32B398}" type="datetimeFigureOut">
              <a:rPr lang="en-US"/>
              <a:pPr>
                <a:defRPr/>
              </a:pPr>
              <a:t>5/16/2012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E473B72-BA8B-4860-A65E-04746F6CEC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24CAC5A-EC72-49DB-B792-8F32F457D94F}" type="datetimeFigureOut">
              <a:rPr lang="en-US"/>
              <a:pPr>
                <a:defRPr/>
              </a:pPr>
              <a:t>5/16/2012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50BAAF-92F4-4C7E-A6EF-0B2EF1CF17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F5E71F8-0E4B-429B-A45F-50A767803508}" type="datetimeFigureOut">
              <a:rPr lang="en-US"/>
              <a:pPr>
                <a:defRPr/>
              </a:pPr>
              <a:t>5/16/2012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7485DA9-586F-4F96-B0AC-9977566BAD5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994FAF2-562E-48BE-B7BD-B4900E6FEF0A}" type="datetimeFigureOut">
              <a:rPr lang="en-US"/>
              <a:pPr>
                <a:defRPr/>
              </a:pPr>
              <a:t>5/16/2012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E1CF58-27A6-4B77-96D0-CF79433701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Microsoft_Office_Excel_97-2003_Worksheet4.xls"/></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Microsoft_Office_Excel_97-2003_Worksheet2.xls"/></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Microsoft_Office_Excel_97-2003_Worksheet3.xls"/></Relationships>
</file>

<file path=ppt/slides/_rels/slide9.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descr="VA Logo"/>
          <p:cNvPicPr>
            <a:picLocks noChangeAspect="1" noChangeArrowheads="1"/>
          </p:cNvPicPr>
          <p:nvPr/>
        </p:nvPicPr>
        <p:blipFill>
          <a:blip r:embed="rId2" cstate="print"/>
          <a:srcRect/>
          <a:stretch>
            <a:fillRect/>
          </a:stretch>
        </p:blipFill>
        <p:spPr bwMode="auto">
          <a:xfrm>
            <a:off x="3200400" y="609600"/>
            <a:ext cx="3124200" cy="2800350"/>
          </a:xfrm>
          <a:prstGeom prst="rect">
            <a:avLst/>
          </a:prstGeom>
          <a:noFill/>
          <a:ln w="9525">
            <a:noFill/>
            <a:miter lim="800000"/>
            <a:headEnd/>
            <a:tailEnd/>
          </a:ln>
        </p:spPr>
      </p:pic>
      <p:sp>
        <p:nvSpPr>
          <p:cNvPr id="8" name="TextBox 7"/>
          <p:cNvSpPr txBox="1"/>
          <p:nvPr/>
        </p:nvSpPr>
        <p:spPr>
          <a:xfrm>
            <a:off x="1905000" y="3657600"/>
            <a:ext cx="5562600" cy="2523768"/>
          </a:xfrm>
          <a:prstGeom prst="rect">
            <a:avLst/>
          </a:prstGeom>
          <a:noFill/>
        </p:spPr>
        <p:txBody>
          <a:bodyPr>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r>
              <a:rPr lang="en-US" sz="20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rPr>
              <a:t>MONTHLY</a:t>
            </a:r>
          </a:p>
          <a:p>
            <a:pPr algn="ctr">
              <a:defRPr/>
            </a:pPr>
            <a:endParaRPr lang="en-US" sz="20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endParaRPr>
          </a:p>
          <a:p>
            <a:pPr algn="ctr">
              <a:defRPr/>
            </a:pPr>
            <a:r>
              <a:rPr lang="en-US" sz="20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rPr>
              <a:t>PERFORMANCE  REVIEW</a:t>
            </a:r>
          </a:p>
          <a:p>
            <a:pPr algn="ctr">
              <a:defRPr/>
            </a:pPr>
            <a:endParaRPr lang="en-US" sz="20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endParaRPr>
          </a:p>
          <a:p>
            <a:pPr algn="ctr">
              <a:defRPr/>
            </a:pPr>
            <a:r>
              <a:rPr lang="en-US" sz="20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rPr>
              <a:t>[FINANCE]</a:t>
            </a:r>
          </a:p>
          <a:p>
            <a:pPr algn="ctr">
              <a:defRPr/>
            </a:pPr>
            <a:endParaRPr lang="en-US" sz="20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endParaRPr>
          </a:p>
          <a:p>
            <a:pPr algn="ctr">
              <a:defRPr/>
            </a:pPr>
            <a:r>
              <a:rPr lang="en-US" sz="2000" b="1" dirty="0" smtClean="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rPr>
              <a:t>April 2012</a:t>
            </a:r>
            <a:endParaRPr lang="en-US" sz="2000" b="1" dirty="0">
              <a:ln>
                <a:prstDash val="solid"/>
              </a:ln>
              <a:solidFill>
                <a:srgbClr val="0070C0"/>
              </a:solidFill>
              <a:effectLst>
                <a:outerShdw blurRad="88000" dist="50800" dir="5040000" algn="tl">
                  <a:schemeClr val="accent4">
                    <a:tint val="80000"/>
                    <a:satMod val="250000"/>
                    <a:alpha val="45000"/>
                  </a:schemeClr>
                </a:outerShdw>
              </a:effectLst>
            </a:endParaRPr>
          </a:p>
          <a:p>
            <a:pPr algn="ctr">
              <a:defRPr/>
            </a:pPr>
            <a:endParaRPr 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7" name="Group 3"/>
          <p:cNvGraphicFramePr>
            <a:graphicFrameLocks noGrp="1"/>
          </p:cNvGraphicFramePr>
          <p:nvPr>
            <p:extLst>
              <p:ext uri="{D42A27DB-BD31-4B8C-83A1-F6EECF244321}">
                <p14:modId xmlns:p14="http://schemas.microsoft.com/office/powerpoint/2010/main" xmlns="" val="3965199316"/>
              </p:ext>
            </p:extLst>
          </p:nvPr>
        </p:nvGraphicFramePr>
        <p:xfrm>
          <a:off x="6851650" y="0"/>
          <a:ext cx="2292350" cy="991553"/>
        </p:xfrm>
        <a:graphic>
          <a:graphicData uri="http://schemas.openxmlformats.org/drawingml/2006/table">
            <a:tbl>
              <a:tblPr/>
              <a:tblGrid>
                <a:gridCol w="1544638"/>
                <a:gridCol w="74771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Current Month (Apr)</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smtClean="0">
                        <a:ln>
                          <a:noFill/>
                        </a:ln>
                        <a:solidFill>
                          <a:srgbClr val="00B05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Next Month (May)</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smtClean="0">
                        <a:ln>
                          <a:noFill/>
                        </a:ln>
                        <a:solidFill>
                          <a:srgbClr val="00B05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  N/A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136" name="Rectangle 26"/>
          <p:cNvSpPr>
            <a:spLocks noChangeArrowheads="1"/>
          </p:cNvSpPr>
          <p:nvPr/>
        </p:nvSpPr>
        <p:spPr bwMode="auto">
          <a:xfrm>
            <a:off x="3657600" y="914400"/>
            <a:ext cx="5248275" cy="1244600"/>
          </a:xfrm>
          <a:prstGeom prst="rect">
            <a:avLst/>
          </a:prstGeom>
          <a:noFill/>
          <a:ln w="9525">
            <a:noFill/>
            <a:miter lim="800000"/>
            <a:headEnd/>
            <a:tailEnd/>
          </a:ln>
        </p:spPr>
        <p:txBody>
          <a:bodyPr anchor="ctr"/>
          <a:lstStyle/>
          <a:p>
            <a:pPr algn="ctr"/>
            <a:r>
              <a:rPr lang="en-US" sz="1600" dirty="0" smtClean="0">
                <a:solidFill>
                  <a:srgbClr val="0000FF"/>
                </a:solidFill>
                <a:latin typeface="Arial Rounded MT Bold" pitchFamily="34" charset="0"/>
              </a:rPr>
              <a:t>Metrics Detail: </a:t>
            </a:r>
            <a:r>
              <a:rPr lang="en-US" sz="1600" dirty="0">
                <a:solidFill>
                  <a:srgbClr val="0000FF"/>
                </a:solidFill>
                <a:latin typeface="Arial Rounded MT Bold" pitchFamily="34" charset="0"/>
              </a:rPr>
              <a:t/>
            </a:r>
            <a:br>
              <a:rPr lang="en-US" sz="1600" dirty="0">
                <a:solidFill>
                  <a:srgbClr val="0000FF"/>
                </a:solidFill>
                <a:latin typeface="Arial Rounded MT Bold" pitchFamily="34" charset="0"/>
              </a:rPr>
            </a:br>
            <a:r>
              <a:rPr lang="en-US" sz="1600" dirty="0" smtClean="0">
                <a:solidFill>
                  <a:srgbClr val="800000"/>
                </a:solidFill>
                <a:latin typeface="Arial Rounded MT Bold" pitchFamily="34" charset="0"/>
              </a:rPr>
              <a:t> Commercial Vendor Payment Timeliness</a:t>
            </a:r>
          </a:p>
          <a:p>
            <a:pPr algn="ctr"/>
            <a:r>
              <a:rPr lang="en-US" sz="1600" dirty="0" smtClean="0">
                <a:solidFill>
                  <a:srgbClr val="800000"/>
                </a:solidFill>
                <a:latin typeface="Arial Rounded MT Bold" pitchFamily="34" charset="0"/>
              </a:rPr>
              <a:t> </a:t>
            </a:r>
            <a:r>
              <a:rPr lang="en-US" sz="1600" b="1" dirty="0" smtClean="0"/>
              <a:t>Timeliness Exceeds </a:t>
            </a:r>
            <a:r>
              <a:rPr lang="en-US" sz="1600" b="1" dirty="0"/>
              <a:t>Goal </a:t>
            </a:r>
            <a:r>
              <a:rPr lang="en-US" sz="1600" dirty="0">
                <a:solidFill>
                  <a:srgbClr val="0000FF"/>
                </a:solidFill>
                <a:latin typeface="Arial Rounded MT Bold" pitchFamily="34" charset="0"/>
              </a:rPr>
              <a:t/>
            </a:r>
            <a:br>
              <a:rPr lang="en-US" sz="1600" dirty="0">
                <a:solidFill>
                  <a:srgbClr val="0000FF"/>
                </a:solidFill>
                <a:latin typeface="Arial Rounded MT Bold" pitchFamily="34" charset="0"/>
              </a:rPr>
            </a:br>
            <a:r>
              <a:rPr lang="en-US" sz="1600" dirty="0">
                <a:latin typeface="Arial Rounded MT Bold" pitchFamily="34" charset="0"/>
              </a:rPr>
              <a:t> </a:t>
            </a:r>
            <a:endParaRPr lang="en-US" sz="1400" dirty="0">
              <a:latin typeface="Arial Rounded MT Bold" pitchFamily="34" charset="0"/>
            </a:endParaRPr>
          </a:p>
        </p:txBody>
      </p:sp>
      <p:graphicFrame>
        <p:nvGraphicFramePr>
          <p:cNvPr id="93211" name="Group 27"/>
          <p:cNvGraphicFramePr>
            <a:graphicFrameLocks noGrp="1"/>
          </p:cNvGraphicFramePr>
          <p:nvPr/>
        </p:nvGraphicFramePr>
        <p:xfrm>
          <a:off x="0" y="0"/>
          <a:ext cx="2971800" cy="1813561"/>
        </p:xfrm>
        <a:graphic>
          <a:graphicData uri="http://schemas.openxmlformats.org/drawingml/2006/table">
            <a:tbl>
              <a:tblPr/>
              <a:tblGrid>
                <a:gridCol w="914400"/>
                <a:gridCol w="2057400"/>
              </a:tblGrid>
              <a:tr h="227013">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365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OM</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5113">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Metric Type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Performance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rPr>
                        <a:t>Improve Management and Support Services Timeliness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5157" name="TextBox 16"/>
          <p:cNvSpPr txBox="1">
            <a:spLocks noChangeArrowheads="1"/>
          </p:cNvSpPr>
          <p:nvPr/>
        </p:nvSpPr>
        <p:spPr bwMode="auto">
          <a:xfrm>
            <a:off x="5562600" y="838200"/>
            <a:ext cx="914400" cy="369888"/>
          </a:xfrm>
          <a:prstGeom prst="rect">
            <a:avLst/>
          </a:prstGeom>
          <a:noFill/>
          <a:ln w="9525">
            <a:noFill/>
            <a:miter lim="800000"/>
            <a:headEnd/>
            <a:tailEnd/>
          </a:ln>
        </p:spPr>
        <p:txBody>
          <a:bodyPr>
            <a:spAutoFit/>
          </a:bodyPr>
          <a:lstStyle/>
          <a:p>
            <a:endParaRPr lang="en-US"/>
          </a:p>
        </p:txBody>
      </p:sp>
      <p:sp>
        <p:nvSpPr>
          <p:cNvPr id="5159" name="Slide Number Placeholder 16"/>
          <p:cNvSpPr>
            <a:spLocks noGrp="1"/>
          </p:cNvSpPr>
          <p:nvPr>
            <p:ph type="sldNum" sz="quarter" idx="11"/>
          </p:nvPr>
        </p:nvSpPr>
        <p:spPr>
          <a:xfrm>
            <a:off x="6553200" y="6356350"/>
            <a:ext cx="2133600" cy="365125"/>
          </a:xfrm>
          <a:noFill/>
        </p:spPr>
        <p:txBody>
          <a:bodyPr/>
          <a:lstStyle/>
          <a:p>
            <a:fld id="{B0756BEF-E3B6-4B30-98B6-41D82E769A60}" type="slidenum">
              <a:rPr lang="en-US" smtClean="0">
                <a:latin typeface="Arial" pitchFamily="34" charset="0"/>
              </a:rPr>
              <a:pPr/>
              <a:t>10</a:t>
            </a:fld>
            <a:endParaRPr lang="en-US" smtClean="0">
              <a:latin typeface="Arial" pitchFamily="34" charset="0"/>
            </a:endParaRPr>
          </a:p>
        </p:txBody>
      </p:sp>
      <p:sp>
        <p:nvSpPr>
          <p:cNvPr id="5161" name="Date Placeholder 1"/>
          <p:cNvSpPr>
            <a:spLocks noGrp="1"/>
          </p:cNvSpPr>
          <p:nvPr>
            <p:ph type="dt" sz="quarter" idx="10"/>
          </p:nvPr>
        </p:nvSpPr>
        <p:spPr>
          <a:xfrm>
            <a:off x="457200" y="6492875"/>
            <a:ext cx="2938463" cy="365125"/>
          </a:xfrm>
          <a:noFill/>
        </p:spPr>
        <p:txBody>
          <a:bodyPr/>
          <a:lstStyle/>
          <a:p>
            <a:r>
              <a:rPr lang="en-US" dirty="0" smtClean="0">
                <a:latin typeface="Arial" pitchFamily="34" charset="0"/>
              </a:rPr>
              <a:t>SG4 - Data Through April 2012</a:t>
            </a:r>
          </a:p>
        </p:txBody>
      </p:sp>
      <p:sp>
        <p:nvSpPr>
          <p:cNvPr id="5162" name="Oval 28"/>
          <p:cNvSpPr>
            <a:spLocks noChangeArrowheads="1"/>
          </p:cNvSpPr>
          <p:nvPr/>
        </p:nvSpPr>
        <p:spPr bwMode="auto">
          <a:xfrm>
            <a:off x="8610600" y="3048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5163" name="Oval 28"/>
          <p:cNvSpPr>
            <a:spLocks noChangeArrowheads="1"/>
          </p:cNvSpPr>
          <p:nvPr/>
        </p:nvSpPr>
        <p:spPr bwMode="auto">
          <a:xfrm>
            <a:off x="8610600" y="5334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graphicFrame>
        <p:nvGraphicFramePr>
          <p:cNvPr id="36867" name="Object 2"/>
          <p:cNvGraphicFramePr>
            <a:graphicFrameLocks noGrp="1" noChangeAspect="1"/>
          </p:cNvGraphicFramePr>
          <p:nvPr>
            <p:extLst>
              <p:ext uri="{D42A27DB-BD31-4B8C-83A1-F6EECF244321}">
                <p14:modId xmlns:p14="http://schemas.microsoft.com/office/powerpoint/2010/main" xmlns="" val="1061755968"/>
              </p:ext>
            </p:extLst>
          </p:nvPr>
        </p:nvGraphicFramePr>
        <p:xfrm>
          <a:off x="685800" y="1981200"/>
          <a:ext cx="8286750" cy="4760913"/>
        </p:xfrm>
        <a:graphic>
          <a:graphicData uri="http://schemas.openxmlformats.org/presentationml/2006/ole">
            <p:oleObj spid="_x0000_s88090" name="Worksheet" r:id="rId4" imgW="8534490" imgH="5810186" progId="Excel.Sheet.8">
              <p:embed/>
            </p:oleObj>
          </a:graphicData>
        </a:graphic>
      </p:graphicFrame>
      <p:sp>
        <p:nvSpPr>
          <p:cNvPr id="12" name="TextBox 11"/>
          <p:cNvSpPr txBox="1"/>
          <p:nvPr/>
        </p:nvSpPr>
        <p:spPr>
          <a:xfrm>
            <a:off x="1447800" y="3048000"/>
            <a:ext cx="1524000" cy="577081"/>
          </a:xfrm>
          <a:prstGeom prst="rect">
            <a:avLst/>
          </a:prstGeom>
          <a:noFill/>
        </p:spPr>
        <p:txBody>
          <a:bodyPr wrap="square" rtlCol="0">
            <a:spAutoFit/>
          </a:bodyPr>
          <a:lstStyle/>
          <a:p>
            <a:r>
              <a:rPr lang="en-US" sz="1050" dirty="0" smtClean="0"/>
              <a:t>Percent Paid Within Prompt Payment Act Guidelines</a:t>
            </a:r>
            <a:endParaRPr lang="en-US" sz="105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57200" y="536575"/>
            <a:ext cx="8229600" cy="1143000"/>
          </a:xfrm>
        </p:spPr>
        <p:txBody>
          <a:bodyPr/>
          <a:lstStyle/>
          <a:p>
            <a:pPr eaLnBrk="1" hangingPunct="1"/>
            <a:r>
              <a:rPr lang="en-US" sz="2500" u="sng" dirty="0" smtClean="0"/>
              <a:t>Slide F</a:t>
            </a:r>
            <a:r>
              <a:rPr lang="en-US" sz="2500" smtClean="0"/>
              <a:t/>
            </a:r>
            <a:br>
              <a:rPr lang="en-US" sz="2500" smtClean="0"/>
            </a:br>
            <a:r>
              <a:rPr lang="en-US" sz="2200" smtClean="0"/>
              <a:t> </a:t>
            </a:r>
            <a:r>
              <a:rPr lang="en-US" sz="2200" dirty="0" smtClean="0"/>
              <a:t>Training Status of Project Managers Assigned to Major Initiatives</a:t>
            </a:r>
            <a:endParaRPr lang="en-US" sz="2500" dirty="0" smtClean="0"/>
          </a:p>
        </p:txBody>
      </p:sp>
      <p:sp>
        <p:nvSpPr>
          <p:cNvPr id="4" name="Content Placeholder 2"/>
          <p:cNvSpPr txBox="1">
            <a:spLocks/>
          </p:cNvSpPr>
          <p:nvPr/>
        </p:nvSpPr>
        <p:spPr bwMode="auto">
          <a:xfrm>
            <a:off x="482600" y="1917701"/>
            <a:ext cx="8229600" cy="3148013"/>
          </a:xfrm>
          <a:prstGeom prst="rect">
            <a:avLst/>
          </a:prstGeom>
          <a:noFill/>
          <a:ln w="9525">
            <a:noFill/>
            <a:miter lim="800000"/>
            <a:headEnd/>
            <a:tailEnd/>
          </a:ln>
        </p:spPr>
        <p:txBody>
          <a:bodyPr/>
          <a:lstStyle/>
          <a:p>
            <a:pPr marL="800100" lvl="1" indent="-342900" eaLnBrk="0" fontAlgn="auto" hangingPunct="0">
              <a:spcBef>
                <a:spcPct val="20000"/>
              </a:spcBef>
              <a:spcAft>
                <a:spcPts val="0"/>
              </a:spcAft>
              <a:defRPr/>
            </a:pPr>
            <a:endParaRPr lang="en-US" sz="2000" dirty="0">
              <a:latin typeface="+mn-lt"/>
              <a:cs typeface="+mn-cs"/>
            </a:endParaRPr>
          </a:p>
          <a:p>
            <a:pPr marL="800100" lvl="1" indent="-342900" eaLnBrk="0" fontAlgn="auto" hangingPunct="0">
              <a:spcBef>
                <a:spcPct val="20000"/>
              </a:spcBef>
              <a:spcAft>
                <a:spcPts val="0"/>
              </a:spcAft>
              <a:buFontTx/>
              <a:buChar char="•"/>
              <a:defRPr/>
            </a:pPr>
            <a:r>
              <a:rPr lang="en-US" sz="2000" dirty="0" smtClean="0">
                <a:ea typeface="Calibri"/>
                <a:cs typeface="Times New Roman"/>
              </a:rPr>
              <a:t>OPP snapshot of PM training is correct</a:t>
            </a:r>
          </a:p>
          <a:p>
            <a:pPr marL="800100" lvl="1" indent="-342900" eaLnBrk="0" fontAlgn="auto" hangingPunct="0">
              <a:spcBef>
                <a:spcPct val="20000"/>
              </a:spcBef>
              <a:spcAft>
                <a:spcPts val="0"/>
              </a:spcAft>
              <a:defRPr/>
            </a:pPr>
            <a:endParaRPr lang="en-US" sz="2000" dirty="0">
              <a:latin typeface="+mn-lt"/>
              <a:cs typeface="+mn-cs"/>
            </a:endParaRPr>
          </a:p>
          <a:p>
            <a:pPr marL="1257300" lvl="2" indent="-342900" eaLnBrk="0" fontAlgn="auto" hangingPunct="0">
              <a:spcBef>
                <a:spcPct val="20000"/>
              </a:spcBef>
              <a:spcAft>
                <a:spcPts val="0"/>
              </a:spcAft>
              <a:buFontTx/>
              <a:buChar char="•"/>
              <a:defRPr/>
            </a:pPr>
            <a:endParaRPr lang="en-US" kern="0" dirty="0">
              <a:latin typeface="+mn-lt"/>
              <a:cs typeface="+mn-cs"/>
            </a:endParaRPr>
          </a:p>
        </p:txBody>
      </p:sp>
      <p:sp>
        <p:nvSpPr>
          <p:cNvPr id="5" name="TextBox 4"/>
          <p:cNvSpPr txBox="1"/>
          <p:nvPr/>
        </p:nvSpPr>
        <p:spPr>
          <a:xfrm>
            <a:off x="6053138" y="1"/>
            <a:ext cx="3090863" cy="307777"/>
          </a:xfrm>
          <a:prstGeom prst="rect">
            <a:avLst/>
          </a:prstGeom>
          <a:solidFill>
            <a:schemeClr val="accent2"/>
          </a:solidFill>
        </p:spPr>
        <p:txBody>
          <a:bodyPr>
            <a:spAutoFit/>
          </a:bodyPr>
          <a:lstStyle/>
          <a:p>
            <a:pPr algn="r" fontAlgn="auto">
              <a:spcBef>
                <a:spcPts val="0"/>
              </a:spcBef>
              <a:spcAft>
                <a:spcPts val="0"/>
              </a:spcAft>
              <a:defRPr/>
            </a:pPr>
            <a:r>
              <a:rPr lang="en-US" sz="1400" kern="0" dirty="0">
                <a:solidFill>
                  <a:schemeClr val="bg1"/>
                </a:solidFill>
                <a:latin typeface="+mn-lt"/>
                <a:cs typeface="+mn-cs"/>
              </a:rPr>
              <a:t>Systems to Drive </a:t>
            </a:r>
            <a:r>
              <a:rPr lang="en-US" sz="1400" kern="0" dirty="0" smtClean="0">
                <a:solidFill>
                  <a:schemeClr val="bg1"/>
                </a:solidFill>
                <a:latin typeface="+mn-lt"/>
                <a:cs typeface="+mn-cs"/>
              </a:rPr>
              <a:t>Performance</a:t>
            </a:r>
            <a:endParaRPr lang="en-US" sz="1400" dirty="0">
              <a:solidFill>
                <a:schemeClr val="bg1"/>
              </a:solidFill>
              <a:latin typeface="+mn-lt"/>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4918269"/>
          </a:xfrm>
          <a:prstGeom prst="rect">
            <a:avLst/>
          </a:prstGeom>
          <a:ln>
            <a:noFill/>
          </a:ln>
        </p:spPr>
        <p:txBody>
          <a:bodyPr>
            <a:spAutoFit/>
          </a:bodyPr>
          <a:lstStyle/>
          <a:p>
            <a:pPr eaLnBrk="1" hangingPunct="1">
              <a:defRPr/>
            </a:pPr>
            <a:r>
              <a:rPr lang="en-US" sz="1400" b="1" i="1" dirty="0" smtClean="0">
                <a:latin typeface="Arial Narrow" pitchFamily="34" charset="0"/>
                <a:cs typeface="Arial" pitchFamily="34" charset="0"/>
              </a:rPr>
              <a:t>Note:  </a:t>
            </a:r>
            <a:r>
              <a:rPr lang="en-US" sz="1400" i="1" dirty="0" smtClean="0">
                <a:latin typeface="Arial Narrow" pitchFamily="34" charset="0"/>
                <a:cs typeface="Arial" pitchFamily="34" charset="0"/>
              </a:rPr>
              <a:t>OMB instructed Agencies to accelerate payments to small businesses with the goal of paying small businesses within 15 days of receipt of appropriate documentation.  Delivery of goods and acceptance of services must still occur before making payment. VA has for many years used existing authority in the Prompt Payment Act to accelerate commercial vendor small business payments after receiving all proper documentation, including acceptance.  Entities designated as small businesses are submitted for payment through FMS (not money managed) when acceptance occurs.  </a:t>
            </a:r>
          </a:p>
          <a:p>
            <a:pPr marL="456379" indent="-456379" eaLnBrk="1" hangingPunct="1">
              <a:lnSpc>
                <a:spcPct val="80000"/>
              </a:lnSpc>
              <a:defRPr/>
            </a:pPr>
            <a:endParaRPr lang="en-US" sz="1200" b="1" dirty="0" smtClean="0">
              <a:latin typeface="Arial Narrow" pitchFamily="34" charset="0"/>
              <a:cs typeface="Arial" charset="0"/>
            </a:endParaRPr>
          </a:p>
          <a:p>
            <a:pPr>
              <a:lnSpc>
                <a:spcPct val="80000"/>
              </a:lnSpc>
              <a:defRPr/>
            </a:pPr>
            <a:r>
              <a:rPr lang="en-US" sz="1400" b="1" dirty="0" smtClean="0">
                <a:latin typeface="Arial Narrow" pitchFamily="34" charset="0"/>
                <a:cs typeface="Arial" pitchFamily="34" charset="0"/>
              </a:rPr>
              <a:t>April 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marL="182804" indent="-182804" eaLnBrk="1" hangingPunct="1">
              <a:lnSpc>
                <a:spcPct val="80000"/>
              </a:lnSpc>
              <a:buFontTx/>
              <a:buChar char="•"/>
              <a:defRPr/>
            </a:pPr>
            <a:r>
              <a:rPr lang="en-US" sz="1400" dirty="0">
                <a:latin typeface="Arial Narrow" pitchFamily="34" charset="0"/>
                <a:cs typeface="Arial" charset="0"/>
              </a:rPr>
              <a:t>VA </a:t>
            </a:r>
            <a:r>
              <a:rPr lang="en-US" sz="1400" dirty="0" smtClean="0">
                <a:latin typeface="Arial Narrow" pitchFamily="34" charset="0"/>
                <a:cs typeface="Arial" charset="0"/>
              </a:rPr>
              <a:t>paid 85 percent of small business invoices in April within the 15 day timeliness metric bettering the VA goal </a:t>
            </a:r>
          </a:p>
          <a:p>
            <a:pPr marL="166688" lvl="1" indent="-166688">
              <a:lnSpc>
                <a:spcPct val="80000"/>
              </a:lnSpc>
              <a:buFontTx/>
              <a:buChar char="•"/>
              <a:defRPr/>
            </a:pPr>
            <a:r>
              <a:rPr lang="en-US" sz="1400" dirty="0" smtClean="0">
                <a:latin typeface="Arial Narrow" pitchFamily="34" charset="0"/>
              </a:rPr>
              <a:t>Station 791 (Denver Acquisition &amp; Logistics Center) initiated a new high volume small business contract for the repair of hearing aids which were paid within the 15 day timeliness metric which has helped boost payment timeliness</a:t>
            </a:r>
          </a:p>
          <a:p>
            <a:pPr marL="166688" lvl="1" indent="-166688">
              <a:lnSpc>
                <a:spcPct val="80000"/>
              </a:lnSpc>
              <a:buFontTx/>
              <a:buChar char="•"/>
              <a:defRPr/>
            </a:pPr>
            <a:r>
              <a:rPr lang="en-US" sz="1400" dirty="0" smtClean="0">
                <a:latin typeface="Arial Narrow" pitchFamily="34" charset="0"/>
              </a:rPr>
              <a:t>FSC  has issued a notice to VA stations highlighting the OMB goal and encouraged timely certification of invoices and receipt processing during VHA Fiscal Officers Calls</a:t>
            </a:r>
          </a:p>
          <a:p>
            <a:pPr marL="166688" lvl="1" indent="-166688">
              <a:lnSpc>
                <a:spcPct val="80000"/>
              </a:lnSpc>
              <a:buFontTx/>
              <a:buChar char="•"/>
              <a:defRPr/>
            </a:pPr>
            <a:r>
              <a:rPr lang="en-US" sz="1400" dirty="0" smtClean="0">
                <a:latin typeface="Arial Narrow" pitchFamily="34" charset="0"/>
              </a:rPr>
              <a:t>FSC has an ongoing mail campaign to vendors to promote ways to shorten the payment cycle time and obtain payment information by using Electronic Funds Transfer (EFT), Electronic Invoicing, Central Contractor Registration (CCR), and FSC’s Vendor Inquiry System (VIS) web portal to monitor payment information</a:t>
            </a:r>
          </a:p>
          <a:p>
            <a:pPr marL="166688" lvl="1" indent="-166688">
              <a:lnSpc>
                <a:spcPct val="80000"/>
              </a:lnSpc>
              <a:buFontTx/>
              <a:buChar char="•"/>
              <a:defRPr/>
            </a:pPr>
            <a:r>
              <a:rPr lang="en-US" sz="1400" dirty="0" smtClean="0">
                <a:latin typeface="Arial Narrow" pitchFamily="34" charset="0"/>
              </a:rPr>
              <a:t>FSC continues to analyze small business payment data to identify opportunities to further increase payment timeliness and will work with Administrations/Stations to identify causes for delayed payments and potential procedures for accelerating payments</a:t>
            </a:r>
          </a:p>
          <a:p>
            <a:pPr marL="640004" lvl="1" indent="-182804">
              <a:lnSpc>
                <a:spcPct val="80000"/>
              </a:lnSpc>
              <a:buFontTx/>
              <a:buChar char="•"/>
              <a:defRPr/>
            </a:pPr>
            <a:endParaRPr lang="en-US" sz="1400" dirty="0" smtClean="0">
              <a:latin typeface="Arial Narrow" pitchFamily="34" charset="0"/>
              <a:cs typeface="Arial" charset="0"/>
            </a:endParaRPr>
          </a:p>
          <a:p>
            <a:pPr marL="457014" indent="-457014" eaLnBrk="1" hangingPunct="1">
              <a:defRPr/>
            </a:pPr>
            <a:endParaRPr lang="en-US" sz="1200" b="1"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endParaRPr lang="en-US" sz="1000" dirty="0">
              <a:latin typeface="Arial Narrow" pitchFamily="34" charset="0"/>
            </a:endParaRPr>
          </a:p>
          <a:p>
            <a:pPr marL="457014" indent="-457014" eaLnBrk="1" hangingPunct="1">
              <a:defRPr/>
            </a:pPr>
            <a:r>
              <a:rPr lang="en-US" sz="1000" b="1" dirty="0">
                <a:latin typeface="Arial Narrow" pitchFamily="34" charset="0"/>
              </a:rPr>
              <a:t>Approved by:</a:t>
            </a:r>
            <a:r>
              <a:rPr lang="en-US" sz="1000" dirty="0">
                <a:latin typeface="Arial Narrow" pitchFamily="34" charset="0"/>
              </a:rPr>
              <a:t>  </a:t>
            </a:r>
            <a:r>
              <a:rPr lang="en-US" sz="1000" dirty="0" smtClean="0">
                <a:latin typeface="Arial Narrow" pitchFamily="34" charset="0"/>
              </a:rPr>
              <a:t>Rodney Wood, Director, VA Financial Services Center, (512) 460-5000</a:t>
            </a:r>
            <a:endParaRPr lang="en-US" sz="1000" dirty="0">
              <a:latin typeface="Arial Narrow" pitchFamily="34" charset="0"/>
            </a:endParaRP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May 9, 2012</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Small Business Payments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7" name="Group 3"/>
          <p:cNvGraphicFramePr>
            <a:graphicFrameLocks noGrp="1"/>
          </p:cNvGraphicFramePr>
          <p:nvPr>
            <p:extLst>
              <p:ext uri="{D42A27DB-BD31-4B8C-83A1-F6EECF244321}">
                <p14:modId xmlns:p14="http://schemas.microsoft.com/office/powerpoint/2010/main" xmlns="" val="2121794361"/>
              </p:ext>
            </p:extLst>
          </p:nvPr>
        </p:nvGraphicFramePr>
        <p:xfrm>
          <a:off x="6851650" y="0"/>
          <a:ext cx="2292350" cy="991553"/>
        </p:xfrm>
        <a:graphic>
          <a:graphicData uri="http://schemas.openxmlformats.org/drawingml/2006/table">
            <a:tbl>
              <a:tblPr/>
              <a:tblGrid>
                <a:gridCol w="1544638"/>
                <a:gridCol w="74771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Current Month (Apr)</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smtClean="0">
                        <a:ln>
                          <a:noFill/>
                        </a:ln>
                        <a:solidFill>
                          <a:srgbClr val="00B05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Next Month (May)</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smtClean="0">
                        <a:ln>
                          <a:noFill/>
                        </a:ln>
                        <a:solidFill>
                          <a:srgbClr val="00B05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   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136" name="Rectangle 26"/>
          <p:cNvSpPr>
            <a:spLocks noChangeArrowheads="1"/>
          </p:cNvSpPr>
          <p:nvPr/>
        </p:nvSpPr>
        <p:spPr bwMode="auto">
          <a:xfrm>
            <a:off x="3657600" y="914400"/>
            <a:ext cx="5248275" cy="1244600"/>
          </a:xfrm>
          <a:prstGeom prst="rect">
            <a:avLst/>
          </a:prstGeom>
          <a:noFill/>
          <a:ln w="9525">
            <a:noFill/>
            <a:miter lim="800000"/>
            <a:headEnd/>
            <a:tailEnd/>
          </a:ln>
        </p:spPr>
        <p:txBody>
          <a:bodyPr anchor="ctr"/>
          <a:lstStyle/>
          <a:p>
            <a:pPr algn="ctr"/>
            <a:r>
              <a:rPr lang="en-US" sz="1600" dirty="0" smtClean="0">
                <a:solidFill>
                  <a:srgbClr val="0000FF"/>
                </a:solidFill>
                <a:latin typeface="Arial Rounded MT Bold" pitchFamily="34" charset="0"/>
              </a:rPr>
              <a:t>Metrics Detail: </a:t>
            </a:r>
            <a:r>
              <a:rPr lang="en-US" sz="1600" dirty="0">
                <a:solidFill>
                  <a:srgbClr val="0000FF"/>
                </a:solidFill>
                <a:latin typeface="Arial Rounded MT Bold" pitchFamily="34" charset="0"/>
              </a:rPr>
              <a:t/>
            </a:r>
            <a:br>
              <a:rPr lang="en-US" sz="1600" dirty="0">
                <a:solidFill>
                  <a:srgbClr val="0000FF"/>
                </a:solidFill>
                <a:latin typeface="Arial Rounded MT Bold" pitchFamily="34" charset="0"/>
              </a:rPr>
            </a:br>
            <a:r>
              <a:rPr lang="en-US" sz="1600" dirty="0" smtClean="0">
                <a:solidFill>
                  <a:srgbClr val="800000"/>
                </a:solidFill>
                <a:latin typeface="Arial Rounded MT Bold" pitchFamily="34" charset="0"/>
              </a:rPr>
              <a:t> Commercial Small Business Payment Timeliness</a:t>
            </a:r>
          </a:p>
          <a:p>
            <a:pPr algn="ctr"/>
            <a:r>
              <a:rPr lang="en-US" sz="1600" b="1" dirty="0" smtClean="0"/>
              <a:t>Timeliness Exceeds Goal </a:t>
            </a:r>
            <a:r>
              <a:rPr lang="en-US" sz="1600" dirty="0">
                <a:solidFill>
                  <a:srgbClr val="0000FF"/>
                </a:solidFill>
                <a:latin typeface="Arial Rounded MT Bold" pitchFamily="34" charset="0"/>
              </a:rPr>
              <a:t/>
            </a:r>
            <a:br>
              <a:rPr lang="en-US" sz="1600" dirty="0">
                <a:solidFill>
                  <a:srgbClr val="0000FF"/>
                </a:solidFill>
                <a:latin typeface="Arial Rounded MT Bold" pitchFamily="34" charset="0"/>
              </a:rPr>
            </a:br>
            <a:r>
              <a:rPr lang="en-US" sz="1600" dirty="0">
                <a:latin typeface="Arial Rounded MT Bold" pitchFamily="34" charset="0"/>
              </a:rPr>
              <a:t> </a:t>
            </a:r>
            <a:endParaRPr lang="en-US" sz="1400" dirty="0">
              <a:latin typeface="Arial Rounded MT Bold" pitchFamily="34" charset="0"/>
            </a:endParaRPr>
          </a:p>
        </p:txBody>
      </p:sp>
      <p:graphicFrame>
        <p:nvGraphicFramePr>
          <p:cNvPr id="93211" name="Group 27"/>
          <p:cNvGraphicFramePr>
            <a:graphicFrameLocks noGrp="1"/>
          </p:cNvGraphicFramePr>
          <p:nvPr/>
        </p:nvGraphicFramePr>
        <p:xfrm>
          <a:off x="0" y="0"/>
          <a:ext cx="2971800" cy="1813561"/>
        </p:xfrm>
        <a:graphic>
          <a:graphicData uri="http://schemas.openxmlformats.org/drawingml/2006/table">
            <a:tbl>
              <a:tblPr/>
              <a:tblGrid>
                <a:gridCol w="914400"/>
                <a:gridCol w="2057400"/>
              </a:tblGrid>
              <a:tr h="227013">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365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OM</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5113">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Metric Type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Performance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rPr>
                        <a:t>Improve Management and Support Services Timeliness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5157" name="TextBox 16"/>
          <p:cNvSpPr txBox="1">
            <a:spLocks noChangeArrowheads="1"/>
          </p:cNvSpPr>
          <p:nvPr/>
        </p:nvSpPr>
        <p:spPr bwMode="auto">
          <a:xfrm>
            <a:off x="5562600" y="838200"/>
            <a:ext cx="914400" cy="369888"/>
          </a:xfrm>
          <a:prstGeom prst="rect">
            <a:avLst/>
          </a:prstGeom>
          <a:noFill/>
          <a:ln w="9525">
            <a:noFill/>
            <a:miter lim="800000"/>
            <a:headEnd/>
            <a:tailEnd/>
          </a:ln>
        </p:spPr>
        <p:txBody>
          <a:bodyPr>
            <a:spAutoFit/>
          </a:bodyPr>
          <a:lstStyle/>
          <a:p>
            <a:endParaRPr lang="en-US"/>
          </a:p>
        </p:txBody>
      </p:sp>
      <p:sp>
        <p:nvSpPr>
          <p:cNvPr id="5159" name="Slide Number Placeholder 16"/>
          <p:cNvSpPr>
            <a:spLocks noGrp="1"/>
          </p:cNvSpPr>
          <p:nvPr>
            <p:ph type="sldNum" sz="quarter" idx="11"/>
          </p:nvPr>
        </p:nvSpPr>
        <p:spPr>
          <a:xfrm>
            <a:off x="6553200" y="6356350"/>
            <a:ext cx="2133600" cy="365125"/>
          </a:xfrm>
          <a:noFill/>
        </p:spPr>
        <p:txBody>
          <a:bodyPr/>
          <a:lstStyle/>
          <a:p>
            <a:fld id="{B0756BEF-E3B6-4B30-98B6-41D82E769A60}" type="slidenum">
              <a:rPr lang="en-US" smtClean="0">
                <a:latin typeface="Arial" pitchFamily="34" charset="0"/>
              </a:rPr>
              <a:pPr/>
              <a:t>4</a:t>
            </a:fld>
            <a:endParaRPr lang="en-US" smtClean="0">
              <a:latin typeface="Arial" pitchFamily="34" charset="0"/>
            </a:endParaRPr>
          </a:p>
        </p:txBody>
      </p:sp>
      <p:sp>
        <p:nvSpPr>
          <p:cNvPr id="5161" name="Date Placeholder 1"/>
          <p:cNvSpPr>
            <a:spLocks noGrp="1"/>
          </p:cNvSpPr>
          <p:nvPr>
            <p:ph type="dt" sz="quarter" idx="10"/>
          </p:nvPr>
        </p:nvSpPr>
        <p:spPr>
          <a:xfrm>
            <a:off x="457200" y="6400799"/>
            <a:ext cx="2938463" cy="304801"/>
          </a:xfrm>
          <a:noFill/>
        </p:spPr>
        <p:txBody>
          <a:bodyPr/>
          <a:lstStyle/>
          <a:p>
            <a:r>
              <a:rPr lang="en-US" dirty="0" smtClean="0">
                <a:latin typeface="Arial" pitchFamily="34" charset="0"/>
              </a:rPr>
              <a:t>SG4 - Data Through April 2012</a:t>
            </a:r>
          </a:p>
        </p:txBody>
      </p:sp>
      <p:graphicFrame>
        <p:nvGraphicFramePr>
          <p:cNvPr id="36867" name="Object 2"/>
          <p:cNvGraphicFramePr>
            <a:graphicFrameLocks noGrp="1" noChangeAspect="1"/>
          </p:cNvGraphicFramePr>
          <p:nvPr>
            <p:extLst>
              <p:ext uri="{D42A27DB-BD31-4B8C-83A1-F6EECF244321}">
                <p14:modId xmlns:p14="http://schemas.microsoft.com/office/powerpoint/2010/main" xmlns="" val="299902948"/>
              </p:ext>
            </p:extLst>
          </p:nvPr>
        </p:nvGraphicFramePr>
        <p:xfrm>
          <a:off x="1066800" y="1981200"/>
          <a:ext cx="7204075" cy="4327525"/>
        </p:xfrm>
        <a:graphic>
          <a:graphicData uri="http://schemas.openxmlformats.org/presentationml/2006/ole">
            <p:oleObj spid="_x0000_s36896" name="Worksheet" r:id="rId4" imgW="6419959" imgH="4848174" progId="Excel.Sheet.8">
              <p:embed/>
            </p:oleObj>
          </a:graphicData>
        </a:graphic>
      </p:graphicFrame>
      <p:sp>
        <p:nvSpPr>
          <p:cNvPr id="12" name="TextBox 11"/>
          <p:cNvSpPr txBox="1"/>
          <p:nvPr/>
        </p:nvSpPr>
        <p:spPr>
          <a:xfrm>
            <a:off x="1447800" y="3276600"/>
            <a:ext cx="1524000" cy="577081"/>
          </a:xfrm>
          <a:prstGeom prst="rect">
            <a:avLst/>
          </a:prstGeom>
          <a:noFill/>
        </p:spPr>
        <p:txBody>
          <a:bodyPr wrap="square" rtlCol="0">
            <a:spAutoFit/>
          </a:bodyPr>
          <a:lstStyle/>
          <a:p>
            <a:r>
              <a:rPr lang="en-US" sz="1050" dirty="0" smtClean="0"/>
              <a:t>Percent Paid Within 15 Days of Invoice Receipt</a:t>
            </a:r>
            <a:endParaRPr lang="en-US" sz="1050" dirty="0"/>
          </a:p>
        </p:txBody>
      </p:sp>
      <p:sp>
        <p:nvSpPr>
          <p:cNvPr id="15" name="Oval 28"/>
          <p:cNvSpPr>
            <a:spLocks noChangeArrowheads="1"/>
          </p:cNvSpPr>
          <p:nvPr/>
        </p:nvSpPr>
        <p:spPr bwMode="auto">
          <a:xfrm>
            <a:off x="8610600" y="5334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16" name="Oval 28"/>
          <p:cNvSpPr>
            <a:spLocks noChangeArrowheads="1"/>
          </p:cNvSpPr>
          <p:nvPr/>
        </p:nvSpPr>
        <p:spPr bwMode="auto">
          <a:xfrm>
            <a:off x="8610600" y="3048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52400"/>
            <a:ext cx="8915400" cy="6724918"/>
          </a:xfrm>
          <a:prstGeom prst="rect">
            <a:avLst/>
          </a:prstGeom>
          <a:noFill/>
        </p:spPr>
        <p:txBody>
          <a:bodyPr wrap="square">
            <a:spAutoFit/>
          </a:bodyPr>
          <a:lstStyle/>
          <a:p>
            <a:pPr>
              <a:defRPr/>
            </a:pPr>
            <a:r>
              <a:rPr lang="en-US" sz="1400" b="1" dirty="0">
                <a:latin typeface="Arial" pitchFamily="34" charset="0"/>
                <a:cs typeface="Arial" pitchFamily="34" charset="0"/>
              </a:rPr>
              <a:t>PCS Change of Station </a:t>
            </a:r>
            <a:r>
              <a:rPr lang="en-US" sz="1400" b="1" dirty="0" smtClean="0">
                <a:latin typeface="Arial" pitchFamily="34" charset="0"/>
                <a:cs typeface="Arial" pitchFamily="34" charset="0"/>
              </a:rPr>
              <a:t>– Pre-Move </a:t>
            </a:r>
            <a:r>
              <a:rPr lang="en-US" sz="1400" b="1" dirty="0">
                <a:latin typeface="Arial" pitchFamily="34" charset="0"/>
                <a:cs typeface="Arial" pitchFamily="34" charset="0"/>
              </a:rPr>
              <a:t>Notes</a:t>
            </a:r>
          </a:p>
          <a:p>
            <a:pPr>
              <a:defRPr/>
            </a:pPr>
            <a:endParaRPr lang="en-US" sz="500" dirty="0">
              <a:latin typeface="Arial" pitchFamily="34" charset="0"/>
              <a:cs typeface="Arial" pitchFamily="34" charset="0"/>
            </a:endParaRPr>
          </a:p>
          <a:p>
            <a:pPr marL="115888" indent="-115888">
              <a:buFont typeface="Arial" pitchFamily="34" charset="0"/>
              <a:buChar char="•"/>
              <a:defRPr/>
            </a:pPr>
            <a:r>
              <a:rPr lang="en-US" sz="1200" dirty="0" smtClean="0">
                <a:latin typeface="Arial" pitchFamily="34" charset="0"/>
                <a:cs typeface="Arial" pitchFamily="34" charset="0"/>
              </a:rPr>
              <a:t>Pre-Move </a:t>
            </a:r>
            <a:r>
              <a:rPr lang="en-US" sz="1200" dirty="0">
                <a:latin typeface="Arial" pitchFamily="34" charset="0"/>
                <a:cs typeface="Arial" pitchFamily="34" charset="0"/>
              </a:rPr>
              <a:t>survey measure evaluates customer satisfaction with services for PCS move preparatory events, including:</a:t>
            </a:r>
          </a:p>
          <a:p>
            <a:pPr marL="406400" lvl="1" indent="-174625">
              <a:buFont typeface="Arial" pitchFamily="34" charset="0"/>
              <a:buChar char="•"/>
              <a:defRPr/>
            </a:pPr>
            <a:r>
              <a:rPr lang="en-US" sz="1200" dirty="0">
                <a:latin typeface="Arial" pitchFamily="34" charset="0"/>
                <a:cs typeface="Arial" pitchFamily="34" charset="0"/>
              </a:rPr>
              <a:t> Initiation of PCS travel documents  </a:t>
            </a:r>
          </a:p>
          <a:p>
            <a:pPr marL="406400" lvl="1" indent="-174625">
              <a:buFont typeface="Arial" pitchFamily="34" charset="0"/>
              <a:buChar char="•"/>
              <a:defRPr/>
            </a:pPr>
            <a:r>
              <a:rPr lang="en-US" sz="1200" dirty="0">
                <a:latin typeface="Arial" pitchFamily="34" charset="0"/>
                <a:cs typeface="Arial" pitchFamily="34" charset="0"/>
              </a:rPr>
              <a:t> FSC counseling of employees</a:t>
            </a:r>
          </a:p>
          <a:p>
            <a:pPr marL="406400" lvl="1" indent="-174625">
              <a:buFont typeface="Arial" pitchFamily="34" charset="0"/>
              <a:buChar char="•"/>
              <a:defRPr/>
            </a:pPr>
            <a:r>
              <a:rPr lang="en-US" sz="1200" dirty="0">
                <a:latin typeface="Arial" pitchFamily="34" charset="0"/>
                <a:cs typeface="Arial" pitchFamily="34" charset="0"/>
              </a:rPr>
              <a:t> Initiation of Household Goods (HHG) work order with Relocation Move Management</a:t>
            </a:r>
          </a:p>
          <a:p>
            <a:pPr marL="406400" lvl="1" indent="-174625">
              <a:buFont typeface="Arial" pitchFamily="34" charset="0"/>
              <a:buChar char="•"/>
              <a:defRPr/>
            </a:pPr>
            <a:r>
              <a:rPr lang="en-US" sz="1200" dirty="0">
                <a:latin typeface="Arial" pitchFamily="34" charset="0"/>
                <a:cs typeface="Arial" pitchFamily="34" charset="0"/>
              </a:rPr>
              <a:t> Initiation of applicable home sale work order with Prudential Relocation</a:t>
            </a:r>
          </a:p>
          <a:p>
            <a:pPr>
              <a:defRPr/>
            </a:pPr>
            <a:endParaRPr lang="en-US" sz="500" dirty="0">
              <a:latin typeface="Arial" pitchFamily="34" charset="0"/>
              <a:cs typeface="Arial" pitchFamily="34" charset="0"/>
            </a:endParaRPr>
          </a:p>
          <a:p>
            <a:pPr marL="115888" indent="-115888">
              <a:buFont typeface="Arial" pitchFamily="34" charset="0"/>
              <a:buChar char="•"/>
              <a:defRPr/>
            </a:pPr>
            <a:r>
              <a:rPr lang="en-US" sz="1200" dirty="0">
                <a:latin typeface="Arial" pitchFamily="34" charset="0"/>
                <a:cs typeface="Arial" pitchFamily="34" charset="0"/>
              </a:rPr>
              <a:t>Employees are not required to respond to survey, but all employees completing </a:t>
            </a:r>
            <a:r>
              <a:rPr lang="en-US" sz="1200" dirty="0" smtClean="0">
                <a:latin typeface="Arial" pitchFamily="34" charset="0"/>
                <a:cs typeface="Arial" pitchFamily="34" charset="0"/>
              </a:rPr>
              <a:t>pre-move </a:t>
            </a:r>
            <a:r>
              <a:rPr lang="en-US" sz="1200" dirty="0">
                <a:latin typeface="Arial" pitchFamily="34" charset="0"/>
                <a:cs typeface="Arial" pitchFamily="34" charset="0"/>
              </a:rPr>
              <a:t>events are surveyed</a:t>
            </a:r>
          </a:p>
          <a:p>
            <a:pPr marL="115888" indent="-115888">
              <a:defRPr/>
            </a:pPr>
            <a:endParaRPr lang="en-US" sz="500" dirty="0">
              <a:latin typeface="Arial" pitchFamily="34" charset="0"/>
              <a:cs typeface="Arial" pitchFamily="34" charset="0"/>
            </a:endParaRPr>
          </a:p>
          <a:p>
            <a:pPr>
              <a:buFont typeface="Arial" pitchFamily="34" charset="0"/>
              <a:buChar char="•"/>
              <a:defRPr/>
            </a:pPr>
            <a:r>
              <a:rPr lang="en-US" sz="1200" dirty="0">
                <a:latin typeface="Arial" pitchFamily="34" charset="0"/>
                <a:cs typeface="Arial" pitchFamily="34" charset="0"/>
              </a:rPr>
              <a:t>  Survey asks customers to rank overall satisfaction with </a:t>
            </a:r>
            <a:r>
              <a:rPr lang="en-US" sz="1200" dirty="0" smtClean="0">
                <a:latin typeface="Arial" pitchFamily="34" charset="0"/>
                <a:cs typeface="Arial" pitchFamily="34" charset="0"/>
              </a:rPr>
              <a:t>pre-move </a:t>
            </a:r>
            <a:r>
              <a:rPr lang="en-US" sz="1200" dirty="0">
                <a:latin typeface="Arial" pitchFamily="34" charset="0"/>
                <a:cs typeface="Arial" pitchFamily="34" charset="0"/>
              </a:rPr>
              <a:t>services</a:t>
            </a:r>
          </a:p>
          <a:p>
            <a:pPr lvl="1" indent="-225425">
              <a:buFont typeface="Arial" pitchFamily="34" charset="0"/>
              <a:buChar char="•"/>
              <a:defRPr/>
            </a:pPr>
            <a:r>
              <a:rPr lang="en-US" sz="1200" dirty="0">
                <a:latin typeface="Arial" pitchFamily="34" charset="0"/>
                <a:cs typeface="Arial" pitchFamily="34" charset="0"/>
              </a:rPr>
              <a:t>Scale:  1 – Very Dissatisfied to 5 – Very Satisfied</a:t>
            </a:r>
          </a:p>
          <a:p>
            <a:pPr lvl="1" indent="-225425">
              <a:buFont typeface="Arial" pitchFamily="34" charset="0"/>
              <a:buChar char="•"/>
              <a:defRPr/>
            </a:pPr>
            <a:r>
              <a:rPr lang="en-US" sz="1200" dirty="0">
                <a:latin typeface="Arial" pitchFamily="34" charset="0"/>
                <a:cs typeface="Arial" pitchFamily="34" charset="0"/>
              </a:rPr>
              <a:t>Goal is 4.4 </a:t>
            </a:r>
            <a:r>
              <a:rPr lang="en-US" sz="1200" dirty="0" smtClean="0">
                <a:latin typeface="Arial" pitchFamily="34" charset="0"/>
                <a:cs typeface="Arial" pitchFamily="34" charset="0"/>
              </a:rPr>
              <a:t> </a:t>
            </a:r>
            <a:r>
              <a:rPr lang="en-US" sz="1200" dirty="0" smtClean="0">
                <a:solidFill>
                  <a:srgbClr val="00CC00"/>
                </a:solidFill>
                <a:latin typeface="Arial" pitchFamily="34" charset="0"/>
                <a:cs typeface="Arial" pitchFamily="34" charset="0"/>
              </a:rPr>
              <a:t>FY 2012 2nd Quarter –  4.8</a:t>
            </a:r>
            <a:endParaRPr lang="en-US" sz="1200" dirty="0">
              <a:solidFill>
                <a:srgbClr val="00CC00"/>
              </a:solidFill>
              <a:latin typeface="Arial" pitchFamily="34" charset="0"/>
              <a:cs typeface="Arial" pitchFamily="34" charset="0"/>
            </a:endParaRPr>
          </a:p>
          <a:p>
            <a:pPr lvl="1" indent="-225425">
              <a:defRPr/>
            </a:pPr>
            <a:endParaRPr lang="en-US" sz="500" dirty="0">
              <a:latin typeface="Arial" pitchFamily="34" charset="0"/>
              <a:cs typeface="Arial" pitchFamily="34" charset="0"/>
            </a:endParaRPr>
          </a:p>
          <a:p>
            <a:pPr marL="115888" indent="-115888">
              <a:buFont typeface="Arial" pitchFamily="34" charset="0"/>
              <a:buChar char="•"/>
              <a:defRPr/>
            </a:pPr>
            <a:r>
              <a:rPr lang="en-US" sz="1200" dirty="0">
                <a:latin typeface="Arial" pitchFamily="34" charset="0"/>
                <a:cs typeface="Arial" pitchFamily="34" charset="0"/>
              </a:rPr>
              <a:t> Survey Statistics			           </a:t>
            </a:r>
            <a:r>
              <a:rPr lang="en-US" sz="1200" u="sng" dirty="0" smtClean="0">
                <a:latin typeface="Arial" pitchFamily="34" charset="0"/>
                <a:cs typeface="Arial" pitchFamily="34" charset="0"/>
              </a:rPr>
              <a:t>FY 2011</a:t>
            </a:r>
            <a:r>
              <a:rPr lang="en-US" sz="1200" dirty="0" smtClean="0">
                <a:solidFill>
                  <a:srgbClr val="0000FF"/>
                </a:solidFill>
                <a:latin typeface="Arial" pitchFamily="34" charset="0"/>
                <a:cs typeface="Arial" pitchFamily="34" charset="0"/>
              </a:rPr>
              <a:t>		</a:t>
            </a:r>
            <a:r>
              <a:rPr lang="en-US" sz="1200" u="sng" dirty="0" smtClean="0">
                <a:solidFill>
                  <a:srgbClr val="0000FF"/>
                </a:solidFill>
                <a:latin typeface="Arial" pitchFamily="34" charset="0"/>
                <a:cs typeface="Arial" pitchFamily="34" charset="0"/>
              </a:rPr>
              <a:t>FY 2012</a:t>
            </a:r>
            <a:endParaRPr lang="en-US" sz="1200" u="sng" dirty="0">
              <a:solidFill>
                <a:srgbClr val="0000FF"/>
              </a:solidFill>
              <a:latin typeface="Arial" pitchFamily="34" charset="0"/>
              <a:cs typeface="Arial" pitchFamily="34" charset="0"/>
            </a:endParaRPr>
          </a:p>
          <a:p>
            <a:pPr marL="3316288" lvl="7" indent="-115888">
              <a:defRPr/>
            </a:pPr>
            <a:r>
              <a:rPr lang="en-US" sz="1200" dirty="0">
                <a:latin typeface="Arial" pitchFamily="34" charset="0"/>
                <a:cs typeface="Arial" pitchFamily="34" charset="0"/>
              </a:rPr>
              <a:t>		</a:t>
            </a:r>
            <a:r>
              <a:rPr lang="en-US" sz="1200" dirty="0" smtClean="0">
                <a:latin typeface="Arial" pitchFamily="34" charset="0"/>
                <a:cs typeface="Arial" pitchFamily="34" charset="0"/>
              </a:rPr>
              <a:t>  </a:t>
            </a:r>
            <a:r>
              <a:rPr lang="en-US" sz="1200" u="sng" dirty="0" smtClean="0">
                <a:latin typeface="Arial" pitchFamily="34" charset="0"/>
                <a:cs typeface="Arial" pitchFamily="34" charset="0"/>
              </a:rPr>
              <a:t>Q1</a:t>
            </a:r>
            <a:r>
              <a:rPr lang="en-US" sz="1200" dirty="0" smtClean="0">
                <a:latin typeface="Arial" pitchFamily="34" charset="0"/>
                <a:cs typeface="Arial" pitchFamily="34" charset="0"/>
              </a:rPr>
              <a:t>     </a:t>
            </a:r>
            <a:r>
              <a:rPr lang="en-US" sz="1200" u="sng" dirty="0">
                <a:latin typeface="Arial" pitchFamily="34" charset="0"/>
                <a:cs typeface="Arial" pitchFamily="34" charset="0"/>
              </a:rPr>
              <a:t>Q2</a:t>
            </a:r>
            <a:r>
              <a:rPr lang="en-US" sz="1200" dirty="0">
                <a:latin typeface="Arial" pitchFamily="34" charset="0"/>
                <a:cs typeface="Arial" pitchFamily="34" charset="0"/>
              </a:rPr>
              <a:t>    </a:t>
            </a:r>
            <a:r>
              <a:rPr lang="en-US" sz="1200" u="sng" dirty="0">
                <a:latin typeface="Arial" pitchFamily="34" charset="0"/>
                <a:cs typeface="Arial" pitchFamily="34" charset="0"/>
              </a:rPr>
              <a:t>Q3</a:t>
            </a:r>
            <a:r>
              <a:rPr lang="en-US" sz="1200" dirty="0">
                <a:latin typeface="Arial" pitchFamily="34" charset="0"/>
                <a:cs typeface="Arial" pitchFamily="34" charset="0"/>
              </a:rPr>
              <a:t>    </a:t>
            </a:r>
            <a:r>
              <a:rPr lang="en-US" sz="1200" u="sng" dirty="0">
                <a:latin typeface="Arial" pitchFamily="34" charset="0"/>
                <a:cs typeface="Arial" pitchFamily="34" charset="0"/>
              </a:rPr>
              <a:t>Q4</a:t>
            </a:r>
            <a:r>
              <a:rPr lang="en-US" sz="1200" dirty="0">
                <a:latin typeface="Arial" pitchFamily="34" charset="0"/>
                <a:cs typeface="Arial" pitchFamily="34" charset="0"/>
              </a:rPr>
              <a:t>  </a:t>
            </a:r>
            <a:r>
              <a:rPr lang="en-US" sz="1200" dirty="0" smtClean="0">
                <a:latin typeface="Arial" pitchFamily="34" charset="0"/>
                <a:cs typeface="Arial" pitchFamily="34" charset="0"/>
              </a:rPr>
              <a:t>	           </a:t>
            </a:r>
            <a:r>
              <a:rPr lang="en-US" sz="1200" u="sng" dirty="0" smtClean="0">
                <a:solidFill>
                  <a:srgbClr val="0000FF"/>
                </a:solidFill>
                <a:latin typeface="Arial" pitchFamily="34" charset="0"/>
                <a:cs typeface="Arial" pitchFamily="34" charset="0"/>
              </a:rPr>
              <a:t>Q1</a:t>
            </a:r>
            <a:r>
              <a:rPr lang="en-US" sz="1200" dirty="0" smtClean="0">
                <a:solidFill>
                  <a:srgbClr val="0000FF"/>
                </a:solidFill>
                <a:latin typeface="Arial" pitchFamily="34" charset="0"/>
                <a:cs typeface="Arial" pitchFamily="34" charset="0"/>
              </a:rPr>
              <a:t>	 </a:t>
            </a:r>
            <a:r>
              <a:rPr lang="en-US" sz="1200" u="sng" dirty="0" smtClean="0">
                <a:solidFill>
                  <a:srgbClr val="0000FF"/>
                </a:solidFill>
                <a:latin typeface="Arial" pitchFamily="34" charset="0"/>
                <a:cs typeface="Arial" pitchFamily="34" charset="0"/>
              </a:rPr>
              <a:t>Q2</a:t>
            </a:r>
            <a:r>
              <a:rPr lang="en-US" sz="1200" dirty="0" smtClean="0">
                <a:solidFill>
                  <a:srgbClr val="0000FF"/>
                </a:solidFill>
                <a:latin typeface="Arial" pitchFamily="34" charset="0"/>
                <a:cs typeface="Arial" pitchFamily="34" charset="0"/>
              </a:rPr>
              <a:t>    </a:t>
            </a:r>
            <a:r>
              <a:rPr lang="en-US" sz="1200" u="sng" dirty="0" smtClean="0">
                <a:solidFill>
                  <a:srgbClr val="0000FF"/>
                </a:solidFill>
                <a:latin typeface="Arial" pitchFamily="34" charset="0"/>
                <a:cs typeface="Arial" pitchFamily="34" charset="0"/>
              </a:rPr>
              <a:t>Q3</a:t>
            </a:r>
            <a:r>
              <a:rPr lang="en-US" sz="1200" dirty="0" smtClean="0">
                <a:solidFill>
                  <a:srgbClr val="0000FF"/>
                </a:solidFill>
                <a:latin typeface="Arial" pitchFamily="34" charset="0"/>
                <a:cs typeface="Arial" pitchFamily="34" charset="0"/>
              </a:rPr>
              <a:t>    </a:t>
            </a:r>
            <a:r>
              <a:rPr lang="en-US" sz="1200" u="sng" dirty="0" smtClean="0">
                <a:solidFill>
                  <a:srgbClr val="0000FF"/>
                </a:solidFill>
                <a:latin typeface="Arial" pitchFamily="34" charset="0"/>
                <a:cs typeface="Arial" pitchFamily="34" charset="0"/>
              </a:rPr>
              <a:t>Q4</a:t>
            </a:r>
            <a:r>
              <a:rPr lang="en-US" sz="1200" dirty="0">
                <a:latin typeface="Arial" pitchFamily="34" charset="0"/>
                <a:cs typeface="Arial" pitchFamily="34" charset="0"/>
              </a:rPr>
              <a:t>	  </a:t>
            </a:r>
          </a:p>
          <a:p>
            <a:pPr marL="573088" lvl="1" indent="-115888">
              <a:defRPr/>
            </a:pPr>
            <a:r>
              <a:rPr lang="en-US" sz="1200" dirty="0">
                <a:latin typeface="Arial" pitchFamily="34" charset="0"/>
                <a:cs typeface="Arial" pitchFamily="34" charset="0"/>
              </a:rPr>
              <a:t>Number Surveyed			 </a:t>
            </a:r>
            <a:r>
              <a:rPr lang="en-US" sz="1200" dirty="0" smtClean="0">
                <a:latin typeface="Arial" pitchFamily="34" charset="0"/>
                <a:cs typeface="Arial" pitchFamily="34" charset="0"/>
              </a:rPr>
              <a:t>298    </a:t>
            </a:r>
            <a:r>
              <a:rPr lang="en-US" sz="1200" dirty="0">
                <a:latin typeface="Arial" pitchFamily="34" charset="0"/>
                <a:cs typeface="Arial" pitchFamily="34" charset="0"/>
              </a:rPr>
              <a:t>248   286 </a:t>
            </a:r>
            <a:r>
              <a:rPr lang="en-US" sz="1200" dirty="0" smtClean="0">
                <a:latin typeface="Arial" pitchFamily="34" charset="0"/>
                <a:cs typeface="Arial" pitchFamily="34" charset="0"/>
              </a:rPr>
              <a:t>  278</a:t>
            </a:r>
            <a:r>
              <a:rPr lang="en-US" sz="1200" dirty="0">
                <a:latin typeface="Arial" pitchFamily="34" charset="0"/>
                <a:cs typeface="Arial" pitchFamily="34" charset="0"/>
              </a:rPr>
              <a:t>	 </a:t>
            </a:r>
            <a:r>
              <a:rPr lang="en-US" sz="1200" dirty="0" smtClean="0">
                <a:latin typeface="Arial" pitchFamily="34" charset="0"/>
                <a:cs typeface="Arial" pitchFamily="34" charset="0"/>
              </a:rPr>
              <a:t>         </a:t>
            </a:r>
            <a:r>
              <a:rPr lang="en-US" sz="1200" dirty="0" smtClean="0">
                <a:solidFill>
                  <a:srgbClr val="0000FF"/>
                </a:solidFill>
                <a:latin typeface="Arial" pitchFamily="34" charset="0"/>
                <a:cs typeface="Arial" pitchFamily="34" charset="0"/>
              </a:rPr>
              <a:t>194	184</a:t>
            </a:r>
            <a:r>
              <a:rPr lang="en-US" sz="1200" dirty="0" smtClean="0">
                <a:latin typeface="Arial" pitchFamily="34" charset="0"/>
                <a:cs typeface="Arial" pitchFamily="34" charset="0"/>
              </a:rPr>
              <a:t>         </a:t>
            </a:r>
            <a:r>
              <a:rPr lang="en-US" sz="1200" dirty="0">
                <a:latin typeface="Arial" pitchFamily="34" charset="0"/>
                <a:cs typeface="Arial" pitchFamily="34" charset="0"/>
              </a:rPr>
              <a:t>	</a:t>
            </a:r>
          </a:p>
          <a:p>
            <a:pPr marL="573088" lvl="1" indent="-115888">
              <a:defRPr/>
            </a:pPr>
            <a:r>
              <a:rPr lang="en-US" sz="1200" dirty="0">
                <a:latin typeface="Arial" pitchFamily="34" charset="0"/>
                <a:cs typeface="Arial" pitchFamily="34" charset="0"/>
              </a:rPr>
              <a:t>Number Responses Received		 </a:t>
            </a:r>
            <a:r>
              <a:rPr lang="en-US" sz="1200" dirty="0" smtClean="0">
                <a:latin typeface="Arial" pitchFamily="34" charset="0"/>
                <a:cs typeface="Arial" pitchFamily="34" charset="0"/>
              </a:rPr>
              <a:t>  93    </a:t>
            </a:r>
            <a:r>
              <a:rPr lang="en-US" sz="1200" dirty="0">
                <a:latin typeface="Arial" pitchFamily="34" charset="0"/>
                <a:cs typeface="Arial" pitchFamily="34" charset="0"/>
              </a:rPr>
              <a:t>111   </a:t>
            </a:r>
            <a:r>
              <a:rPr lang="en-US" sz="1200" dirty="0" smtClean="0">
                <a:latin typeface="Arial" pitchFamily="34" charset="0"/>
                <a:cs typeface="Arial" pitchFamily="34" charset="0"/>
              </a:rPr>
              <a:t>142     89</a:t>
            </a:r>
            <a:r>
              <a:rPr lang="en-US" sz="1200" dirty="0">
                <a:latin typeface="Arial" pitchFamily="34" charset="0"/>
                <a:cs typeface="Arial" pitchFamily="34" charset="0"/>
              </a:rPr>
              <a:t>	 </a:t>
            </a:r>
            <a:r>
              <a:rPr lang="en-US" sz="1200" dirty="0" smtClean="0">
                <a:latin typeface="Arial" pitchFamily="34" charset="0"/>
                <a:cs typeface="Arial" pitchFamily="34" charset="0"/>
              </a:rPr>
              <a:t>           </a:t>
            </a:r>
            <a:r>
              <a:rPr lang="en-US" sz="1200" dirty="0" smtClean="0">
                <a:solidFill>
                  <a:srgbClr val="0000FF"/>
                </a:solidFill>
                <a:latin typeface="Arial" pitchFamily="34" charset="0"/>
                <a:cs typeface="Arial" pitchFamily="34" charset="0"/>
              </a:rPr>
              <a:t>74 	  76</a:t>
            </a:r>
            <a:r>
              <a:rPr lang="en-US" sz="1200" dirty="0">
                <a:latin typeface="Arial" pitchFamily="34" charset="0"/>
                <a:cs typeface="Arial" pitchFamily="34" charset="0"/>
              </a:rPr>
              <a:t>	 	 </a:t>
            </a:r>
          </a:p>
          <a:p>
            <a:pPr marL="573088" lvl="1" indent="-115888">
              <a:defRPr/>
            </a:pPr>
            <a:r>
              <a:rPr lang="en-US" sz="1200" dirty="0">
                <a:latin typeface="Arial" pitchFamily="34" charset="0"/>
                <a:cs typeface="Arial" pitchFamily="34" charset="0"/>
              </a:rPr>
              <a:t>Percentage of Responses Received	 </a:t>
            </a:r>
            <a:r>
              <a:rPr lang="en-US" sz="1200" dirty="0" smtClean="0">
                <a:latin typeface="Arial" pitchFamily="34" charset="0"/>
                <a:cs typeface="Arial" pitchFamily="34" charset="0"/>
              </a:rPr>
              <a:t>31</a:t>
            </a:r>
            <a:r>
              <a:rPr lang="en-US" sz="1200" dirty="0">
                <a:latin typeface="Arial" pitchFamily="34" charset="0"/>
                <a:cs typeface="Arial" pitchFamily="34" charset="0"/>
              </a:rPr>
              <a:t>%   </a:t>
            </a:r>
            <a:r>
              <a:rPr lang="en-US" sz="1200" dirty="0" smtClean="0">
                <a:latin typeface="Arial" pitchFamily="34" charset="0"/>
                <a:cs typeface="Arial" pitchFamily="34" charset="0"/>
              </a:rPr>
              <a:t>45</a:t>
            </a:r>
            <a:r>
              <a:rPr lang="en-US" sz="1200" dirty="0">
                <a:latin typeface="Arial" pitchFamily="34" charset="0"/>
                <a:cs typeface="Arial" pitchFamily="34" charset="0"/>
              </a:rPr>
              <a:t>%  50</a:t>
            </a:r>
            <a:r>
              <a:rPr lang="en-US" sz="1200" dirty="0" smtClean="0">
                <a:latin typeface="Arial" pitchFamily="34" charset="0"/>
                <a:cs typeface="Arial" pitchFamily="34" charset="0"/>
              </a:rPr>
              <a:t>%   32%               </a:t>
            </a:r>
            <a:r>
              <a:rPr lang="en-US" sz="1200" dirty="0" smtClean="0">
                <a:solidFill>
                  <a:srgbClr val="0000FF"/>
                </a:solidFill>
                <a:latin typeface="Arial" pitchFamily="34" charset="0"/>
                <a:cs typeface="Arial" pitchFamily="34" charset="0"/>
              </a:rPr>
              <a:t>38%	 41%</a:t>
            </a:r>
          </a:p>
          <a:p>
            <a:pPr marL="573088" lvl="1" indent="-115888">
              <a:defRPr/>
            </a:pPr>
            <a:r>
              <a:rPr lang="en-US" sz="1200" dirty="0">
                <a:latin typeface="Arial" pitchFamily="34" charset="0"/>
                <a:cs typeface="Arial" pitchFamily="34" charset="0"/>
              </a:rPr>
              <a:t>Summary of Results			</a:t>
            </a:r>
            <a:r>
              <a:rPr lang="en-US" sz="1200" dirty="0" smtClean="0">
                <a:latin typeface="Arial" pitchFamily="34" charset="0"/>
                <a:cs typeface="Arial" pitchFamily="34" charset="0"/>
              </a:rPr>
              <a:t> 4.5     </a:t>
            </a:r>
            <a:r>
              <a:rPr lang="en-US" sz="1200" dirty="0">
                <a:latin typeface="Arial" pitchFamily="34" charset="0"/>
                <a:cs typeface="Arial" pitchFamily="34" charset="0"/>
              </a:rPr>
              <a:t>4.6    </a:t>
            </a:r>
            <a:r>
              <a:rPr lang="en-US" sz="1200" dirty="0" smtClean="0">
                <a:latin typeface="Arial" pitchFamily="34" charset="0"/>
                <a:cs typeface="Arial" pitchFamily="34" charset="0"/>
              </a:rPr>
              <a:t>4.6     4.5	           </a:t>
            </a:r>
            <a:r>
              <a:rPr lang="en-US" sz="1200" dirty="0" smtClean="0">
                <a:solidFill>
                  <a:srgbClr val="0000FF"/>
                </a:solidFill>
                <a:latin typeface="Arial" pitchFamily="34" charset="0"/>
                <a:cs typeface="Arial" pitchFamily="34" charset="0"/>
              </a:rPr>
              <a:t>4.5	 4.8</a:t>
            </a:r>
            <a:endParaRPr lang="en-US" sz="1200" dirty="0">
              <a:solidFill>
                <a:srgbClr val="0000FF"/>
              </a:solidFill>
              <a:latin typeface="Arial" pitchFamily="34" charset="0"/>
              <a:cs typeface="Arial" pitchFamily="34" charset="0"/>
            </a:endParaRPr>
          </a:p>
          <a:p>
            <a:pPr marL="573088" lvl="1" indent="-115888">
              <a:defRPr/>
            </a:pPr>
            <a:r>
              <a:rPr lang="en-US" sz="800" dirty="0">
                <a:latin typeface="Arial" pitchFamily="34" charset="0"/>
                <a:cs typeface="Arial" pitchFamily="34" charset="0"/>
              </a:rPr>
              <a:t>(Note:  </a:t>
            </a:r>
            <a:r>
              <a:rPr lang="en-US" sz="800" dirty="0" smtClean="0">
                <a:latin typeface="Arial" pitchFamily="34" charset="0"/>
                <a:cs typeface="Arial" pitchFamily="34" charset="0"/>
              </a:rPr>
              <a:t>FSC uses a </a:t>
            </a:r>
            <a:r>
              <a:rPr lang="en-US" sz="800" dirty="0">
                <a:latin typeface="Arial" pitchFamily="34" charset="0"/>
                <a:cs typeface="Arial" pitchFamily="34" charset="0"/>
              </a:rPr>
              <a:t>mid-point follow-up contact with survey recipients to try to </a:t>
            </a:r>
            <a:r>
              <a:rPr lang="en-US" sz="800" dirty="0" smtClean="0">
                <a:latin typeface="Arial" pitchFamily="34" charset="0"/>
                <a:cs typeface="Arial" pitchFamily="34" charset="0"/>
              </a:rPr>
              <a:t>increase </a:t>
            </a:r>
            <a:r>
              <a:rPr lang="en-US" sz="800" dirty="0">
                <a:latin typeface="Arial" pitchFamily="34" charset="0"/>
                <a:cs typeface="Arial" pitchFamily="34" charset="0"/>
              </a:rPr>
              <a:t>survey response rates)</a:t>
            </a:r>
          </a:p>
          <a:p>
            <a:pPr marL="573088" lvl="1" indent="-115888">
              <a:defRPr/>
            </a:pPr>
            <a:r>
              <a:rPr lang="en-US" sz="800" dirty="0">
                <a:latin typeface="Arial" pitchFamily="34" charset="0"/>
                <a:cs typeface="Arial" pitchFamily="34" charset="0"/>
              </a:rPr>
              <a:t>	</a:t>
            </a:r>
            <a:r>
              <a:rPr lang="en-US" sz="1200" dirty="0">
                <a:latin typeface="Arial" pitchFamily="34" charset="0"/>
                <a:cs typeface="Arial" pitchFamily="34" charset="0"/>
              </a:rPr>
              <a:t> 	</a:t>
            </a:r>
            <a:r>
              <a:rPr lang="en-US" sz="1200" dirty="0">
                <a:solidFill>
                  <a:srgbClr val="0000FF"/>
                </a:solidFill>
                <a:latin typeface="Arial" pitchFamily="34" charset="0"/>
                <a:cs typeface="Arial" pitchFamily="34" charset="0"/>
              </a:rPr>
              <a:t> </a:t>
            </a:r>
          </a:p>
          <a:p>
            <a:pPr>
              <a:buFont typeface="Arial" pitchFamily="34" charset="0"/>
              <a:buChar char="•"/>
              <a:defRPr/>
            </a:pPr>
            <a:r>
              <a:rPr lang="en-US" sz="1200" dirty="0">
                <a:latin typeface="Arial" pitchFamily="34" charset="0"/>
                <a:cs typeface="Arial" pitchFamily="34" charset="0"/>
              </a:rPr>
              <a:t>  Types of employee survey responses with </a:t>
            </a:r>
            <a:r>
              <a:rPr lang="en-US" sz="1200" dirty="0" smtClean="0">
                <a:latin typeface="Arial" pitchFamily="34" charset="0"/>
                <a:cs typeface="Arial" pitchFamily="34" charset="0"/>
              </a:rPr>
              <a:t>pre-move </a:t>
            </a:r>
            <a:r>
              <a:rPr lang="en-US" sz="1200" dirty="0">
                <a:latin typeface="Arial" pitchFamily="34" charset="0"/>
                <a:cs typeface="Arial" pitchFamily="34" charset="0"/>
              </a:rPr>
              <a:t>process </a:t>
            </a:r>
            <a:r>
              <a:rPr lang="en-US" sz="1200" dirty="0" smtClean="0">
                <a:latin typeface="Arial" pitchFamily="34" charset="0"/>
                <a:cs typeface="Arial" pitchFamily="34" charset="0"/>
              </a:rPr>
              <a:t>concerns</a:t>
            </a:r>
            <a:endParaRPr lang="en-US" sz="1200" dirty="0">
              <a:latin typeface="Arial" pitchFamily="34" charset="0"/>
              <a:cs typeface="Arial" pitchFamily="34" charset="0"/>
            </a:endParaRPr>
          </a:p>
          <a:p>
            <a:pPr lvl="1" indent="-225425">
              <a:buFont typeface="Arial" pitchFamily="34" charset="0"/>
              <a:buChar char="•"/>
              <a:defRPr/>
            </a:pPr>
            <a:r>
              <a:rPr lang="en-US" sz="1200" dirty="0" smtClean="0">
                <a:latin typeface="Arial" pitchFamily="34" charset="0"/>
                <a:cs typeface="Arial" pitchFamily="34" charset="0"/>
              </a:rPr>
              <a:t>I receive the same documents from numerous people, suggest having one person send everything</a:t>
            </a:r>
            <a:endParaRPr lang="en-US" sz="1200" dirty="0">
              <a:latin typeface="Arial" pitchFamily="34" charset="0"/>
              <a:cs typeface="Arial" pitchFamily="34" charset="0"/>
            </a:endParaRPr>
          </a:p>
          <a:p>
            <a:pPr marL="803275" lvl="2" indent="-173038">
              <a:buFont typeface="Arial" pitchFamily="34" charset="0"/>
              <a:buChar char="•"/>
              <a:defRPr/>
            </a:pPr>
            <a:r>
              <a:rPr lang="en-US" sz="1200" dirty="0" smtClean="0">
                <a:latin typeface="Arial" pitchFamily="34" charset="0"/>
                <a:cs typeface="Arial" pitchFamily="34" charset="0"/>
              </a:rPr>
              <a:t>We have changed our process to where the employee will receive the appropriate PCS documents when the counseling call is scheduled</a:t>
            </a:r>
            <a:endParaRPr lang="en-US" sz="1200" dirty="0">
              <a:latin typeface="Arial" pitchFamily="34" charset="0"/>
              <a:cs typeface="Arial" pitchFamily="34" charset="0"/>
            </a:endParaRPr>
          </a:p>
          <a:p>
            <a:pPr lvl="1" indent="-225425">
              <a:buFont typeface="Arial" pitchFamily="34" charset="0"/>
              <a:buChar char="•"/>
              <a:defRPr/>
            </a:pPr>
            <a:r>
              <a:rPr lang="en-US" sz="1200" dirty="0" smtClean="0">
                <a:latin typeface="Arial" pitchFamily="34" charset="0"/>
                <a:cs typeface="Arial" pitchFamily="34" charset="0"/>
              </a:rPr>
              <a:t>Counselors could not explain how the purchase of a new home works</a:t>
            </a:r>
            <a:endParaRPr lang="en-US" sz="1200" dirty="0">
              <a:latin typeface="Arial" pitchFamily="34" charset="0"/>
              <a:cs typeface="Arial" pitchFamily="34" charset="0"/>
            </a:endParaRPr>
          </a:p>
          <a:p>
            <a:pPr marL="803275" lvl="2" indent="-173038">
              <a:buFont typeface="Arial" pitchFamily="34" charset="0"/>
              <a:buChar char="•"/>
              <a:defRPr/>
            </a:pPr>
            <a:r>
              <a:rPr lang="en-US" sz="1200" dirty="0" smtClean="0">
                <a:latin typeface="Arial" pitchFamily="34" charset="0"/>
                <a:cs typeface="Arial" pitchFamily="34" charset="0"/>
              </a:rPr>
              <a:t>Real estate counseling is provided by our contract relocation services provider, Prudential Relocation.  However, real estate training was completed with the whole PCS team to assist them in responding to customer questions</a:t>
            </a:r>
          </a:p>
          <a:p>
            <a:pPr lvl="1" indent="-225425">
              <a:buFont typeface="Arial" pitchFamily="34" charset="0"/>
              <a:buChar char="•"/>
              <a:defRPr/>
            </a:pPr>
            <a:r>
              <a:rPr lang="en-US" sz="1200" dirty="0" smtClean="0">
                <a:latin typeface="Arial" pitchFamily="34" charset="0"/>
                <a:cs typeface="Arial" pitchFamily="34" charset="0"/>
              </a:rPr>
              <a:t>Possibly consolidate PCS documents into fewer documents – 10 documents to review was overwhelming</a:t>
            </a:r>
            <a:endParaRPr lang="en-US" sz="1200" dirty="0">
              <a:latin typeface="Arial" pitchFamily="34" charset="0"/>
              <a:cs typeface="Arial" pitchFamily="34" charset="0"/>
            </a:endParaRPr>
          </a:p>
          <a:p>
            <a:pPr marL="803275" lvl="2" indent="-173038">
              <a:buFont typeface="Arial" pitchFamily="34" charset="0"/>
              <a:buChar char="•"/>
              <a:defRPr/>
            </a:pPr>
            <a:r>
              <a:rPr lang="en-US" sz="1200" dirty="0" smtClean="0">
                <a:latin typeface="Arial" pitchFamily="34" charset="0"/>
                <a:cs typeface="Arial" pitchFamily="34" charset="0"/>
              </a:rPr>
              <a:t>PCS information is broken out into separate documents to address specific items and to meet previous employee requests to only include PCS documents applicable to their situation</a:t>
            </a:r>
          </a:p>
          <a:p>
            <a:pPr lvl="1" indent="-225425">
              <a:buFont typeface="Arial" pitchFamily="34" charset="0"/>
              <a:buChar char="•"/>
              <a:defRPr/>
            </a:pPr>
            <a:r>
              <a:rPr lang="en-US" sz="1200" dirty="0" smtClean="0">
                <a:latin typeface="Arial" pitchFamily="34" charset="0"/>
                <a:cs typeface="Arial" pitchFamily="34" charset="0"/>
              </a:rPr>
              <a:t>Provide more specific information regarding reimbursement for closing costs in both purchase and sale of home</a:t>
            </a:r>
          </a:p>
          <a:p>
            <a:pPr marL="803275" lvl="2" indent="-173038">
              <a:buFont typeface="Arial" pitchFamily="34" charset="0"/>
              <a:buChar char="•"/>
              <a:defRPr/>
            </a:pPr>
            <a:r>
              <a:rPr lang="en-US" sz="1200" dirty="0" smtClean="0">
                <a:latin typeface="Arial" pitchFamily="34" charset="0"/>
                <a:cs typeface="Arial" pitchFamily="34" charset="0"/>
              </a:rPr>
              <a:t>The PCS relocation document was recently updated to include a matrix of reimbursable closing costs in accordance with the FTR.  This provides an easier to follow format for employees on what closing costs are reimbursable</a:t>
            </a:r>
          </a:p>
          <a:p>
            <a:pPr lvl="1" indent="-228600">
              <a:buFont typeface="Arial" pitchFamily="34" charset="0"/>
              <a:buChar char="•"/>
              <a:defRPr/>
            </a:pPr>
            <a:r>
              <a:rPr lang="en-US" sz="1200" dirty="0" smtClean="0">
                <a:latin typeface="Arial" pitchFamily="34" charset="0"/>
                <a:cs typeface="Arial" pitchFamily="34" charset="0"/>
              </a:rPr>
              <a:t>I very much appreciate having a counselor assigned to assist me with my move</a:t>
            </a:r>
          </a:p>
          <a:p>
            <a:pPr marL="346075" lvl="1" indent="-173038">
              <a:buFont typeface="Arial" pitchFamily="34" charset="0"/>
              <a:buChar char="•"/>
              <a:defRPr/>
            </a:pPr>
            <a:endParaRPr lang="en-US" sz="1200" dirty="0" smtClean="0">
              <a:latin typeface="Arial" pitchFamily="34" charset="0"/>
              <a:cs typeface="Arial" pitchFamily="34" charset="0"/>
            </a:endParaRPr>
          </a:p>
          <a:p>
            <a:pPr lvl="1" indent="-398463">
              <a:defRPr/>
            </a:pPr>
            <a:endParaRPr lang="en-US" sz="500" dirty="0">
              <a:solidFill>
                <a:srgbClr val="FF0000"/>
              </a:solidFill>
              <a:latin typeface="Arial" pitchFamily="34" charset="0"/>
              <a:cs typeface="Arial" pitchFamily="34" charset="0"/>
            </a:endParaRPr>
          </a:p>
          <a:p>
            <a:pPr indent="-398463">
              <a:defRPr/>
            </a:pPr>
            <a:r>
              <a:rPr lang="en-US" sz="1200" dirty="0">
                <a:solidFill>
                  <a:prstClr val="black"/>
                </a:solidFill>
                <a:latin typeface="Arial" pitchFamily="34" charset="0"/>
                <a:cs typeface="Arial" pitchFamily="34" charset="0"/>
              </a:rPr>
              <a:t>Next Step:  Continue to review survey data and identify improvement </a:t>
            </a:r>
            <a:r>
              <a:rPr lang="en-US" sz="1200" dirty="0" smtClean="0">
                <a:solidFill>
                  <a:prstClr val="black"/>
                </a:solidFill>
                <a:latin typeface="Arial" pitchFamily="34" charset="0"/>
                <a:cs typeface="Arial" pitchFamily="34" charset="0"/>
              </a:rPr>
              <a:t>opportunities</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575771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Date Placeholder 1"/>
          <p:cNvSpPr>
            <a:spLocks noGrp="1"/>
          </p:cNvSpPr>
          <p:nvPr>
            <p:ph type="dt" sz="quarter" idx="10"/>
          </p:nvPr>
        </p:nvSpPr>
        <p:spPr>
          <a:xfrm>
            <a:off x="457200" y="6492875"/>
            <a:ext cx="2954338" cy="365125"/>
          </a:xfrm>
          <a:noFill/>
        </p:spPr>
        <p:txBody>
          <a:bodyPr/>
          <a:lstStyle/>
          <a:p>
            <a:r>
              <a:rPr lang="en-US" dirty="0" smtClean="0">
                <a:latin typeface="Arial" pitchFamily="34" charset="0"/>
              </a:rPr>
              <a:t>SG4 - Data Through March 2012</a:t>
            </a:r>
          </a:p>
        </p:txBody>
      </p:sp>
      <p:graphicFrame>
        <p:nvGraphicFramePr>
          <p:cNvPr id="4098" name="Object 2"/>
          <p:cNvGraphicFramePr>
            <a:graphicFrameLocks noGrp="1" noChangeAspect="1"/>
          </p:cNvGraphicFramePr>
          <p:nvPr>
            <p:ph sz="half" idx="4294967295"/>
            <p:extLst>
              <p:ext uri="{D42A27DB-BD31-4B8C-83A1-F6EECF244321}">
                <p14:modId xmlns:p14="http://schemas.microsoft.com/office/powerpoint/2010/main" xmlns="" val="504992451"/>
              </p:ext>
            </p:extLst>
          </p:nvPr>
        </p:nvGraphicFramePr>
        <p:xfrm>
          <a:off x="3200400" y="2286000"/>
          <a:ext cx="5638800" cy="4111625"/>
        </p:xfrm>
        <a:graphic>
          <a:graphicData uri="http://schemas.openxmlformats.org/presentationml/2006/ole">
            <p:oleObj spid="_x0000_s89108" name="Worksheet" r:id="rId4" imgW="8686684" imgH="6334035" progId="Excel.Sheet.8">
              <p:embed/>
            </p:oleObj>
          </a:graphicData>
        </a:graphic>
      </p:graphicFrame>
      <p:graphicFrame>
        <p:nvGraphicFramePr>
          <p:cNvPr id="93187" name="Group 3"/>
          <p:cNvGraphicFramePr>
            <a:graphicFrameLocks noGrp="1"/>
          </p:cNvGraphicFramePr>
          <p:nvPr/>
        </p:nvGraphicFramePr>
        <p:xfrm>
          <a:off x="6851650" y="0"/>
          <a:ext cx="2292350" cy="991553"/>
        </p:xfrm>
        <a:graphic>
          <a:graphicData uri="http://schemas.openxmlformats.org/drawingml/2006/table">
            <a:tbl>
              <a:tblPr/>
              <a:tblGrid>
                <a:gridCol w="1544638"/>
                <a:gridCol w="74771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Current Quarter (Q2)</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smtClean="0">
                        <a:ln>
                          <a:noFill/>
                        </a:ln>
                        <a:solidFill>
                          <a:srgbClr val="00B05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Next Quarter (Q3)</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smtClean="0">
                        <a:ln>
                          <a:noFill/>
                        </a:ln>
                        <a:solidFill>
                          <a:srgbClr val="00B05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  N/A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113" name="Rectangle 26"/>
          <p:cNvSpPr>
            <a:spLocks noChangeArrowheads="1"/>
          </p:cNvSpPr>
          <p:nvPr/>
        </p:nvSpPr>
        <p:spPr bwMode="auto">
          <a:xfrm>
            <a:off x="3657600" y="1066800"/>
            <a:ext cx="5086350" cy="1244600"/>
          </a:xfrm>
          <a:prstGeom prst="rect">
            <a:avLst/>
          </a:prstGeom>
          <a:noFill/>
          <a:ln w="9525">
            <a:noFill/>
            <a:miter lim="800000"/>
            <a:headEnd/>
            <a:tailEnd/>
          </a:ln>
        </p:spPr>
        <p:txBody>
          <a:bodyPr anchor="ctr"/>
          <a:lstStyle/>
          <a:p>
            <a:pPr algn="ctr"/>
            <a:r>
              <a:rPr lang="en-US" sz="1600" dirty="0">
                <a:solidFill>
                  <a:srgbClr val="0000FF"/>
                </a:solidFill>
                <a:latin typeface="Arial Rounded MT Bold" pitchFamily="34" charset="0"/>
              </a:rPr>
              <a:t>Key Trend Line: </a:t>
            </a:r>
            <a:br>
              <a:rPr lang="en-US" sz="1600" dirty="0">
                <a:solidFill>
                  <a:srgbClr val="0000FF"/>
                </a:solidFill>
                <a:latin typeface="Arial Rounded MT Bold" pitchFamily="34" charset="0"/>
              </a:rPr>
            </a:br>
            <a:r>
              <a:rPr lang="en-US" sz="1600" dirty="0">
                <a:solidFill>
                  <a:srgbClr val="800000"/>
                </a:solidFill>
                <a:latin typeface="Arial Rounded MT Bold" pitchFamily="34" charset="0"/>
              </a:rPr>
              <a:t>Permanent Change of Station (PCS) Client Satisfaction – </a:t>
            </a:r>
            <a:r>
              <a:rPr lang="en-US" sz="1600" i="1" dirty="0">
                <a:solidFill>
                  <a:srgbClr val="800000"/>
                </a:solidFill>
                <a:latin typeface="Arial Rounded MT Bold" pitchFamily="34" charset="0"/>
              </a:rPr>
              <a:t>Pre-Move</a:t>
            </a:r>
          </a:p>
          <a:p>
            <a:pPr algn="ctr"/>
            <a:r>
              <a:rPr lang="en-US" sz="1600" b="1" dirty="0">
                <a:solidFill>
                  <a:schemeClr val="tx2"/>
                </a:solidFill>
              </a:rPr>
              <a:t> </a:t>
            </a:r>
            <a:r>
              <a:rPr lang="en-US" sz="1600" b="1" dirty="0"/>
              <a:t>Client Satisfaction Exceeds Goal</a:t>
            </a:r>
            <a:r>
              <a:rPr lang="en-US" sz="1600" dirty="0">
                <a:solidFill>
                  <a:srgbClr val="0000FF"/>
                </a:solidFill>
                <a:latin typeface="Arial Rounded MT Bold" pitchFamily="34" charset="0"/>
              </a:rPr>
              <a:t/>
            </a:r>
            <a:br>
              <a:rPr lang="en-US" sz="1600" dirty="0">
                <a:solidFill>
                  <a:srgbClr val="0000FF"/>
                </a:solidFill>
                <a:latin typeface="Arial Rounded MT Bold" pitchFamily="34" charset="0"/>
              </a:rPr>
            </a:br>
            <a:r>
              <a:rPr lang="en-US" sz="1600" dirty="0">
                <a:latin typeface="Arial Rounded MT Bold" pitchFamily="34" charset="0"/>
              </a:rPr>
              <a:t> </a:t>
            </a:r>
            <a:endParaRPr lang="en-US" sz="1400" dirty="0">
              <a:latin typeface="Arial Rounded MT Bold" pitchFamily="34" charset="0"/>
            </a:endParaRPr>
          </a:p>
        </p:txBody>
      </p:sp>
      <p:graphicFrame>
        <p:nvGraphicFramePr>
          <p:cNvPr id="93211" name="Group 27"/>
          <p:cNvGraphicFramePr>
            <a:graphicFrameLocks noGrp="1"/>
          </p:cNvGraphicFramePr>
          <p:nvPr/>
        </p:nvGraphicFramePr>
        <p:xfrm>
          <a:off x="0" y="0"/>
          <a:ext cx="2971800" cy="1950721"/>
        </p:xfrm>
        <a:graphic>
          <a:graphicData uri="http://schemas.openxmlformats.org/drawingml/2006/table">
            <a:tbl>
              <a:tblPr/>
              <a:tblGrid>
                <a:gridCol w="914400"/>
                <a:gridCol w="2057400"/>
              </a:tblGrid>
              <a:tr h="227013">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365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OM</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5113">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Metric Type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Performance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Client Satisfaction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cap="none" normalizeH="0" baseline="0" dirty="0" smtClean="0">
                          <a:ln>
                            <a:noFill/>
                          </a:ln>
                          <a:solidFill>
                            <a:schemeClr val="tx1"/>
                          </a:solidFill>
                          <a:effectLst/>
                          <a:latin typeface="Arial" charset="0"/>
                        </a:rPr>
                        <a:t>Increase Client Satisfaction (as a result of Increased Employee Satisfaction)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4134" name="TextBox 16"/>
          <p:cNvSpPr txBox="1">
            <a:spLocks noChangeArrowheads="1"/>
          </p:cNvSpPr>
          <p:nvPr/>
        </p:nvSpPr>
        <p:spPr bwMode="auto">
          <a:xfrm>
            <a:off x="5562600" y="838200"/>
            <a:ext cx="914400" cy="369888"/>
          </a:xfrm>
          <a:prstGeom prst="rect">
            <a:avLst/>
          </a:prstGeom>
          <a:noFill/>
          <a:ln w="9525">
            <a:noFill/>
            <a:miter lim="800000"/>
            <a:headEnd/>
            <a:tailEnd/>
          </a:ln>
        </p:spPr>
        <p:txBody>
          <a:bodyPr>
            <a:spAutoFit/>
          </a:bodyPr>
          <a:lstStyle/>
          <a:p>
            <a:endParaRPr lang="en-US"/>
          </a:p>
        </p:txBody>
      </p:sp>
      <p:sp>
        <p:nvSpPr>
          <p:cNvPr id="12" name="TextBox 11"/>
          <p:cNvSpPr txBox="1"/>
          <p:nvPr/>
        </p:nvSpPr>
        <p:spPr>
          <a:xfrm>
            <a:off x="228600" y="2057400"/>
            <a:ext cx="2582863" cy="2492375"/>
          </a:xfrm>
          <a:prstGeom prst="rect">
            <a:avLst/>
          </a:prstGeom>
          <a:solidFill>
            <a:schemeClr val="bg2">
              <a:lumMod val="20000"/>
              <a:lumOff val="80000"/>
            </a:schemeClr>
          </a:solidFill>
        </p:spPr>
        <p:txBody>
          <a:bodyPr>
            <a:spAutoFit/>
          </a:bodyPr>
          <a:lstStyle/>
          <a:p>
            <a:pPr>
              <a:defRPr/>
            </a:pPr>
            <a:r>
              <a:rPr lang="en-US" sz="1200" dirty="0"/>
              <a:t>OM’s Financial Services Center (FSC) uses customer surveys to measure employee satisfaction with PCS move services provided.</a:t>
            </a:r>
          </a:p>
          <a:p>
            <a:pPr>
              <a:defRPr/>
            </a:pPr>
            <a:endParaRPr lang="en-US" sz="1200" dirty="0"/>
          </a:p>
          <a:p>
            <a:pPr>
              <a:defRPr/>
            </a:pPr>
            <a:r>
              <a:rPr lang="en-US" sz="1200" dirty="0"/>
              <a:t>FSC tracks satisfaction with </a:t>
            </a:r>
            <a:r>
              <a:rPr lang="en-US" sz="1200" u="sng" dirty="0"/>
              <a:t>pre- move </a:t>
            </a:r>
            <a:r>
              <a:rPr lang="en-US" sz="1200" dirty="0"/>
              <a:t>activities involving initial PCS steps such as processing of travel documents, employee move counseling, and initiation of household goods (HHG) and home sale work orders which are displayed here.</a:t>
            </a:r>
          </a:p>
        </p:txBody>
      </p:sp>
      <p:sp>
        <p:nvSpPr>
          <p:cNvPr id="4136" name="Slide Number Placeholder 16"/>
          <p:cNvSpPr>
            <a:spLocks noGrp="1"/>
          </p:cNvSpPr>
          <p:nvPr>
            <p:ph type="sldNum" sz="quarter" idx="11"/>
          </p:nvPr>
        </p:nvSpPr>
        <p:spPr>
          <a:xfrm>
            <a:off x="6553200" y="6356350"/>
            <a:ext cx="2133600" cy="365125"/>
          </a:xfrm>
          <a:noFill/>
        </p:spPr>
        <p:txBody>
          <a:bodyPr/>
          <a:lstStyle/>
          <a:p>
            <a:fld id="{9E39F72B-4005-462E-8DD5-F0F641B39A5E}" type="slidenum">
              <a:rPr lang="en-US" smtClean="0">
                <a:latin typeface="Arial" pitchFamily="34" charset="0"/>
              </a:rPr>
              <a:pPr/>
              <a:t>6</a:t>
            </a:fld>
            <a:endParaRPr lang="en-US" smtClean="0">
              <a:latin typeface="Arial" pitchFamily="34" charset="0"/>
            </a:endParaRPr>
          </a:p>
        </p:txBody>
      </p:sp>
      <p:sp>
        <p:nvSpPr>
          <p:cNvPr id="4137" name="TextBox 14"/>
          <p:cNvSpPr txBox="1">
            <a:spLocks noChangeArrowheads="1"/>
          </p:cNvSpPr>
          <p:nvPr/>
        </p:nvSpPr>
        <p:spPr bwMode="auto">
          <a:xfrm>
            <a:off x="4800600" y="2133600"/>
            <a:ext cx="3994150" cy="230832"/>
          </a:xfrm>
          <a:prstGeom prst="rect">
            <a:avLst/>
          </a:prstGeom>
          <a:noFill/>
          <a:ln w="9525">
            <a:noFill/>
            <a:miter lim="800000"/>
            <a:headEnd/>
            <a:tailEnd/>
          </a:ln>
        </p:spPr>
        <p:txBody>
          <a:bodyPr>
            <a:spAutoFit/>
          </a:bodyPr>
          <a:lstStyle/>
          <a:p>
            <a:r>
              <a:rPr lang="en-US" sz="900" dirty="0"/>
              <a:t>Scale of 1-5, With 5=Very Satisfied and 1=Very Dissatisfied</a:t>
            </a:r>
          </a:p>
        </p:txBody>
      </p:sp>
      <p:sp>
        <p:nvSpPr>
          <p:cNvPr id="4138" name="Oval 28"/>
          <p:cNvSpPr>
            <a:spLocks noChangeArrowheads="1"/>
          </p:cNvSpPr>
          <p:nvPr/>
        </p:nvSpPr>
        <p:spPr bwMode="auto">
          <a:xfrm>
            <a:off x="8610600" y="3048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4139" name="Oval 28"/>
          <p:cNvSpPr>
            <a:spLocks noChangeArrowheads="1"/>
          </p:cNvSpPr>
          <p:nvPr/>
        </p:nvSpPr>
        <p:spPr bwMode="auto">
          <a:xfrm>
            <a:off x="8610600" y="5334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graphicFrame>
        <p:nvGraphicFramePr>
          <p:cNvPr id="14" name="Table 13"/>
          <p:cNvGraphicFramePr>
            <a:graphicFrameLocks noGrp="1"/>
          </p:cNvGraphicFramePr>
          <p:nvPr/>
        </p:nvGraphicFramePr>
        <p:xfrm>
          <a:off x="304800" y="4572000"/>
          <a:ext cx="2871216" cy="1911100"/>
        </p:xfrm>
        <a:graphic>
          <a:graphicData uri="http://schemas.openxmlformats.org/drawingml/2006/table">
            <a:tbl>
              <a:tblPr/>
              <a:tblGrid>
                <a:gridCol w="613847"/>
                <a:gridCol w="762357"/>
                <a:gridCol w="861365"/>
                <a:gridCol w="633647"/>
              </a:tblGrid>
              <a:tr h="191110">
                <a:tc gridSpan="4">
                  <a:txBody>
                    <a:bodyPr/>
                    <a:lstStyle/>
                    <a:p>
                      <a:pPr algn="ctr" fontAlgn="b"/>
                      <a:r>
                        <a:rPr lang="en-US" sz="1100" b="1" i="0" u="none" strike="noStrike" dirty="0">
                          <a:solidFill>
                            <a:srgbClr val="000000"/>
                          </a:solidFill>
                          <a:latin typeface="Calibri"/>
                        </a:rPr>
                        <a:t>PCS Pre-Move Survey Response Recap</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91110">
                <a:tc>
                  <a:txBody>
                    <a:bodyPr/>
                    <a:lstStyle/>
                    <a:p>
                      <a:pPr algn="ctr" fontAlgn="b"/>
                      <a:r>
                        <a:rPr lang="en-US" sz="1100" b="1" i="0" u="none" strike="noStrike" dirty="0">
                          <a:solidFill>
                            <a:srgbClr val="000000"/>
                          </a:solidFill>
                          <a:latin typeface="Calibri"/>
                        </a:rPr>
                        <a:t>Qtr/Yr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latin typeface="Calibri"/>
                        </a:rPr>
                        <a:t># Surveyed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latin typeface="Calibri"/>
                        </a:rPr>
                        <a:t># Responded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1110">
                <a:tc>
                  <a:txBody>
                    <a:bodyPr/>
                    <a:lstStyle/>
                    <a:p>
                      <a:pPr algn="l" fontAlgn="b"/>
                      <a:r>
                        <a:rPr lang="en-US" sz="1100" b="0" i="0" u="none" strike="noStrike" dirty="0" smtClean="0">
                          <a:solidFill>
                            <a:srgbClr val="000000"/>
                          </a:solidFill>
                          <a:latin typeface="+mn-lt"/>
                        </a:rPr>
                        <a:t>Q1/2011</a:t>
                      </a:r>
                      <a:endParaRPr lang="en-US" sz="1100" b="0" i="0" u="none" strike="noStrike" dirty="0">
                        <a:solidFill>
                          <a:srgbClr val="000000"/>
                        </a:solidFill>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298</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93</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31%</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1110">
                <a:tc>
                  <a:txBody>
                    <a:bodyPr/>
                    <a:lstStyle/>
                    <a:p>
                      <a:pPr algn="l" fontAlgn="b"/>
                      <a:r>
                        <a:rPr lang="en-US" sz="1100" b="0" i="0" u="none" strike="noStrike" dirty="0" smtClean="0">
                          <a:solidFill>
                            <a:srgbClr val="000000"/>
                          </a:solidFill>
                          <a:latin typeface="Calibri"/>
                        </a:rPr>
                        <a:t>Q2/2011</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248</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111</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45%</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1110">
                <a:tc>
                  <a:txBody>
                    <a:bodyPr/>
                    <a:lstStyle/>
                    <a:p>
                      <a:pPr algn="l" fontAlgn="b"/>
                      <a:r>
                        <a:rPr lang="en-US" sz="1100" b="0" i="0" u="none" strike="noStrike" dirty="0" smtClean="0">
                          <a:solidFill>
                            <a:srgbClr val="000000"/>
                          </a:solidFill>
                          <a:latin typeface="Calibri"/>
                        </a:rPr>
                        <a:t>Q3/2011</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286</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142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50</a:t>
                      </a:r>
                      <a:r>
                        <a:rPr lang="en-US" sz="1100" b="0" i="0" u="none" strike="noStrike" dirty="0">
                          <a:solidFill>
                            <a:srgbClr val="000000"/>
                          </a:solidFill>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1110">
                <a:tc>
                  <a:txBody>
                    <a:bodyPr/>
                    <a:lstStyle/>
                    <a:p>
                      <a:pPr algn="l" fontAlgn="b"/>
                      <a:r>
                        <a:rPr lang="en-US" sz="1100" b="0" i="0" u="none" strike="noStrike" dirty="0" smtClean="0">
                          <a:solidFill>
                            <a:srgbClr val="000000"/>
                          </a:solidFill>
                          <a:latin typeface="Calibri"/>
                        </a:rPr>
                        <a:t>Q4/2011</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278</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89</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32%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1110">
                <a:tc>
                  <a:txBody>
                    <a:bodyPr/>
                    <a:lstStyle/>
                    <a:p>
                      <a:pPr algn="l" fontAlgn="b"/>
                      <a:r>
                        <a:rPr lang="en-US" sz="1100" b="0" i="0" u="none" strike="noStrike" dirty="0" smtClean="0">
                          <a:solidFill>
                            <a:srgbClr val="000000"/>
                          </a:solidFill>
                          <a:latin typeface="Calibri"/>
                        </a:rPr>
                        <a:t>Q1/2012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194</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74</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38%</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1110">
                <a:tc>
                  <a:txBody>
                    <a:bodyPr/>
                    <a:lstStyle/>
                    <a:p>
                      <a:pPr algn="l" fontAlgn="b"/>
                      <a:r>
                        <a:rPr lang="en-US" sz="1100" b="0" i="0" u="none" strike="noStrike" dirty="0" smtClean="0">
                          <a:solidFill>
                            <a:srgbClr val="000000"/>
                          </a:solidFill>
                          <a:latin typeface="Calibri"/>
                        </a:rPr>
                        <a:t>Q2/2012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184</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76</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41%</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1110">
                <a:tc>
                  <a:txBody>
                    <a:bodyPr/>
                    <a:lstStyle/>
                    <a:p>
                      <a:pPr algn="l" fontAlgn="b"/>
                      <a:r>
                        <a:rPr lang="en-US" sz="1100" b="0" i="0" u="none" strike="noStrike" dirty="0" smtClean="0">
                          <a:solidFill>
                            <a:srgbClr val="000000"/>
                          </a:solidFill>
                          <a:latin typeface="Calibri"/>
                        </a:rPr>
                        <a:t>Q3/2012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1110">
                <a:tc>
                  <a:txBody>
                    <a:bodyPr/>
                    <a:lstStyle/>
                    <a:p>
                      <a:pPr algn="l" fontAlgn="b"/>
                      <a:r>
                        <a:rPr lang="en-US" sz="1100" b="0" i="0" u="none" strike="noStrike" dirty="0" smtClean="0">
                          <a:solidFill>
                            <a:srgbClr val="000000"/>
                          </a:solidFill>
                          <a:latin typeface="Calibri"/>
                        </a:rPr>
                        <a:t>Q4/2012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xmlns="" val="864340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6916"/>
            <a:ext cx="8915400" cy="6771084"/>
          </a:xfrm>
          <a:prstGeom prst="rect">
            <a:avLst/>
          </a:prstGeom>
          <a:noFill/>
        </p:spPr>
        <p:txBody>
          <a:bodyPr wrap="square">
            <a:spAutoFit/>
          </a:bodyPr>
          <a:lstStyle/>
          <a:p>
            <a:pPr>
              <a:defRPr/>
            </a:pPr>
            <a:r>
              <a:rPr lang="en-US" sz="1400" b="1" dirty="0">
                <a:latin typeface="Arial" pitchFamily="34" charset="0"/>
                <a:cs typeface="Arial" pitchFamily="34" charset="0"/>
              </a:rPr>
              <a:t>PCS Change of Station – Post-Move Notes</a:t>
            </a:r>
          </a:p>
          <a:p>
            <a:pPr>
              <a:defRPr/>
            </a:pPr>
            <a:endParaRPr lang="en-US" sz="500" dirty="0">
              <a:latin typeface="Arial" pitchFamily="34" charset="0"/>
              <a:cs typeface="Arial" pitchFamily="34" charset="0"/>
            </a:endParaRPr>
          </a:p>
          <a:p>
            <a:pPr marL="115888" indent="-115888">
              <a:buFont typeface="Arial" pitchFamily="34" charset="0"/>
              <a:buChar char="•"/>
              <a:defRPr/>
            </a:pPr>
            <a:r>
              <a:rPr lang="en-US" sz="1200" dirty="0">
                <a:latin typeface="Arial" pitchFamily="34" charset="0"/>
                <a:cs typeface="Arial" pitchFamily="34" charset="0"/>
              </a:rPr>
              <a:t> Post-Move survey measure evaluates customer satisfaction with PCS services for move events, including:</a:t>
            </a:r>
          </a:p>
          <a:p>
            <a:pPr marL="406400" lvl="1" indent="-174625">
              <a:buFont typeface="Arial" pitchFamily="34" charset="0"/>
              <a:buChar char="•"/>
              <a:defRPr/>
            </a:pPr>
            <a:r>
              <a:rPr lang="en-US" sz="1200" dirty="0">
                <a:latin typeface="Arial" pitchFamily="34" charset="0"/>
                <a:cs typeface="Arial" pitchFamily="34" charset="0"/>
              </a:rPr>
              <a:t>Physical move to new station</a:t>
            </a:r>
          </a:p>
          <a:p>
            <a:pPr marL="406400" lvl="1" indent="-174625">
              <a:buFont typeface="Arial" pitchFamily="34" charset="0"/>
              <a:buChar char="•"/>
              <a:defRPr/>
            </a:pPr>
            <a:r>
              <a:rPr lang="en-US" sz="1200" dirty="0">
                <a:latin typeface="Arial" pitchFamily="34" charset="0"/>
                <a:cs typeface="Arial" pitchFamily="34" charset="0"/>
              </a:rPr>
              <a:t>Household Goods (HHGs) shipment and delivery</a:t>
            </a:r>
          </a:p>
          <a:p>
            <a:pPr marL="406400" lvl="1" indent="-174625">
              <a:buFont typeface="Arial" pitchFamily="34" charset="0"/>
              <a:buChar char="•"/>
              <a:defRPr/>
            </a:pPr>
            <a:r>
              <a:rPr lang="en-US" sz="1200" dirty="0">
                <a:latin typeface="Arial" pitchFamily="34" charset="0"/>
                <a:cs typeface="Arial" pitchFamily="34" charset="0"/>
              </a:rPr>
              <a:t>Home sale services </a:t>
            </a:r>
            <a:r>
              <a:rPr lang="en-US" sz="1200" dirty="0" smtClean="0">
                <a:latin typeface="Arial" pitchFamily="34" charset="0"/>
                <a:cs typeface="Arial" pitchFamily="34" charset="0"/>
              </a:rPr>
              <a:t>initiation </a:t>
            </a:r>
            <a:r>
              <a:rPr lang="en-US" sz="1200" dirty="0">
                <a:latin typeface="Arial" pitchFamily="34" charset="0"/>
                <a:cs typeface="Arial" pitchFamily="34" charset="0"/>
              </a:rPr>
              <a:t>of PCS travel documents  </a:t>
            </a:r>
          </a:p>
          <a:p>
            <a:pPr marL="406400" lvl="1" indent="-174625">
              <a:buFont typeface="Arial" pitchFamily="34" charset="0"/>
              <a:buChar char="•"/>
              <a:defRPr/>
            </a:pPr>
            <a:r>
              <a:rPr lang="en-US" sz="1200" dirty="0">
                <a:latin typeface="Arial" pitchFamily="34" charset="0"/>
                <a:cs typeface="Arial" pitchFamily="34" charset="0"/>
              </a:rPr>
              <a:t>Travel claims processing</a:t>
            </a:r>
          </a:p>
          <a:p>
            <a:pPr marL="406400" lvl="1" indent="-174625">
              <a:defRPr/>
            </a:pPr>
            <a:endParaRPr lang="en-US" sz="500" dirty="0">
              <a:latin typeface="Arial" pitchFamily="34" charset="0"/>
              <a:cs typeface="Arial" pitchFamily="34" charset="0"/>
            </a:endParaRPr>
          </a:p>
          <a:p>
            <a:pPr marL="115888" indent="-115888">
              <a:buFont typeface="Arial" pitchFamily="34" charset="0"/>
              <a:buChar char="•"/>
              <a:defRPr/>
            </a:pPr>
            <a:r>
              <a:rPr lang="en-US" sz="1200" dirty="0">
                <a:latin typeface="Arial" pitchFamily="34" charset="0"/>
                <a:cs typeface="Arial" pitchFamily="34" charset="0"/>
              </a:rPr>
              <a:t> Employees are not required to respond to survey, but all employees completing </a:t>
            </a:r>
            <a:r>
              <a:rPr lang="en-US" sz="1200" dirty="0" smtClean="0">
                <a:latin typeface="Arial" pitchFamily="34" charset="0"/>
                <a:cs typeface="Arial" pitchFamily="34" charset="0"/>
              </a:rPr>
              <a:t>post-move </a:t>
            </a:r>
            <a:r>
              <a:rPr lang="en-US" sz="1200" dirty="0">
                <a:latin typeface="Arial" pitchFamily="34" charset="0"/>
                <a:cs typeface="Arial" pitchFamily="34" charset="0"/>
              </a:rPr>
              <a:t>events are surveyed</a:t>
            </a:r>
          </a:p>
          <a:p>
            <a:pPr marL="115888" indent="-115888">
              <a:defRPr/>
            </a:pPr>
            <a:endParaRPr lang="en-US" sz="500" dirty="0">
              <a:latin typeface="Arial" pitchFamily="34" charset="0"/>
              <a:cs typeface="Arial" pitchFamily="34" charset="0"/>
            </a:endParaRPr>
          </a:p>
          <a:p>
            <a:pPr>
              <a:buFont typeface="Arial" pitchFamily="34" charset="0"/>
              <a:buChar char="•"/>
              <a:defRPr/>
            </a:pPr>
            <a:r>
              <a:rPr lang="en-US" sz="1200" dirty="0">
                <a:latin typeface="Arial" pitchFamily="34" charset="0"/>
                <a:cs typeface="Arial" pitchFamily="34" charset="0"/>
              </a:rPr>
              <a:t>  Survey asks customers to rank overall satisfaction with </a:t>
            </a:r>
            <a:r>
              <a:rPr lang="en-US" sz="1200" dirty="0" smtClean="0">
                <a:latin typeface="Arial" pitchFamily="34" charset="0"/>
                <a:cs typeface="Arial" pitchFamily="34" charset="0"/>
              </a:rPr>
              <a:t>post-move </a:t>
            </a:r>
            <a:r>
              <a:rPr lang="en-US" sz="1200" dirty="0">
                <a:latin typeface="Arial" pitchFamily="34" charset="0"/>
                <a:cs typeface="Arial" pitchFamily="34" charset="0"/>
              </a:rPr>
              <a:t>services</a:t>
            </a:r>
          </a:p>
          <a:p>
            <a:pPr lvl="1" indent="-225425">
              <a:buFont typeface="Arial" pitchFamily="34" charset="0"/>
              <a:buChar char="•"/>
              <a:defRPr/>
            </a:pPr>
            <a:r>
              <a:rPr lang="en-US" sz="1200" dirty="0">
                <a:latin typeface="Arial" pitchFamily="34" charset="0"/>
                <a:cs typeface="Arial" pitchFamily="34" charset="0"/>
              </a:rPr>
              <a:t>Scale:  1 – Very Dissatisfied to 5 – Very Satisfied</a:t>
            </a:r>
          </a:p>
          <a:p>
            <a:pPr lvl="1" indent="-225425">
              <a:buFont typeface="Arial" pitchFamily="34" charset="0"/>
              <a:buChar char="•"/>
              <a:defRPr/>
            </a:pPr>
            <a:r>
              <a:rPr lang="en-US" sz="1200" dirty="0">
                <a:latin typeface="Arial" pitchFamily="34" charset="0"/>
                <a:cs typeface="Arial" pitchFamily="34" charset="0"/>
              </a:rPr>
              <a:t>Goal is </a:t>
            </a:r>
            <a:r>
              <a:rPr lang="en-US" sz="1200" dirty="0" smtClean="0">
                <a:latin typeface="Arial" pitchFamily="34" charset="0"/>
                <a:cs typeface="Arial" pitchFamily="34" charset="0"/>
              </a:rPr>
              <a:t>4.0 – </a:t>
            </a:r>
            <a:r>
              <a:rPr lang="en-US" sz="1200" dirty="0" smtClean="0">
                <a:solidFill>
                  <a:srgbClr val="00CC00"/>
                </a:solidFill>
                <a:latin typeface="Arial" pitchFamily="34" charset="0"/>
                <a:cs typeface="Arial" pitchFamily="34" charset="0"/>
              </a:rPr>
              <a:t>FY 2012 2nd Quarter –  4.0</a:t>
            </a:r>
            <a:endParaRPr lang="en-US" sz="1200" dirty="0">
              <a:solidFill>
                <a:srgbClr val="00CC00"/>
              </a:solidFill>
              <a:latin typeface="Arial" pitchFamily="34" charset="0"/>
              <a:cs typeface="Arial" pitchFamily="34" charset="0"/>
            </a:endParaRPr>
          </a:p>
          <a:p>
            <a:pPr lvl="1" indent="-225425">
              <a:defRPr/>
            </a:pPr>
            <a:endParaRPr lang="en-US" sz="500" dirty="0">
              <a:latin typeface="Arial" pitchFamily="34" charset="0"/>
              <a:cs typeface="Arial" pitchFamily="34" charset="0"/>
            </a:endParaRPr>
          </a:p>
          <a:p>
            <a:pPr marL="115888" indent="-115888">
              <a:buFont typeface="Arial" pitchFamily="34" charset="0"/>
              <a:buChar char="•"/>
              <a:defRPr/>
            </a:pPr>
            <a:r>
              <a:rPr lang="en-US" sz="1200" dirty="0">
                <a:latin typeface="Arial" pitchFamily="34" charset="0"/>
                <a:cs typeface="Arial" pitchFamily="34" charset="0"/>
              </a:rPr>
              <a:t> Survey Statistics 			</a:t>
            </a:r>
            <a:r>
              <a:rPr lang="en-US" sz="1200" dirty="0" smtClean="0">
                <a:latin typeface="Arial" pitchFamily="34" charset="0"/>
                <a:cs typeface="Arial" pitchFamily="34" charset="0"/>
              </a:rPr>
              <a:t>           </a:t>
            </a:r>
            <a:r>
              <a:rPr lang="en-US" sz="1200" u="sng" dirty="0">
                <a:latin typeface="Arial" pitchFamily="34" charset="0"/>
                <a:cs typeface="Arial" pitchFamily="34" charset="0"/>
              </a:rPr>
              <a:t>FY </a:t>
            </a:r>
            <a:r>
              <a:rPr lang="en-US" sz="1200" u="sng" dirty="0" smtClean="0">
                <a:latin typeface="Arial" pitchFamily="34" charset="0"/>
                <a:cs typeface="Arial" pitchFamily="34" charset="0"/>
              </a:rPr>
              <a:t>2011</a:t>
            </a:r>
            <a:r>
              <a:rPr lang="en-US" sz="1200" dirty="0" smtClean="0">
                <a:latin typeface="Arial" pitchFamily="34" charset="0"/>
                <a:cs typeface="Arial" pitchFamily="34" charset="0"/>
              </a:rPr>
              <a:t>		</a:t>
            </a:r>
            <a:r>
              <a:rPr lang="en-US" sz="1200" u="sng" dirty="0" smtClean="0">
                <a:solidFill>
                  <a:srgbClr val="0000FF"/>
                </a:solidFill>
                <a:latin typeface="Arial" pitchFamily="34" charset="0"/>
                <a:cs typeface="Arial" pitchFamily="34" charset="0"/>
              </a:rPr>
              <a:t>FY 2012</a:t>
            </a:r>
            <a:endParaRPr lang="en-US" sz="1200" u="sng" dirty="0">
              <a:solidFill>
                <a:srgbClr val="0000FF"/>
              </a:solidFill>
              <a:latin typeface="Arial" pitchFamily="34" charset="0"/>
              <a:cs typeface="Arial" pitchFamily="34" charset="0"/>
            </a:endParaRPr>
          </a:p>
          <a:p>
            <a:pPr marL="3316288" lvl="7" indent="-115888">
              <a:defRPr/>
            </a:pPr>
            <a:r>
              <a:rPr lang="en-US" sz="1200" dirty="0">
                <a:latin typeface="Arial" pitchFamily="34" charset="0"/>
                <a:cs typeface="Arial" pitchFamily="34" charset="0"/>
              </a:rPr>
              <a:t>		</a:t>
            </a:r>
            <a:r>
              <a:rPr lang="en-US" sz="1200" dirty="0" smtClean="0">
                <a:latin typeface="Arial" pitchFamily="34" charset="0"/>
                <a:cs typeface="Arial" pitchFamily="34" charset="0"/>
              </a:rPr>
              <a:t>  </a:t>
            </a:r>
            <a:r>
              <a:rPr lang="en-US" sz="1200" u="sng" dirty="0" smtClean="0">
                <a:latin typeface="Arial" pitchFamily="34" charset="0"/>
                <a:cs typeface="Arial" pitchFamily="34" charset="0"/>
              </a:rPr>
              <a:t>Q1</a:t>
            </a:r>
            <a:r>
              <a:rPr lang="en-US" sz="1200" dirty="0" smtClean="0">
                <a:latin typeface="Arial" pitchFamily="34" charset="0"/>
                <a:cs typeface="Arial" pitchFamily="34" charset="0"/>
              </a:rPr>
              <a:t>     </a:t>
            </a:r>
            <a:r>
              <a:rPr lang="en-US" sz="1200" u="sng" dirty="0">
                <a:latin typeface="Arial" pitchFamily="34" charset="0"/>
                <a:cs typeface="Arial" pitchFamily="34" charset="0"/>
              </a:rPr>
              <a:t>Q2</a:t>
            </a:r>
            <a:r>
              <a:rPr lang="en-US" sz="1200" dirty="0">
                <a:latin typeface="Arial" pitchFamily="34" charset="0"/>
                <a:cs typeface="Arial" pitchFamily="34" charset="0"/>
              </a:rPr>
              <a:t>    </a:t>
            </a:r>
            <a:r>
              <a:rPr lang="en-US" sz="1200" u="sng" dirty="0">
                <a:latin typeface="Arial" pitchFamily="34" charset="0"/>
                <a:cs typeface="Arial" pitchFamily="34" charset="0"/>
              </a:rPr>
              <a:t>Q3</a:t>
            </a:r>
            <a:r>
              <a:rPr lang="en-US" sz="1200" dirty="0">
                <a:latin typeface="Arial" pitchFamily="34" charset="0"/>
                <a:cs typeface="Arial" pitchFamily="34" charset="0"/>
              </a:rPr>
              <a:t>   </a:t>
            </a:r>
            <a:r>
              <a:rPr lang="en-US" sz="1200" dirty="0" smtClean="0">
                <a:latin typeface="Arial" pitchFamily="34" charset="0"/>
                <a:cs typeface="Arial" pitchFamily="34" charset="0"/>
              </a:rPr>
              <a:t>  </a:t>
            </a:r>
            <a:r>
              <a:rPr lang="en-US" sz="1200" u="sng" dirty="0" smtClean="0">
                <a:latin typeface="Arial" pitchFamily="34" charset="0"/>
                <a:cs typeface="Arial" pitchFamily="34" charset="0"/>
              </a:rPr>
              <a:t>Q4</a:t>
            </a:r>
            <a:r>
              <a:rPr lang="en-US" sz="1200" dirty="0" smtClean="0">
                <a:latin typeface="Arial" pitchFamily="34" charset="0"/>
                <a:cs typeface="Arial" pitchFamily="34" charset="0"/>
              </a:rPr>
              <a:t>	             </a:t>
            </a:r>
            <a:r>
              <a:rPr lang="en-US" sz="1200" u="sng" dirty="0" smtClean="0">
                <a:solidFill>
                  <a:srgbClr val="0000FF"/>
                </a:solidFill>
                <a:latin typeface="Arial" pitchFamily="34" charset="0"/>
                <a:cs typeface="Arial" pitchFamily="34" charset="0"/>
              </a:rPr>
              <a:t>Q1</a:t>
            </a:r>
            <a:r>
              <a:rPr lang="en-US" sz="1200" dirty="0" smtClean="0">
                <a:solidFill>
                  <a:srgbClr val="0000FF"/>
                </a:solidFill>
                <a:latin typeface="Arial" pitchFamily="34" charset="0"/>
                <a:cs typeface="Arial" pitchFamily="34" charset="0"/>
              </a:rPr>
              <a:t>	</a:t>
            </a:r>
            <a:r>
              <a:rPr lang="en-US" sz="1200" u="sng" dirty="0" smtClean="0">
                <a:solidFill>
                  <a:srgbClr val="0000FF"/>
                </a:solidFill>
                <a:latin typeface="Arial" pitchFamily="34" charset="0"/>
                <a:cs typeface="Arial" pitchFamily="34" charset="0"/>
              </a:rPr>
              <a:t>Q2 </a:t>
            </a:r>
            <a:r>
              <a:rPr lang="en-US" sz="1200" dirty="0" smtClean="0">
                <a:solidFill>
                  <a:srgbClr val="0000FF"/>
                </a:solidFill>
                <a:latin typeface="Arial" pitchFamily="34" charset="0"/>
                <a:cs typeface="Arial" pitchFamily="34" charset="0"/>
              </a:rPr>
              <a:t>    </a:t>
            </a:r>
            <a:r>
              <a:rPr lang="en-US" sz="1200" u="sng" dirty="0" smtClean="0">
                <a:solidFill>
                  <a:srgbClr val="0000FF"/>
                </a:solidFill>
                <a:latin typeface="Arial" pitchFamily="34" charset="0"/>
                <a:cs typeface="Arial" pitchFamily="34" charset="0"/>
              </a:rPr>
              <a:t>Q3</a:t>
            </a:r>
            <a:r>
              <a:rPr lang="en-US" sz="1200" dirty="0" smtClean="0">
                <a:solidFill>
                  <a:srgbClr val="0000FF"/>
                </a:solidFill>
                <a:latin typeface="Arial" pitchFamily="34" charset="0"/>
                <a:cs typeface="Arial" pitchFamily="34" charset="0"/>
              </a:rPr>
              <a:t>    </a:t>
            </a:r>
            <a:r>
              <a:rPr lang="en-US" sz="1200" u="sng" dirty="0" smtClean="0">
                <a:solidFill>
                  <a:srgbClr val="0000FF"/>
                </a:solidFill>
                <a:latin typeface="Arial" pitchFamily="34" charset="0"/>
                <a:cs typeface="Arial" pitchFamily="34" charset="0"/>
              </a:rPr>
              <a:t>Q4</a:t>
            </a:r>
            <a:endParaRPr lang="en-US" sz="1200" u="sng" dirty="0">
              <a:solidFill>
                <a:srgbClr val="0000FF"/>
              </a:solidFill>
              <a:latin typeface="Arial" pitchFamily="34" charset="0"/>
              <a:cs typeface="Arial" pitchFamily="34" charset="0"/>
            </a:endParaRPr>
          </a:p>
          <a:p>
            <a:pPr marL="573088" lvl="1" indent="-115888">
              <a:defRPr/>
            </a:pPr>
            <a:r>
              <a:rPr lang="en-US" sz="1200" dirty="0">
                <a:latin typeface="Arial" pitchFamily="34" charset="0"/>
                <a:cs typeface="Arial" pitchFamily="34" charset="0"/>
              </a:rPr>
              <a:t>Number Surveyed			 </a:t>
            </a:r>
            <a:r>
              <a:rPr lang="en-US" sz="1200" dirty="0" smtClean="0">
                <a:latin typeface="Arial" pitchFamily="34" charset="0"/>
                <a:cs typeface="Arial" pitchFamily="34" charset="0"/>
              </a:rPr>
              <a:t>363    </a:t>
            </a:r>
            <a:r>
              <a:rPr lang="en-US" sz="1200" dirty="0">
                <a:latin typeface="Arial" pitchFamily="34" charset="0"/>
                <a:cs typeface="Arial" pitchFamily="34" charset="0"/>
              </a:rPr>
              <a:t>203    </a:t>
            </a:r>
            <a:r>
              <a:rPr lang="en-US" sz="1200" dirty="0" smtClean="0">
                <a:latin typeface="Arial" pitchFamily="34" charset="0"/>
                <a:cs typeface="Arial" pitchFamily="34" charset="0"/>
              </a:rPr>
              <a:t>251   280	            </a:t>
            </a:r>
            <a:r>
              <a:rPr lang="en-US" sz="1200" dirty="0" smtClean="0">
                <a:solidFill>
                  <a:srgbClr val="0000FF"/>
                </a:solidFill>
                <a:latin typeface="Arial" pitchFamily="34" charset="0"/>
                <a:cs typeface="Arial" pitchFamily="34" charset="0"/>
              </a:rPr>
              <a:t>198</a:t>
            </a:r>
            <a:r>
              <a:rPr lang="en-US" sz="1200" dirty="0" smtClean="0">
                <a:latin typeface="Arial" pitchFamily="34" charset="0"/>
                <a:cs typeface="Arial" pitchFamily="34" charset="0"/>
              </a:rPr>
              <a:t>	</a:t>
            </a:r>
            <a:r>
              <a:rPr lang="en-US" sz="1200" dirty="0" smtClean="0">
                <a:solidFill>
                  <a:srgbClr val="0000FF"/>
                </a:solidFill>
                <a:latin typeface="Arial" pitchFamily="34" charset="0"/>
                <a:cs typeface="Arial" pitchFamily="34" charset="0"/>
              </a:rPr>
              <a:t>316</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a:p>
            <a:pPr marL="573088" lvl="1" indent="-115888">
              <a:defRPr/>
            </a:pPr>
            <a:r>
              <a:rPr lang="en-US" sz="1200" dirty="0">
                <a:latin typeface="Arial" pitchFamily="34" charset="0"/>
                <a:cs typeface="Arial" pitchFamily="34" charset="0"/>
              </a:rPr>
              <a:t>Number Responses Received		</a:t>
            </a:r>
            <a:r>
              <a:rPr lang="en-US" sz="1200" dirty="0" smtClean="0">
                <a:latin typeface="Arial" pitchFamily="34" charset="0"/>
                <a:cs typeface="Arial" pitchFamily="34" charset="0"/>
              </a:rPr>
              <a:t>   89      </a:t>
            </a:r>
            <a:r>
              <a:rPr lang="en-US" sz="1200" dirty="0">
                <a:latin typeface="Arial" pitchFamily="34" charset="0"/>
                <a:cs typeface="Arial" pitchFamily="34" charset="0"/>
              </a:rPr>
              <a:t>59	</a:t>
            </a:r>
            <a:r>
              <a:rPr lang="en-US" sz="1200" dirty="0" smtClean="0">
                <a:latin typeface="Arial" pitchFamily="34" charset="0"/>
                <a:cs typeface="Arial" pitchFamily="34" charset="0"/>
              </a:rPr>
              <a:t> 89     62	              </a:t>
            </a:r>
            <a:r>
              <a:rPr lang="en-US" sz="1200" dirty="0" smtClean="0">
                <a:solidFill>
                  <a:srgbClr val="0000FF"/>
                </a:solidFill>
                <a:latin typeface="Arial" pitchFamily="34" charset="0"/>
                <a:cs typeface="Arial" pitchFamily="34" charset="0"/>
              </a:rPr>
              <a:t>40	103</a:t>
            </a:r>
            <a:endParaRPr lang="en-US" sz="1200" dirty="0">
              <a:solidFill>
                <a:srgbClr val="0000FF"/>
              </a:solidFill>
              <a:latin typeface="Arial" pitchFamily="34" charset="0"/>
              <a:cs typeface="Arial" pitchFamily="34" charset="0"/>
            </a:endParaRPr>
          </a:p>
          <a:p>
            <a:pPr marL="573088" lvl="1" indent="-115888">
              <a:defRPr/>
            </a:pPr>
            <a:r>
              <a:rPr lang="en-US" sz="1200" dirty="0">
                <a:latin typeface="Arial" pitchFamily="34" charset="0"/>
                <a:cs typeface="Arial" pitchFamily="34" charset="0"/>
              </a:rPr>
              <a:t>Percentage of Responses Received	 </a:t>
            </a:r>
            <a:r>
              <a:rPr lang="en-US" sz="1200" dirty="0" smtClean="0">
                <a:latin typeface="Arial" pitchFamily="34" charset="0"/>
                <a:cs typeface="Arial" pitchFamily="34" charset="0"/>
              </a:rPr>
              <a:t>25</a:t>
            </a:r>
            <a:r>
              <a:rPr lang="en-US" sz="1200" dirty="0">
                <a:latin typeface="Arial" pitchFamily="34" charset="0"/>
                <a:cs typeface="Arial" pitchFamily="34" charset="0"/>
              </a:rPr>
              <a:t>%   29%   35</a:t>
            </a:r>
            <a:r>
              <a:rPr lang="en-US" sz="1200" dirty="0" smtClean="0">
                <a:latin typeface="Arial" pitchFamily="34" charset="0"/>
                <a:cs typeface="Arial" pitchFamily="34" charset="0"/>
              </a:rPr>
              <a:t>%  22%	            </a:t>
            </a:r>
            <a:r>
              <a:rPr lang="en-US" sz="1200" dirty="0" smtClean="0">
                <a:solidFill>
                  <a:srgbClr val="0000FF"/>
                </a:solidFill>
                <a:latin typeface="Arial" pitchFamily="34" charset="0"/>
                <a:cs typeface="Arial" pitchFamily="34" charset="0"/>
              </a:rPr>
              <a:t>20%</a:t>
            </a:r>
            <a:r>
              <a:rPr lang="en-US" sz="1200" dirty="0" smtClean="0">
                <a:latin typeface="Arial" pitchFamily="34" charset="0"/>
                <a:cs typeface="Arial" pitchFamily="34" charset="0"/>
              </a:rPr>
              <a:t>   </a:t>
            </a:r>
            <a:r>
              <a:rPr lang="en-US" sz="1200" dirty="0" smtClean="0">
                <a:solidFill>
                  <a:srgbClr val="0000FF"/>
                </a:solidFill>
                <a:latin typeface="Arial" pitchFamily="34" charset="0"/>
                <a:cs typeface="Arial" pitchFamily="34" charset="0"/>
              </a:rPr>
              <a:t>33%</a:t>
            </a:r>
            <a:endParaRPr lang="en-US" sz="1200" dirty="0">
              <a:solidFill>
                <a:srgbClr val="0000FF"/>
              </a:solidFill>
              <a:latin typeface="Arial" pitchFamily="34" charset="0"/>
              <a:cs typeface="Arial" pitchFamily="34" charset="0"/>
            </a:endParaRPr>
          </a:p>
          <a:p>
            <a:pPr marL="573088" lvl="1" indent="-115888">
              <a:defRPr/>
            </a:pPr>
            <a:r>
              <a:rPr lang="en-US" sz="1200" dirty="0">
                <a:latin typeface="Arial" pitchFamily="34" charset="0"/>
                <a:cs typeface="Arial" pitchFamily="34" charset="0"/>
              </a:rPr>
              <a:t>Summary of Results			  </a:t>
            </a:r>
            <a:r>
              <a:rPr lang="en-US" sz="1200" dirty="0" smtClean="0">
                <a:latin typeface="Arial" pitchFamily="34" charset="0"/>
                <a:cs typeface="Arial" pitchFamily="34" charset="0"/>
              </a:rPr>
              <a:t>4.1     </a:t>
            </a:r>
            <a:r>
              <a:rPr lang="en-US" sz="1200" dirty="0">
                <a:latin typeface="Arial" pitchFamily="34" charset="0"/>
                <a:cs typeface="Arial" pitchFamily="34" charset="0"/>
              </a:rPr>
              <a:t>3.9    </a:t>
            </a:r>
            <a:r>
              <a:rPr lang="en-US" sz="1200" dirty="0" smtClean="0">
                <a:latin typeface="Arial" pitchFamily="34" charset="0"/>
                <a:cs typeface="Arial" pitchFamily="34" charset="0"/>
              </a:rPr>
              <a:t>4.2     4.0	             </a:t>
            </a:r>
            <a:r>
              <a:rPr lang="en-US" sz="1200" dirty="0" smtClean="0">
                <a:solidFill>
                  <a:srgbClr val="0000FF"/>
                </a:solidFill>
                <a:latin typeface="Arial" pitchFamily="34" charset="0"/>
                <a:cs typeface="Arial" pitchFamily="34" charset="0"/>
              </a:rPr>
              <a:t>4.0	 4.0</a:t>
            </a:r>
            <a:endParaRPr lang="en-US" sz="1200" dirty="0">
              <a:solidFill>
                <a:srgbClr val="0000FF"/>
              </a:solidFill>
              <a:latin typeface="Arial" pitchFamily="34" charset="0"/>
              <a:cs typeface="Arial" pitchFamily="34" charset="0"/>
            </a:endParaRPr>
          </a:p>
          <a:p>
            <a:pPr marL="573088" lvl="1" indent="-115888">
              <a:defRPr/>
            </a:pPr>
            <a:r>
              <a:rPr lang="en-US" sz="800" dirty="0">
                <a:latin typeface="Arial" pitchFamily="34" charset="0"/>
                <a:cs typeface="Arial" pitchFamily="34" charset="0"/>
              </a:rPr>
              <a:t>(Note:  </a:t>
            </a:r>
            <a:r>
              <a:rPr lang="en-US" sz="800" dirty="0" smtClean="0">
                <a:latin typeface="Arial" pitchFamily="34" charset="0"/>
                <a:cs typeface="Arial" pitchFamily="34" charset="0"/>
              </a:rPr>
              <a:t>FSC uses a </a:t>
            </a:r>
            <a:r>
              <a:rPr lang="en-US" sz="800" dirty="0">
                <a:latin typeface="Arial" pitchFamily="34" charset="0"/>
                <a:cs typeface="Arial" pitchFamily="34" charset="0"/>
              </a:rPr>
              <a:t>mid-point follow-up contact with survey recipients to try to improve survey response rates)</a:t>
            </a:r>
          </a:p>
          <a:p>
            <a:pPr marL="573088" lvl="1" indent="-115888">
              <a:defRPr/>
            </a:pPr>
            <a:r>
              <a:rPr lang="en-US" sz="800" dirty="0">
                <a:latin typeface="Arial" pitchFamily="34" charset="0"/>
                <a:cs typeface="Arial" pitchFamily="34" charset="0"/>
              </a:rPr>
              <a:t>	</a:t>
            </a:r>
            <a:r>
              <a:rPr lang="en-US" sz="800" dirty="0">
                <a:solidFill>
                  <a:srgbClr val="0000FF"/>
                </a:solidFill>
                <a:latin typeface="Arial" pitchFamily="34" charset="0"/>
                <a:cs typeface="Arial" pitchFamily="34" charset="0"/>
              </a:rPr>
              <a:t> </a:t>
            </a:r>
            <a:endParaRPr lang="en-US" sz="800" dirty="0">
              <a:latin typeface="Arial" pitchFamily="34" charset="0"/>
              <a:cs typeface="Arial" pitchFamily="34" charset="0"/>
            </a:endParaRPr>
          </a:p>
          <a:p>
            <a:pPr marL="115888" indent="-115888">
              <a:buFont typeface="Arial" pitchFamily="34" charset="0"/>
              <a:buChar char="•"/>
              <a:defRPr/>
            </a:pPr>
            <a:r>
              <a:rPr lang="en-US" sz="1200" dirty="0">
                <a:latin typeface="Arial" pitchFamily="34" charset="0"/>
                <a:cs typeface="Arial" pitchFamily="34" charset="0"/>
              </a:rPr>
              <a:t>Types of employee survey responses with </a:t>
            </a:r>
            <a:r>
              <a:rPr lang="en-US" sz="1200" dirty="0" smtClean="0">
                <a:latin typeface="Arial" pitchFamily="34" charset="0"/>
                <a:cs typeface="Arial" pitchFamily="34" charset="0"/>
              </a:rPr>
              <a:t>post-move </a:t>
            </a:r>
            <a:r>
              <a:rPr lang="en-US" sz="1200" dirty="0">
                <a:latin typeface="Arial" pitchFamily="34" charset="0"/>
                <a:cs typeface="Arial" pitchFamily="34" charset="0"/>
              </a:rPr>
              <a:t>process concerns</a:t>
            </a:r>
          </a:p>
          <a:p>
            <a:pPr lvl="1" indent="-225425">
              <a:buFont typeface="Arial" pitchFamily="34" charset="0"/>
              <a:buChar char="•"/>
              <a:defRPr/>
            </a:pPr>
            <a:r>
              <a:rPr lang="en-US" sz="1200" dirty="0" smtClean="0">
                <a:latin typeface="Arial" pitchFamily="34" charset="0"/>
                <a:cs typeface="Arial" pitchFamily="34" charset="0"/>
              </a:rPr>
              <a:t>Please make sure the shipper does not use markers that are hard to remove (from vehicle windows)</a:t>
            </a:r>
            <a:endParaRPr lang="en-US" sz="1200" dirty="0">
              <a:latin typeface="Arial" pitchFamily="34" charset="0"/>
              <a:cs typeface="Arial" pitchFamily="34" charset="0"/>
            </a:endParaRPr>
          </a:p>
          <a:p>
            <a:pPr marL="858838" lvl="2" indent="-173038">
              <a:buFont typeface="Arial" pitchFamily="34" charset="0"/>
              <a:buChar char="•"/>
              <a:defRPr/>
            </a:pPr>
            <a:r>
              <a:rPr lang="en-US" sz="1200" dirty="0" smtClean="0">
                <a:latin typeface="Arial" pitchFamily="34" charset="0"/>
                <a:cs typeface="Arial" pitchFamily="34" charset="0"/>
              </a:rPr>
              <a:t>FSC provided this information to the VACO HHG movement COTR for review</a:t>
            </a:r>
            <a:endParaRPr lang="en-US" sz="1200" dirty="0">
              <a:latin typeface="Arial" pitchFamily="34" charset="0"/>
              <a:cs typeface="Arial" pitchFamily="34" charset="0"/>
            </a:endParaRPr>
          </a:p>
          <a:p>
            <a:pPr lvl="1" indent="-225425">
              <a:buFont typeface="Arial" pitchFamily="34" charset="0"/>
              <a:buChar char="•"/>
              <a:defRPr/>
            </a:pPr>
            <a:r>
              <a:rPr lang="en-US" sz="1200" dirty="0" smtClean="0">
                <a:latin typeface="Arial" pitchFamily="34" charset="0"/>
                <a:cs typeface="Arial" pitchFamily="34" charset="0"/>
              </a:rPr>
              <a:t>Numerous issues with HR representative providing poor feedback and incorrect statements</a:t>
            </a:r>
          </a:p>
          <a:p>
            <a:pPr lvl="1" indent="-225425">
              <a:buFont typeface="Arial" pitchFamily="34" charset="0"/>
              <a:buChar char="•"/>
              <a:defRPr/>
            </a:pPr>
            <a:r>
              <a:rPr lang="en-US" sz="1200" dirty="0" smtClean="0">
                <a:latin typeface="Arial" pitchFamily="34" charset="0"/>
                <a:cs typeface="Arial" pitchFamily="34" charset="0"/>
              </a:rPr>
              <a:t>Birmingham HR specialist was very responsive</a:t>
            </a:r>
          </a:p>
          <a:p>
            <a:pPr lvl="2" indent="-225425">
              <a:buFont typeface="Arial" pitchFamily="34" charset="0"/>
              <a:buChar char="•"/>
              <a:defRPr/>
            </a:pPr>
            <a:r>
              <a:rPr lang="en-US" sz="1200" dirty="0" smtClean="0">
                <a:latin typeface="Arial" pitchFamily="34" charset="0"/>
                <a:cs typeface="Arial" pitchFamily="34" charset="0"/>
              </a:rPr>
              <a:t>FSC participates in monthly HR calls and provides feedback to HR offices on employee feedback</a:t>
            </a:r>
          </a:p>
          <a:p>
            <a:pPr lvl="1" indent="-225425">
              <a:buFont typeface="Arial" pitchFamily="34" charset="0"/>
              <a:buChar char="•"/>
              <a:defRPr/>
            </a:pPr>
            <a:r>
              <a:rPr lang="en-US" sz="1200" dirty="0" smtClean="0">
                <a:latin typeface="Arial" pitchFamily="34" charset="0"/>
                <a:cs typeface="Arial" pitchFamily="34" charset="0"/>
              </a:rPr>
              <a:t>Prudential representative restored my faith in the Prudential home sale process.  He was very responsive and informative</a:t>
            </a:r>
          </a:p>
          <a:p>
            <a:pPr marL="858838" lvl="2" indent="-173038">
              <a:buFont typeface="Arial" pitchFamily="34" charset="0"/>
              <a:buChar char="•"/>
              <a:defRPr/>
            </a:pPr>
            <a:r>
              <a:rPr lang="en-US" sz="1200" dirty="0" smtClean="0">
                <a:latin typeface="Arial" pitchFamily="34" charset="0"/>
                <a:cs typeface="Arial" pitchFamily="34" charset="0"/>
              </a:rPr>
              <a:t>FSC provided survey feedback to Prudential home sale team</a:t>
            </a:r>
          </a:p>
          <a:p>
            <a:pPr marL="401638" lvl="1" indent="-173038">
              <a:buFont typeface="Arial" pitchFamily="34" charset="0"/>
              <a:buChar char="•"/>
              <a:defRPr/>
            </a:pPr>
            <a:r>
              <a:rPr lang="en-US" sz="1200" dirty="0" smtClean="0">
                <a:latin typeface="Arial" pitchFamily="34" charset="0"/>
                <a:cs typeface="Arial" pitchFamily="34" charset="0"/>
              </a:rPr>
              <a:t> The expense form is too restrictive.  Items I listed did not have a category to put them into, i.e. groceries</a:t>
            </a:r>
          </a:p>
          <a:p>
            <a:pPr marL="858838" lvl="2" indent="-173038">
              <a:buFont typeface="Arial" pitchFamily="34" charset="0"/>
              <a:buChar char="•"/>
              <a:defRPr/>
            </a:pPr>
            <a:r>
              <a:rPr lang="en-US" sz="1200" dirty="0" smtClean="0">
                <a:latin typeface="Arial" pitchFamily="34" charset="0"/>
                <a:cs typeface="Arial" pitchFamily="34" charset="0"/>
              </a:rPr>
              <a:t>Employee misunderstanding; codes for completing the expense form are listed on the far right side of the form and examples/instructions are provided on completing  the expense form</a:t>
            </a:r>
          </a:p>
          <a:p>
            <a:pPr marL="401638" lvl="1" indent="-173038">
              <a:buFont typeface="Arial" pitchFamily="34" charset="0"/>
              <a:buChar char="•"/>
              <a:defRPr/>
            </a:pPr>
            <a:r>
              <a:rPr lang="en-US" sz="1200" dirty="0" smtClean="0">
                <a:latin typeface="Arial" pitchFamily="34" charset="0"/>
                <a:cs typeface="Arial" pitchFamily="34" charset="0"/>
              </a:rPr>
              <a:t> Automate the claim process, so that items do not need to be faxed, which would speed up the process</a:t>
            </a:r>
          </a:p>
          <a:p>
            <a:pPr marL="858838" lvl="2" indent="-173038">
              <a:buFont typeface="Arial" pitchFamily="34" charset="0"/>
              <a:buChar char="•"/>
              <a:defRPr/>
            </a:pPr>
            <a:r>
              <a:rPr lang="en-US" sz="1200" dirty="0" smtClean="0">
                <a:latin typeface="Arial" pitchFamily="34" charset="0"/>
                <a:cs typeface="Arial" pitchFamily="34" charset="0"/>
              </a:rPr>
              <a:t>The automation of the PCS claim processing is underway with projected completion summer 2012</a:t>
            </a:r>
          </a:p>
          <a:p>
            <a:pPr marL="401638" lvl="1" indent="-173038">
              <a:buFont typeface="Arial" pitchFamily="34" charset="0"/>
              <a:buChar char="•"/>
              <a:defRPr/>
            </a:pPr>
            <a:r>
              <a:rPr lang="en-US" sz="1200" dirty="0" smtClean="0">
                <a:latin typeface="Arial" pitchFamily="34" charset="0"/>
                <a:cs typeface="Arial" pitchFamily="34" charset="0"/>
              </a:rPr>
              <a:t>Take time to explain everything in layman’s terms</a:t>
            </a:r>
          </a:p>
          <a:p>
            <a:pPr marL="858838" lvl="2" indent="-173038">
              <a:buFont typeface="Arial" pitchFamily="34" charset="0"/>
              <a:buChar char="•"/>
              <a:defRPr/>
            </a:pPr>
            <a:r>
              <a:rPr lang="en-US" sz="1200" dirty="0" smtClean="0">
                <a:latin typeface="Arial" pitchFamily="34" charset="0"/>
                <a:cs typeface="Arial" pitchFamily="34" charset="0"/>
              </a:rPr>
              <a:t>PCS travel team briefed to explain things in simple terms and to ask for feedback to ensure understanding</a:t>
            </a:r>
          </a:p>
          <a:p>
            <a:pPr marL="401638" lvl="1" indent="-173038">
              <a:defRPr/>
            </a:pPr>
            <a:endParaRPr lang="en-US" sz="1200" dirty="0" smtClean="0">
              <a:solidFill>
                <a:prstClr val="black"/>
              </a:solidFill>
              <a:latin typeface="Arial" pitchFamily="34" charset="0"/>
              <a:cs typeface="Arial" pitchFamily="34" charset="0"/>
            </a:endParaRPr>
          </a:p>
          <a:p>
            <a:pPr marL="401638" lvl="1" indent="-173038">
              <a:defRPr/>
            </a:pPr>
            <a:r>
              <a:rPr lang="en-US" sz="1200" dirty="0" smtClean="0">
                <a:solidFill>
                  <a:prstClr val="black"/>
                </a:solidFill>
                <a:latin typeface="Arial" pitchFamily="34" charset="0"/>
                <a:cs typeface="Arial" pitchFamily="34" charset="0"/>
              </a:rPr>
              <a:t>Next Step:  Continue to review survey data and identify improvement opportunities</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3026563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Grp="1" noChangeAspect="1"/>
          </p:cNvGraphicFramePr>
          <p:nvPr>
            <p:ph sz="half" idx="4294967295"/>
            <p:extLst>
              <p:ext uri="{D42A27DB-BD31-4B8C-83A1-F6EECF244321}">
                <p14:modId xmlns:p14="http://schemas.microsoft.com/office/powerpoint/2010/main" xmlns="" val="292862028"/>
              </p:ext>
            </p:extLst>
          </p:nvPr>
        </p:nvGraphicFramePr>
        <p:xfrm>
          <a:off x="3382963" y="2560638"/>
          <a:ext cx="4789487" cy="3411537"/>
        </p:xfrm>
        <a:graphic>
          <a:graphicData uri="http://schemas.openxmlformats.org/presentationml/2006/ole">
            <p:oleObj spid="_x0000_s90132" name="Worksheet" r:id="rId4" imgW="7848410" imgH="5591175" progId="Excel.Sheet.8">
              <p:embed/>
            </p:oleObj>
          </a:graphicData>
        </a:graphic>
      </p:graphicFrame>
      <p:graphicFrame>
        <p:nvGraphicFramePr>
          <p:cNvPr id="93187" name="Group 3"/>
          <p:cNvGraphicFramePr>
            <a:graphicFrameLocks noGrp="1"/>
          </p:cNvGraphicFramePr>
          <p:nvPr/>
        </p:nvGraphicFramePr>
        <p:xfrm>
          <a:off x="6851650" y="0"/>
          <a:ext cx="2292350" cy="991553"/>
        </p:xfrm>
        <a:graphic>
          <a:graphicData uri="http://schemas.openxmlformats.org/drawingml/2006/table">
            <a:tbl>
              <a:tblPr/>
              <a:tblGrid>
                <a:gridCol w="1544638"/>
                <a:gridCol w="747712"/>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Current Quarter (Q2)</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smtClean="0">
                        <a:ln>
                          <a:noFill/>
                        </a:ln>
                        <a:solidFill>
                          <a:srgbClr val="00B05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Next Quarter (Q3)</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smtClean="0">
                        <a:ln>
                          <a:noFill/>
                        </a:ln>
                        <a:solidFill>
                          <a:srgbClr val="00B05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  N/A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5136" name="Rectangle 26"/>
          <p:cNvSpPr>
            <a:spLocks noChangeArrowheads="1"/>
          </p:cNvSpPr>
          <p:nvPr/>
        </p:nvSpPr>
        <p:spPr bwMode="auto">
          <a:xfrm>
            <a:off x="3657600" y="1143000"/>
            <a:ext cx="5248275" cy="1244600"/>
          </a:xfrm>
          <a:prstGeom prst="rect">
            <a:avLst/>
          </a:prstGeom>
          <a:noFill/>
          <a:ln w="9525">
            <a:noFill/>
            <a:miter lim="800000"/>
            <a:headEnd/>
            <a:tailEnd/>
          </a:ln>
        </p:spPr>
        <p:txBody>
          <a:bodyPr anchor="ctr"/>
          <a:lstStyle/>
          <a:p>
            <a:pPr algn="ctr"/>
            <a:r>
              <a:rPr lang="en-US" sz="1600" dirty="0">
                <a:solidFill>
                  <a:srgbClr val="0000FF"/>
                </a:solidFill>
                <a:latin typeface="Arial Rounded MT Bold" pitchFamily="34" charset="0"/>
              </a:rPr>
              <a:t>Key Trend Line: </a:t>
            </a:r>
            <a:br>
              <a:rPr lang="en-US" sz="1600" dirty="0">
                <a:solidFill>
                  <a:srgbClr val="0000FF"/>
                </a:solidFill>
                <a:latin typeface="Arial Rounded MT Bold" pitchFamily="34" charset="0"/>
              </a:rPr>
            </a:br>
            <a:r>
              <a:rPr lang="en-US" sz="1600" dirty="0">
                <a:solidFill>
                  <a:srgbClr val="800000"/>
                </a:solidFill>
                <a:latin typeface="Arial Rounded MT Bold" pitchFamily="34" charset="0"/>
              </a:rPr>
              <a:t>Permanent Change of Station (PCS) Client Satisfaction – </a:t>
            </a:r>
            <a:r>
              <a:rPr lang="en-US" sz="1600" i="1" dirty="0">
                <a:solidFill>
                  <a:srgbClr val="800000"/>
                </a:solidFill>
                <a:latin typeface="Arial Rounded MT Bold" pitchFamily="34" charset="0"/>
              </a:rPr>
              <a:t>Post-Move</a:t>
            </a:r>
          </a:p>
          <a:p>
            <a:pPr algn="ctr"/>
            <a:r>
              <a:rPr lang="en-US" sz="1600" b="1" dirty="0"/>
              <a:t>Client Satisfaction </a:t>
            </a:r>
            <a:r>
              <a:rPr lang="en-US" sz="1600" b="1" dirty="0" smtClean="0"/>
              <a:t>Meets </a:t>
            </a:r>
            <a:r>
              <a:rPr lang="en-US" sz="1600" b="1" dirty="0"/>
              <a:t>Goal </a:t>
            </a:r>
            <a:r>
              <a:rPr lang="en-US" sz="1600" dirty="0">
                <a:solidFill>
                  <a:srgbClr val="0000FF"/>
                </a:solidFill>
                <a:latin typeface="Arial Rounded MT Bold" pitchFamily="34" charset="0"/>
              </a:rPr>
              <a:t/>
            </a:r>
            <a:br>
              <a:rPr lang="en-US" sz="1600" dirty="0">
                <a:solidFill>
                  <a:srgbClr val="0000FF"/>
                </a:solidFill>
                <a:latin typeface="Arial Rounded MT Bold" pitchFamily="34" charset="0"/>
              </a:rPr>
            </a:br>
            <a:r>
              <a:rPr lang="en-US" sz="1600" dirty="0">
                <a:latin typeface="Arial Rounded MT Bold" pitchFamily="34" charset="0"/>
              </a:rPr>
              <a:t> </a:t>
            </a:r>
            <a:endParaRPr lang="en-US" sz="1400" dirty="0">
              <a:latin typeface="Arial Rounded MT Bold" pitchFamily="34" charset="0"/>
            </a:endParaRPr>
          </a:p>
        </p:txBody>
      </p:sp>
      <p:graphicFrame>
        <p:nvGraphicFramePr>
          <p:cNvPr id="93211" name="Group 27"/>
          <p:cNvGraphicFramePr>
            <a:graphicFrameLocks noGrp="1"/>
          </p:cNvGraphicFramePr>
          <p:nvPr/>
        </p:nvGraphicFramePr>
        <p:xfrm>
          <a:off x="0" y="0"/>
          <a:ext cx="2971800" cy="1950721"/>
        </p:xfrm>
        <a:graphic>
          <a:graphicData uri="http://schemas.openxmlformats.org/drawingml/2006/table">
            <a:tbl>
              <a:tblPr/>
              <a:tblGrid>
                <a:gridCol w="914400"/>
                <a:gridCol w="2057400"/>
              </a:tblGrid>
              <a:tr h="227013">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365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OM</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5113">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Metric Type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Performance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Client Satisfaction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900" b="0" i="0" u="none" strike="noStrike" cap="none" normalizeH="0" baseline="0" dirty="0" smtClean="0">
                          <a:ln>
                            <a:noFill/>
                          </a:ln>
                          <a:solidFill>
                            <a:schemeClr val="tx1"/>
                          </a:solidFill>
                          <a:effectLst/>
                          <a:latin typeface="Arial" charset="0"/>
                        </a:rPr>
                        <a:t>Increase Client Satisfaction (as a result of Increased Employee Satisfaction)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5157" name="TextBox 16"/>
          <p:cNvSpPr txBox="1">
            <a:spLocks noChangeArrowheads="1"/>
          </p:cNvSpPr>
          <p:nvPr/>
        </p:nvSpPr>
        <p:spPr bwMode="auto">
          <a:xfrm>
            <a:off x="5562600" y="838200"/>
            <a:ext cx="914400" cy="369888"/>
          </a:xfrm>
          <a:prstGeom prst="rect">
            <a:avLst/>
          </a:prstGeom>
          <a:noFill/>
          <a:ln w="9525">
            <a:noFill/>
            <a:miter lim="800000"/>
            <a:headEnd/>
            <a:tailEnd/>
          </a:ln>
        </p:spPr>
        <p:txBody>
          <a:bodyPr>
            <a:spAutoFit/>
          </a:bodyPr>
          <a:lstStyle/>
          <a:p>
            <a:endParaRPr lang="en-US"/>
          </a:p>
        </p:txBody>
      </p:sp>
      <p:sp>
        <p:nvSpPr>
          <p:cNvPr id="12" name="TextBox 11"/>
          <p:cNvSpPr txBox="1"/>
          <p:nvPr/>
        </p:nvSpPr>
        <p:spPr>
          <a:xfrm>
            <a:off x="228600" y="2438400"/>
            <a:ext cx="2582863" cy="1200150"/>
          </a:xfrm>
          <a:prstGeom prst="rect">
            <a:avLst/>
          </a:prstGeom>
          <a:solidFill>
            <a:schemeClr val="bg2">
              <a:lumMod val="20000"/>
              <a:lumOff val="80000"/>
            </a:schemeClr>
          </a:solidFill>
        </p:spPr>
        <p:txBody>
          <a:bodyPr>
            <a:spAutoFit/>
          </a:bodyPr>
          <a:lstStyle/>
          <a:p>
            <a:pPr>
              <a:defRPr/>
            </a:pPr>
            <a:r>
              <a:rPr lang="en-US" sz="1200" dirty="0"/>
              <a:t>FSC also tracks satisfaction with </a:t>
            </a:r>
            <a:r>
              <a:rPr lang="en-US" sz="1200" u="sng" dirty="0"/>
              <a:t>post-move</a:t>
            </a:r>
            <a:r>
              <a:rPr lang="en-US" sz="1200" dirty="0"/>
              <a:t> activities that include employee’s physical move, HHG shipment and delivery,  travel claims processing, and home sale services.</a:t>
            </a:r>
          </a:p>
        </p:txBody>
      </p:sp>
      <p:sp>
        <p:nvSpPr>
          <p:cNvPr id="5159" name="Slide Number Placeholder 16"/>
          <p:cNvSpPr>
            <a:spLocks noGrp="1"/>
          </p:cNvSpPr>
          <p:nvPr>
            <p:ph type="sldNum" sz="quarter" idx="11"/>
          </p:nvPr>
        </p:nvSpPr>
        <p:spPr>
          <a:xfrm>
            <a:off x="6553200" y="6356350"/>
            <a:ext cx="2133600" cy="365125"/>
          </a:xfrm>
          <a:noFill/>
        </p:spPr>
        <p:txBody>
          <a:bodyPr/>
          <a:lstStyle/>
          <a:p>
            <a:fld id="{B0756BEF-E3B6-4B30-98B6-41D82E769A60}" type="slidenum">
              <a:rPr lang="en-US" smtClean="0">
                <a:latin typeface="Arial" pitchFamily="34" charset="0"/>
              </a:rPr>
              <a:pPr/>
              <a:t>8</a:t>
            </a:fld>
            <a:endParaRPr lang="en-US" smtClean="0">
              <a:latin typeface="Arial" pitchFamily="34" charset="0"/>
            </a:endParaRPr>
          </a:p>
        </p:txBody>
      </p:sp>
      <p:sp>
        <p:nvSpPr>
          <p:cNvPr id="5160" name="TextBox 14"/>
          <p:cNvSpPr txBox="1">
            <a:spLocks noChangeArrowheads="1"/>
          </p:cNvSpPr>
          <p:nvPr/>
        </p:nvSpPr>
        <p:spPr bwMode="auto">
          <a:xfrm>
            <a:off x="4800600" y="2133600"/>
            <a:ext cx="3994150" cy="230832"/>
          </a:xfrm>
          <a:prstGeom prst="rect">
            <a:avLst/>
          </a:prstGeom>
          <a:noFill/>
          <a:ln w="9525">
            <a:noFill/>
            <a:miter lim="800000"/>
            <a:headEnd/>
            <a:tailEnd/>
          </a:ln>
        </p:spPr>
        <p:txBody>
          <a:bodyPr>
            <a:spAutoFit/>
          </a:bodyPr>
          <a:lstStyle/>
          <a:p>
            <a:r>
              <a:rPr lang="en-US" sz="900" dirty="0"/>
              <a:t>Scale of 1-5, With 5=Very Satisfied and 1=Very Dissatisfied</a:t>
            </a:r>
          </a:p>
        </p:txBody>
      </p:sp>
      <p:sp>
        <p:nvSpPr>
          <p:cNvPr id="5161" name="Date Placeholder 1"/>
          <p:cNvSpPr>
            <a:spLocks noGrp="1"/>
          </p:cNvSpPr>
          <p:nvPr>
            <p:ph type="dt" sz="quarter" idx="10"/>
          </p:nvPr>
        </p:nvSpPr>
        <p:spPr>
          <a:xfrm>
            <a:off x="457200" y="6492875"/>
            <a:ext cx="2938463" cy="365125"/>
          </a:xfrm>
          <a:noFill/>
        </p:spPr>
        <p:txBody>
          <a:bodyPr/>
          <a:lstStyle/>
          <a:p>
            <a:r>
              <a:rPr lang="en-US" dirty="0" smtClean="0">
                <a:latin typeface="Arial" pitchFamily="34" charset="0"/>
              </a:rPr>
              <a:t>SG4 - Data Through March 2012</a:t>
            </a:r>
          </a:p>
        </p:txBody>
      </p:sp>
      <p:sp>
        <p:nvSpPr>
          <p:cNvPr id="5162" name="Oval 28"/>
          <p:cNvSpPr>
            <a:spLocks noChangeArrowheads="1"/>
          </p:cNvSpPr>
          <p:nvPr/>
        </p:nvSpPr>
        <p:spPr bwMode="auto">
          <a:xfrm>
            <a:off x="8610600" y="3048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5163" name="Oval 28"/>
          <p:cNvSpPr>
            <a:spLocks noChangeArrowheads="1"/>
          </p:cNvSpPr>
          <p:nvPr/>
        </p:nvSpPr>
        <p:spPr bwMode="auto">
          <a:xfrm>
            <a:off x="8610600" y="5334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graphicFrame>
        <p:nvGraphicFramePr>
          <p:cNvPr id="15" name="Table 14"/>
          <p:cNvGraphicFramePr>
            <a:graphicFrameLocks noGrp="1"/>
          </p:cNvGraphicFramePr>
          <p:nvPr/>
        </p:nvGraphicFramePr>
        <p:xfrm>
          <a:off x="304800" y="3886200"/>
          <a:ext cx="2871216" cy="2133600"/>
        </p:xfrm>
        <a:graphic>
          <a:graphicData uri="http://schemas.openxmlformats.org/drawingml/2006/table">
            <a:tbl>
              <a:tblPr/>
              <a:tblGrid>
                <a:gridCol w="613847"/>
                <a:gridCol w="762357"/>
                <a:gridCol w="861365"/>
                <a:gridCol w="633647"/>
              </a:tblGrid>
              <a:tr h="213360">
                <a:tc gridSpan="4">
                  <a:txBody>
                    <a:bodyPr/>
                    <a:lstStyle/>
                    <a:p>
                      <a:pPr algn="ctr" fontAlgn="b"/>
                      <a:r>
                        <a:rPr lang="en-US" sz="1100" b="1" i="0" u="none" strike="noStrike" dirty="0">
                          <a:solidFill>
                            <a:srgbClr val="000000"/>
                          </a:solidFill>
                          <a:latin typeface="Calibri"/>
                        </a:rPr>
                        <a:t>PCS </a:t>
                      </a:r>
                      <a:r>
                        <a:rPr lang="en-US" sz="1100" b="1" i="0" u="none" strike="noStrike" dirty="0" smtClean="0">
                          <a:solidFill>
                            <a:srgbClr val="000000"/>
                          </a:solidFill>
                          <a:latin typeface="Calibri"/>
                        </a:rPr>
                        <a:t>Post-Move </a:t>
                      </a:r>
                      <a:r>
                        <a:rPr lang="en-US" sz="1100" b="1" i="0" u="none" strike="noStrike" dirty="0">
                          <a:solidFill>
                            <a:srgbClr val="000000"/>
                          </a:solidFill>
                          <a:latin typeface="Calibri"/>
                        </a:rPr>
                        <a:t>Survey Response Recap</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13360">
                <a:tc>
                  <a:txBody>
                    <a:bodyPr/>
                    <a:lstStyle/>
                    <a:p>
                      <a:pPr algn="ctr" fontAlgn="b"/>
                      <a:r>
                        <a:rPr lang="en-US" sz="1100" b="1" i="0" u="none" strike="noStrike" dirty="0">
                          <a:solidFill>
                            <a:srgbClr val="000000"/>
                          </a:solidFill>
                          <a:latin typeface="Calibri"/>
                        </a:rPr>
                        <a:t>Qtr/Yr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latin typeface="Calibri"/>
                        </a:rPr>
                        <a:t># Surveyed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latin typeface="Calibri"/>
                        </a:rPr>
                        <a:t># Responded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a:solidFill>
                            <a:srgbClr val="000000"/>
                          </a:solidFill>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13360">
                <a:tc>
                  <a:txBody>
                    <a:bodyPr/>
                    <a:lstStyle/>
                    <a:p>
                      <a:pPr algn="l" fontAlgn="b"/>
                      <a:r>
                        <a:rPr lang="en-US" sz="1100" b="0" i="0" u="none" strike="noStrike" dirty="0" smtClean="0">
                          <a:solidFill>
                            <a:srgbClr val="000000"/>
                          </a:solidFill>
                          <a:latin typeface="+mn-lt"/>
                        </a:rPr>
                        <a:t>Q1/2011</a:t>
                      </a:r>
                      <a:endParaRPr lang="en-US" sz="1100" b="0" i="0" u="none" strike="noStrike" dirty="0">
                        <a:solidFill>
                          <a:srgbClr val="000000"/>
                        </a:solidFill>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363</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89</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25%</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13360">
                <a:tc>
                  <a:txBody>
                    <a:bodyPr/>
                    <a:lstStyle/>
                    <a:p>
                      <a:pPr algn="l" fontAlgn="b"/>
                      <a:r>
                        <a:rPr lang="en-US" sz="1100" b="0" i="0" u="none" strike="noStrike" dirty="0" smtClean="0">
                          <a:solidFill>
                            <a:srgbClr val="000000"/>
                          </a:solidFill>
                          <a:latin typeface="Calibri"/>
                        </a:rPr>
                        <a:t>Q2/2011</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203</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59</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29%</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13360">
                <a:tc>
                  <a:txBody>
                    <a:bodyPr/>
                    <a:lstStyle/>
                    <a:p>
                      <a:pPr algn="l" fontAlgn="b"/>
                      <a:r>
                        <a:rPr lang="en-US" sz="1100" b="0" i="0" u="none" strike="noStrike" dirty="0" smtClean="0">
                          <a:solidFill>
                            <a:srgbClr val="000000"/>
                          </a:solidFill>
                          <a:latin typeface="Calibri"/>
                        </a:rPr>
                        <a:t>Q3/2011</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251</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89</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35%</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13360">
                <a:tc>
                  <a:txBody>
                    <a:bodyPr/>
                    <a:lstStyle/>
                    <a:p>
                      <a:pPr algn="l" fontAlgn="b"/>
                      <a:r>
                        <a:rPr lang="en-US" sz="1100" b="0" i="0" u="none" strike="noStrike" dirty="0" smtClean="0">
                          <a:solidFill>
                            <a:srgbClr val="000000"/>
                          </a:solidFill>
                          <a:latin typeface="Calibri"/>
                        </a:rPr>
                        <a:t>Q4/2011</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280</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62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22%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13360">
                <a:tc>
                  <a:txBody>
                    <a:bodyPr/>
                    <a:lstStyle/>
                    <a:p>
                      <a:pPr algn="l" fontAlgn="b"/>
                      <a:r>
                        <a:rPr lang="en-US" sz="1100" b="0" i="0" u="none" strike="noStrike" dirty="0" smtClean="0">
                          <a:solidFill>
                            <a:srgbClr val="000000"/>
                          </a:solidFill>
                          <a:latin typeface="Calibri"/>
                        </a:rPr>
                        <a:t>Q1/2012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198</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40</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20%</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13360">
                <a:tc>
                  <a:txBody>
                    <a:bodyPr/>
                    <a:lstStyle/>
                    <a:p>
                      <a:pPr algn="l" fontAlgn="b"/>
                      <a:r>
                        <a:rPr lang="en-US" sz="1100" b="0" i="0" u="none" strike="noStrike" dirty="0" smtClean="0">
                          <a:solidFill>
                            <a:srgbClr val="000000"/>
                          </a:solidFill>
                          <a:latin typeface="Calibri"/>
                        </a:rPr>
                        <a:t>Q2/2012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316</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103</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smtClean="0">
                          <a:solidFill>
                            <a:srgbClr val="000000"/>
                          </a:solidFill>
                          <a:latin typeface="Calibri"/>
                        </a:rPr>
                        <a:t>33%</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13360">
                <a:tc>
                  <a:txBody>
                    <a:bodyPr/>
                    <a:lstStyle/>
                    <a:p>
                      <a:pPr algn="l" fontAlgn="b"/>
                      <a:r>
                        <a:rPr lang="en-US" sz="1100" b="0" i="0" u="none" strike="noStrike" dirty="0" smtClean="0">
                          <a:solidFill>
                            <a:srgbClr val="000000"/>
                          </a:solidFill>
                          <a:latin typeface="Calibri"/>
                        </a:rPr>
                        <a:t>Q3/2012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13360">
                <a:tc>
                  <a:txBody>
                    <a:bodyPr/>
                    <a:lstStyle/>
                    <a:p>
                      <a:pPr algn="l" fontAlgn="b"/>
                      <a:r>
                        <a:rPr lang="en-US" sz="1100" b="0" i="0" u="none" strike="noStrike" dirty="0" smtClean="0">
                          <a:solidFill>
                            <a:srgbClr val="000000"/>
                          </a:solidFill>
                          <a:latin typeface="Calibri"/>
                        </a:rPr>
                        <a:t>Q4/2012</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xmlns="" val="1090453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3250121"/>
          </a:xfrm>
          <a:prstGeom prst="rect">
            <a:avLst/>
          </a:prstGeom>
          <a:ln>
            <a:noFill/>
          </a:ln>
        </p:spPr>
        <p:txBody>
          <a:bodyPr>
            <a:spAutoFit/>
          </a:bodyPr>
          <a:lstStyle/>
          <a:p>
            <a:pPr>
              <a:defRPr/>
            </a:pPr>
            <a:r>
              <a:rPr lang="en-US" sz="1400" b="1" i="1" dirty="0" smtClean="0">
                <a:latin typeface="Arial Narrow" pitchFamily="34" charset="0"/>
                <a:cs typeface="Arial" pitchFamily="34" charset="0"/>
              </a:rPr>
              <a:t>Note:  </a:t>
            </a:r>
            <a:r>
              <a:rPr lang="en-US" sz="1400" i="1" dirty="0" smtClean="0">
                <a:latin typeface="Arial Narrow" pitchFamily="34" charset="0"/>
                <a:cs typeface="Arial" pitchFamily="34" charset="0"/>
              </a:rPr>
              <a:t>The FY 2012  </a:t>
            </a:r>
            <a:r>
              <a:rPr lang="en-US" sz="1400" b="1" i="1" u="sng" dirty="0" smtClean="0">
                <a:latin typeface="Arial Narrow" pitchFamily="34" charset="0"/>
                <a:cs typeface="Arial" pitchFamily="34" charset="0"/>
              </a:rPr>
              <a:t>commercial vendor payment  timeliness goal of 99.7 percent </a:t>
            </a:r>
            <a:r>
              <a:rPr lang="en-US" sz="1400" i="1" dirty="0" smtClean="0">
                <a:latin typeface="Arial Narrow" pitchFamily="34" charset="0"/>
                <a:cs typeface="Arial" pitchFamily="34" charset="0"/>
              </a:rPr>
              <a:t>for commercial payments subject to the Prompt Pay Act (PPA) </a:t>
            </a:r>
            <a:r>
              <a:rPr lang="en-US" sz="1400" b="1" i="1" u="sng" dirty="0" smtClean="0">
                <a:latin typeface="Arial Narrow" pitchFamily="34" charset="0"/>
                <a:cs typeface="Arial" pitchFamily="34" charset="0"/>
              </a:rPr>
              <a:t>reflects a 0.1 percent improvement </a:t>
            </a:r>
            <a:r>
              <a:rPr lang="en-US" sz="1400" i="1" dirty="0" smtClean="0">
                <a:latin typeface="Arial Narrow" pitchFamily="34" charset="0"/>
                <a:cs typeface="Arial" pitchFamily="34" charset="0"/>
              </a:rPr>
              <a:t>over FY 2011 performance levels</a:t>
            </a:r>
          </a:p>
          <a:p>
            <a:pPr eaLnBrk="1" hangingPunct="1">
              <a:defRPr/>
            </a:pPr>
            <a:endParaRPr lang="en-US" sz="1400" i="1" dirty="0" smtClean="0">
              <a:latin typeface="Arial Narrow" pitchFamily="34" charset="0"/>
              <a:cs typeface="Arial" pitchFamily="34" charset="0"/>
            </a:endParaRPr>
          </a:p>
          <a:p>
            <a:pPr marL="456379" indent="-456379" eaLnBrk="1" hangingPunct="1">
              <a:lnSpc>
                <a:spcPct val="80000"/>
              </a:lnSpc>
              <a:defRPr/>
            </a:pPr>
            <a:endParaRPr lang="en-US" sz="1200" b="1" dirty="0" smtClean="0">
              <a:latin typeface="Arial Narrow" pitchFamily="34" charset="0"/>
              <a:cs typeface="Arial" charset="0"/>
            </a:endParaRPr>
          </a:p>
          <a:p>
            <a:pPr>
              <a:lnSpc>
                <a:spcPct val="80000"/>
              </a:lnSpc>
              <a:defRPr/>
            </a:pPr>
            <a:r>
              <a:rPr lang="en-US" sz="1400" b="1" dirty="0" smtClean="0">
                <a:latin typeface="Arial Narrow" pitchFamily="34" charset="0"/>
                <a:cs typeface="Arial" pitchFamily="34" charset="0"/>
              </a:rPr>
              <a:t>April 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marL="182804" indent="-182804" eaLnBrk="1" hangingPunct="1">
              <a:lnSpc>
                <a:spcPct val="80000"/>
              </a:lnSpc>
              <a:buFontTx/>
              <a:buChar char="•"/>
              <a:defRPr/>
            </a:pPr>
            <a:r>
              <a:rPr lang="en-US" sz="1400" dirty="0">
                <a:latin typeface="Arial Narrow" pitchFamily="34" charset="0"/>
                <a:cs typeface="Arial" charset="0"/>
              </a:rPr>
              <a:t>VA </a:t>
            </a:r>
            <a:r>
              <a:rPr lang="en-US" sz="1400" dirty="0" smtClean="0">
                <a:latin typeface="Arial Narrow" pitchFamily="34" charset="0"/>
                <a:cs typeface="Arial" charset="0"/>
              </a:rPr>
              <a:t>bettered the goal paying 99.8 percent of commercial vendor payments within the Prompt Payment Act timelines preventing late payment interest penalties</a:t>
            </a:r>
          </a:p>
          <a:p>
            <a:pPr marL="640004" lvl="1" indent="-182804">
              <a:lnSpc>
                <a:spcPct val="80000"/>
              </a:lnSpc>
              <a:buFontTx/>
              <a:buChar char="•"/>
              <a:defRPr/>
            </a:pPr>
            <a:r>
              <a:rPr lang="en-US" sz="1400" dirty="0" smtClean="0">
                <a:latin typeface="Arial Narrow" pitchFamily="34" charset="0"/>
              </a:rPr>
              <a:t>VA paid 480,577 out of 481,346 invoices on time in April</a:t>
            </a:r>
          </a:p>
          <a:p>
            <a:pPr marL="640004" lvl="1" indent="-182804">
              <a:lnSpc>
                <a:spcPct val="80000"/>
              </a:lnSpc>
              <a:buFontTx/>
              <a:buChar char="•"/>
              <a:defRPr/>
            </a:pPr>
            <a:r>
              <a:rPr lang="en-US" sz="1400" dirty="0" smtClean="0">
                <a:latin typeface="Arial Narrow" pitchFamily="34" charset="0"/>
              </a:rPr>
              <a:t>VA paid 4,614,282 out of 4,625,045 invoices on time for the Rolling 12 Months</a:t>
            </a:r>
          </a:p>
          <a:p>
            <a:pPr marL="640004" lvl="1" indent="-182804">
              <a:lnSpc>
                <a:spcPct val="80000"/>
              </a:lnSpc>
              <a:buFontTx/>
              <a:buChar char="•"/>
              <a:defRPr/>
            </a:pPr>
            <a:r>
              <a:rPr lang="en-US" sz="1400" dirty="0" smtClean="0">
                <a:latin typeface="Arial Narrow" pitchFamily="34" charset="0"/>
              </a:rPr>
              <a:t>Total principal for commercial payments subject to PPA in April was $1.1B</a:t>
            </a:r>
          </a:p>
          <a:p>
            <a:pPr marL="640004" lvl="1" indent="-182804">
              <a:lnSpc>
                <a:spcPct val="80000"/>
              </a:lnSpc>
              <a:buFontTx/>
              <a:buChar char="•"/>
              <a:defRPr/>
            </a:pPr>
            <a:endParaRPr lang="en-US" sz="1400" dirty="0" smtClean="0">
              <a:latin typeface="Arial Narrow" pitchFamily="34" charset="0"/>
            </a:endParaRPr>
          </a:p>
          <a:p>
            <a:pPr marL="457014" indent="-457014" eaLnBrk="1" hangingPunct="1">
              <a:defRPr/>
            </a:pPr>
            <a:endParaRPr lang="en-US" sz="1200" b="1" dirty="0" smtClean="0">
              <a:latin typeface="Arial Narrow" pitchFamily="34" charset="0"/>
            </a:endParaRPr>
          </a:p>
          <a:p>
            <a:pPr marL="457014" indent="-457014" eaLnBrk="1" hangingPunct="1">
              <a:defRPr/>
            </a:pPr>
            <a:endParaRPr lang="en-US" sz="1200" b="1"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p>
          <a:p>
            <a:pPr marL="457014" indent="-457014" eaLnBrk="1" hangingPunct="1">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a:t>
            </a:r>
            <a:r>
              <a:rPr lang="en-US" sz="1000" dirty="0" smtClean="0">
                <a:latin typeface="Arial Narrow" pitchFamily="34" charset="0"/>
              </a:rPr>
              <a:t>Rodney Wood, Director, VA Financial Services Center, (512) 460-5000</a:t>
            </a:r>
            <a:endParaRPr lang="en-US" sz="1000" dirty="0">
              <a:latin typeface="Arial Narrow" pitchFamily="34" charset="0"/>
            </a:endParaRPr>
          </a:p>
          <a:p>
            <a:pPr marL="457014" indent="-457014" eaLnBrk="1" hangingPunct="1">
              <a:defRPr/>
            </a:pPr>
            <a:r>
              <a:rPr lang="en-US" sz="1000" b="1" dirty="0">
                <a:latin typeface="Arial Narrow" pitchFamily="34" charset="0"/>
              </a:rPr>
              <a:t>Version Date:</a:t>
            </a:r>
            <a:r>
              <a:rPr lang="en-US" sz="1000" dirty="0">
                <a:latin typeface="Arial Narrow" pitchFamily="34" charset="0"/>
              </a:rPr>
              <a:t> </a:t>
            </a:r>
            <a:r>
              <a:rPr lang="en-US" sz="1000" dirty="0" smtClean="0">
                <a:latin typeface="Arial Narrow" pitchFamily="34" charset="0"/>
              </a:rPr>
              <a:t>May 9, 2012</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Vendor Payment Timeliness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134432</TotalTime>
  <Words>1029</Words>
  <Application>Microsoft Office PowerPoint</Application>
  <PresentationFormat>On-screen Show (4:3)</PresentationFormat>
  <Paragraphs>287</Paragraphs>
  <Slides>10</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Office Theme</vt:lpstr>
      <vt:lpstr>Worksheet</vt:lpstr>
      <vt:lpstr>Slide 1</vt:lpstr>
      <vt:lpstr>Slide F  Training Status of Project Managers Assigned to Major Initiatives</vt:lpstr>
      <vt:lpstr>Slide 3</vt:lpstr>
      <vt:lpstr>Slide 4</vt:lpstr>
      <vt:lpstr>Slide 5</vt:lpstr>
      <vt:lpstr>Slide 6</vt:lpstr>
      <vt:lpstr>Slide 7</vt:lpstr>
      <vt:lpstr>Slide 8</vt:lpstr>
      <vt:lpstr>Slide 9</vt:lpstr>
      <vt:lpstr>Slide 10</vt:lpstr>
    </vt:vector>
  </TitlesOfParts>
  <Company>Department of Veterans Affairs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D Gardner</dc:creator>
  <cp:lastModifiedBy>EIE Desktop Technologies</cp:lastModifiedBy>
  <cp:revision>445</cp:revision>
  <cp:lastPrinted>2012-05-08T21:40:40Z</cp:lastPrinted>
  <dcterms:created xsi:type="dcterms:W3CDTF">2011-01-25T19:25:14Z</dcterms:created>
  <dcterms:modified xsi:type="dcterms:W3CDTF">2012-05-16T20:55:38Z</dcterms:modified>
</cp:coreProperties>
</file>