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4" r:id="rId2"/>
    <p:sldId id="287" r:id="rId3"/>
    <p:sldId id="283" r:id="rId4"/>
    <p:sldId id="271" r:id="rId5"/>
    <p:sldId id="294" r:id="rId6"/>
    <p:sldId id="295" r:id="rId7"/>
    <p:sldId id="296" r:id="rId8"/>
    <p:sldId id="297" r:id="rId9"/>
    <p:sldId id="300" r:id="rId10"/>
    <p:sldId id="298" r:id="rId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34615" autoAdjust="0"/>
    <p:restoredTop sz="99344" autoAdjust="0"/>
  </p:normalViewPr>
  <p:slideViewPr>
    <p:cSldViewPr>
      <p:cViewPr>
        <p:scale>
          <a:sx n="80" d="100"/>
          <a:sy n="80" d="100"/>
        </p:scale>
        <p:origin x="-6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5138"/>
          </a:xfrm>
          <a:prstGeom prst="rect">
            <a:avLst/>
          </a:prstGeom>
        </p:spPr>
        <p:txBody>
          <a:bodyPr vert="horz" lIns="91431" tIns="45715" rIns="91431" bIns="45715" rtlCol="0"/>
          <a:lstStyle>
            <a:lvl1pPr algn="l">
              <a:defRPr sz="1200"/>
            </a:lvl1pPr>
          </a:lstStyle>
          <a:p>
            <a:endParaRPr lang="en-US"/>
          </a:p>
        </p:txBody>
      </p:sp>
      <p:sp>
        <p:nvSpPr>
          <p:cNvPr id="3" name="Date Placeholder 2"/>
          <p:cNvSpPr>
            <a:spLocks noGrp="1"/>
          </p:cNvSpPr>
          <p:nvPr>
            <p:ph type="dt" sz="quarter" idx="1"/>
          </p:nvPr>
        </p:nvSpPr>
        <p:spPr>
          <a:xfrm>
            <a:off x="3970339" y="1"/>
            <a:ext cx="3038475" cy="465138"/>
          </a:xfrm>
          <a:prstGeom prst="rect">
            <a:avLst/>
          </a:prstGeom>
        </p:spPr>
        <p:txBody>
          <a:bodyPr vert="horz" lIns="91431" tIns="45715" rIns="91431" bIns="45715" rtlCol="0"/>
          <a:lstStyle>
            <a:lvl1pPr algn="r">
              <a:defRPr sz="1200"/>
            </a:lvl1pPr>
          </a:lstStyle>
          <a:p>
            <a:fld id="{6F9EC5CB-E02C-4104-B359-1DA73B213AE1}" type="datetimeFigureOut">
              <a:rPr lang="en-US" smtClean="0"/>
              <a:pPr/>
              <a:t>3/14/2012</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31" tIns="45715" rIns="91431"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31" tIns="45715" rIns="91431" bIns="45715" rtlCol="0" anchor="b"/>
          <a:lstStyle>
            <a:lvl1pPr algn="r">
              <a:defRPr sz="1200"/>
            </a:lvl1pPr>
          </a:lstStyle>
          <a:p>
            <a:fld id="{8EA5F596-A565-47D9-8E82-97FA1716913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5138"/>
          </a:xfrm>
          <a:prstGeom prst="rect">
            <a:avLst/>
          </a:prstGeom>
        </p:spPr>
        <p:txBody>
          <a:bodyPr vert="horz" lIns="91431" tIns="45715" rIns="91431" bIns="45715" rtlCol="0"/>
          <a:lstStyle>
            <a:lvl1pPr algn="l">
              <a:defRPr sz="1200"/>
            </a:lvl1pPr>
          </a:lstStyle>
          <a:p>
            <a:endParaRPr lang="en-US"/>
          </a:p>
        </p:txBody>
      </p:sp>
      <p:sp>
        <p:nvSpPr>
          <p:cNvPr id="3" name="Date Placeholder 2"/>
          <p:cNvSpPr>
            <a:spLocks noGrp="1"/>
          </p:cNvSpPr>
          <p:nvPr>
            <p:ph type="dt" idx="1"/>
          </p:nvPr>
        </p:nvSpPr>
        <p:spPr>
          <a:xfrm>
            <a:off x="3970339" y="1"/>
            <a:ext cx="3038475" cy="465138"/>
          </a:xfrm>
          <a:prstGeom prst="rect">
            <a:avLst/>
          </a:prstGeom>
        </p:spPr>
        <p:txBody>
          <a:bodyPr vert="horz" lIns="91431" tIns="45715" rIns="91431" bIns="45715" rtlCol="0"/>
          <a:lstStyle>
            <a:lvl1pPr algn="r">
              <a:defRPr sz="1200"/>
            </a:lvl1pPr>
          </a:lstStyle>
          <a:p>
            <a:fld id="{93CD0360-B7DD-409A-B109-F5D002317353}" type="datetimeFigureOut">
              <a:rPr lang="en-US" smtClean="0"/>
              <a:pPr/>
              <a:t>3/14/2012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31" tIns="45715" rIns="91431" bIns="45715"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31" tIns="45715" rIns="91431"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675"/>
            <a:ext cx="3038475" cy="465138"/>
          </a:xfrm>
          <a:prstGeom prst="rect">
            <a:avLst/>
          </a:prstGeom>
        </p:spPr>
        <p:txBody>
          <a:bodyPr vert="horz" lIns="91431" tIns="45715" rIns="91431" bIns="45715" rtlCol="0" anchor="b"/>
          <a:lstStyle>
            <a:lvl1pPr algn="l">
              <a:defRPr sz="1200"/>
            </a:lvl1pPr>
          </a:lstStyle>
          <a:p>
            <a:endParaRPr lang="en-US"/>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1431" tIns="45715" rIns="91431" bIns="45715" rtlCol="0" anchor="b"/>
          <a:lstStyle>
            <a:lvl1pPr algn="r">
              <a:defRPr sz="1200"/>
            </a:lvl1pPr>
          </a:lstStyle>
          <a:p>
            <a:fld id="{79E2357B-7FAA-434E-849E-AEFDB90303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EC46EA1-56EA-43C2-AD64-B5A8B72717E8}" type="slidenum">
              <a:rPr lang="en-US" smtClean="0">
                <a:latin typeface="Arial" pitchFamily="34" charset="0"/>
              </a:rPr>
              <a:pPr/>
              <a:t>4</a:t>
            </a:fld>
            <a:endParaRPr lang="en-US" smtClean="0">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6A7868B-CAA5-49CC-AA7A-B7EACB283011}" type="slidenum">
              <a:rPr lang="en-US" smtClean="0">
                <a:latin typeface="Arial" pitchFamily="34" charset="0"/>
              </a:rPr>
              <a:pPr/>
              <a:t>6</a:t>
            </a:fld>
            <a:endParaRPr lang="en-US" smtClean="0">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EC46EA1-56EA-43C2-AD64-B5A8B72717E8}" type="slidenum">
              <a:rPr lang="en-US" smtClean="0">
                <a:latin typeface="Arial" pitchFamily="34" charset="0"/>
              </a:rPr>
              <a:pPr/>
              <a:t>8</a:t>
            </a:fld>
            <a:endParaRPr lang="en-US" smtClean="0">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EC46EA1-56EA-43C2-AD64-B5A8B72717E8}" type="slidenum">
              <a:rPr lang="en-US" smtClean="0">
                <a:latin typeface="Arial" pitchFamily="34" charset="0"/>
              </a:rPr>
              <a:pPr/>
              <a:t>10</a:t>
            </a:fld>
            <a:endParaRPr lang="en-US" smtClean="0">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F9D01A8-DCEE-41EE-AAE1-98D3C84B97EA}" type="datetimeFigureOut">
              <a:rPr lang="en-US"/>
              <a:pPr>
                <a:defRPr/>
              </a:pPr>
              <a:t>3/14/2012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60E6A7-E25F-423E-A8DF-6447F9A1998D}" type="datetimeFigureOut">
              <a:rPr lang="en-US"/>
              <a:pPr>
                <a:defRPr/>
              </a:pPr>
              <a:t>3/14/2012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DB3F22-45BC-4887-B62F-E86825FCF9BD}" type="datetimeFigureOut">
              <a:rPr lang="en-US"/>
              <a:pPr>
                <a:defRPr/>
              </a:pPr>
              <a:t>3/14/2012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BE65A1-62D3-4D8A-9025-0E48739EC81B}" type="datetimeFigureOut">
              <a:rPr lang="en-US"/>
              <a:pPr>
                <a:defRPr/>
              </a:pPr>
              <a:t>3/14/2012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1B96C4D-42A1-4456-AF34-0DD8F0AFC9EF}" type="datetimeFigureOut">
              <a:rPr lang="en-US"/>
              <a:pPr>
                <a:defRPr/>
              </a:pPr>
              <a:t>3/14/2012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81626B0-0143-4AD4-8577-7953715D53B6}" type="datetimeFigureOut">
              <a:rPr lang="en-US"/>
              <a:pPr>
                <a:defRPr/>
              </a:pPr>
              <a:t>3/14/2012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08ABFE8-8F7C-4EEC-B6BF-9BD845FB8681}" type="datetimeFigureOut">
              <a:rPr lang="en-US"/>
              <a:pPr>
                <a:defRPr/>
              </a:pPr>
              <a:t>3/14/2012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6E14C79-0BFF-47AC-A6AD-108B90AF5598}" type="datetimeFigureOut">
              <a:rPr lang="en-US"/>
              <a:pPr>
                <a:defRPr/>
              </a:pPr>
              <a:t>3/14/2012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614A08-DB01-4902-BD56-CF1FCF32B398}" type="datetimeFigureOut">
              <a:rPr lang="en-US"/>
              <a:pPr>
                <a:defRPr/>
              </a:pPr>
              <a:t>3/14/2012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4CAC5A-EC72-49DB-B792-8F32F457D94F}" type="datetimeFigureOut">
              <a:rPr lang="en-US"/>
              <a:pPr>
                <a:defRPr/>
              </a:pPr>
              <a:t>3/14/2012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F5E71F8-0E4B-429B-A45F-50A767803508}" type="datetimeFigureOut">
              <a:rPr lang="en-US"/>
              <a:pPr>
                <a:defRPr/>
              </a:pPr>
              <a:t>3/14/2012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994FAF2-562E-48BE-B7BD-B4900E6FEF0A}" type="datetimeFigureOut">
              <a:rPr lang="en-US"/>
              <a:pPr>
                <a:defRPr/>
              </a:pPr>
              <a:t>3/14/2012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Microsoft_Office_Excel_97-2003_Worksheet4.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Excel_97-2003_Worksheet3.xls"/></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descr="VA Logo"/>
          <p:cNvPicPr>
            <a:picLocks noChangeAspect="1" noChangeArrowheads="1"/>
          </p:cNvPicPr>
          <p:nvPr/>
        </p:nvPicPr>
        <p:blipFill>
          <a:blip r:embed="rId2" cstate="print"/>
          <a:srcRect/>
          <a:stretch>
            <a:fillRect/>
          </a:stretch>
        </p:blipFill>
        <p:spPr bwMode="auto">
          <a:xfrm>
            <a:off x="3200400" y="609600"/>
            <a:ext cx="3124200" cy="2800350"/>
          </a:xfrm>
          <a:prstGeom prst="rect">
            <a:avLst/>
          </a:prstGeom>
          <a:noFill/>
          <a:ln w="9525">
            <a:noFill/>
            <a:miter lim="800000"/>
            <a:headEnd/>
            <a:tailEnd/>
          </a:ln>
        </p:spPr>
      </p:pic>
      <p:sp>
        <p:nvSpPr>
          <p:cNvPr id="8" name="TextBox 7"/>
          <p:cNvSpPr txBox="1"/>
          <p:nvPr/>
        </p:nvSpPr>
        <p:spPr>
          <a:xfrm>
            <a:off x="1905000" y="3657600"/>
            <a:ext cx="5562600" cy="2523768"/>
          </a:xfrm>
          <a:prstGeom prst="rect">
            <a:avLst/>
          </a:prstGeom>
          <a:noFill/>
        </p:spPr>
        <p:txBody>
          <a:bodyPr>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r>
              <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MONTHLY</a:t>
            </a:r>
          </a:p>
          <a:p>
            <a:pPr algn="ctr">
              <a:defRPr/>
            </a:pPr>
            <a:endPar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algn="ctr">
              <a:defRPr/>
            </a:pPr>
            <a:r>
              <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PERFORMANCE  REVIEW</a:t>
            </a:r>
          </a:p>
          <a:p>
            <a:pPr algn="ctr">
              <a:defRPr/>
            </a:pPr>
            <a:endPar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algn="ctr">
              <a:defRPr/>
            </a:pPr>
            <a:r>
              <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[FINANCE]</a:t>
            </a:r>
          </a:p>
          <a:p>
            <a:pPr algn="ctr">
              <a:defRPr/>
            </a:pPr>
            <a:endPar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algn="ctr">
              <a:defRPr/>
            </a:pPr>
            <a:r>
              <a:rPr lang="en-US" sz="2000" b="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February 2012</a:t>
            </a:r>
            <a:endParaRPr lang="en-US" sz="2000" b="1" dirty="0">
              <a:ln>
                <a:prstDash val="solid"/>
              </a:ln>
              <a:solidFill>
                <a:srgbClr val="0070C0"/>
              </a:solidFill>
              <a:effectLst>
                <a:outerShdw blurRad="88000" dist="50800" dir="5040000" algn="tl">
                  <a:schemeClr val="accent4">
                    <a:tint val="80000"/>
                    <a:satMod val="250000"/>
                    <a:alpha val="45000"/>
                  </a:schemeClr>
                </a:outerShdw>
              </a:effectLst>
            </a:endParaRPr>
          </a:p>
          <a:p>
            <a:pPr algn="ctr">
              <a:defRPr/>
            </a:pP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7" name="Group 3"/>
          <p:cNvGraphicFramePr>
            <a:graphicFrameLocks noGrp="1"/>
          </p:cNvGraphicFramePr>
          <p:nvPr/>
        </p:nvGraphicFramePr>
        <p:xfrm>
          <a:off x="6851650" y="0"/>
          <a:ext cx="2292350" cy="991553"/>
        </p:xfrm>
        <a:graphic>
          <a:graphicData uri="http://schemas.openxmlformats.org/drawingml/2006/table">
            <a:tbl>
              <a:tblPr/>
              <a:tblGrid>
                <a:gridCol w="1544638"/>
                <a:gridCol w="74771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Current Month (Feb)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Next Month (Mar)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N/A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36" name="Rectangle 26"/>
          <p:cNvSpPr>
            <a:spLocks noChangeArrowheads="1"/>
          </p:cNvSpPr>
          <p:nvPr/>
        </p:nvSpPr>
        <p:spPr bwMode="auto">
          <a:xfrm>
            <a:off x="3657600" y="914400"/>
            <a:ext cx="5248275" cy="1244600"/>
          </a:xfrm>
          <a:prstGeom prst="rect">
            <a:avLst/>
          </a:prstGeom>
          <a:noFill/>
          <a:ln w="9525">
            <a:noFill/>
            <a:miter lim="800000"/>
            <a:headEnd/>
            <a:tailEnd/>
          </a:ln>
        </p:spPr>
        <p:txBody>
          <a:bodyPr anchor="ctr"/>
          <a:lstStyle/>
          <a:p>
            <a:pPr algn="ctr"/>
            <a:r>
              <a:rPr lang="en-US" sz="1600" dirty="0" smtClean="0">
                <a:solidFill>
                  <a:srgbClr val="0000FF"/>
                </a:solidFill>
                <a:latin typeface="Arial Rounded MT Bold" pitchFamily="34" charset="0"/>
              </a:rPr>
              <a:t>Metrics Detail: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smtClean="0">
                <a:solidFill>
                  <a:srgbClr val="800000"/>
                </a:solidFill>
                <a:latin typeface="Arial Rounded MT Bold" pitchFamily="34" charset="0"/>
              </a:rPr>
              <a:t> Commercial Vendor Payment Timeliness</a:t>
            </a:r>
          </a:p>
          <a:p>
            <a:pPr algn="ctr"/>
            <a:r>
              <a:rPr lang="en-US" sz="1600" dirty="0" smtClean="0">
                <a:solidFill>
                  <a:srgbClr val="800000"/>
                </a:solidFill>
                <a:latin typeface="Arial Rounded MT Bold" pitchFamily="34" charset="0"/>
              </a:rPr>
              <a:t> </a:t>
            </a:r>
            <a:r>
              <a:rPr lang="en-US" sz="1600" b="1" dirty="0" smtClean="0"/>
              <a:t>Timeliness Exceeds </a:t>
            </a:r>
            <a:r>
              <a:rPr lang="en-US" sz="1600" b="1" dirty="0"/>
              <a:t>Goal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a:latin typeface="Arial Rounded MT Bold" pitchFamily="34" charset="0"/>
              </a:rPr>
              <a:t> </a:t>
            </a:r>
            <a:endParaRPr lang="en-US" sz="1400" dirty="0">
              <a:latin typeface="Arial Rounded MT Bold" pitchFamily="34" charset="0"/>
            </a:endParaRPr>
          </a:p>
        </p:txBody>
      </p:sp>
      <p:graphicFrame>
        <p:nvGraphicFramePr>
          <p:cNvPr id="93211" name="Group 27"/>
          <p:cNvGraphicFramePr>
            <a:graphicFrameLocks noGrp="1"/>
          </p:cNvGraphicFramePr>
          <p:nvPr/>
        </p:nvGraphicFramePr>
        <p:xfrm>
          <a:off x="0" y="0"/>
          <a:ext cx="2971800" cy="1813561"/>
        </p:xfrm>
        <a:graphic>
          <a:graphicData uri="http://schemas.openxmlformats.org/drawingml/2006/table">
            <a:tbl>
              <a:tblPr/>
              <a:tblGrid>
                <a:gridCol w="914400"/>
                <a:gridCol w="2057400"/>
              </a:tblGrid>
              <a:tr h="2270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51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Metric Type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Performance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Improve Management and Support Services Timeliness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5157" name="TextBox 16"/>
          <p:cNvSpPr txBox="1">
            <a:spLocks noChangeArrowheads="1"/>
          </p:cNvSpPr>
          <p:nvPr/>
        </p:nvSpPr>
        <p:spPr bwMode="auto">
          <a:xfrm>
            <a:off x="5562600" y="838200"/>
            <a:ext cx="914400" cy="369888"/>
          </a:xfrm>
          <a:prstGeom prst="rect">
            <a:avLst/>
          </a:prstGeom>
          <a:noFill/>
          <a:ln w="9525">
            <a:noFill/>
            <a:miter lim="800000"/>
            <a:headEnd/>
            <a:tailEnd/>
          </a:ln>
        </p:spPr>
        <p:txBody>
          <a:bodyPr>
            <a:spAutoFit/>
          </a:bodyPr>
          <a:lstStyle/>
          <a:p>
            <a:endParaRPr lang="en-US"/>
          </a:p>
        </p:txBody>
      </p:sp>
      <p:sp>
        <p:nvSpPr>
          <p:cNvPr id="5159" name="Slide Number Placeholder 16"/>
          <p:cNvSpPr>
            <a:spLocks noGrp="1"/>
          </p:cNvSpPr>
          <p:nvPr>
            <p:ph type="sldNum" sz="quarter" idx="11"/>
          </p:nvPr>
        </p:nvSpPr>
        <p:spPr>
          <a:xfrm>
            <a:off x="6553200" y="6356350"/>
            <a:ext cx="2133600" cy="365125"/>
          </a:xfrm>
          <a:noFill/>
        </p:spPr>
        <p:txBody>
          <a:bodyPr/>
          <a:lstStyle/>
          <a:p>
            <a:fld id="{B0756BEF-E3B6-4B30-98B6-41D82E769A60}" type="slidenum">
              <a:rPr lang="en-US" smtClean="0">
                <a:latin typeface="Arial" pitchFamily="34" charset="0"/>
              </a:rPr>
              <a:pPr/>
              <a:t>10</a:t>
            </a:fld>
            <a:endParaRPr lang="en-US" smtClean="0">
              <a:latin typeface="Arial" pitchFamily="34" charset="0"/>
            </a:endParaRPr>
          </a:p>
        </p:txBody>
      </p:sp>
      <p:sp>
        <p:nvSpPr>
          <p:cNvPr id="5161" name="Date Placeholder 1"/>
          <p:cNvSpPr>
            <a:spLocks noGrp="1"/>
          </p:cNvSpPr>
          <p:nvPr>
            <p:ph type="dt" sz="quarter" idx="10"/>
          </p:nvPr>
        </p:nvSpPr>
        <p:spPr>
          <a:xfrm>
            <a:off x="457200" y="6492875"/>
            <a:ext cx="2938463" cy="365125"/>
          </a:xfrm>
          <a:noFill/>
        </p:spPr>
        <p:txBody>
          <a:bodyPr/>
          <a:lstStyle/>
          <a:p>
            <a:r>
              <a:rPr lang="en-US" dirty="0" smtClean="0">
                <a:latin typeface="Arial" pitchFamily="34" charset="0"/>
              </a:rPr>
              <a:t>SG4 - Data Through February 2012</a:t>
            </a:r>
          </a:p>
        </p:txBody>
      </p:sp>
      <p:sp>
        <p:nvSpPr>
          <p:cNvPr id="5162" name="Oval 28"/>
          <p:cNvSpPr>
            <a:spLocks noChangeArrowheads="1"/>
          </p:cNvSpPr>
          <p:nvPr/>
        </p:nvSpPr>
        <p:spPr bwMode="auto">
          <a:xfrm>
            <a:off x="8610600" y="3048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5163"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graphicFrame>
        <p:nvGraphicFramePr>
          <p:cNvPr id="36867" name="Object 2"/>
          <p:cNvGraphicFramePr>
            <a:graphicFrameLocks noGrp="1" noChangeAspect="1"/>
          </p:cNvGraphicFramePr>
          <p:nvPr/>
        </p:nvGraphicFramePr>
        <p:xfrm>
          <a:off x="762000" y="1981200"/>
          <a:ext cx="8220075" cy="4545013"/>
        </p:xfrm>
        <a:graphic>
          <a:graphicData uri="http://schemas.openxmlformats.org/presentationml/2006/ole">
            <p:oleObj spid="_x0000_s88066" name="Worksheet" r:id="rId4" imgW="8515414" imgH="5581726" progId="Excel.Sheet.8">
              <p:embed/>
            </p:oleObj>
          </a:graphicData>
        </a:graphic>
      </p:graphicFrame>
      <p:sp>
        <p:nvSpPr>
          <p:cNvPr id="12" name="TextBox 11"/>
          <p:cNvSpPr txBox="1"/>
          <p:nvPr/>
        </p:nvSpPr>
        <p:spPr>
          <a:xfrm>
            <a:off x="1447800" y="3048000"/>
            <a:ext cx="1524000" cy="577081"/>
          </a:xfrm>
          <a:prstGeom prst="rect">
            <a:avLst/>
          </a:prstGeom>
          <a:noFill/>
        </p:spPr>
        <p:txBody>
          <a:bodyPr wrap="square" rtlCol="0">
            <a:spAutoFit/>
          </a:bodyPr>
          <a:lstStyle/>
          <a:p>
            <a:r>
              <a:rPr lang="en-US" sz="1050" dirty="0" smtClean="0"/>
              <a:t>Percent Paid Within Prompt Payment Act Guidelines</a:t>
            </a:r>
            <a:endParaRPr lang="en-US" sz="10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57200" y="536575"/>
            <a:ext cx="8229600" cy="1143000"/>
          </a:xfrm>
        </p:spPr>
        <p:txBody>
          <a:bodyPr/>
          <a:lstStyle/>
          <a:p>
            <a:pPr eaLnBrk="1" hangingPunct="1"/>
            <a:r>
              <a:rPr lang="en-US" sz="2500" u="sng" dirty="0" smtClean="0"/>
              <a:t>Slide F</a:t>
            </a:r>
            <a:r>
              <a:rPr lang="en-US" sz="2500" smtClean="0"/>
              <a:t/>
            </a:r>
            <a:br>
              <a:rPr lang="en-US" sz="2500" smtClean="0"/>
            </a:br>
            <a:r>
              <a:rPr lang="en-US" sz="2200" smtClean="0"/>
              <a:t> </a:t>
            </a:r>
            <a:r>
              <a:rPr lang="en-US" sz="2200" dirty="0" smtClean="0"/>
              <a:t>Training Status of Project Managers Assigned to Major Initiatives</a:t>
            </a:r>
            <a:endParaRPr lang="en-US" sz="2500" dirty="0" smtClean="0"/>
          </a:p>
        </p:txBody>
      </p:sp>
      <p:sp>
        <p:nvSpPr>
          <p:cNvPr id="4" name="Content Placeholder 2"/>
          <p:cNvSpPr txBox="1">
            <a:spLocks/>
          </p:cNvSpPr>
          <p:nvPr/>
        </p:nvSpPr>
        <p:spPr bwMode="auto">
          <a:xfrm>
            <a:off x="482600" y="1917701"/>
            <a:ext cx="8229600" cy="3148013"/>
          </a:xfrm>
          <a:prstGeom prst="rect">
            <a:avLst/>
          </a:prstGeom>
          <a:noFill/>
          <a:ln w="9525">
            <a:noFill/>
            <a:miter lim="800000"/>
            <a:headEnd/>
            <a:tailEnd/>
          </a:ln>
        </p:spPr>
        <p:txBody>
          <a:bodyPr/>
          <a:lstStyle/>
          <a:p>
            <a:pPr marL="800100" lvl="1" indent="-342900" eaLnBrk="0" fontAlgn="auto" hangingPunct="0">
              <a:spcBef>
                <a:spcPct val="20000"/>
              </a:spcBef>
              <a:spcAft>
                <a:spcPts val="0"/>
              </a:spcAft>
              <a:defRPr/>
            </a:pPr>
            <a:endParaRPr lang="en-US" sz="2000" dirty="0">
              <a:latin typeface="+mn-lt"/>
              <a:cs typeface="+mn-cs"/>
            </a:endParaRPr>
          </a:p>
          <a:p>
            <a:pPr marL="800100" lvl="1" indent="-342900" eaLnBrk="0" fontAlgn="auto" hangingPunct="0">
              <a:spcBef>
                <a:spcPct val="20000"/>
              </a:spcBef>
              <a:spcAft>
                <a:spcPts val="0"/>
              </a:spcAft>
              <a:buFontTx/>
              <a:buChar char="•"/>
              <a:defRPr/>
            </a:pPr>
            <a:r>
              <a:rPr lang="en-US" sz="2000" dirty="0" smtClean="0">
                <a:ea typeface="Calibri"/>
                <a:cs typeface="Times New Roman"/>
              </a:rPr>
              <a:t>OPP snapshot of PM training is correct</a:t>
            </a:r>
          </a:p>
          <a:p>
            <a:pPr marL="800100" lvl="1" indent="-342900" eaLnBrk="0" fontAlgn="auto" hangingPunct="0">
              <a:spcBef>
                <a:spcPct val="20000"/>
              </a:spcBef>
              <a:spcAft>
                <a:spcPts val="0"/>
              </a:spcAft>
              <a:defRPr/>
            </a:pPr>
            <a:endParaRPr lang="en-US" sz="2000" dirty="0">
              <a:latin typeface="+mn-lt"/>
              <a:cs typeface="+mn-cs"/>
            </a:endParaRPr>
          </a:p>
          <a:p>
            <a:pPr marL="1257300" lvl="2" indent="-342900" eaLnBrk="0" fontAlgn="auto" hangingPunct="0">
              <a:spcBef>
                <a:spcPct val="20000"/>
              </a:spcBef>
              <a:spcAft>
                <a:spcPts val="0"/>
              </a:spcAft>
              <a:buFontTx/>
              <a:buChar char="•"/>
              <a:defRPr/>
            </a:pPr>
            <a:endParaRPr lang="en-US" kern="0" dirty="0">
              <a:latin typeface="+mn-lt"/>
              <a:cs typeface="+mn-cs"/>
            </a:endParaRPr>
          </a:p>
        </p:txBody>
      </p:sp>
      <p:sp>
        <p:nvSpPr>
          <p:cNvPr id="5" name="TextBox 4"/>
          <p:cNvSpPr txBox="1"/>
          <p:nvPr/>
        </p:nvSpPr>
        <p:spPr>
          <a:xfrm>
            <a:off x="6053138" y="1"/>
            <a:ext cx="3090863" cy="307777"/>
          </a:xfrm>
          <a:prstGeom prst="rect">
            <a:avLst/>
          </a:prstGeom>
          <a:solidFill>
            <a:schemeClr val="accent2"/>
          </a:solidFill>
        </p:spPr>
        <p:txBody>
          <a:bodyPr>
            <a:spAutoFit/>
          </a:bodyPr>
          <a:lstStyle/>
          <a:p>
            <a:pPr algn="r" fontAlgn="auto">
              <a:spcBef>
                <a:spcPts val="0"/>
              </a:spcBef>
              <a:spcAft>
                <a:spcPts val="0"/>
              </a:spcAft>
              <a:defRPr/>
            </a:pPr>
            <a:r>
              <a:rPr lang="en-US" sz="1400" kern="0" dirty="0">
                <a:solidFill>
                  <a:schemeClr val="bg1"/>
                </a:solidFill>
                <a:latin typeface="+mn-lt"/>
                <a:cs typeface="+mn-cs"/>
              </a:rPr>
              <a:t>Systems to Drive </a:t>
            </a:r>
            <a:r>
              <a:rPr lang="en-US" sz="1400" kern="0" dirty="0" smtClean="0">
                <a:solidFill>
                  <a:schemeClr val="bg1"/>
                </a:solidFill>
                <a:latin typeface="+mn-lt"/>
                <a:cs typeface="+mn-cs"/>
              </a:rPr>
              <a:t>Performance</a:t>
            </a:r>
            <a:endParaRPr lang="en-US" sz="1400" dirty="0">
              <a:solidFill>
                <a:schemeClr val="bg1"/>
              </a:solidFill>
              <a:latin typeface="+mn-lt"/>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4918269"/>
          </a:xfrm>
          <a:prstGeom prst="rect">
            <a:avLst/>
          </a:prstGeom>
          <a:ln>
            <a:noFill/>
          </a:ln>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VA 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February 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a:latin typeface="Arial Narrow" pitchFamily="34" charset="0"/>
                <a:cs typeface="Arial" charset="0"/>
              </a:rPr>
              <a:t>VA </a:t>
            </a:r>
            <a:r>
              <a:rPr lang="en-US" sz="1400" dirty="0" smtClean="0">
                <a:latin typeface="Arial Narrow" pitchFamily="34" charset="0"/>
                <a:cs typeface="Arial" charset="0"/>
              </a:rPr>
              <a:t>paid 86 percent of small business invoices in February within the 15 day timeliness metric bettering the VA goal </a:t>
            </a:r>
          </a:p>
          <a:p>
            <a:pPr marL="166688" lvl="1" indent="-166688">
              <a:lnSpc>
                <a:spcPct val="80000"/>
              </a:lnSpc>
              <a:buFontTx/>
              <a:buChar char="•"/>
              <a:defRPr/>
            </a:pPr>
            <a:r>
              <a:rPr lang="en-US" sz="1400" dirty="0" smtClean="0">
                <a:latin typeface="Arial Narrow" pitchFamily="34" charset="0"/>
              </a:rPr>
              <a:t>Station 791 (Denver Acquisition &amp; Logistics Center) initiated a new high volume small business contract for the repair of hearing aids which were paid within the 15 day timeliness metric which has helped boost payment timeliness</a:t>
            </a:r>
          </a:p>
          <a:p>
            <a:pPr marL="166688" lvl="1" indent="-166688">
              <a:lnSpc>
                <a:spcPct val="80000"/>
              </a:lnSpc>
              <a:buFontTx/>
              <a:buChar char="•"/>
              <a:defRPr/>
            </a:pPr>
            <a:r>
              <a:rPr lang="en-US" sz="1400" dirty="0" smtClean="0">
                <a:latin typeface="Arial Narrow" pitchFamily="34" charset="0"/>
              </a:rPr>
              <a:t>FSC  has issued 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smtClean="0">
                <a:latin typeface="Arial Narrow" pitchFamily="34" charset="0"/>
              </a:rPr>
              <a:t>FSC will initiate outreach to Vendors to promote ways to shorten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smtClean="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smtClean="0">
              <a:latin typeface="Arial Narrow" pitchFamily="34" charset="0"/>
              <a:cs typeface="Arial"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Christopher Puryear, Auditor, VA Financial Services Center, (512) 460-5143</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Rodney Wood, Director, VA Financial Services Center, (512) 460-5000</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March 12, 2012</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7" name="Group 3"/>
          <p:cNvGraphicFramePr>
            <a:graphicFrameLocks noGrp="1"/>
          </p:cNvGraphicFramePr>
          <p:nvPr/>
        </p:nvGraphicFramePr>
        <p:xfrm>
          <a:off x="6851650" y="0"/>
          <a:ext cx="2292350" cy="991553"/>
        </p:xfrm>
        <a:graphic>
          <a:graphicData uri="http://schemas.openxmlformats.org/drawingml/2006/table">
            <a:tbl>
              <a:tblPr/>
              <a:tblGrid>
                <a:gridCol w="1544638"/>
                <a:gridCol w="74771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Current Month (Feb)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Next Month (Mar)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36" name="Rectangle 26"/>
          <p:cNvSpPr>
            <a:spLocks noChangeArrowheads="1"/>
          </p:cNvSpPr>
          <p:nvPr/>
        </p:nvSpPr>
        <p:spPr bwMode="auto">
          <a:xfrm>
            <a:off x="3657600" y="914400"/>
            <a:ext cx="5248275" cy="1244600"/>
          </a:xfrm>
          <a:prstGeom prst="rect">
            <a:avLst/>
          </a:prstGeom>
          <a:noFill/>
          <a:ln w="9525">
            <a:noFill/>
            <a:miter lim="800000"/>
            <a:headEnd/>
            <a:tailEnd/>
          </a:ln>
        </p:spPr>
        <p:txBody>
          <a:bodyPr anchor="ctr"/>
          <a:lstStyle/>
          <a:p>
            <a:pPr algn="ctr"/>
            <a:r>
              <a:rPr lang="en-US" sz="1600" dirty="0" smtClean="0">
                <a:solidFill>
                  <a:srgbClr val="0000FF"/>
                </a:solidFill>
                <a:latin typeface="Arial Rounded MT Bold" pitchFamily="34" charset="0"/>
              </a:rPr>
              <a:t>Metrics Detail: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smtClean="0">
                <a:solidFill>
                  <a:srgbClr val="800000"/>
                </a:solidFill>
                <a:latin typeface="Arial Rounded MT Bold" pitchFamily="34" charset="0"/>
              </a:rPr>
              <a:t> Commercial Small Business Payment Timeliness</a:t>
            </a:r>
          </a:p>
          <a:p>
            <a:pPr algn="ctr"/>
            <a:r>
              <a:rPr lang="en-US" sz="1600" b="1" dirty="0" smtClean="0"/>
              <a:t>Timeliness Exceeds Goal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a:latin typeface="Arial Rounded MT Bold" pitchFamily="34" charset="0"/>
              </a:rPr>
              <a:t> </a:t>
            </a:r>
            <a:endParaRPr lang="en-US" sz="1400" dirty="0">
              <a:latin typeface="Arial Rounded MT Bold" pitchFamily="34" charset="0"/>
            </a:endParaRPr>
          </a:p>
        </p:txBody>
      </p:sp>
      <p:graphicFrame>
        <p:nvGraphicFramePr>
          <p:cNvPr id="93211" name="Group 27"/>
          <p:cNvGraphicFramePr>
            <a:graphicFrameLocks noGrp="1"/>
          </p:cNvGraphicFramePr>
          <p:nvPr/>
        </p:nvGraphicFramePr>
        <p:xfrm>
          <a:off x="0" y="0"/>
          <a:ext cx="2971800" cy="1813561"/>
        </p:xfrm>
        <a:graphic>
          <a:graphicData uri="http://schemas.openxmlformats.org/drawingml/2006/table">
            <a:tbl>
              <a:tblPr/>
              <a:tblGrid>
                <a:gridCol w="914400"/>
                <a:gridCol w="2057400"/>
              </a:tblGrid>
              <a:tr h="2270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51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Metric Type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Performance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Improve Management and Support Services Timeliness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5157" name="TextBox 16"/>
          <p:cNvSpPr txBox="1">
            <a:spLocks noChangeArrowheads="1"/>
          </p:cNvSpPr>
          <p:nvPr/>
        </p:nvSpPr>
        <p:spPr bwMode="auto">
          <a:xfrm>
            <a:off x="5562600" y="838200"/>
            <a:ext cx="914400" cy="369888"/>
          </a:xfrm>
          <a:prstGeom prst="rect">
            <a:avLst/>
          </a:prstGeom>
          <a:noFill/>
          <a:ln w="9525">
            <a:noFill/>
            <a:miter lim="800000"/>
            <a:headEnd/>
            <a:tailEnd/>
          </a:ln>
        </p:spPr>
        <p:txBody>
          <a:bodyPr>
            <a:spAutoFit/>
          </a:bodyPr>
          <a:lstStyle/>
          <a:p>
            <a:endParaRPr lang="en-US"/>
          </a:p>
        </p:txBody>
      </p:sp>
      <p:sp>
        <p:nvSpPr>
          <p:cNvPr id="5159" name="Slide Number Placeholder 16"/>
          <p:cNvSpPr>
            <a:spLocks noGrp="1"/>
          </p:cNvSpPr>
          <p:nvPr>
            <p:ph type="sldNum" sz="quarter" idx="11"/>
          </p:nvPr>
        </p:nvSpPr>
        <p:spPr>
          <a:xfrm>
            <a:off x="6553200" y="6356350"/>
            <a:ext cx="2133600" cy="365125"/>
          </a:xfrm>
          <a:noFill/>
        </p:spPr>
        <p:txBody>
          <a:bodyPr/>
          <a:lstStyle/>
          <a:p>
            <a:fld id="{B0756BEF-E3B6-4B30-98B6-41D82E769A60}" type="slidenum">
              <a:rPr lang="en-US" smtClean="0">
                <a:latin typeface="Arial" pitchFamily="34" charset="0"/>
              </a:rPr>
              <a:pPr/>
              <a:t>4</a:t>
            </a:fld>
            <a:endParaRPr lang="en-US" smtClean="0">
              <a:latin typeface="Arial" pitchFamily="34" charset="0"/>
            </a:endParaRPr>
          </a:p>
        </p:txBody>
      </p:sp>
      <p:sp>
        <p:nvSpPr>
          <p:cNvPr id="5161" name="Date Placeholder 1"/>
          <p:cNvSpPr>
            <a:spLocks noGrp="1"/>
          </p:cNvSpPr>
          <p:nvPr>
            <p:ph type="dt" sz="quarter" idx="10"/>
          </p:nvPr>
        </p:nvSpPr>
        <p:spPr>
          <a:xfrm>
            <a:off x="457200" y="6492875"/>
            <a:ext cx="2938463" cy="365125"/>
          </a:xfrm>
          <a:noFill/>
        </p:spPr>
        <p:txBody>
          <a:bodyPr/>
          <a:lstStyle/>
          <a:p>
            <a:r>
              <a:rPr lang="en-US" dirty="0" smtClean="0">
                <a:latin typeface="Arial" pitchFamily="34" charset="0"/>
              </a:rPr>
              <a:t>SG4 - Data Through February 2012</a:t>
            </a:r>
          </a:p>
        </p:txBody>
      </p:sp>
      <p:graphicFrame>
        <p:nvGraphicFramePr>
          <p:cNvPr id="36867" name="Object 2"/>
          <p:cNvGraphicFramePr>
            <a:graphicFrameLocks noGrp="1" noChangeAspect="1"/>
          </p:cNvGraphicFramePr>
          <p:nvPr/>
        </p:nvGraphicFramePr>
        <p:xfrm>
          <a:off x="1143000" y="2057400"/>
          <a:ext cx="7850188" cy="4419600"/>
        </p:xfrm>
        <a:graphic>
          <a:graphicData uri="http://schemas.openxmlformats.org/presentationml/2006/ole">
            <p:oleObj spid="_x0000_s36867" name="Worksheet" r:id="rId4" imgW="7801050" imgH="5372100" progId="Excel.Sheet.8">
              <p:embed/>
            </p:oleObj>
          </a:graphicData>
        </a:graphic>
      </p:graphicFrame>
      <p:sp>
        <p:nvSpPr>
          <p:cNvPr id="12" name="TextBox 11"/>
          <p:cNvSpPr txBox="1"/>
          <p:nvPr/>
        </p:nvSpPr>
        <p:spPr>
          <a:xfrm>
            <a:off x="1447800" y="3276600"/>
            <a:ext cx="1524000" cy="577081"/>
          </a:xfrm>
          <a:prstGeom prst="rect">
            <a:avLst/>
          </a:prstGeom>
          <a:noFill/>
        </p:spPr>
        <p:txBody>
          <a:bodyPr wrap="square" rtlCol="0">
            <a:spAutoFit/>
          </a:bodyPr>
          <a:lstStyle/>
          <a:p>
            <a:r>
              <a:rPr lang="en-US" sz="1050" dirty="0" smtClean="0"/>
              <a:t>Percent Paid Within 15 Days of Invoice Receipt</a:t>
            </a:r>
            <a:endParaRPr lang="en-US" sz="1050" dirty="0"/>
          </a:p>
        </p:txBody>
      </p:sp>
      <p:sp>
        <p:nvSpPr>
          <p:cNvPr id="15"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16" name="Oval 28"/>
          <p:cNvSpPr>
            <a:spLocks noChangeArrowheads="1"/>
          </p:cNvSpPr>
          <p:nvPr/>
        </p:nvSpPr>
        <p:spPr bwMode="auto">
          <a:xfrm>
            <a:off x="8610600" y="3048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2400"/>
            <a:ext cx="8915400" cy="6909584"/>
          </a:xfrm>
          <a:prstGeom prst="rect">
            <a:avLst/>
          </a:prstGeom>
          <a:noFill/>
        </p:spPr>
        <p:txBody>
          <a:bodyPr wrap="square">
            <a:spAutoFit/>
          </a:bodyPr>
          <a:lstStyle/>
          <a:p>
            <a:pPr>
              <a:defRPr/>
            </a:pPr>
            <a:r>
              <a:rPr lang="en-US" sz="1400" b="1" dirty="0">
                <a:latin typeface="Arial" pitchFamily="34" charset="0"/>
                <a:cs typeface="Arial" pitchFamily="34" charset="0"/>
              </a:rPr>
              <a:t>PCS Change of Station </a:t>
            </a:r>
            <a:r>
              <a:rPr lang="en-US" sz="1400" b="1" dirty="0" smtClean="0">
                <a:latin typeface="Arial" pitchFamily="34" charset="0"/>
                <a:cs typeface="Arial" pitchFamily="34" charset="0"/>
              </a:rPr>
              <a:t>– Pre-Move </a:t>
            </a:r>
            <a:r>
              <a:rPr lang="en-US" sz="1400" b="1" dirty="0">
                <a:latin typeface="Arial" pitchFamily="34" charset="0"/>
                <a:cs typeface="Arial" pitchFamily="34" charset="0"/>
              </a:rPr>
              <a:t>Notes</a:t>
            </a:r>
          </a:p>
          <a:p>
            <a:pPr>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smtClean="0">
                <a:latin typeface="Arial" pitchFamily="34" charset="0"/>
                <a:cs typeface="Arial" pitchFamily="34" charset="0"/>
              </a:rPr>
              <a:t>Pre-Move </a:t>
            </a:r>
            <a:r>
              <a:rPr lang="en-US" sz="1200" dirty="0">
                <a:latin typeface="Arial" pitchFamily="34" charset="0"/>
                <a:cs typeface="Arial" pitchFamily="34" charset="0"/>
              </a:rPr>
              <a:t>survey measure evaluates customer satisfaction with services for PCS move preparatory events, including:</a:t>
            </a:r>
          </a:p>
          <a:p>
            <a:pPr marL="406400" lvl="1" indent="-174625">
              <a:buFont typeface="Arial" pitchFamily="34" charset="0"/>
              <a:buChar char="•"/>
              <a:defRPr/>
            </a:pPr>
            <a:r>
              <a:rPr lang="en-US" sz="1200" dirty="0">
                <a:latin typeface="Arial" pitchFamily="34" charset="0"/>
                <a:cs typeface="Arial" pitchFamily="34" charset="0"/>
              </a:rPr>
              <a:t> Initiation of PCS travel documents  </a:t>
            </a:r>
          </a:p>
          <a:p>
            <a:pPr marL="406400" lvl="1" indent="-174625">
              <a:buFont typeface="Arial" pitchFamily="34" charset="0"/>
              <a:buChar char="•"/>
              <a:defRPr/>
            </a:pPr>
            <a:r>
              <a:rPr lang="en-US" sz="1200" dirty="0">
                <a:latin typeface="Arial" pitchFamily="34" charset="0"/>
                <a:cs typeface="Arial" pitchFamily="34" charset="0"/>
              </a:rPr>
              <a:t> FSC counseling of employees</a:t>
            </a:r>
          </a:p>
          <a:p>
            <a:pPr marL="406400" lvl="1" indent="-174625">
              <a:buFont typeface="Arial" pitchFamily="34" charset="0"/>
              <a:buChar char="•"/>
              <a:defRPr/>
            </a:pPr>
            <a:r>
              <a:rPr lang="en-US" sz="1200" dirty="0">
                <a:latin typeface="Arial" pitchFamily="34" charset="0"/>
                <a:cs typeface="Arial" pitchFamily="34" charset="0"/>
              </a:rPr>
              <a:t> Initiation of Household Goods (HHG) work order with Relocation Move Management</a:t>
            </a:r>
          </a:p>
          <a:p>
            <a:pPr marL="406400" lvl="1" indent="-174625">
              <a:buFont typeface="Arial" pitchFamily="34" charset="0"/>
              <a:buChar char="•"/>
              <a:defRPr/>
            </a:pPr>
            <a:r>
              <a:rPr lang="en-US" sz="1200" dirty="0">
                <a:latin typeface="Arial" pitchFamily="34" charset="0"/>
                <a:cs typeface="Arial" pitchFamily="34" charset="0"/>
              </a:rPr>
              <a:t> Initiation of applicable home sale work order with Prudential Relocation</a:t>
            </a:r>
          </a:p>
          <a:p>
            <a:pPr>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Employees are not required to respond to survey, but all employees completing </a:t>
            </a:r>
            <a:r>
              <a:rPr lang="en-US" sz="1200" dirty="0" smtClean="0">
                <a:latin typeface="Arial" pitchFamily="34" charset="0"/>
                <a:cs typeface="Arial" pitchFamily="34" charset="0"/>
              </a:rPr>
              <a:t>pre-move </a:t>
            </a:r>
            <a:r>
              <a:rPr lang="en-US" sz="1200" dirty="0">
                <a:latin typeface="Arial" pitchFamily="34" charset="0"/>
                <a:cs typeface="Arial" pitchFamily="34" charset="0"/>
              </a:rPr>
              <a:t>events are surveyed</a:t>
            </a:r>
          </a:p>
          <a:p>
            <a:pPr marL="115888" indent="-115888">
              <a:defRPr/>
            </a:pPr>
            <a:endParaRPr lang="en-US" sz="500" dirty="0">
              <a:latin typeface="Arial" pitchFamily="34" charset="0"/>
              <a:cs typeface="Arial" pitchFamily="34" charset="0"/>
            </a:endParaRPr>
          </a:p>
          <a:p>
            <a:pPr>
              <a:buFont typeface="Arial" pitchFamily="34" charset="0"/>
              <a:buChar char="•"/>
              <a:defRPr/>
            </a:pPr>
            <a:r>
              <a:rPr lang="en-US" sz="1200" dirty="0">
                <a:latin typeface="Arial" pitchFamily="34" charset="0"/>
                <a:cs typeface="Arial" pitchFamily="34" charset="0"/>
              </a:rPr>
              <a:t>  Survey asks customers to rank overall satisfaction with </a:t>
            </a:r>
            <a:r>
              <a:rPr lang="en-US" sz="1200" dirty="0" smtClean="0">
                <a:latin typeface="Arial" pitchFamily="34" charset="0"/>
                <a:cs typeface="Arial" pitchFamily="34" charset="0"/>
              </a:rPr>
              <a:t>pre-move </a:t>
            </a:r>
            <a:r>
              <a:rPr lang="en-US" sz="1200" dirty="0">
                <a:latin typeface="Arial" pitchFamily="34" charset="0"/>
                <a:cs typeface="Arial" pitchFamily="34" charset="0"/>
              </a:rPr>
              <a:t>services</a:t>
            </a:r>
          </a:p>
          <a:p>
            <a:pPr lvl="1" indent="-225425">
              <a:buFont typeface="Arial" pitchFamily="34" charset="0"/>
              <a:buChar char="•"/>
              <a:defRPr/>
            </a:pPr>
            <a:r>
              <a:rPr lang="en-US" sz="1200" dirty="0">
                <a:latin typeface="Arial" pitchFamily="34" charset="0"/>
                <a:cs typeface="Arial" pitchFamily="34" charset="0"/>
              </a:rPr>
              <a:t>Scale:  1 – Very Dissatisfied to 5 – Very Satisfied</a:t>
            </a:r>
          </a:p>
          <a:p>
            <a:pPr lvl="1" indent="-225425">
              <a:buFont typeface="Arial" pitchFamily="34" charset="0"/>
              <a:buChar char="•"/>
              <a:defRPr/>
            </a:pPr>
            <a:r>
              <a:rPr lang="en-US" sz="1200" dirty="0">
                <a:latin typeface="Arial" pitchFamily="34" charset="0"/>
                <a:cs typeface="Arial" pitchFamily="34" charset="0"/>
              </a:rPr>
              <a:t>Goal is 4.4 </a:t>
            </a:r>
            <a:r>
              <a:rPr lang="en-US" sz="1200" dirty="0" smtClean="0">
                <a:latin typeface="Arial" pitchFamily="34" charset="0"/>
                <a:cs typeface="Arial" pitchFamily="34" charset="0"/>
              </a:rPr>
              <a:t> </a:t>
            </a:r>
            <a:r>
              <a:rPr lang="en-US" sz="1200" dirty="0" smtClean="0">
                <a:solidFill>
                  <a:srgbClr val="00CC00"/>
                </a:solidFill>
                <a:latin typeface="Arial" pitchFamily="34" charset="0"/>
                <a:cs typeface="Arial" pitchFamily="34" charset="0"/>
              </a:rPr>
              <a:t>FY 2012 1st Quarter –  4.5</a:t>
            </a:r>
            <a:endParaRPr lang="en-US" sz="1200" dirty="0">
              <a:solidFill>
                <a:srgbClr val="00CC00"/>
              </a:solidFill>
              <a:latin typeface="Arial" pitchFamily="34" charset="0"/>
              <a:cs typeface="Arial" pitchFamily="34" charset="0"/>
            </a:endParaRPr>
          </a:p>
          <a:p>
            <a:pPr lvl="1" indent="-225425">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 Survey Statistics			           </a:t>
            </a:r>
            <a:r>
              <a:rPr lang="en-US" sz="1200" u="sng" dirty="0" smtClean="0">
                <a:latin typeface="Arial" pitchFamily="34" charset="0"/>
                <a:cs typeface="Arial" pitchFamily="34" charset="0"/>
              </a:rPr>
              <a:t>FY 2011</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FY 2012</a:t>
            </a:r>
            <a:endParaRPr lang="en-US" sz="1200" u="sng" dirty="0">
              <a:solidFill>
                <a:srgbClr val="0000FF"/>
              </a:solidFill>
              <a:latin typeface="Arial" pitchFamily="34" charset="0"/>
              <a:cs typeface="Arial" pitchFamily="34" charset="0"/>
            </a:endParaRPr>
          </a:p>
          <a:p>
            <a:pPr marL="3316288" lvl="7" indent="-115888">
              <a:defRPr/>
            </a:pP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u="sng" dirty="0" smtClean="0">
                <a:latin typeface="Arial" pitchFamily="34" charset="0"/>
                <a:cs typeface="Arial" pitchFamily="34" charset="0"/>
              </a:rPr>
              <a:t>Q1</a:t>
            </a:r>
            <a:r>
              <a:rPr lang="en-US" sz="1200" dirty="0" smtClean="0">
                <a:latin typeface="Arial" pitchFamily="34" charset="0"/>
                <a:cs typeface="Arial" pitchFamily="34" charset="0"/>
              </a:rPr>
              <a:t>     </a:t>
            </a:r>
            <a:r>
              <a:rPr lang="en-US" sz="1200" u="sng" dirty="0">
                <a:latin typeface="Arial" pitchFamily="34" charset="0"/>
                <a:cs typeface="Arial" pitchFamily="34" charset="0"/>
              </a:rPr>
              <a:t>Q2</a:t>
            </a:r>
            <a:r>
              <a:rPr lang="en-US" sz="1200" dirty="0">
                <a:latin typeface="Arial" pitchFamily="34" charset="0"/>
                <a:cs typeface="Arial" pitchFamily="34" charset="0"/>
              </a:rPr>
              <a:t>    </a:t>
            </a:r>
            <a:r>
              <a:rPr lang="en-US" sz="1200" u="sng" dirty="0">
                <a:latin typeface="Arial" pitchFamily="34" charset="0"/>
                <a:cs typeface="Arial" pitchFamily="34" charset="0"/>
              </a:rPr>
              <a:t>Q3</a:t>
            </a:r>
            <a:r>
              <a:rPr lang="en-US" sz="1200" dirty="0">
                <a:latin typeface="Arial" pitchFamily="34" charset="0"/>
                <a:cs typeface="Arial" pitchFamily="34" charset="0"/>
              </a:rPr>
              <a:t>    </a:t>
            </a:r>
            <a:r>
              <a:rPr lang="en-US" sz="1200" u="sng" dirty="0">
                <a:latin typeface="Arial" pitchFamily="34" charset="0"/>
                <a:cs typeface="Arial" pitchFamily="34" charset="0"/>
              </a:rPr>
              <a:t>Q4</a:t>
            </a: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Q1</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Q2</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Q3</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Q4</a:t>
            </a:r>
            <a:r>
              <a:rPr lang="en-US" sz="1200" dirty="0">
                <a:latin typeface="Arial" pitchFamily="34" charset="0"/>
                <a:cs typeface="Arial" pitchFamily="34" charset="0"/>
              </a:rPr>
              <a:t>	  </a:t>
            </a:r>
          </a:p>
          <a:p>
            <a:pPr marL="573088" lvl="1" indent="-115888">
              <a:defRPr/>
            </a:pPr>
            <a:r>
              <a:rPr lang="en-US" sz="1200" dirty="0">
                <a:latin typeface="Arial" pitchFamily="34" charset="0"/>
                <a:cs typeface="Arial" pitchFamily="34" charset="0"/>
              </a:rPr>
              <a:t>Number Surveyed			 </a:t>
            </a:r>
            <a:r>
              <a:rPr lang="en-US" sz="1200" dirty="0" smtClean="0">
                <a:latin typeface="Arial" pitchFamily="34" charset="0"/>
                <a:cs typeface="Arial" pitchFamily="34" charset="0"/>
              </a:rPr>
              <a:t>298    </a:t>
            </a:r>
            <a:r>
              <a:rPr lang="en-US" sz="1200" dirty="0">
                <a:latin typeface="Arial" pitchFamily="34" charset="0"/>
                <a:cs typeface="Arial" pitchFamily="34" charset="0"/>
              </a:rPr>
              <a:t>248   286 </a:t>
            </a:r>
            <a:r>
              <a:rPr lang="en-US" sz="1200" dirty="0" smtClean="0">
                <a:latin typeface="Arial" pitchFamily="34" charset="0"/>
                <a:cs typeface="Arial" pitchFamily="34" charset="0"/>
              </a:rPr>
              <a:t>  278</a:t>
            </a: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dirty="0" smtClean="0">
                <a:solidFill>
                  <a:srgbClr val="0000FF"/>
                </a:solidFill>
                <a:latin typeface="Arial" pitchFamily="34" charset="0"/>
                <a:cs typeface="Arial" pitchFamily="34" charset="0"/>
              </a:rPr>
              <a:t>194</a:t>
            </a:r>
            <a:r>
              <a:rPr lang="en-US" sz="1200" dirty="0" smtClean="0">
                <a:latin typeface="Arial" pitchFamily="34" charset="0"/>
                <a:cs typeface="Arial" pitchFamily="34" charset="0"/>
              </a:rPr>
              <a:t>         </a:t>
            </a:r>
            <a:r>
              <a:rPr lang="en-US" sz="1200" dirty="0">
                <a:latin typeface="Arial" pitchFamily="34" charset="0"/>
                <a:cs typeface="Arial" pitchFamily="34" charset="0"/>
              </a:rPr>
              <a:t>	</a:t>
            </a:r>
          </a:p>
          <a:p>
            <a:pPr marL="573088" lvl="1" indent="-115888">
              <a:defRPr/>
            </a:pPr>
            <a:r>
              <a:rPr lang="en-US" sz="1200" dirty="0">
                <a:latin typeface="Arial" pitchFamily="34" charset="0"/>
                <a:cs typeface="Arial" pitchFamily="34" charset="0"/>
              </a:rPr>
              <a:t>Number Responses Received		 </a:t>
            </a:r>
            <a:r>
              <a:rPr lang="en-US" sz="1200" dirty="0" smtClean="0">
                <a:latin typeface="Arial" pitchFamily="34" charset="0"/>
                <a:cs typeface="Arial" pitchFamily="34" charset="0"/>
              </a:rPr>
              <a:t>  93    </a:t>
            </a:r>
            <a:r>
              <a:rPr lang="en-US" sz="1200" dirty="0">
                <a:latin typeface="Arial" pitchFamily="34" charset="0"/>
                <a:cs typeface="Arial" pitchFamily="34" charset="0"/>
              </a:rPr>
              <a:t>111   </a:t>
            </a:r>
            <a:r>
              <a:rPr lang="en-US" sz="1200" dirty="0" smtClean="0">
                <a:latin typeface="Arial" pitchFamily="34" charset="0"/>
                <a:cs typeface="Arial" pitchFamily="34" charset="0"/>
              </a:rPr>
              <a:t>142     89</a:t>
            </a: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dirty="0" smtClean="0">
                <a:solidFill>
                  <a:srgbClr val="0000FF"/>
                </a:solidFill>
                <a:latin typeface="Arial" pitchFamily="34" charset="0"/>
                <a:cs typeface="Arial" pitchFamily="34" charset="0"/>
              </a:rPr>
              <a:t>74 </a:t>
            </a:r>
            <a:r>
              <a:rPr lang="en-US" sz="1200" dirty="0">
                <a:latin typeface="Arial" pitchFamily="34" charset="0"/>
                <a:cs typeface="Arial" pitchFamily="34" charset="0"/>
              </a:rPr>
              <a:t>	 	 </a:t>
            </a:r>
          </a:p>
          <a:p>
            <a:pPr marL="573088" lvl="1" indent="-115888">
              <a:defRPr/>
            </a:pPr>
            <a:r>
              <a:rPr lang="en-US" sz="1200" dirty="0">
                <a:latin typeface="Arial" pitchFamily="34" charset="0"/>
                <a:cs typeface="Arial" pitchFamily="34" charset="0"/>
              </a:rPr>
              <a:t>Percentage of Responses Received	 </a:t>
            </a:r>
            <a:r>
              <a:rPr lang="en-US" sz="1200" dirty="0" smtClean="0">
                <a:latin typeface="Arial" pitchFamily="34" charset="0"/>
                <a:cs typeface="Arial" pitchFamily="34" charset="0"/>
              </a:rPr>
              <a:t>31</a:t>
            </a:r>
            <a:r>
              <a:rPr lang="en-US" sz="1200" dirty="0">
                <a:latin typeface="Arial" pitchFamily="34" charset="0"/>
                <a:cs typeface="Arial" pitchFamily="34" charset="0"/>
              </a:rPr>
              <a:t>%   </a:t>
            </a:r>
            <a:r>
              <a:rPr lang="en-US" sz="1200" dirty="0" smtClean="0">
                <a:latin typeface="Arial" pitchFamily="34" charset="0"/>
                <a:cs typeface="Arial" pitchFamily="34" charset="0"/>
              </a:rPr>
              <a:t>45</a:t>
            </a:r>
            <a:r>
              <a:rPr lang="en-US" sz="1200" dirty="0">
                <a:latin typeface="Arial" pitchFamily="34" charset="0"/>
                <a:cs typeface="Arial" pitchFamily="34" charset="0"/>
              </a:rPr>
              <a:t>%  50</a:t>
            </a:r>
            <a:r>
              <a:rPr lang="en-US" sz="1200" dirty="0" smtClean="0">
                <a:latin typeface="Arial" pitchFamily="34" charset="0"/>
                <a:cs typeface="Arial" pitchFamily="34" charset="0"/>
              </a:rPr>
              <a:t>%   32%               </a:t>
            </a:r>
            <a:r>
              <a:rPr lang="en-US" sz="1200" dirty="0" smtClean="0">
                <a:solidFill>
                  <a:srgbClr val="0000FF"/>
                </a:solidFill>
                <a:latin typeface="Arial" pitchFamily="34" charset="0"/>
                <a:cs typeface="Arial" pitchFamily="34" charset="0"/>
              </a:rPr>
              <a:t>38%</a:t>
            </a:r>
          </a:p>
          <a:p>
            <a:pPr marL="573088" lvl="1" indent="-115888">
              <a:defRPr/>
            </a:pPr>
            <a:r>
              <a:rPr lang="en-US" sz="1200" dirty="0">
                <a:latin typeface="Arial" pitchFamily="34" charset="0"/>
                <a:cs typeface="Arial" pitchFamily="34" charset="0"/>
              </a:rPr>
              <a:t>Summary of Results			</a:t>
            </a:r>
            <a:r>
              <a:rPr lang="en-US" sz="1200" dirty="0" smtClean="0">
                <a:latin typeface="Arial" pitchFamily="34" charset="0"/>
                <a:cs typeface="Arial" pitchFamily="34" charset="0"/>
              </a:rPr>
              <a:t> 4.5     </a:t>
            </a:r>
            <a:r>
              <a:rPr lang="en-US" sz="1200" dirty="0">
                <a:latin typeface="Arial" pitchFamily="34" charset="0"/>
                <a:cs typeface="Arial" pitchFamily="34" charset="0"/>
              </a:rPr>
              <a:t>4.6    </a:t>
            </a:r>
            <a:r>
              <a:rPr lang="en-US" sz="1200" dirty="0" smtClean="0">
                <a:latin typeface="Arial" pitchFamily="34" charset="0"/>
                <a:cs typeface="Arial" pitchFamily="34" charset="0"/>
              </a:rPr>
              <a:t>4.6     4.5	           </a:t>
            </a:r>
            <a:r>
              <a:rPr lang="en-US" sz="1200" dirty="0" smtClean="0">
                <a:solidFill>
                  <a:srgbClr val="0000FF"/>
                </a:solidFill>
                <a:latin typeface="Arial" pitchFamily="34" charset="0"/>
                <a:cs typeface="Arial" pitchFamily="34" charset="0"/>
              </a:rPr>
              <a:t>4.5</a:t>
            </a:r>
            <a:endParaRPr lang="en-US" sz="1200" dirty="0">
              <a:solidFill>
                <a:srgbClr val="0000FF"/>
              </a:solidFill>
              <a:latin typeface="Arial" pitchFamily="34" charset="0"/>
              <a:cs typeface="Arial" pitchFamily="34" charset="0"/>
            </a:endParaRPr>
          </a:p>
          <a:p>
            <a:pPr marL="573088" lvl="1" indent="-115888">
              <a:defRPr/>
            </a:pPr>
            <a:r>
              <a:rPr lang="en-US" sz="800" dirty="0">
                <a:latin typeface="Arial" pitchFamily="34" charset="0"/>
                <a:cs typeface="Arial" pitchFamily="34" charset="0"/>
              </a:rPr>
              <a:t>(Note:  </a:t>
            </a:r>
            <a:r>
              <a:rPr lang="en-US" sz="800" dirty="0" smtClean="0">
                <a:latin typeface="Arial" pitchFamily="34" charset="0"/>
                <a:cs typeface="Arial" pitchFamily="34" charset="0"/>
              </a:rPr>
              <a:t>FSC uses a </a:t>
            </a:r>
            <a:r>
              <a:rPr lang="en-US" sz="800" dirty="0">
                <a:latin typeface="Arial" pitchFamily="34" charset="0"/>
                <a:cs typeface="Arial" pitchFamily="34" charset="0"/>
              </a:rPr>
              <a:t>mid-point follow-up contact with survey recipients to try to </a:t>
            </a:r>
            <a:r>
              <a:rPr lang="en-US" sz="800" dirty="0" smtClean="0">
                <a:latin typeface="Arial" pitchFamily="34" charset="0"/>
                <a:cs typeface="Arial" pitchFamily="34" charset="0"/>
              </a:rPr>
              <a:t>increase </a:t>
            </a:r>
            <a:r>
              <a:rPr lang="en-US" sz="800" dirty="0">
                <a:latin typeface="Arial" pitchFamily="34" charset="0"/>
                <a:cs typeface="Arial" pitchFamily="34" charset="0"/>
              </a:rPr>
              <a:t>survey response rates)</a:t>
            </a:r>
          </a:p>
          <a:p>
            <a:pPr marL="573088" lvl="1" indent="-115888">
              <a:defRPr/>
            </a:pPr>
            <a:r>
              <a:rPr lang="en-US" sz="800" dirty="0">
                <a:latin typeface="Arial" pitchFamily="34" charset="0"/>
                <a:cs typeface="Arial" pitchFamily="34" charset="0"/>
              </a:rPr>
              <a:t>	</a:t>
            </a:r>
            <a:r>
              <a:rPr lang="en-US" sz="1200" dirty="0">
                <a:latin typeface="Arial" pitchFamily="34" charset="0"/>
                <a:cs typeface="Arial" pitchFamily="34" charset="0"/>
              </a:rPr>
              <a:t> 	</a:t>
            </a:r>
            <a:r>
              <a:rPr lang="en-US" sz="1200" dirty="0">
                <a:solidFill>
                  <a:srgbClr val="0000FF"/>
                </a:solidFill>
                <a:latin typeface="Arial" pitchFamily="34" charset="0"/>
                <a:cs typeface="Arial" pitchFamily="34" charset="0"/>
              </a:rPr>
              <a:t> </a:t>
            </a:r>
          </a:p>
          <a:p>
            <a:pPr>
              <a:buFont typeface="Arial" pitchFamily="34" charset="0"/>
              <a:buChar char="•"/>
              <a:defRPr/>
            </a:pPr>
            <a:r>
              <a:rPr lang="en-US" sz="1200" dirty="0">
                <a:latin typeface="Arial" pitchFamily="34" charset="0"/>
                <a:cs typeface="Arial" pitchFamily="34" charset="0"/>
              </a:rPr>
              <a:t>  Types of employee survey responses with </a:t>
            </a:r>
            <a:r>
              <a:rPr lang="en-US" sz="1200" dirty="0" smtClean="0">
                <a:latin typeface="Arial" pitchFamily="34" charset="0"/>
                <a:cs typeface="Arial" pitchFamily="34" charset="0"/>
              </a:rPr>
              <a:t>pre-move </a:t>
            </a:r>
            <a:r>
              <a:rPr lang="en-US" sz="1200" dirty="0">
                <a:latin typeface="Arial" pitchFamily="34" charset="0"/>
                <a:cs typeface="Arial" pitchFamily="34" charset="0"/>
              </a:rPr>
              <a:t>process </a:t>
            </a:r>
            <a:r>
              <a:rPr lang="en-US" sz="1200" dirty="0" smtClean="0">
                <a:latin typeface="Arial" pitchFamily="34" charset="0"/>
                <a:cs typeface="Arial" pitchFamily="34" charset="0"/>
              </a:rPr>
              <a:t>concerns</a:t>
            </a:r>
            <a:endParaRPr lang="en-US" sz="1200" dirty="0">
              <a:latin typeface="Arial" pitchFamily="34" charset="0"/>
              <a:cs typeface="Arial" pitchFamily="34" charset="0"/>
            </a:endParaRPr>
          </a:p>
          <a:p>
            <a:pPr lvl="1" indent="-225425">
              <a:buFont typeface="Arial" pitchFamily="34" charset="0"/>
              <a:buChar char="•"/>
              <a:defRPr/>
            </a:pPr>
            <a:r>
              <a:rPr lang="en-US" sz="1200" dirty="0" smtClean="0">
                <a:latin typeface="Arial" pitchFamily="34" charset="0"/>
                <a:cs typeface="Arial" pitchFamily="34" charset="0"/>
              </a:rPr>
              <a:t>Appraised Value Offer (AVO) for home sale – details on the process were later explained by Prudential counselor</a:t>
            </a:r>
            <a:endParaRPr lang="en-US" sz="1200" dirty="0">
              <a:latin typeface="Arial" pitchFamily="34" charset="0"/>
              <a:cs typeface="Arial" pitchFamily="34" charset="0"/>
            </a:endParaRPr>
          </a:p>
          <a:p>
            <a:pPr marL="803275" lvl="2" indent="-173038">
              <a:buFont typeface="Arial" pitchFamily="34" charset="0"/>
              <a:buChar char="•"/>
              <a:defRPr/>
            </a:pPr>
            <a:r>
              <a:rPr lang="en-US" sz="1200" dirty="0" smtClean="0">
                <a:latin typeface="Arial" pitchFamily="34" charset="0"/>
                <a:cs typeface="Arial" pitchFamily="34" charset="0"/>
              </a:rPr>
              <a:t>FSC counselors give preliminary information on AVO entitlement; Prudential counselors provide detailed counseling</a:t>
            </a:r>
            <a:endParaRPr lang="en-US" sz="1200" dirty="0">
              <a:latin typeface="Arial" pitchFamily="34" charset="0"/>
              <a:cs typeface="Arial" pitchFamily="34" charset="0"/>
            </a:endParaRPr>
          </a:p>
          <a:p>
            <a:pPr lvl="1" indent="-225425">
              <a:buFont typeface="Arial" pitchFamily="34" charset="0"/>
              <a:buChar char="•"/>
              <a:defRPr/>
            </a:pPr>
            <a:r>
              <a:rPr lang="en-US" sz="1200" dirty="0" smtClean="0">
                <a:latin typeface="Arial" pitchFamily="34" charset="0"/>
                <a:cs typeface="Arial" pitchFamily="34" charset="0"/>
              </a:rPr>
              <a:t>Make sure to write down in the documents the steps that are taken and the timeline it will take</a:t>
            </a:r>
            <a:endParaRPr lang="en-US" sz="1200" dirty="0">
              <a:latin typeface="Arial" pitchFamily="34" charset="0"/>
              <a:cs typeface="Arial" pitchFamily="34" charset="0"/>
            </a:endParaRPr>
          </a:p>
          <a:p>
            <a:pPr marL="803275" lvl="2" indent="-173038">
              <a:buFont typeface="Arial" pitchFamily="34" charset="0"/>
              <a:buChar char="•"/>
              <a:defRPr/>
            </a:pPr>
            <a:r>
              <a:rPr lang="en-US" sz="1200" dirty="0" smtClean="0">
                <a:latin typeface="Arial" pitchFamily="34" charset="0"/>
                <a:cs typeface="Arial" pitchFamily="34" charset="0"/>
              </a:rPr>
              <a:t>The PCS entitlement document given to each employee includes an outline of the steps in the process and a timeframe anticipated for each step.  Also, the PCS quick reference guide given to the employee covers this area</a:t>
            </a:r>
          </a:p>
          <a:p>
            <a:pPr lvl="1" indent="-225425">
              <a:buFont typeface="Arial" pitchFamily="34" charset="0"/>
              <a:buChar char="•"/>
              <a:defRPr/>
            </a:pPr>
            <a:r>
              <a:rPr lang="en-US" sz="1200" dirty="0" smtClean="0">
                <a:latin typeface="Arial" pitchFamily="34" charset="0"/>
                <a:cs typeface="Arial" pitchFamily="34" charset="0"/>
              </a:rPr>
              <a:t>Actual costs and lump sum payments, changes based on upcoming marriage</a:t>
            </a:r>
            <a:endParaRPr lang="en-US" sz="1200" dirty="0">
              <a:latin typeface="Arial" pitchFamily="34" charset="0"/>
              <a:cs typeface="Arial" pitchFamily="34" charset="0"/>
            </a:endParaRPr>
          </a:p>
          <a:p>
            <a:pPr marL="803275" lvl="2" indent="-173038">
              <a:buFont typeface="Arial" pitchFamily="34" charset="0"/>
              <a:buChar char="•"/>
              <a:defRPr/>
            </a:pPr>
            <a:r>
              <a:rPr lang="en-US" sz="1200" dirty="0" smtClean="0">
                <a:latin typeface="Arial" pitchFamily="34" charset="0"/>
                <a:cs typeface="Arial" pitchFamily="34" charset="0"/>
              </a:rPr>
              <a:t>Stations complete the employee’s Travel Authority (TA) based on their status when created; amendments with updated calculations are processed if the employee marries prior to the reporting date</a:t>
            </a:r>
          </a:p>
          <a:p>
            <a:pPr marL="346075" lvl="1" indent="-173038">
              <a:buFont typeface="Arial" pitchFamily="34" charset="0"/>
              <a:buChar char="•"/>
              <a:defRPr/>
            </a:pPr>
            <a:r>
              <a:rPr lang="en-US" sz="1200" dirty="0" smtClean="0">
                <a:latin typeface="Arial" pitchFamily="34" charset="0"/>
                <a:cs typeface="Arial" pitchFamily="34" charset="0"/>
              </a:rPr>
              <a:t>The impact of taxes on my PCS transfer was not explained</a:t>
            </a:r>
          </a:p>
          <a:p>
            <a:pPr marL="803275" lvl="2" indent="-173038">
              <a:buFont typeface="Arial" pitchFamily="34" charset="0"/>
              <a:buChar char="•"/>
              <a:defRPr/>
            </a:pPr>
            <a:r>
              <a:rPr lang="en-US" sz="1200" dirty="0" smtClean="0">
                <a:latin typeface="Arial" pitchFamily="34" charset="0"/>
                <a:cs typeface="Arial" pitchFamily="34" charset="0"/>
              </a:rPr>
              <a:t>The FSC PCS counselor reviews the withholding tax allowance with the employee as part of the counseling checklist, explains taxes will be added to their W-2s; and gives the employee a chart listing the taxability of each entitlement</a:t>
            </a:r>
          </a:p>
          <a:p>
            <a:pPr marL="346075" lvl="1" indent="-173038">
              <a:buFont typeface="Arial" pitchFamily="34" charset="0"/>
              <a:buChar char="•"/>
              <a:defRPr/>
            </a:pPr>
            <a:r>
              <a:rPr lang="en-US" sz="1200" dirty="0" smtClean="0">
                <a:latin typeface="Arial" pitchFamily="34" charset="0"/>
                <a:cs typeface="Arial" pitchFamily="34" charset="0"/>
              </a:rPr>
              <a:t>Very professional.  Greatly improved from a few years ago</a:t>
            </a:r>
          </a:p>
          <a:p>
            <a:pPr marL="346075" lvl="1" indent="-173038">
              <a:buFont typeface="Arial" pitchFamily="34" charset="0"/>
              <a:buChar char="•"/>
              <a:defRPr/>
            </a:pPr>
            <a:r>
              <a:rPr lang="en-US" sz="1200" dirty="0" smtClean="0">
                <a:latin typeface="Arial" pitchFamily="34" charset="0"/>
                <a:cs typeface="Arial" pitchFamily="34" charset="0"/>
              </a:rPr>
              <a:t>The quick reference guide has enabled me to follow through the process and ensure I have completed steps required by me</a:t>
            </a:r>
            <a:endParaRPr lang="en-US" sz="1200" dirty="0">
              <a:latin typeface="Arial" pitchFamily="34" charset="0"/>
              <a:cs typeface="Arial" pitchFamily="34" charset="0"/>
            </a:endParaRPr>
          </a:p>
          <a:p>
            <a:pPr lvl="1" indent="-398463">
              <a:defRPr/>
            </a:pPr>
            <a:endParaRPr lang="en-US" sz="500" dirty="0">
              <a:solidFill>
                <a:srgbClr val="FF0000"/>
              </a:solidFill>
              <a:latin typeface="Arial" pitchFamily="34" charset="0"/>
              <a:cs typeface="Arial" pitchFamily="34" charset="0"/>
            </a:endParaRPr>
          </a:p>
          <a:p>
            <a:pPr indent="-398463">
              <a:defRPr/>
            </a:pPr>
            <a:r>
              <a:rPr lang="en-US" sz="1200" dirty="0">
                <a:solidFill>
                  <a:prstClr val="black"/>
                </a:solidFill>
                <a:latin typeface="Arial" pitchFamily="34" charset="0"/>
                <a:cs typeface="Arial" pitchFamily="34" charset="0"/>
              </a:rPr>
              <a:t>Next Step:  Continue to review survey data and identify improvement </a:t>
            </a:r>
            <a:r>
              <a:rPr lang="en-US" sz="1200" dirty="0" smtClean="0">
                <a:solidFill>
                  <a:prstClr val="black"/>
                </a:solidFill>
                <a:latin typeface="Arial" pitchFamily="34" charset="0"/>
                <a:cs typeface="Arial" pitchFamily="34" charset="0"/>
              </a:rPr>
              <a:t>opportunities</a:t>
            </a:r>
            <a:endParaRPr lang="en-US" sz="1200" dirty="0">
              <a:solidFill>
                <a:prstClr val="black"/>
              </a:solidFill>
              <a:latin typeface="Arial" pitchFamily="34" charset="0"/>
              <a:cs typeface="Arial" pitchFamily="34" charset="0"/>
            </a:endParaRPr>
          </a:p>
          <a:p>
            <a:pPr lvl="1" indent="-398463">
              <a:defRPr/>
            </a:pP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Date Placeholder 1"/>
          <p:cNvSpPr>
            <a:spLocks noGrp="1"/>
          </p:cNvSpPr>
          <p:nvPr>
            <p:ph type="dt" sz="quarter" idx="10"/>
          </p:nvPr>
        </p:nvSpPr>
        <p:spPr>
          <a:xfrm>
            <a:off x="457200" y="6492875"/>
            <a:ext cx="2954338" cy="365125"/>
          </a:xfrm>
          <a:noFill/>
        </p:spPr>
        <p:txBody>
          <a:bodyPr/>
          <a:lstStyle/>
          <a:p>
            <a:r>
              <a:rPr lang="en-US" dirty="0" smtClean="0">
                <a:latin typeface="Arial" pitchFamily="34" charset="0"/>
              </a:rPr>
              <a:t>SG4 - Data Through December 2011</a:t>
            </a:r>
          </a:p>
        </p:txBody>
      </p:sp>
      <p:graphicFrame>
        <p:nvGraphicFramePr>
          <p:cNvPr id="4098" name="Object 2"/>
          <p:cNvGraphicFramePr>
            <a:graphicFrameLocks noGrp="1" noChangeAspect="1"/>
          </p:cNvGraphicFramePr>
          <p:nvPr>
            <p:ph sz="half" idx="4294967295"/>
          </p:nvPr>
        </p:nvGraphicFramePr>
        <p:xfrm>
          <a:off x="3243263" y="2298700"/>
          <a:ext cx="5735637" cy="4152900"/>
        </p:xfrm>
        <a:graphic>
          <a:graphicData uri="http://schemas.openxmlformats.org/presentationml/2006/ole">
            <p:oleObj spid="_x0000_s86018" name="Worksheet" r:id="rId4" imgW="8734321" imgH="6324676" progId="Excel.Sheet.8">
              <p:embed/>
            </p:oleObj>
          </a:graphicData>
        </a:graphic>
      </p:graphicFrame>
      <p:graphicFrame>
        <p:nvGraphicFramePr>
          <p:cNvPr id="93187" name="Group 3"/>
          <p:cNvGraphicFramePr>
            <a:graphicFrameLocks noGrp="1"/>
          </p:cNvGraphicFramePr>
          <p:nvPr/>
        </p:nvGraphicFramePr>
        <p:xfrm>
          <a:off x="6851650" y="0"/>
          <a:ext cx="2292350" cy="991553"/>
        </p:xfrm>
        <a:graphic>
          <a:graphicData uri="http://schemas.openxmlformats.org/drawingml/2006/table">
            <a:tbl>
              <a:tblPr/>
              <a:tblGrid>
                <a:gridCol w="1544638"/>
                <a:gridCol w="74771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Current Quarter (Q1)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Next Quarter (Q2)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N/A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113" name="Rectangle 26"/>
          <p:cNvSpPr>
            <a:spLocks noChangeArrowheads="1"/>
          </p:cNvSpPr>
          <p:nvPr/>
        </p:nvSpPr>
        <p:spPr bwMode="auto">
          <a:xfrm>
            <a:off x="3657600" y="1066800"/>
            <a:ext cx="5086350" cy="1244600"/>
          </a:xfrm>
          <a:prstGeom prst="rect">
            <a:avLst/>
          </a:prstGeom>
          <a:noFill/>
          <a:ln w="9525">
            <a:noFill/>
            <a:miter lim="800000"/>
            <a:headEnd/>
            <a:tailEnd/>
          </a:ln>
        </p:spPr>
        <p:txBody>
          <a:bodyPr anchor="ctr"/>
          <a:lstStyle/>
          <a:p>
            <a:pPr algn="ctr"/>
            <a:r>
              <a:rPr lang="en-US" sz="1600">
                <a:solidFill>
                  <a:srgbClr val="0000FF"/>
                </a:solidFill>
                <a:latin typeface="Arial Rounded MT Bold" pitchFamily="34" charset="0"/>
              </a:rPr>
              <a:t>Key Trend Line: </a:t>
            </a:r>
            <a:br>
              <a:rPr lang="en-US" sz="1600">
                <a:solidFill>
                  <a:srgbClr val="0000FF"/>
                </a:solidFill>
                <a:latin typeface="Arial Rounded MT Bold" pitchFamily="34" charset="0"/>
              </a:rPr>
            </a:br>
            <a:r>
              <a:rPr lang="en-US" sz="1600">
                <a:solidFill>
                  <a:srgbClr val="800000"/>
                </a:solidFill>
                <a:latin typeface="Arial Rounded MT Bold" pitchFamily="34" charset="0"/>
              </a:rPr>
              <a:t>Permanent Change of Station (PCS) Client Satisfaction – </a:t>
            </a:r>
            <a:r>
              <a:rPr lang="en-US" sz="1600" i="1">
                <a:solidFill>
                  <a:srgbClr val="800000"/>
                </a:solidFill>
                <a:latin typeface="Arial Rounded MT Bold" pitchFamily="34" charset="0"/>
              </a:rPr>
              <a:t>Pre-Move</a:t>
            </a:r>
          </a:p>
          <a:p>
            <a:pPr algn="ctr"/>
            <a:r>
              <a:rPr lang="en-US" sz="1600" b="1">
                <a:solidFill>
                  <a:schemeClr val="tx2"/>
                </a:solidFill>
              </a:rPr>
              <a:t> </a:t>
            </a:r>
            <a:r>
              <a:rPr lang="en-US" sz="1600" b="1"/>
              <a:t>Client Satisfaction Exceeds Goal</a:t>
            </a:r>
            <a:r>
              <a:rPr lang="en-US" sz="1600">
                <a:solidFill>
                  <a:srgbClr val="0000FF"/>
                </a:solidFill>
                <a:latin typeface="Arial Rounded MT Bold" pitchFamily="34" charset="0"/>
              </a:rPr>
              <a:t/>
            </a:r>
            <a:br>
              <a:rPr lang="en-US" sz="1600">
                <a:solidFill>
                  <a:srgbClr val="0000FF"/>
                </a:solidFill>
                <a:latin typeface="Arial Rounded MT Bold" pitchFamily="34" charset="0"/>
              </a:rPr>
            </a:br>
            <a:r>
              <a:rPr lang="en-US" sz="1600">
                <a:latin typeface="Arial Rounded MT Bold" pitchFamily="34" charset="0"/>
              </a:rPr>
              <a:t> </a:t>
            </a:r>
            <a:endParaRPr lang="en-US" sz="1400">
              <a:latin typeface="Arial Rounded MT Bold" pitchFamily="34" charset="0"/>
            </a:endParaRPr>
          </a:p>
        </p:txBody>
      </p:sp>
      <p:graphicFrame>
        <p:nvGraphicFramePr>
          <p:cNvPr id="93211" name="Group 27"/>
          <p:cNvGraphicFramePr>
            <a:graphicFrameLocks noGrp="1"/>
          </p:cNvGraphicFramePr>
          <p:nvPr/>
        </p:nvGraphicFramePr>
        <p:xfrm>
          <a:off x="0" y="0"/>
          <a:ext cx="2971800" cy="1950721"/>
        </p:xfrm>
        <a:graphic>
          <a:graphicData uri="http://schemas.openxmlformats.org/drawingml/2006/table">
            <a:tbl>
              <a:tblPr/>
              <a:tblGrid>
                <a:gridCol w="914400"/>
                <a:gridCol w="2057400"/>
              </a:tblGrid>
              <a:tr h="2270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51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Metric Type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Performance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Client Satisfaction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charset="0"/>
                        </a:rPr>
                        <a:t>Increase Client Satisfaction (as a result of Increased Employee Satisfaction)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4134" name="TextBox 16"/>
          <p:cNvSpPr txBox="1">
            <a:spLocks noChangeArrowheads="1"/>
          </p:cNvSpPr>
          <p:nvPr/>
        </p:nvSpPr>
        <p:spPr bwMode="auto">
          <a:xfrm>
            <a:off x="5562600" y="838200"/>
            <a:ext cx="914400" cy="369888"/>
          </a:xfrm>
          <a:prstGeom prst="rect">
            <a:avLst/>
          </a:prstGeom>
          <a:noFill/>
          <a:ln w="9525">
            <a:noFill/>
            <a:miter lim="800000"/>
            <a:headEnd/>
            <a:tailEnd/>
          </a:ln>
        </p:spPr>
        <p:txBody>
          <a:bodyPr>
            <a:spAutoFit/>
          </a:bodyPr>
          <a:lstStyle/>
          <a:p>
            <a:endParaRPr lang="en-US"/>
          </a:p>
        </p:txBody>
      </p:sp>
      <p:sp>
        <p:nvSpPr>
          <p:cNvPr id="12" name="TextBox 11"/>
          <p:cNvSpPr txBox="1"/>
          <p:nvPr/>
        </p:nvSpPr>
        <p:spPr>
          <a:xfrm>
            <a:off x="228600" y="2057400"/>
            <a:ext cx="2582863" cy="2492375"/>
          </a:xfrm>
          <a:prstGeom prst="rect">
            <a:avLst/>
          </a:prstGeom>
          <a:solidFill>
            <a:schemeClr val="bg2">
              <a:lumMod val="20000"/>
              <a:lumOff val="80000"/>
            </a:schemeClr>
          </a:solidFill>
        </p:spPr>
        <p:txBody>
          <a:bodyPr>
            <a:spAutoFit/>
          </a:bodyPr>
          <a:lstStyle/>
          <a:p>
            <a:pPr>
              <a:defRPr/>
            </a:pPr>
            <a:r>
              <a:rPr lang="en-US" sz="1200" dirty="0"/>
              <a:t>OM’s Financial Services Center (FSC) uses customer surveys to measure employee satisfaction with PCS move services provided.</a:t>
            </a:r>
          </a:p>
          <a:p>
            <a:pPr>
              <a:defRPr/>
            </a:pPr>
            <a:endParaRPr lang="en-US" sz="1200" dirty="0"/>
          </a:p>
          <a:p>
            <a:pPr>
              <a:defRPr/>
            </a:pPr>
            <a:r>
              <a:rPr lang="en-US" sz="1200" dirty="0"/>
              <a:t>FSC tracks satisfaction with </a:t>
            </a:r>
            <a:r>
              <a:rPr lang="en-US" sz="1200" u="sng" dirty="0"/>
              <a:t>pre- move </a:t>
            </a:r>
            <a:r>
              <a:rPr lang="en-US" sz="1200" dirty="0"/>
              <a:t>activities involving initial PCS steps such as processing of travel documents, employee move counseling, and initiation of household goods (HHG) and home sale work orders which are displayed here.</a:t>
            </a:r>
          </a:p>
        </p:txBody>
      </p:sp>
      <p:sp>
        <p:nvSpPr>
          <p:cNvPr id="4136" name="Slide Number Placeholder 16"/>
          <p:cNvSpPr>
            <a:spLocks noGrp="1"/>
          </p:cNvSpPr>
          <p:nvPr>
            <p:ph type="sldNum" sz="quarter" idx="11"/>
          </p:nvPr>
        </p:nvSpPr>
        <p:spPr>
          <a:xfrm>
            <a:off x="6553200" y="6356350"/>
            <a:ext cx="2133600" cy="365125"/>
          </a:xfrm>
          <a:noFill/>
        </p:spPr>
        <p:txBody>
          <a:bodyPr/>
          <a:lstStyle/>
          <a:p>
            <a:fld id="{9E39F72B-4005-462E-8DD5-F0F641B39A5E}" type="slidenum">
              <a:rPr lang="en-US" smtClean="0">
                <a:latin typeface="Arial" pitchFamily="34" charset="0"/>
              </a:rPr>
              <a:pPr/>
              <a:t>6</a:t>
            </a:fld>
            <a:endParaRPr lang="en-US" smtClean="0">
              <a:latin typeface="Arial" pitchFamily="34" charset="0"/>
            </a:endParaRPr>
          </a:p>
        </p:txBody>
      </p:sp>
      <p:sp>
        <p:nvSpPr>
          <p:cNvPr id="4137" name="TextBox 14"/>
          <p:cNvSpPr txBox="1">
            <a:spLocks noChangeArrowheads="1"/>
          </p:cNvSpPr>
          <p:nvPr/>
        </p:nvSpPr>
        <p:spPr bwMode="auto">
          <a:xfrm>
            <a:off x="4800600" y="2133600"/>
            <a:ext cx="3994150" cy="230832"/>
          </a:xfrm>
          <a:prstGeom prst="rect">
            <a:avLst/>
          </a:prstGeom>
          <a:noFill/>
          <a:ln w="9525">
            <a:noFill/>
            <a:miter lim="800000"/>
            <a:headEnd/>
            <a:tailEnd/>
          </a:ln>
        </p:spPr>
        <p:txBody>
          <a:bodyPr>
            <a:spAutoFit/>
          </a:bodyPr>
          <a:lstStyle/>
          <a:p>
            <a:r>
              <a:rPr lang="en-US" sz="900" dirty="0"/>
              <a:t>Scale of 1-5, With 5=Very Satisfied and 1=Very Dissatisfied</a:t>
            </a:r>
          </a:p>
        </p:txBody>
      </p:sp>
      <p:sp>
        <p:nvSpPr>
          <p:cNvPr id="4138" name="Oval 28"/>
          <p:cNvSpPr>
            <a:spLocks noChangeArrowheads="1"/>
          </p:cNvSpPr>
          <p:nvPr/>
        </p:nvSpPr>
        <p:spPr bwMode="auto">
          <a:xfrm>
            <a:off x="8610600" y="3048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4139"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graphicFrame>
        <p:nvGraphicFramePr>
          <p:cNvPr id="14" name="Table 13"/>
          <p:cNvGraphicFramePr>
            <a:graphicFrameLocks noGrp="1"/>
          </p:cNvGraphicFramePr>
          <p:nvPr/>
        </p:nvGraphicFramePr>
        <p:xfrm>
          <a:off x="304800" y="4572000"/>
          <a:ext cx="2871216" cy="1911100"/>
        </p:xfrm>
        <a:graphic>
          <a:graphicData uri="http://schemas.openxmlformats.org/drawingml/2006/table">
            <a:tbl>
              <a:tblPr/>
              <a:tblGrid>
                <a:gridCol w="613847"/>
                <a:gridCol w="762357"/>
                <a:gridCol w="861365"/>
                <a:gridCol w="633647"/>
              </a:tblGrid>
              <a:tr h="191110">
                <a:tc gridSpan="4">
                  <a:txBody>
                    <a:bodyPr/>
                    <a:lstStyle/>
                    <a:p>
                      <a:pPr algn="ctr" fontAlgn="b"/>
                      <a:r>
                        <a:rPr lang="en-US" sz="1100" b="1" i="0" u="none" strike="noStrike" dirty="0">
                          <a:solidFill>
                            <a:srgbClr val="000000"/>
                          </a:solidFill>
                          <a:latin typeface="Calibri"/>
                        </a:rPr>
                        <a:t>PCS Pre-Move Survey Response Recap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91110">
                <a:tc>
                  <a:txBody>
                    <a:bodyPr/>
                    <a:lstStyle/>
                    <a:p>
                      <a:pPr algn="ctr" fontAlgn="b"/>
                      <a:r>
                        <a:rPr lang="en-US" sz="1100" b="1" i="0" u="none" strike="noStrike" dirty="0">
                          <a:solidFill>
                            <a:srgbClr val="000000"/>
                          </a:solidFill>
                          <a:latin typeface="Calibri"/>
                        </a:rPr>
                        <a:t>Qtr/Yr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 Surveyed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 Responded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mn-lt"/>
                        </a:rPr>
                        <a:t>Q1/2011</a:t>
                      </a:r>
                      <a:endParaRPr lang="en-US" sz="1100" b="0" i="0" u="none" strike="noStrike" dirty="0">
                        <a:solidFill>
                          <a:srgbClr val="000000"/>
                        </a:solidFill>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298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93</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Q2/2011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248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45%</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Q3/2011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286</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142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50</a:t>
                      </a:r>
                      <a:r>
                        <a:rPr lang="en-US" sz="1100" b="0"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Q4/2011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278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89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Q1/2012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194</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74</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Q2/2012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Q3/2012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Q4/2012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6916"/>
            <a:ext cx="8915400" cy="6955750"/>
          </a:xfrm>
          <a:prstGeom prst="rect">
            <a:avLst/>
          </a:prstGeom>
          <a:noFill/>
        </p:spPr>
        <p:txBody>
          <a:bodyPr wrap="square">
            <a:spAutoFit/>
          </a:bodyPr>
          <a:lstStyle/>
          <a:p>
            <a:pPr>
              <a:defRPr/>
            </a:pPr>
            <a:r>
              <a:rPr lang="en-US" sz="1400" b="1" dirty="0">
                <a:latin typeface="Arial" pitchFamily="34" charset="0"/>
                <a:cs typeface="Arial" pitchFamily="34" charset="0"/>
              </a:rPr>
              <a:t>PCS Change of Station – Post-Move Notes</a:t>
            </a:r>
          </a:p>
          <a:p>
            <a:pPr>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 Post-Move survey measure evaluates customer satisfaction with PCS services for move events, including:</a:t>
            </a:r>
          </a:p>
          <a:p>
            <a:pPr marL="406400" lvl="1" indent="-174625">
              <a:buFont typeface="Arial" pitchFamily="34" charset="0"/>
              <a:buChar char="•"/>
              <a:defRPr/>
            </a:pPr>
            <a:r>
              <a:rPr lang="en-US" sz="1200" dirty="0">
                <a:latin typeface="Arial" pitchFamily="34" charset="0"/>
                <a:cs typeface="Arial" pitchFamily="34" charset="0"/>
              </a:rPr>
              <a:t>Physical move to new station</a:t>
            </a:r>
          </a:p>
          <a:p>
            <a:pPr marL="406400" lvl="1" indent="-174625">
              <a:buFont typeface="Arial" pitchFamily="34" charset="0"/>
              <a:buChar char="•"/>
              <a:defRPr/>
            </a:pPr>
            <a:r>
              <a:rPr lang="en-US" sz="1200" dirty="0">
                <a:latin typeface="Arial" pitchFamily="34" charset="0"/>
                <a:cs typeface="Arial" pitchFamily="34" charset="0"/>
              </a:rPr>
              <a:t>Household Goods (HHGs) shipment and delivery</a:t>
            </a:r>
          </a:p>
          <a:p>
            <a:pPr marL="406400" lvl="1" indent="-174625">
              <a:buFont typeface="Arial" pitchFamily="34" charset="0"/>
              <a:buChar char="•"/>
              <a:defRPr/>
            </a:pPr>
            <a:r>
              <a:rPr lang="en-US" sz="1200" dirty="0">
                <a:latin typeface="Arial" pitchFamily="34" charset="0"/>
                <a:cs typeface="Arial" pitchFamily="34" charset="0"/>
              </a:rPr>
              <a:t>Home sale services </a:t>
            </a:r>
            <a:r>
              <a:rPr lang="en-US" sz="1200" dirty="0" smtClean="0">
                <a:latin typeface="Arial" pitchFamily="34" charset="0"/>
                <a:cs typeface="Arial" pitchFamily="34" charset="0"/>
              </a:rPr>
              <a:t>initiation </a:t>
            </a:r>
            <a:r>
              <a:rPr lang="en-US" sz="1200" dirty="0">
                <a:latin typeface="Arial" pitchFamily="34" charset="0"/>
                <a:cs typeface="Arial" pitchFamily="34" charset="0"/>
              </a:rPr>
              <a:t>of PCS travel documents  </a:t>
            </a:r>
          </a:p>
          <a:p>
            <a:pPr marL="406400" lvl="1" indent="-174625">
              <a:buFont typeface="Arial" pitchFamily="34" charset="0"/>
              <a:buChar char="•"/>
              <a:defRPr/>
            </a:pPr>
            <a:r>
              <a:rPr lang="en-US" sz="1200" dirty="0">
                <a:latin typeface="Arial" pitchFamily="34" charset="0"/>
                <a:cs typeface="Arial" pitchFamily="34" charset="0"/>
              </a:rPr>
              <a:t>Travel claims processing</a:t>
            </a:r>
          </a:p>
          <a:p>
            <a:pPr marL="406400" lvl="1" indent="-174625">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 Employees are not required to respond to survey, but all employees completing </a:t>
            </a:r>
            <a:r>
              <a:rPr lang="en-US" sz="1200" dirty="0" smtClean="0">
                <a:latin typeface="Arial" pitchFamily="34" charset="0"/>
                <a:cs typeface="Arial" pitchFamily="34" charset="0"/>
              </a:rPr>
              <a:t>post-move </a:t>
            </a:r>
            <a:r>
              <a:rPr lang="en-US" sz="1200" dirty="0">
                <a:latin typeface="Arial" pitchFamily="34" charset="0"/>
                <a:cs typeface="Arial" pitchFamily="34" charset="0"/>
              </a:rPr>
              <a:t>events are surveyed</a:t>
            </a:r>
          </a:p>
          <a:p>
            <a:pPr marL="115888" indent="-115888">
              <a:defRPr/>
            </a:pPr>
            <a:endParaRPr lang="en-US" sz="500" dirty="0">
              <a:latin typeface="Arial" pitchFamily="34" charset="0"/>
              <a:cs typeface="Arial" pitchFamily="34" charset="0"/>
            </a:endParaRPr>
          </a:p>
          <a:p>
            <a:pPr>
              <a:buFont typeface="Arial" pitchFamily="34" charset="0"/>
              <a:buChar char="•"/>
              <a:defRPr/>
            </a:pPr>
            <a:r>
              <a:rPr lang="en-US" sz="1200" dirty="0">
                <a:latin typeface="Arial" pitchFamily="34" charset="0"/>
                <a:cs typeface="Arial" pitchFamily="34" charset="0"/>
              </a:rPr>
              <a:t>  Survey asks customers to rank overall satisfaction with </a:t>
            </a:r>
            <a:r>
              <a:rPr lang="en-US" sz="1200" dirty="0" smtClean="0">
                <a:latin typeface="Arial" pitchFamily="34" charset="0"/>
                <a:cs typeface="Arial" pitchFamily="34" charset="0"/>
              </a:rPr>
              <a:t>post-move </a:t>
            </a:r>
            <a:r>
              <a:rPr lang="en-US" sz="1200" dirty="0">
                <a:latin typeface="Arial" pitchFamily="34" charset="0"/>
                <a:cs typeface="Arial" pitchFamily="34" charset="0"/>
              </a:rPr>
              <a:t>services</a:t>
            </a:r>
          </a:p>
          <a:p>
            <a:pPr lvl="1" indent="-225425">
              <a:buFont typeface="Arial" pitchFamily="34" charset="0"/>
              <a:buChar char="•"/>
              <a:defRPr/>
            </a:pPr>
            <a:r>
              <a:rPr lang="en-US" sz="1200" dirty="0">
                <a:latin typeface="Arial" pitchFamily="34" charset="0"/>
                <a:cs typeface="Arial" pitchFamily="34" charset="0"/>
              </a:rPr>
              <a:t>Scale:  1 – Very Dissatisfied to 5 – Very Satisfied</a:t>
            </a:r>
          </a:p>
          <a:p>
            <a:pPr lvl="1" indent="-225425">
              <a:buFont typeface="Arial" pitchFamily="34" charset="0"/>
              <a:buChar char="•"/>
              <a:defRPr/>
            </a:pPr>
            <a:r>
              <a:rPr lang="en-US" sz="1200" dirty="0">
                <a:latin typeface="Arial" pitchFamily="34" charset="0"/>
                <a:cs typeface="Arial" pitchFamily="34" charset="0"/>
              </a:rPr>
              <a:t>Goal is </a:t>
            </a:r>
            <a:r>
              <a:rPr lang="en-US" sz="1200" dirty="0" smtClean="0">
                <a:latin typeface="Arial" pitchFamily="34" charset="0"/>
                <a:cs typeface="Arial" pitchFamily="34" charset="0"/>
              </a:rPr>
              <a:t>4.0 – </a:t>
            </a:r>
            <a:r>
              <a:rPr lang="en-US" sz="1200" dirty="0" smtClean="0">
                <a:solidFill>
                  <a:srgbClr val="00CC00"/>
                </a:solidFill>
                <a:latin typeface="Arial" pitchFamily="34" charset="0"/>
                <a:cs typeface="Arial" pitchFamily="34" charset="0"/>
              </a:rPr>
              <a:t>FY 2012 1st Quarter –  4.0</a:t>
            </a:r>
            <a:endParaRPr lang="en-US" sz="1200" dirty="0">
              <a:solidFill>
                <a:srgbClr val="00CC00"/>
              </a:solidFill>
              <a:latin typeface="Arial" pitchFamily="34" charset="0"/>
              <a:cs typeface="Arial" pitchFamily="34" charset="0"/>
            </a:endParaRPr>
          </a:p>
          <a:p>
            <a:pPr lvl="1" indent="-225425">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 Survey Statistics 			</a:t>
            </a:r>
            <a:r>
              <a:rPr lang="en-US" sz="1200" dirty="0" smtClean="0">
                <a:latin typeface="Arial" pitchFamily="34" charset="0"/>
                <a:cs typeface="Arial" pitchFamily="34" charset="0"/>
              </a:rPr>
              <a:t>           </a:t>
            </a:r>
            <a:r>
              <a:rPr lang="en-US" sz="1200" u="sng" dirty="0">
                <a:latin typeface="Arial" pitchFamily="34" charset="0"/>
                <a:cs typeface="Arial" pitchFamily="34" charset="0"/>
              </a:rPr>
              <a:t>FY </a:t>
            </a:r>
            <a:r>
              <a:rPr lang="en-US" sz="1200" u="sng" dirty="0" smtClean="0">
                <a:latin typeface="Arial" pitchFamily="34" charset="0"/>
                <a:cs typeface="Arial" pitchFamily="34" charset="0"/>
              </a:rPr>
              <a:t>2011</a:t>
            </a:r>
            <a:r>
              <a:rPr lang="en-US" sz="1200" dirty="0" smtClean="0">
                <a:latin typeface="Arial" pitchFamily="34" charset="0"/>
                <a:cs typeface="Arial" pitchFamily="34" charset="0"/>
              </a:rPr>
              <a:t>		</a:t>
            </a:r>
            <a:r>
              <a:rPr lang="en-US" sz="1200" u="sng" dirty="0" smtClean="0">
                <a:solidFill>
                  <a:srgbClr val="0000FF"/>
                </a:solidFill>
                <a:latin typeface="Arial" pitchFamily="34" charset="0"/>
                <a:cs typeface="Arial" pitchFamily="34" charset="0"/>
              </a:rPr>
              <a:t>FY 2012</a:t>
            </a:r>
            <a:endParaRPr lang="en-US" sz="1200" u="sng" dirty="0">
              <a:solidFill>
                <a:srgbClr val="0000FF"/>
              </a:solidFill>
              <a:latin typeface="Arial" pitchFamily="34" charset="0"/>
              <a:cs typeface="Arial" pitchFamily="34" charset="0"/>
            </a:endParaRPr>
          </a:p>
          <a:p>
            <a:pPr marL="3316288" lvl="7" indent="-115888">
              <a:defRPr/>
            </a:pP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u="sng" dirty="0" smtClean="0">
                <a:latin typeface="Arial" pitchFamily="34" charset="0"/>
                <a:cs typeface="Arial" pitchFamily="34" charset="0"/>
              </a:rPr>
              <a:t>Q1</a:t>
            </a:r>
            <a:r>
              <a:rPr lang="en-US" sz="1200" dirty="0" smtClean="0">
                <a:latin typeface="Arial" pitchFamily="34" charset="0"/>
                <a:cs typeface="Arial" pitchFamily="34" charset="0"/>
              </a:rPr>
              <a:t>     </a:t>
            </a:r>
            <a:r>
              <a:rPr lang="en-US" sz="1200" u="sng" dirty="0">
                <a:latin typeface="Arial" pitchFamily="34" charset="0"/>
                <a:cs typeface="Arial" pitchFamily="34" charset="0"/>
              </a:rPr>
              <a:t>Q2</a:t>
            </a:r>
            <a:r>
              <a:rPr lang="en-US" sz="1200" dirty="0">
                <a:latin typeface="Arial" pitchFamily="34" charset="0"/>
                <a:cs typeface="Arial" pitchFamily="34" charset="0"/>
              </a:rPr>
              <a:t>    </a:t>
            </a:r>
            <a:r>
              <a:rPr lang="en-US" sz="1200" u="sng" dirty="0">
                <a:latin typeface="Arial" pitchFamily="34" charset="0"/>
                <a:cs typeface="Arial" pitchFamily="34" charset="0"/>
              </a:rPr>
              <a:t>Q3</a:t>
            </a: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u="sng" dirty="0" smtClean="0">
                <a:latin typeface="Arial" pitchFamily="34" charset="0"/>
                <a:cs typeface="Arial" pitchFamily="34" charset="0"/>
              </a:rPr>
              <a:t>Q4</a:t>
            </a:r>
            <a:r>
              <a:rPr lang="en-US" sz="1200" dirty="0" smtClean="0">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Q1</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Q2 </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Q3</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Q4</a:t>
            </a:r>
            <a:endParaRPr lang="en-US" sz="1200" u="sng" dirty="0">
              <a:solidFill>
                <a:srgbClr val="0000FF"/>
              </a:solidFill>
              <a:latin typeface="Arial" pitchFamily="34" charset="0"/>
              <a:cs typeface="Arial" pitchFamily="34" charset="0"/>
            </a:endParaRPr>
          </a:p>
          <a:p>
            <a:pPr marL="573088" lvl="1" indent="-115888">
              <a:defRPr/>
            </a:pPr>
            <a:r>
              <a:rPr lang="en-US" sz="1200" dirty="0">
                <a:latin typeface="Arial" pitchFamily="34" charset="0"/>
                <a:cs typeface="Arial" pitchFamily="34" charset="0"/>
              </a:rPr>
              <a:t>Number Surveyed			 </a:t>
            </a:r>
            <a:r>
              <a:rPr lang="en-US" sz="1200" dirty="0" smtClean="0">
                <a:latin typeface="Arial" pitchFamily="34" charset="0"/>
                <a:cs typeface="Arial" pitchFamily="34" charset="0"/>
              </a:rPr>
              <a:t>363    </a:t>
            </a:r>
            <a:r>
              <a:rPr lang="en-US" sz="1200" dirty="0">
                <a:latin typeface="Arial" pitchFamily="34" charset="0"/>
                <a:cs typeface="Arial" pitchFamily="34" charset="0"/>
              </a:rPr>
              <a:t>203    </a:t>
            </a:r>
            <a:r>
              <a:rPr lang="en-US" sz="1200" dirty="0" smtClean="0">
                <a:latin typeface="Arial" pitchFamily="34" charset="0"/>
                <a:cs typeface="Arial" pitchFamily="34" charset="0"/>
              </a:rPr>
              <a:t>251   280	            </a:t>
            </a:r>
            <a:r>
              <a:rPr lang="en-US" sz="1200" dirty="0" smtClean="0">
                <a:solidFill>
                  <a:srgbClr val="0000FF"/>
                </a:solidFill>
                <a:latin typeface="Arial" pitchFamily="34" charset="0"/>
                <a:cs typeface="Arial" pitchFamily="34" charset="0"/>
              </a:rPr>
              <a:t>198</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a:p>
            <a:pPr marL="573088" lvl="1" indent="-115888">
              <a:defRPr/>
            </a:pPr>
            <a:r>
              <a:rPr lang="en-US" sz="1200" dirty="0">
                <a:latin typeface="Arial" pitchFamily="34" charset="0"/>
                <a:cs typeface="Arial" pitchFamily="34" charset="0"/>
              </a:rPr>
              <a:t>Number Responses Received		</a:t>
            </a:r>
            <a:r>
              <a:rPr lang="en-US" sz="1200" dirty="0" smtClean="0">
                <a:latin typeface="Arial" pitchFamily="34" charset="0"/>
                <a:cs typeface="Arial" pitchFamily="34" charset="0"/>
              </a:rPr>
              <a:t>   89      </a:t>
            </a:r>
            <a:r>
              <a:rPr lang="en-US" sz="1200" dirty="0">
                <a:latin typeface="Arial" pitchFamily="34" charset="0"/>
                <a:cs typeface="Arial" pitchFamily="34" charset="0"/>
              </a:rPr>
              <a:t>59	</a:t>
            </a:r>
            <a:r>
              <a:rPr lang="en-US" sz="1200" dirty="0" smtClean="0">
                <a:latin typeface="Arial" pitchFamily="34" charset="0"/>
                <a:cs typeface="Arial" pitchFamily="34" charset="0"/>
              </a:rPr>
              <a:t> 89     62	              </a:t>
            </a:r>
            <a:r>
              <a:rPr lang="en-US" sz="1200" dirty="0" smtClean="0">
                <a:solidFill>
                  <a:srgbClr val="0000FF"/>
                </a:solidFill>
                <a:latin typeface="Arial" pitchFamily="34" charset="0"/>
                <a:cs typeface="Arial" pitchFamily="34" charset="0"/>
              </a:rPr>
              <a:t>40</a:t>
            </a:r>
            <a:endParaRPr lang="en-US" sz="1200" dirty="0">
              <a:solidFill>
                <a:srgbClr val="0000FF"/>
              </a:solidFill>
              <a:latin typeface="Arial" pitchFamily="34" charset="0"/>
              <a:cs typeface="Arial" pitchFamily="34" charset="0"/>
            </a:endParaRPr>
          </a:p>
          <a:p>
            <a:pPr marL="573088" lvl="1" indent="-115888">
              <a:defRPr/>
            </a:pPr>
            <a:r>
              <a:rPr lang="en-US" sz="1200" dirty="0">
                <a:latin typeface="Arial" pitchFamily="34" charset="0"/>
                <a:cs typeface="Arial" pitchFamily="34" charset="0"/>
              </a:rPr>
              <a:t>Percentage of Responses Received	 </a:t>
            </a:r>
            <a:r>
              <a:rPr lang="en-US" sz="1200" dirty="0" smtClean="0">
                <a:latin typeface="Arial" pitchFamily="34" charset="0"/>
                <a:cs typeface="Arial" pitchFamily="34" charset="0"/>
              </a:rPr>
              <a:t>25</a:t>
            </a:r>
            <a:r>
              <a:rPr lang="en-US" sz="1200" dirty="0">
                <a:latin typeface="Arial" pitchFamily="34" charset="0"/>
                <a:cs typeface="Arial" pitchFamily="34" charset="0"/>
              </a:rPr>
              <a:t>%   29%   35</a:t>
            </a:r>
            <a:r>
              <a:rPr lang="en-US" sz="1200" dirty="0" smtClean="0">
                <a:latin typeface="Arial" pitchFamily="34" charset="0"/>
                <a:cs typeface="Arial" pitchFamily="34" charset="0"/>
              </a:rPr>
              <a:t>%  22%	            </a:t>
            </a:r>
            <a:r>
              <a:rPr lang="en-US" sz="1200" dirty="0" smtClean="0">
                <a:solidFill>
                  <a:srgbClr val="0000FF"/>
                </a:solidFill>
                <a:latin typeface="Arial" pitchFamily="34" charset="0"/>
                <a:cs typeface="Arial" pitchFamily="34" charset="0"/>
              </a:rPr>
              <a:t>20%</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a:p>
            <a:pPr marL="573088" lvl="1" indent="-115888">
              <a:defRPr/>
            </a:pPr>
            <a:r>
              <a:rPr lang="en-US" sz="1200" dirty="0">
                <a:latin typeface="Arial" pitchFamily="34" charset="0"/>
                <a:cs typeface="Arial" pitchFamily="34" charset="0"/>
              </a:rPr>
              <a:t>Summary of Results			  </a:t>
            </a:r>
            <a:r>
              <a:rPr lang="en-US" sz="1200" dirty="0" smtClean="0">
                <a:latin typeface="Arial" pitchFamily="34" charset="0"/>
                <a:cs typeface="Arial" pitchFamily="34" charset="0"/>
              </a:rPr>
              <a:t>4.1     </a:t>
            </a:r>
            <a:r>
              <a:rPr lang="en-US" sz="1200" dirty="0">
                <a:latin typeface="Arial" pitchFamily="34" charset="0"/>
                <a:cs typeface="Arial" pitchFamily="34" charset="0"/>
              </a:rPr>
              <a:t>3.9    </a:t>
            </a:r>
            <a:r>
              <a:rPr lang="en-US" sz="1200" dirty="0" smtClean="0">
                <a:latin typeface="Arial" pitchFamily="34" charset="0"/>
                <a:cs typeface="Arial" pitchFamily="34" charset="0"/>
              </a:rPr>
              <a:t>4.2     4.0	             </a:t>
            </a:r>
            <a:r>
              <a:rPr lang="en-US" sz="1200" dirty="0" smtClean="0">
                <a:solidFill>
                  <a:srgbClr val="0000FF"/>
                </a:solidFill>
                <a:latin typeface="Arial" pitchFamily="34" charset="0"/>
                <a:cs typeface="Arial" pitchFamily="34" charset="0"/>
              </a:rPr>
              <a:t>4.0</a:t>
            </a:r>
            <a:endParaRPr lang="en-US" sz="1200" dirty="0">
              <a:solidFill>
                <a:srgbClr val="0000FF"/>
              </a:solidFill>
              <a:latin typeface="Arial" pitchFamily="34" charset="0"/>
              <a:cs typeface="Arial" pitchFamily="34" charset="0"/>
            </a:endParaRPr>
          </a:p>
          <a:p>
            <a:pPr marL="573088" lvl="1" indent="-115888">
              <a:defRPr/>
            </a:pPr>
            <a:r>
              <a:rPr lang="en-US" sz="800" dirty="0">
                <a:latin typeface="Arial" pitchFamily="34" charset="0"/>
                <a:cs typeface="Arial" pitchFamily="34" charset="0"/>
              </a:rPr>
              <a:t>(Note:  </a:t>
            </a:r>
            <a:r>
              <a:rPr lang="en-US" sz="800" dirty="0" smtClean="0">
                <a:latin typeface="Arial" pitchFamily="34" charset="0"/>
                <a:cs typeface="Arial" pitchFamily="34" charset="0"/>
              </a:rPr>
              <a:t>FSC uses a </a:t>
            </a:r>
            <a:r>
              <a:rPr lang="en-US" sz="800" dirty="0">
                <a:latin typeface="Arial" pitchFamily="34" charset="0"/>
                <a:cs typeface="Arial" pitchFamily="34" charset="0"/>
              </a:rPr>
              <a:t>mid-point follow-up contact with survey recipients to try to improve survey response rates)</a:t>
            </a:r>
          </a:p>
          <a:p>
            <a:pPr marL="573088" lvl="1" indent="-115888">
              <a:defRPr/>
            </a:pPr>
            <a:r>
              <a:rPr lang="en-US" sz="800" dirty="0">
                <a:latin typeface="Arial" pitchFamily="34" charset="0"/>
                <a:cs typeface="Arial" pitchFamily="34" charset="0"/>
              </a:rPr>
              <a:t>	</a:t>
            </a:r>
            <a:r>
              <a:rPr lang="en-US" sz="800" dirty="0">
                <a:solidFill>
                  <a:srgbClr val="0000FF"/>
                </a:solidFill>
                <a:latin typeface="Arial" pitchFamily="34" charset="0"/>
                <a:cs typeface="Arial" pitchFamily="34" charset="0"/>
              </a:rPr>
              <a:t> </a:t>
            </a:r>
            <a:endParaRPr lang="en-US" sz="8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Types of employee survey responses with </a:t>
            </a:r>
            <a:r>
              <a:rPr lang="en-US" sz="1200" dirty="0" smtClean="0">
                <a:latin typeface="Arial" pitchFamily="34" charset="0"/>
                <a:cs typeface="Arial" pitchFamily="34" charset="0"/>
              </a:rPr>
              <a:t>post-move </a:t>
            </a:r>
            <a:r>
              <a:rPr lang="en-US" sz="1200" dirty="0">
                <a:latin typeface="Arial" pitchFamily="34" charset="0"/>
                <a:cs typeface="Arial" pitchFamily="34" charset="0"/>
              </a:rPr>
              <a:t>process concerns</a:t>
            </a:r>
          </a:p>
          <a:p>
            <a:pPr lvl="1" indent="-225425">
              <a:buFont typeface="Arial" pitchFamily="34" charset="0"/>
              <a:buChar char="•"/>
              <a:defRPr/>
            </a:pPr>
            <a:r>
              <a:rPr lang="en-US" sz="1200" dirty="0" smtClean="0">
                <a:latin typeface="Arial" pitchFamily="34" charset="0"/>
                <a:cs typeface="Arial" pitchFamily="34" charset="0"/>
              </a:rPr>
              <a:t>Delivery date of house hold goods for delivery kept being pushed back - this was inconvenient</a:t>
            </a:r>
            <a:endParaRPr lang="en-US" sz="1200" dirty="0">
              <a:latin typeface="Arial" pitchFamily="34" charset="0"/>
              <a:cs typeface="Arial" pitchFamily="34" charset="0"/>
            </a:endParaRPr>
          </a:p>
          <a:p>
            <a:pPr marL="858838" lvl="2" indent="-173038">
              <a:buFont typeface="Arial" pitchFamily="34" charset="0"/>
              <a:buChar char="•"/>
              <a:defRPr/>
            </a:pPr>
            <a:r>
              <a:rPr lang="en-US" sz="1200" dirty="0" smtClean="0">
                <a:latin typeface="Arial" pitchFamily="34" charset="0"/>
                <a:cs typeface="Arial" pitchFamily="34" charset="0"/>
              </a:rPr>
              <a:t>FSC provided this information to the VACO HHG movement COTR for review</a:t>
            </a:r>
            <a:endParaRPr lang="en-US" sz="1200" dirty="0">
              <a:latin typeface="Arial" pitchFamily="34" charset="0"/>
              <a:cs typeface="Arial" pitchFamily="34" charset="0"/>
            </a:endParaRPr>
          </a:p>
          <a:p>
            <a:pPr lvl="1" indent="-225425">
              <a:buFont typeface="Arial" pitchFamily="34" charset="0"/>
              <a:buChar char="•"/>
              <a:defRPr/>
            </a:pPr>
            <a:r>
              <a:rPr lang="en-US" sz="1200" dirty="0" smtClean="0">
                <a:latin typeface="Arial" pitchFamily="34" charset="0"/>
                <a:cs typeface="Arial" pitchFamily="34" charset="0"/>
              </a:rPr>
              <a:t>More time than a month should be given to get travel approval and everything else</a:t>
            </a:r>
          </a:p>
          <a:p>
            <a:pPr marL="401638" lvl="1" indent="-173038">
              <a:buFont typeface="Arial" pitchFamily="34" charset="0"/>
              <a:buChar char="•"/>
              <a:defRPr/>
            </a:pPr>
            <a:r>
              <a:rPr lang="en-US" sz="1200" dirty="0" smtClean="0">
                <a:latin typeface="Arial" pitchFamily="34" charset="0"/>
                <a:cs typeface="Arial" pitchFamily="34" charset="0"/>
              </a:rPr>
              <a:t> Employee feels strongly Prudential does not provide a fair assessment of a home’s value</a:t>
            </a:r>
          </a:p>
          <a:p>
            <a:pPr marL="858838" lvl="2" indent="-173038">
              <a:buFont typeface="Arial" pitchFamily="34" charset="0"/>
              <a:buChar char="•"/>
              <a:defRPr/>
            </a:pPr>
            <a:r>
              <a:rPr lang="en-US" sz="1200" dirty="0" smtClean="0">
                <a:latin typeface="Arial" pitchFamily="34" charset="0"/>
                <a:cs typeface="Arial" pitchFamily="34" charset="0"/>
              </a:rPr>
              <a:t>Employee chooses two independent appraisers from list of qualified appraisers; FSC orders a 3</a:t>
            </a:r>
            <a:r>
              <a:rPr lang="en-US" sz="1200" baseline="30000" dirty="0" smtClean="0">
                <a:latin typeface="Arial" pitchFamily="34" charset="0"/>
                <a:cs typeface="Arial" pitchFamily="34" charset="0"/>
              </a:rPr>
              <a:t>rd</a:t>
            </a:r>
            <a:r>
              <a:rPr lang="en-US" sz="1200" dirty="0" smtClean="0">
                <a:latin typeface="Arial" pitchFamily="34" charset="0"/>
                <a:cs typeface="Arial" pitchFamily="34" charset="0"/>
              </a:rPr>
              <a:t> appraisal whenever  a 5 percent variance exists. FSC’s COTR reviews all appealed appraisals to ensure Prudential complies with contract</a:t>
            </a:r>
          </a:p>
          <a:p>
            <a:pPr marL="858838" lvl="2" indent="-173038">
              <a:buFont typeface="Arial" pitchFamily="34" charset="0"/>
              <a:buChar char="•"/>
              <a:defRPr/>
            </a:pPr>
            <a:r>
              <a:rPr lang="en-US" sz="1200" dirty="0" smtClean="0">
                <a:latin typeface="Arial" pitchFamily="34" charset="0"/>
                <a:cs typeface="Arial" pitchFamily="34" charset="0"/>
              </a:rPr>
              <a:t>Information also sent to Prudential as part of their ongoing review of customer concerns with PCS process</a:t>
            </a:r>
          </a:p>
          <a:p>
            <a:pPr marL="401638" lvl="1" indent="-173038">
              <a:buFont typeface="Arial" pitchFamily="34" charset="0"/>
              <a:buChar char="•"/>
              <a:defRPr/>
            </a:pPr>
            <a:r>
              <a:rPr lang="en-US" sz="1200" dirty="0" smtClean="0">
                <a:latin typeface="Arial" pitchFamily="34" charset="0"/>
                <a:cs typeface="Arial" pitchFamily="34" charset="0"/>
              </a:rPr>
              <a:t>PCS Team kept requesting documentation that I was not aware was required or contradicted the termination contract</a:t>
            </a:r>
          </a:p>
          <a:p>
            <a:pPr marL="858838" lvl="2" indent="-173038">
              <a:buFont typeface="Arial" pitchFamily="34" charset="0"/>
              <a:buChar char="•"/>
              <a:defRPr/>
            </a:pPr>
            <a:r>
              <a:rPr lang="en-US" sz="1200" dirty="0" smtClean="0">
                <a:latin typeface="Arial" pitchFamily="34" charset="0"/>
                <a:cs typeface="Arial" pitchFamily="34" charset="0"/>
              </a:rPr>
              <a:t>Situation involved reimbursement for lease break; FSC requested information to substantiate/support reimbursement </a:t>
            </a:r>
          </a:p>
          <a:p>
            <a:pPr marL="401638" lvl="1" indent="-173038">
              <a:buFont typeface="Arial" pitchFamily="34" charset="0"/>
              <a:buChar char="•"/>
              <a:defRPr/>
            </a:pPr>
            <a:r>
              <a:rPr lang="en-US" sz="1200" dirty="0" smtClean="0">
                <a:latin typeface="Arial" pitchFamily="34" charset="0"/>
                <a:cs typeface="Arial" pitchFamily="34" charset="0"/>
              </a:rPr>
              <a:t>I have been at my new location over a week and still have not received any funds and I chose the lump sum</a:t>
            </a:r>
          </a:p>
          <a:p>
            <a:pPr marL="858838" lvl="2" indent="-173038">
              <a:buFont typeface="Arial" pitchFamily="34" charset="0"/>
              <a:buChar char="•"/>
              <a:defRPr/>
            </a:pPr>
            <a:r>
              <a:rPr lang="en-US" sz="1200" dirty="0" smtClean="0">
                <a:latin typeface="Arial" pitchFamily="34" charset="0"/>
                <a:cs typeface="Arial" pitchFamily="34" charset="0"/>
              </a:rPr>
              <a:t>No contact information provided.  However, suspect a quick move where employee needed to report before station processed travel documents to provide funds for payment</a:t>
            </a:r>
          </a:p>
          <a:p>
            <a:pPr marL="858838" lvl="2" indent="-173038">
              <a:buFont typeface="Arial" pitchFamily="34" charset="0"/>
              <a:buChar char="•"/>
              <a:defRPr/>
            </a:pPr>
            <a:r>
              <a:rPr lang="en-US" sz="1200" dirty="0" smtClean="0">
                <a:latin typeface="Arial" pitchFamily="34" charset="0"/>
                <a:cs typeface="Arial" pitchFamily="34" charset="0"/>
              </a:rPr>
              <a:t>If employee requests Temporary Quarters (TQ) lump sum payment, FSC began in mid November to send a TQ request to approving official along with PCS move entitlement approval request to streamline the payment process</a:t>
            </a:r>
          </a:p>
          <a:p>
            <a:pPr marL="858838" lvl="2" indent="-173038">
              <a:buFont typeface="Arial" pitchFamily="34" charset="0"/>
              <a:buChar char="•"/>
              <a:defRPr/>
            </a:pPr>
            <a:endParaRPr lang="en-US" sz="1200" dirty="0" smtClean="0">
              <a:latin typeface="Arial" pitchFamily="34" charset="0"/>
              <a:cs typeface="Arial" pitchFamily="34" charset="0"/>
            </a:endParaRPr>
          </a:p>
          <a:p>
            <a:pPr marL="401638" lvl="1" indent="-173038">
              <a:defRPr/>
            </a:pPr>
            <a:r>
              <a:rPr lang="en-US" sz="1200" dirty="0" smtClean="0">
                <a:solidFill>
                  <a:prstClr val="black"/>
                </a:solidFill>
                <a:latin typeface="Arial" pitchFamily="34" charset="0"/>
                <a:cs typeface="Arial" pitchFamily="34" charset="0"/>
              </a:rPr>
              <a:t>Next Step:  Continue to review survey data and identify improvement opportunities</a:t>
            </a: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Grp="1" noChangeAspect="1"/>
          </p:cNvGraphicFramePr>
          <p:nvPr>
            <p:ph sz="half" idx="4294967295"/>
          </p:nvPr>
        </p:nvGraphicFramePr>
        <p:xfrm>
          <a:off x="3502025" y="2373313"/>
          <a:ext cx="5272088" cy="3962400"/>
        </p:xfrm>
        <a:graphic>
          <a:graphicData uri="http://schemas.openxmlformats.org/presentationml/2006/ole">
            <p:oleObj spid="_x0000_s87042" name="Worksheet" r:id="rId4" imgW="8515447" imgH="6400800" progId="Excel.Sheet.8">
              <p:embed/>
            </p:oleObj>
          </a:graphicData>
        </a:graphic>
      </p:graphicFrame>
      <p:graphicFrame>
        <p:nvGraphicFramePr>
          <p:cNvPr id="93187" name="Group 3"/>
          <p:cNvGraphicFramePr>
            <a:graphicFrameLocks noGrp="1"/>
          </p:cNvGraphicFramePr>
          <p:nvPr/>
        </p:nvGraphicFramePr>
        <p:xfrm>
          <a:off x="6851650" y="0"/>
          <a:ext cx="2292350" cy="991553"/>
        </p:xfrm>
        <a:graphic>
          <a:graphicData uri="http://schemas.openxmlformats.org/drawingml/2006/table">
            <a:tbl>
              <a:tblPr/>
              <a:tblGrid>
                <a:gridCol w="1544638"/>
                <a:gridCol w="74771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Current Quarter (Q1)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Next Quarter (Q2)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N/A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36" name="Rectangle 26"/>
          <p:cNvSpPr>
            <a:spLocks noChangeArrowheads="1"/>
          </p:cNvSpPr>
          <p:nvPr/>
        </p:nvSpPr>
        <p:spPr bwMode="auto">
          <a:xfrm>
            <a:off x="3667125" y="1087438"/>
            <a:ext cx="5248275" cy="1244600"/>
          </a:xfrm>
          <a:prstGeom prst="rect">
            <a:avLst/>
          </a:prstGeom>
          <a:noFill/>
          <a:ln w="9525">
            <a:noFill/>
            <a:miter lim="800000"/>
            <a:headEnd/>
            <a:tailEnd/>
          </a:ln>
        </p:spPr>
        <p:txBody>
          <a:bodyPr anchor="ctr"/>
          <a:lstStyle/>
          <a:p>
            <a:pPr algn="ctr"/>
            <a:r>
              <a:rPr lang="en-US" sz="1600" dirty="0">
                <a:solidFill>
                  <a:srgbClr val="0000FF"/>
                </a:solidFill>
                <a:latin typeface="Arial Rounded MT Bold" pitchFamily="34" charset="0"/>
              </a:rPr>
              <a:t>Key Trend Line: </a:t>
            </a:r>
            <a:br>
              <a:rPr lang="en-US" sz="1600" dirty="0">
                <a:solidFill>
                  <a:srgbClr val="0000FF"/>
                </a:solidFill>
                <a:latin typeface="Arial Rounded MT Bold" pitchFamily="34" charset="0"/>
              </a:rPr>
            </a:br>
            <a:r>
              <a:rPr lang="en-US" sz="1600" dirty="0">
                <a:solidFill>
                  <a:srgbClr val="800000"/>
                </a:solidFill>
                <a:latin typeface="Arial Rounded MT Bold" pitchFamily="34" charset="0"/>
              </a:rPr>
              <a:t>Permanent Change of Station (PCS) Client Satisfaction – </a:t>
            </a:r>
            <a:r>
              <a:rPr lang="en-US" sz="1600" i="1" dirty="0">
                <a:solidFill>
                  <a:srgbClr val="800000"/>
                </a:solidFill>
                <a:latin typeface="Arial Rounded MT Bold" pitchFamily="34" charset="0"/>
              </a:rPr>
              <a:t>Post-Move</a:t>
            </a:r>
          </a:p>
          <a:p>
            <a:pPr algn="ctr"/>
            <a:r>
              <a:rPr lang="en-US" sz="1600" b="1" dirty="0"/>
              <a:t>Client Satisfaction </a:t>
            </a:r>
            <a:r>
              <a:rPr lang="en-US" sz="1600" b="1" dirty="0" smtClean="0"/>
              <a:t>Meets </a:t>
            </a:r>
            <a:r>
              <a:rPr lang="en-US" sz="1600" b="1" dirty="0"/>
              <a:t>Goal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a:latin typeface="Arial Rounded MT Bold" pitchFamily="34" charset="0"/>
              </a:rPr>
              <a:t> </a:t>
            </a:r>
            <a:endParaRPr lang="en-US" sz="1400" dirty="0">
              <a:latin typeface="Arial Rounded MT Bold" pitchFamily="34" charset="0"/>
            </a:endParaRPr>
          </a:p>
        </p:txBody>
      </p:sp>
      <p:graphicFrame>
        <p:nvGraphicFramePr>
          <p:cNvPr id="93211" name="Group 27"/>
          <p:cNvGraphicFramePr>
            <a:graphicFrameLocks noGrp="1"/>
          </p:cNvGraphicFramePr>
          <p:nvPr/>
        </p:nvGraphicFramePr>
        <p:xfrm>
          <a:off x="0" y="0"/>
          <a:ext cx="2971800" cy="1950721"/>
        </p:xfrm>
        <a:graphic>
          <a:graphicData uri="http://schemas.openxmlformats.org/drawingml/2006/table">
            <a:tbl>
              <a:tblPr/>
              <a:tblGrid>
                <a:gridCol w="914400"/>
                <a:gridCol w="2057400"/>
              </a:tblGrid>
              <a:tr h="2270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51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Metric Type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Performance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Client Satisfaction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charset="0"/>
                        </a:rPr>
                        <a:t>Increase Client Satisfaction (as a result of Increased Employee Satisfaction)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5157" name="TextBox 16"/>
          <p:cNvSpPr txBox="1">
            <a:spLocks noChangeArrowheads="1"/>
          </p:cNvSpPr>
          <p:nvPr/>
        </p:nvSpPr>
        <p:spPr bwMode="auto">
          <a:xfrm>
            <a:off x="5562600" y="838200"/>
            <a:ext cx="914400" cy="369888"/>
          </a:xfrm>
          <a:prstGeom prst="rect">
            <a:avLst/>
          </a:prstGeom>
          <a:noFill/>
          <a:ln w="9525">
            <a:noFill/>
            <a:miter lim="800000"/>
            <a:headEnd/>
            <a:tailEnd/>
          </a:ln>
        </p:spPr>
        <p:txBody>
          <a:bodyPr>
            <a:spAutoFit/>
          </a:bodyPr>
          <a:lstStyle/>
          <a:p>
            <a:endParaRPr lang="en-US"/>
          </a:p>
        </p:txBody>
      </p:sp>
      <p:sp>
        <p:nvSpPr>
          <p:cNvPr id="12" name="TextBox 11"/>
          <p:cNvSpPr txBox="1"/>
          <p:nvPr/>
        </p:nvSpPr>
        <p:spPr>
          <a:xfrm>
            <a:off x="228600" y="2438400"/>
            <a:ext cx="2582863" cy="1200150"/>
          </a:xfrm>
          <a:prstGeom prst="rect">
            <a:avLst/>
          </a:prstGeom>
          <a:solidFill>
            <a:schemeClr val="bg2">
              <a:lumMod val="20000"/>
              <a:lumOff val="80000"/>
            </a:schemeClr>
          </a:solidFill>
        </p:spPr>
        <p:txBody>
          <a:bodyPr>
            <a:spAutoFit/>
          </a:bodyPr>
          <a:lstStyle/>
          <a:p>
            <a:pPr>
              <a:defRPr/>
            </a:pPr>
            <a:r>
              <a:rPr lang="en-US" sz="1200" dirty="0"/>
              <a:t>FSC also tracks satisfaction with </a:t>
            </a:r>
            <a:r>
              <a:rPr lang="en-US" sz="1200" u="sng" dirty="0"/>
              <a:t>post-move</a:t>
            </a:r>
            <a:r>
              <a:rPr lang="en-US" sz="1200" dirty="0"/>
              <a:t> activities that include employee’s physical move, HHG shipment and delivery,  travel claims processing, and home sale services.</a:t>
            </a:r>
          </a:p>
        </p:txBody>
      </p:sp>
      <p:sp>
        <p:nvSpPr>
          <p:cNvPr id="5159" name="Slide Number Placeholder 16"/>
          <p:cNvSpPr>
            <a:spLocks noGrp="1"/>
          </p:cNvSpPr>
          <p:nvPr>
            <p:ph type="sldNum" sz="quarter" idx="11"/>
          </p:nvPr>
        </p:nvSpPr>
        <p:spPr>
          <a:xfrm>
            <a:off x="6553200" y="6356350"/>
            <a:ext cx="2133600" cy="365125"/>
          </a:xfrm>
          <a:noFill/>
        </p:spPr>
        <p:txBody>
          <a:bodyPr/>
          <a:lstStyle/>
          <a:p>
            <a:fld id="{B0756BEF-E3B6-4B30-98B6-41D82E769A60}" type="slidenum">
              <a:rPr lang="en-US" smtClean="0">
                <a:latin typeface="Arial" pitchFamily="34" charset="0"/>
              </a:rPr>
              <a:pPr/>
              <a:t>8</a:t>
            </a:fld>
            <a:endParaRPr lang="en-US" smtClean="0">
              <a:latin typeface="Arial" pitchFamily="34" charset="0"/>
            </a:endParaRPr>
          </a:p>
        </p:txBody>
      </p:sp>
      <p:sp>
        <p:nvSpPr>
          <p:cNvPr id="5160" name="TextBox 14"/>
          <p:cNvSpPr txBox="1">
            <a:spLocks noChangeArrowheads="1"/>
          </p:cNvSpPr>
          <p:nvPr/>
        </p:nvSpPr>
        <p:spPr bwMode="auto">
          <a:xfrm>
            <a:off x="4800600" y="2133600"/>
            <a:ext cx="3994150" cy="230832"/>
          </a:xfrm>
          <a:prstGeom prst="rect">
            <a:avLst/>
          </a:prstGeom>
          <a:noFill/>
          <a:ln w="9525">
            <a:noFill/>
            <a:miter lim="800000"/>
            <a:headEnd/>
            <a:tailEnd/>
          </a:ln>
        </p:spPr>
        <p:txBody>
          <a:bodyPr>
            <a:spAutoFit/>
          </a:bodyPr>
          <a:lstStyle/>
          <a:p>
            <a:r>
              <a:rPr lang="en-US" sz="900" dirty="0"/>
              <a:t>Scale of 1-5, With 5=Very Satisfied and 1=Very Dissatisfied</a:t>
            </a:r>
          </a:p>
        </p:txBody>
      </p:sp>
      <p:sp>
        <p:nvSpPr>
          <p:cNvPr id="5161" name="Date Placeholder 1"/>
          <p:cNvSpPr>
            <a:spLocks noGrp="1"/>
          </p:cNvSpPr>
          <p:nvPr>
            <p:ph type="dt" sz="quarter" idx="10"/>
          </p:nvPr>
        </p:nvSpPr>
        <p:spPr>
          <a:xfrm>
            <a:off x="457200" y="6492875"/>
            <a:ext cx="2938463" cy="365125"/>
          </a:xfrm>
          <a:noFill/>
        </p:spPr>
        <p:txBody>
          <a:bodyPr/>
          <a:lstStyle/>
          <a:p>
            <a:r>
              <a:rPr lang="en-US" dirty="0" smtClean="0">
                <a:latin typeface="Arial" pitchFamily="34" charset="0"/>
              </a:rPr>
              <a:t>SG4 - Data Through December 2011</a:t>
            </a:r>
          </a:p>
        </p:txBody>
      </p:sp>
      <p:sp>
        <p:nvSpPr>
          <p:cNvPr id="5162" name="Oval 28"/>
          <p:cNvSpPr>
            <a:spLocks noChangeArrowheads="1"/>
          </p:cNvSpPr>
          <p:nvPr/>
        </p:nvSpPr>
        <p:spPr bwMode="auto">
          <a:xfrm>
            <a:off x="8610600" y="3048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5163"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graphicFrame>
        <p:nvGraphicFramePr>
          <p:cNvPr id="15" name="Table 14"/>
          <p:cNvGraphicFramePr>
            <a:graphicFrameLocks noGrp="1"/>
          </p:cNvGraphicFramePr>
          <p:nvPr/>
        </p:nvGraphicFramePr>
        <p:xfrm>
          <a:off x="304800" y="3886200"/>
          <a:ext cx="2871216" cy="2133600"/>
        </p:xfrm>
        <a:graphic>
          <a:graphicData uri="http://schemas.openxmlformats.org/drawingml/2006/table">
            <a:tbl>
              <a:tblPr/>
              <a:tblGrid>
                <a:gridCol w="613847"/>
                <a:gridCol w="762357"/>
                <a:gridCol w="861365"/>
                <a:gridCol w="633647"/>
              </a:tblGrid>
              <a:tr h="213360">
                <a:tc gridSpan="4">
                  <a:txBody>
                    <a:bodyPr/>
                    <a:lstStyle/>
                    <a:p>
                      <a:pPr algn="ctr" fontAlgn="b"/>
                      <a:r>
                        <a:rPr lang="en-US" sz="1100" b="1" i="0" u="none" strike="noStrike" dirty="0">
                          <a:solidFill>
                            <a:srgbClr val="000000"/>
                          </a:solidFill>
                          <a:latin typeface="Calibri"/>
                        </a:rPr>
                        <a:t>PCS </a:t>
                      </a:r>
                      <a:r>
                        <a:rPr lang="en-US" sz="1100" b="1" i="0" u="none" strike="noStrike" dirty="0" smtClean="0">
                          <a:solidFill>
                            <a:srgbClr val="000000"/>
                          </a:solidFill>
                          <a:latin typeface="Calibri"/>
                        </a:rPr>
                        <a:t>Post-Move </a:t>
                      </a:r>
                      <a:r>
                        <a:rPr lang="en-US" sz="1100" b="1" i="0" u="none" strike="noStrike" dirty="0">
                          <a:solidFill>
                            <a:srgbClr val="000000"/>
                          </a:solidFill>
                          <a:latin typeface="Calibri"/>
                        </a:rPr>
                        <a:t>Survey Response Recap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13360">
                <a:tc>
                  <a:txBody>
                    <a:bodyPr/>
                    <a:lstStyle/>
                    <a:p>
                      <a:pPr algn="ctr" fontAlgn="b"/>
                      <a:r>
                        <a:rPr lang="en-US" sz="1100" b="1" i="0" u="none" strike="noStrike" dirty="0">
                          <a:solidFill>
                            <a:srgbClr val="000000"/>
                          </a:solidFill>
                          <a:latin typeface="Calibri"/>
                        </a:rPr>
                        <a:t>Qtr/Yr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 Surveyed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 Responded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mn-lt"/>
                        </a:rPr>
                        <a:t>Q1/2011</a:t>
                      </a:r>
                      <a:endParaRPr lang="en-US" sz="1100" b="0" i="0" u="none" strike="noStrike" dirty="0">
                        <a:solidFill>
                          <a:srgbClr val="000000"/>
                        </a:solidFill>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363</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89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25%</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Q2/2011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203</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59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Q3/2011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251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89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35%</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Q4/2011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280</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62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Q1/2012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198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40</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20%</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Q2/2012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Q3/2012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Q4/2012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3250121"/>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The FY 2012  </a:t>
            </a:r>
            <a:r>
              <a:rPr lang="en-US" sz="1400" b="1" i="1" u="sng" dirty="0" smtClean="0">
                <a:latin typeface="Arial Narrow" pitchFamily="34" charset="0"/>
                <a:cs typeface="Arial" pitchFamily="34" charset="0"/>
              </a:rPr>
              <a:t>commercial vendor payment  timeliness goal of 99.7 percent </a:t>
            </a:r>
            <a:r>
              <a:rPr lang="en-US" sz="1400" i="1" dirty="0" smtClean="0">
                <a:latin typeface="Arial Narrow" pitchFamily="34" charset="0"/>
                <a:cs typeface="Arial" pitchFamily="34" charset="0"/>
              </a:rPr>
              <a:t>for commercial payments subject to the Prompt Pay Act (PPA) </a:t>
            </a:r>
            <a:r>
              <a:rPr lang="en-US" sz="1400" b="1" i="1" u="sng" dirty="0" smtClean="0">
                <a:latin typeface="Arial Narrow" pitchFamily="34" charset="0"/>
                <a:cs typeface="Arial" pitchFamily="34" charset="0"/>
              </a:rPr>
              <a:t>reflects a 0.1 percent improvement </a:t>
            </a:r>
            <a:r>
              <a:rPr lang="en-US" sz="1400" i="1" dirty="0" smtClean="0">
                <a:latin typeface="Arial Narrow" pitchFamily="34" charset="0"/>
                <a:cs typeface="Arial" pitchFamily="34" charset="0"/>
              </a:rPr>
              <a:t>over FY 2011 performance levels</a:t>
            </a: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February 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a:latin typeface="Arial Narrow" pitchFamily="34" charset="0"/>
                <a:cs typeface="Arial" charset="0"/>
              </a:rPr>
              <a:t>VA </a:t>
            </a:r>
            <a:r>
              <a:rPr lang="en-US" sz="1400" dirty="0" smtClean="0">
                <a:latin typeface="Arial Narrow" pitchFamily="34" charset="0"/>
                <a:cs typeface="Arial" charset="0"/>
              </a:rPr>
              <a:t>bettered the goal paying 99.8 percent of commercial vendor payments within the Prompt Payment Act timelines preventing late payment interest penalties</a:t>
            </a:r>
          </a:p>
          <a:p>
            <a:pPr marL="640004" lvl="1" indent="-182804">
              <a:lnSpc>
                <a:spcPct val="80000"/>
              </a:lnSpc>
              <a:buFontTx/>
              <a:buChar char="•"/>
              <a:defRPr/>
            </a:pPr>
            <a:r>
              <a:rPr lang="en-US" sz="1400" dirty="0" smtClean="0">
                <a:latin typeface="Arial Narrow" pitchFamily="34" charset="0"/>
              </a:rPr>
              <a:t>VA paid 438,753 out of 439,682 invoices on time in February</a:t>
            </a:r>
          </a:p>
          <a:p>
            <a:pPr marL="640004" lvl="1" indent="-182804">
              <a:lnSpc>
                <a:spcPct val="80000"/>
              </a:lnSpc>
              <a:buFontTx/>
              <a:buChar char="•"/>
              <a:defRPr/>
            </a:pPr>
            <a:r>
              <a:rPr lang="en-US" sz="1400" dirty="0" smtClean="0">
                <a:latin typeface="Arial Narrow" pitchFamily="34" charset="0"/>
              </a:rPr>
              <a:t>VA paid 4,251,322 out of 4,262,151 invoices on time for the Rolling 12 Months</a:t>
            </a:r>
          </a:p>
          <a:p>
            <a:pPr marL="640004" lvl="1" indent="-182804">
              <a:lnSpc>
                <a:spcPct val="80000"/>
              </a:lnSpc>
              <a:buFontTx/>
              <a:buChar char="•"/>
              <a:defRPr/>
            </a:pPr>
            <a:r>
              <a:rPr lang="en-US" sz="1400" dirty="0" smtClean="0">
                <a:latin typeface="Arial Narrow" pitchFamily="34" charset="0"/>
              </a:rPr>
              <a:t>Total principal for commercial payments subject to </a:t>
            </a:r>
            <a:r>
              <a:rPr lang="en-US" sz="1400" dirty="0" err="1" smtClean="0">
                <a:latin typeface="Arial Narrow" pitchFamily="34" charset="0"/>
              </a:rPr>
              <a:t>PPA</a:t>
            </a:r>
            <a:r>
              <a:rPr lang="en-US" sz="1400" dirty="0" smtClean="0">
                <a:latin typeface="Arial Narrow" pitchFamily="34" charset="0"/>
              </a:rPr>
              <a:t> was $1.2B</a:t>
            </a:r>
          </a:p>
          <a:p>
            <a:pPr marL="640004" lvl="1" indent="-182804">
              <a:lnSpc>
                <a:spcPct val="80000"/>
              </a:lnSpc>
              <a:buFontTx/>
              <a:buChar char="•"/>
              <a:defRPr/>
            </a:pPr>
            <a:endParaRPr lang="en-US" sz="1400" dirty="0" smtClean="0">
              <a:latin typeface="Arial Narrow" pitchFamily="34" charset="0"/>
            </a:endParaRPr>
          </a:p>
          <a:p>
            <a:pPr marL="457014" indent="-457014" eaLnBrk="1" hangingPunct="1">
              <a:defRPr/>
            </a:pPr>
            <a:endParaRPr lang="en-US" sz="1200" b="1" dirty="0" smtClean="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Christopher Puryear, Auditor, VA Financial Services Center, (512) 460-5143</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Rodney Wood, Director, VA Financial Services Center, (512) 460-5000</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March 12, 2012</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Vendor Payment Timeliness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133669</TotalTime>
  <Words>1016</Words>
  <Application>Microsoft Office PowerPoint</Application>
  <PresentationFormat>On-screen Show (4:3)</PresentationFormat>
  <Paragraphs>279</Paragraphs>
  <Slides>10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Worksheet</vt:lpstr>
      <vt:lpstr>Slide 1</vt:lpstr>
      <vt:lpstr>Slide F  Training Status of Project Managers Assigned to Major Initiatives</vt:lpstr>
      <vt:lpstr>Slide 3</vt:lpstr>
      <vt:lpstr>Slide 4</vt:lpstr>
      <vt:lpstr>Slide 5</vt:lpstr>
      <vt:lpstr>Slide 6</vt:lpstr>
      <vt:lpstr>Slide 7</vt:lpstr>
      <vt:lpstr>Slide 8</vt:lpstr>
      <vt:lpstr>Slide 9</vt:lpstr>
      <vt:lpstr>Slide 10</vt:lpstr>
    </vt:vector>
  </TitlesOfParts>
  <Company>Department of Veterans Affairs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EIE Desktop Technologies</cp:lastModifiedBy>
  <cp:revision>393</cp:revision>
  <dcterms:created xsi:type="dcterms:W3CDTF">2011-01-25T19:25:14Z</dcterms:created>
  <dcterms:modified xsi:type="dcterms:W3CDTF">2012-03-14T19:43:21Z</dcterms:modified>
</cp:coreProperties>
</file>