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roxima Nova"/>
      <p:regular r:id="rId24"/>
      <p:bold r:id="rId25"/>
      <p:italic r:id="rId26"/>
      <p:boldItalic r:id="rId27"/>
    </p:embeddedFont>
    <p:embeddedFont>
      <p:font typeface="Work Sans ExtraBold"/>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1862C6-1D0D-4344-980C-B2D5E16E70DC}">
  <a:tblStyle styleId="{8B1862C6-1D0D-4344-980C-B2D5E16E70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WorkSansExtraBold-bold.fntdata"/><Relationship Id="rId27" Type="http://schemas.openxmlformats.org/officeDocument/2006/relationships/font" Target="fonts/ProximaNova-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WorkSansExtraBold-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department-of-veterans-affairs/caseflow/blob/master/app/models/docket_coordinator.rb#L33-L37"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department-of-veterans-affairs/caseflow/blob/master/app/models/docket_coordinator.rb#L33-L37"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department-of-veterans-affairs/caseflow/blob/master/app/models/docket_coordinator.rb#L33-L37"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4fd333ab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4fd333ab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03d89fb34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03d89fb34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03d89fb3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03d89fb3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Reference dashboard - https://query.prod.appeals.va.gov/dashboard/7</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Legacy breakdown</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 Tied to judge: 66% - 16, 028. General population: 34% - 8,378</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 Priority: 51%, Non priority: 49%</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400">
              <a:latin typeface="Proxima Nova"/>
              <a:ea typeface="Proxima Nova"/>
              <a:cs typeface="Proxima Nova"/>
              <a:sym typeface="Proxima Nova"/>
            </a:endParaRPr>
          </a:p>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Overall breakdown</a:t>
            </a:r>
            <a:endParaRPr sz="1400">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Priority (AOD, post-CAVC remands): 44% (15,173)</a:t>
            </a:r>
            <a:endParaRPr sz="1200">
              <a:solidFill>
                <a:schemeClr val="dk1"/>
              </a:solidFill>
              <a:latin typeface="Proxima Nova"/>
              <a:ea typeface="Proxima Nova"/>
              <a:cs typeface="Proxima Nova"/>
              <a:sym typeface="Proxima Nova"/>
            </a:endParaRPr>
          </a:p>
          <a:p>
            <a:pPr indent="-304800" lvl="0" marL="457200" rtl="0" algn="l">
              <a:spcBef>
                <a:spcPts val="0"/>
              </a:spcBef>
              <a:spcAft>
                <a:spcPts val="0"/>
              </a:spcAft>
              <a:buClr>
                <a:schemeClr val="dk1"/>
              </a:buClr>
              <a:buSzPts val="1200"/>
              <a:buFont typeface="Proxima Nova"/>
              <a:buChar char="●"/>
            </a:pPr>
            <a:r>
              <a:rPr lang="en" sz="1200">
                <a:solidFill>
                  <a:schemeClr val="dk1"/>
                </a:solidFill>
                <a:latin typeface="Proxima Nova"/>
                <a:ea typeface="Proxima Nova"/>
                <a:cs typeface="Proxima Nova"/>
                <a:sym typeface="Proxima Nova"/>
              </a:rPr>
              <a:t>Tied to a judge: 48.1% (16,586)</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AOD:</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Veteran is 75+</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Terminal illness</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Severe financial or emotional distress</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No differentiation within priority cases, they’re all prioritized to the same degree</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Non General population - Tied to a Judge</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Legacy hearings must be decided by judge who held hearing</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AOD post CAVC-remands must go to the same judge who issued the remand</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AMA hearing is preferred to go to judge who held it</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If Judge no longer works at the Board, Veteran must file a motion to waive right</a:t>
            </a:r>
            <a:endParaRPr sz="1200">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03d89fb34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03d89fb3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With those numbers in mind, here are the different levers available to easily make a change to the case distribution algorithm to meet your needs.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Batch size per attorney</a:t>
            </a:r>
            <a:r>
              <a:rPr lang="en" sz="1200">
                <a:solidFill>
                  <a:schemeClr val="dk1"/>
                </a:solidFill>
                <a:latin typeface="Proxima Nova"/>
                <a:ea typeface="Proxima Nova"/>
                <a:cs typeface="Proxima Nova"/>
                <a:sym typeface="Proxima Nova"/>
              </a:rPr>
              <a:t>: how many cases expected to be assigned to each attorney in a distribution. Used to calculate the total number of cases the VLJ receives when they request cases.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Direct review timeliness goal </a:t>
            </a:r>
            <a:r>
              <a:rPr lang="en" sz="1200">
                <a:solidFill>
                  <a:schemeClr val="dk1"/>
                </a:solidFill>
                <a:latin typeface="Proxima Nova"/>
                <a:ea typeface="Proxima Nova"/>
                <a:cs typeface="Proxima Nova"/>
                <a:sym typeface="Proxima Nova"/>
              </a:rPr>
              <a:t>and </a:t>
            </a:r>
            <a:r>
              <a:rPr b="1" lang="en" sz="1200">
                <a:solidFill>
                  <a:schemeClr val="dk1"/>
                </a:solidFill>
                <a:latin typeface="Proxima Nova"/>
                <a:ea typeface="Proxima Nova"/>
                <a:cs typeface="Proxima Nova"/>
                <a:sym typeface="Proxima Nova"/>
              </a:rPr>
              <a:t>Direct Review Distribution Due Date</a:t>
            </a:r>
            <a:r>
              <a:rPr lang="en" sz="1200">
                <a:solidFill>
                  <a:schemeClr val="dk1"/>
                </a:solidFill>
                <a:latin typeface="Proxima Nova"/>
                <a:ea typeface="Proxima Nova"/>
                <a:cs typeface="Proxima Nova"/>
                <a:sym typeface="Proxima Nova"/>
              </a:rPr>
              <a:t>: These two work together. Caseflow aims to distribute direct review cases on average by timeliness goal minus distribution due date. As you saw in the charts, we’ve seen these goals being met, but </a:t>
            </a:r>
            <a:r>
              <a:rPr lang="en" sz="1200">
                <a:solidFill>
                  <a:schemeClr val="dk1"/>
                </a:solidFill>
                <a:latin typeface="Proxima Nova"/>
                <a:ea typeface="Proxima Nova"/>
                <a:cs typeface="Proxima Nova"/>
                <a:sym typeface="Proxima Nova"/>
              </a:rPr>
              <a:t>they</a:t>
            </a:r>
            <a:r>
              <a:rPr lang="en" sz="1200">
                <a:solidFill>
                  <a:schemeClr val="dk1"/>
                </a:solidFill>
                <a:latin typeface="Proxima Nova"/>
                <a:ea typeface="Proxima Nova"/>
                <a:cs typeface="Proxima Nova"/>
                <a:sym typeface="Proxima Nova"/>
              </a:rPr>
              <a:t> are slowly creeping up as more AMA Direct Review appeals are being intaken.</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Minimum legacy docket proportion</a:t>
            </a:r>
            <a:r>
              <a:rPr lang="en" sz="1200">
                <a:solidFill>
                  <a:schemeClr val="dk1"/>
                </a:solidFill>
                <a:latin typeface="Proxima Nova"/>
                <a:ea typeface="Proxima Nova"/>
                <a:cs typeface="Proxima Nova"/>
                <a:sym typeface="Proxima Nova"/>
              </a:rPr>
              <a:t>: After priority appeals are distributed, this is the minimum percentage of legacy appeals in the distribution. This lever was set up to ensure that we continue to work legacy appeals, even as they become a smaller proportion of all appeals overall.</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Maximum direct review proportion</a:t>
            </a:r>
            <a:r>
              <a:rPr lang="en" sz="1200">
                <a:solidFill>
                  <a:schemeClr val="dk1"/>
                </a:solidFill>
                <a:latin typeface="Proxima Nova"/>
                <a:ea typeface="Proxima Nova"/>
                <a:cs typeface="Proxima Nova"/>
                <a:sym typeface="Proxima Nova"/>
              </a:rPr>
              <a:t>: After priority appeals are distributed, the maximum percentage of direct review appeals in the distribution. Even if there are many direct review appeals, we still want to work appeals from other dockets.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Interpolated direct review proportion adjustment</a:t>
            </a:r>
            <a:r>
              <a:rPr lang="en" sz="1200">
                <a:solidFill>
                  <a:schemeClr val="dk1"/>
                </a:solidFill>
                <a:latin typeface="Proxima Nova"/>
                <a:ea typeface="Proxima Nova"/>
                <a:cs typeface="Proxima Nova"/>
                <a:sym typeface="Proxima Nova"/>
              </a:rPr>
              <a:t>: This one is a bit complicated and we’ve attached a full slide deck to the email that goes </a:t>
            </a:r>
            <a:r>
              <a:rPr lang="en" sz="1200">
                <a:solidFill>
                  <a:schemeClr val="dk1"/>
                </a:solidFill>
                <a:latin typeface="Proxima Nova"/>
                <a:ea typeface="Proxima Nova"/>
                <a:cs typeface="Proxima Nova"/>
                <a:sym typeface="Proxima Nova"/>
              </a:rPr>
              <a:t>further</a:t>
            </a:r>
            <a:r>
              <a:rPr lang="en" sz="1200">
                <a:solidFill>
                  <a:schemeClr val="dk1"/>
                </a:solidFill>
                <a:latin typeface="Proxima Nova"/>
                <a:ea typeface="Proxima Nova"/>
                <a:cs typeface="Proxima Nova"/>
                <a:sym typeface="Proxima Nova"/>
              </a:rPr>
              <a:t> in depth about this. To calculate the proportion of direct review appeals included in distributions, we use the rate of incoming direct review appeals in the past year, </a:t>
            </a:r>
            <a:r>
              <a:rPr lang="en" sz="1200">
                <a:solidFill>
                  <a:schemeClr val="dk1"/>
                </a:solidFill>
                <a:latin typeface="Proxima Nova"/>
                <a:ea typeface="Proxima Nova"/>
                <a:cs typeface="Proxima Nova"/>
                <a:sym typeface="Proxima Nova"/>
              </a:rPr>
              <a:t>multiplied</a:t>
            </a:r>
            <a:r>
              <a:rPr lang="en" sz="1200">
                <a:solidFill>
                  <a:schemeClr val="dk1"/>
                </a:solidFill>
                <a:latin typeface="Proxima Nova"/>
                <a:ea typeface="Proxima Nova"/>
                <a:cs typeface="Proxima Nova"/>
                <a:sym typeface="Proxima Nova"/>
              </a:rPr>
              <a:t> by this adjustment factor, so that the amount of direct </a:t>
            </a:r>
            <a:r>
              <a:rPr lang="en" sz="1200">
                <a:solidFill>
                  <a:schemeClr val="dk1"/>
                </a:solidFill>
                <a:latin typeface="Proxima Nova"/>
                <a:ea typeface="Proxima Nova"/>
                <a:cs typeface="Proxima Nova"/>
                <a:sym typeface="Proxima Nova"/>
              </a:rPr>
              <a:t>review</a:t>
            </a:r>
            <a:r>
              <a:rPr lang="en" sz="1200">
                <a:solidFill>
                  <a:schemeClr val="dk1"/>
                </a:solidFill>
                <a:latin typeface="Proxima Nova"/>
                <a:ea typeface="Proxima Nova"/>
                <a:cs typeface="Proxima Nova"/>
                <a:sym typeface="Proxima Nova"/>
              </a:rPr>
              <a:t> </a:t>
            </a:r>
            <a:r>
              <a:rPr lang="en" sz="1200">
                <a:solidFill>
                  <a:schemeClr val="dk1"/>
                </a:solidFill>
                <a:latin typeface="Proxima Nova"/>
                <a:ea typeface="Proxima Nova"/>
                <a:cs typeface="Proxima Nova"/>
                <a:sym typeface="Proxima Nova"/>
              </a:rPr>
              <a:t>appeals</a:t>
            </a:r>
            <a:r>
              <a:rPr lang="en" sz="1200">
                <a:solidFill>
                  <a:schemeClr val="dk1"/>
                </a:solidFill>
                <a:latin typeface="Proxima Nova"/>
                <a:ea typeface="Proxima Nova"/>
                <a:cs typeface="Proxima Nova"/>
                <a:sym typeface="Proxima Nova"/>
              </a:rPr>
              <a:t> that are being worked is not 0, but proportional to the incoming rate. Generally, increasing this lever means more direct review appeals will be worked, decreasing it means fewer direct review appeals will be worked. However, if the proportion of due direct review appeals is greater than this rate, that proportion will be used instead.</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Code here - </a:t>
            </a:r>
            <a:r>
              <a:rPr lang="en" sz="1200" u="sng">
                <a:solidFill>
                  <a:schemeClr val="hlink"/>
                </a:solidFill>
                <a:latin typeface="Proxima Nova"/>
                <a:ea typeface="Proxima Nova"/>
                <a:cs typeface="Proxima Nova"/>
                <a:sym typeface="Proxima Nova"/>
                <a:hlinkClick r:id="rId2"/>
              </a:rPr>
              <a:t>https://github.com/department-of-veterans-affairs/caseflow/blob/master/app/models/docket_coordinator.rb#L33-L37</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The following slides will dig into the Direct Review proportion calculation further</a:t>
            </a:r>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0c1b17b9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0c1b17b9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With those numbers in mind, here are the different levers available to easily make a change to the case distribution algorithm to meet your needs.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Batch size per attorney</a:t>
            </a:r>
            <a:r>
              <a:rPr lang="en" sz="1200">
                <a:solidFill>
                  <a:schemeClr val="dk1"/>
                </a:solidFill>
                <a:latin typeface="Proxima Nova"/>
                <a:ea typeface="Proxima Nova"/>
                <a:cs typeface="Proxima Nova"/>
                <a:sym typeface="Proxima Nova"/>
              </a:rPr>
              <a:t>: how many cases expected to be assigned to each attorney in a distribution. Used to calculate the total number of cases the VLJ receives when they request cases.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Direct review timeliness goal </a:t>
            </a:r>
            <a:r>
              <a:rPr lang="en" sz="1200">
                <a:solidFill>
                  <a:schemeClr val="dk1"/>
                </a:solidFill>
                <a:latin typeface="Proxima Nova"/>
                <a:ea typeface="Proxima Nova"/>
                <a:cs typeface="Proxima Nova"/>
                <a:sym typeface="Proxima Nova"/>
              </a:rPr>
              <a:t>and </a:t>
            </a:r>
            <a:r>
              <a:rPr b="1" lang="en" sz="1200">
                <a:solidFill>
                  <a:schemeClr val="dk1"/>
                </a:solidFill>
                <a:latin typeface="Proxima Nova"/>
                <a:ea typeface="Proxima Nova"/>
                <a:cs typeface="Proxima Nova"/>
                <a:sym typeface="Proxima Nova"/>
              </a:rPr>
              <a:t>Direct Review Distribution Due Date</a:t>
            </a:r>
            <a:r>
              <a:rPr lang="en" sz="1200">
                <a:solidFill>
                  <a:schemeClr val="dk1"/>
                </a:solidFill>
                <a:latin typeface="Proxima Nova"/>
                <a:ea typeface="Proxima Nova"/>
                <a:cs typeface="Proxima Nova"/>
                <a:sym typeface="Proxima Nova"/>
              </a:rPr>
              <a:t>: These two work together. Caseflow aims to distribute direct review cases on average by timeliness goal minus distribution due date. As you saw in the charts, we’ve seen these goals being met, but they are slowly creeping up as more AMA Direct Review appeals are being intaken.</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Minimum legacy docket proportion</a:t>
            </a:r>
            <a:r>
              <a:rPr lang="en" sz="1200">
                <a:solidFill>
                  <a:schemeClr val="dk1"/>
                </a:solidFill>
                <a:latin typeface="Proxima Nova"/>
                <a:ea typeface="Proxima Nova"/>
                <a:cs typeface="Proxima Nova"/>
                <a:sym typeface="Proxima Nova"/>
              </a:rPr>
              <a:t>: After priority appeals are distributed, this is the minimum percentage of legacy appeals in the distribution. This lever was set up to ensure that we continue to work legacy appeals, even as they become a smaller proportion of all appeals overall.</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Maximum direct review proportion</a:t>
            </a:r>
            <a:r>
              <a:rPr lang="en" sz="1200">
                <a:solidFill>
                  <a:schemeClr val="dk1"/>
                </a:solidFill>
                <a:latin typeface="Proxima Nova"/>
                <a:ea typeface="Proxima Nova"/>
                <a:cs typeface="Proxima Nova"/>
                <a:sym typeface="Proxima Nova"/>
              </a:rPr>
              <a:t>: After priority appeals are distributed, the maximum percentage of direct review appeals in the distribution. Even if there are many direct review appeals, we still want to work appeals from other dockets.</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dk1"/>
                </a:solidFill>
                <a:latin typeface="Proxima Nova"/>
                <a:ea typeface="Proxima Nova"/>
                <a:cs typeface="Proxima Nova"/>
                <a:sym typeface="Proxima Nova"/>
              </a:rPr>
              <a:t>Interpolated direct review proportion adjustment</a:t>
            </a:r>
            <a:r>
              <a:rPr lang="en" sz="1200">
                <a:solidFill>
                  <a:schemeClr val="dk1"/>
                </a:solidFill>
                <a:latin typeface="Proxima Nova"/>
                <a:ea typeface="Proxima Nova"/>
                <a:cs typeface="Proxima Nova"/>
                <a:sym typeface="Proxima Nova"/>
              </a:rPr>
              <a:t>: This one is a bit complicated and we’ve attached a full slide deck to the email that goes further in depth about this. To calculate the proportion of direct review appeals included in distributions, we use the rate of incoming direct review appeals in the past year, multiplied by this adjustment factor, so that the amount of direct review appeals that are being worked is not 0, but proportional to the incoming rate. Generally, increasing this lever means more direct review appeals will be worked, decreasing it means fewer direct review appeals will be worked. However, if the proportion of due direct review appeals is greater than this rate, that proportion will be used instead.</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Code here - </a:t>
            </a:r>
            <a:r>
              <a:rPr lang="en" sz="1200" u="sng">
                <a:solidFill>
                  <a:schemeClr val="hlink"/>
                </a:solidFill>
                <a:latin typeface="Proxima Nova"/>
                <a:ea typeface="Proxima Nova"/>
                <a:cs typeface="Proxima Nova"/>
                <a:sym typeface="Proxima Nova"/>
                <a:hlinkClick r:id="rId2"/>
              </a:rPr>
              <a:t>https://github.com/department-of-veterans-affairs/caseflow/blob/master/app/models/docket_coordinator.rb#L33-L37</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1"/>
                </a:solidFill>
                <a:latin typeface="Proxima Nova"/>
                <a:ea typeface="Proxima Nova"/>
                <a:cs typeface="Proxima Nova"/>
                <a:sym typeface="Proxima Nova"/>
              </a:rPr>
              <a:t>The following slides will dig into the Direct Review proportion calculation further</a:t>
            </a:r>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7305c4e8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7305c4e8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Due to the timeliness goal, the proportion of cases to distribute from the Direct Review docket is calculated differently. We distribute appeals from the docket sufficient to meet the goal, instead of proportionally.</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The direct review proportion is bounded by both a minimum and a maximum. The minimum is the pacesetting proportion and the maximum is the Maximum direct review proportion. As we saw on the </a:t>
            </a:r>
            <a:r>
              <a:rPr lang="en" sz="1200">
                <a:latin typeface="Proxima Nova"/>
                <a:ea typeface="Proxima Nova"/>
                <a:cs typeface="Proxima Nova"/>
                <a:sym typeface="Proxima Nova"/>
              </a:rPr>
              <a:t>previous</a:t>
            </a:r>
            <a:r>
              <a:rPr lang="en" sz="1200">
                <a:latin typeface="Proxima Nova"/>
                <a:ea typeface="Proxima Nova"/>
                <a:cs typeface="Proxima Nova"/>
                <a:sym typeface="Proxima Nova"/>
              </a:rPr>
              <a:t> slide, both of those are </a:t>
            </a:r>
            <a:r>
              <a:rPr b="1" lang="en" sz="1200">
                <a:latin typeface="Proxima Nova"/>
                <a:ea typeface="Proxima Nova"/>
                <a:cs typeface="Proxima Nova"/>
                <a:sym typeface="Proxima Nova"/>
              </a:rPr>
              <a:t>levers</a:t>
            </a:r>
            <a:r>
              <a:rPr lang="en" sz="1200">
                <a:latin typeface="Proxima Nova"/>
                <a:ea typeface="Proxima Nova"/>
                <a:cs typeface="Proxima Nova"/>
                <a:sym typeface="Proxima Nova"/>
              </a:rPr>
              <a:t> we can adjust.</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If the </a:t>
            </a:r>
            <a:r>
              <a:rPr b="1" lang="en" sz="1200">
                <a:latin typeface="Proxima Nova"/>
                <a:ea typeface="Proxima Nova"/>
                <a:cs typeface="Proxima Nova"/>
                <a:sym typeface="Proxima Nova"/>
              </a:rPr>
              <a:t>steady state proportion</a:t>
            </a:r>
            <a:r>
              <a:rPr lang="en" sz="1200">
                <a:latin typeface="Proxima Nova"/>
                <a:ea typeface="Proxima Nova"/>
                <a:cs typeface="Proxima Nova"/>
                <a:sym typeface="Proxima Nova"/>
              </a:rPr>
              <a:t>, the actual proportion of due direct reviews right now is within those limits,</a:t>
            </a:r>
            <a:r>
              <a:rPr b="1" lang="en" sz="1200">
                <a:latin typeface="Proxima Nova"/>
                <a:ea typeface="Proxima Nova"/>
                <a:cs typeface="Proxima Nova"/>
                <a:sym typeface="Proxima Nova"/>
              </a:rPr>
              <a:t> the direct review proportion will be set to the steady state proportion.</a:t>
            </a:r>
            <a:endParaRPr b="1"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If </a:t>
            </a:r>
            <a:r>
              <a:rPr b="1" lang="en" sz="1200">
                <a:latin typeface="Proxima Nova"/>
                <a:ea typeface="Proxima Nova"/>
                <a:cs typeface="Proxima Nova"/>
                <a:sym typeface="Proxima Nova"/>
              </a:rPr>
              <a:t>the steady state proportion</a:t>
            </a:r>
            <a:r>
              <a:rPr lang="en" sz="1200">
                <a:latin typeface="Proxima Nova"/>
                <a:ea typeface="Proxima Nova"/>
                <a:cs typeface="Proxima Nova"/>
                <a:sym typeface="Proxima Nova"/>
              </a:rPr>
              <a:t> is lower than the </a:t>
            </a:r>
            <a:r>
              <a:rPr b="1" lang="en" sz="1200">
                <a:latin typeface="Proxima Nova"/>
                <a:ea typeface="Proxima Nova"/>
                <a:cs typeface="Proxima Nova"/>
                <a:sym typeface="Proxima Nova"/>
              </a:rPr>
              <a:t>pacesetting proportion</a:t>
            </a:r>
            <a:r>
              <a:rPr lang="en" sz="1200">
                <a:latin typeface="Proxima Nova"/>
                <a:ea typeface="Proxima Nova"/>
                <a:cs typeface="Proxima Nova"/>
                <a:sym typeface="Proxima Nova"/>
              </a:rPr>
              <a:t>, </a:t>
            </a:r>
            <a:r>
              <a:rPr b="1" lang="en" sz="1200">
                <a:latin typeface="Proxima Nova"/>
                <a:ea typeface="Proxima Nova"/>
                <a:cs typeface="Proxima Nova"/>
                <a:sym typeface="Proxima Nova"/>
              </a:rPr>
              <a:t>the direct review proportion will be set to the pacesetting </a:t>
            </a:r>
            <a:r>
              <a:rPr b="1" lang="en" sz="1200">
                <a:latin typeface="Proxima Nova"/>
                <a:ea typeface="Proxima Nova"/>
                <a:cs typeface="Proxima Nova"/>
                <a:sym typeface="Proxima Nova"/>
              </a:rPr>
              <a:t>proportion</a:t>
            </a:r>
            <a:r>
              <a:rPr b="1" lang="en" sz="1200">
                <a:latin typeface="Proxima Nova"/>
                <a:ea typeface="Proxima Nova"/>
                <a:cs typeface="Proxima Nova"/>
                <a:sym typeface="Proxima Nova"/>
              </a:rPr>
              <a:t>.</a:t>
            </a:r>
            <a:endParaRPr b="1"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If the either the </a:t>
            </a:r>
            <a:r>
              <a:rPr b="1" lang="en" sz="1200">
                <a:latin typeface="Proxima Nova"/>
                <a:ea typeface="Proxima Nova"/>
                <a:cs typeface="Proxima Nova"/>
                <a:sym typeface="Proxima Nova"/>
              </a:rPr>
              <a:t>steady </a:t>
            </a:r>
            <a:r>
              <a:rPr b="1" lang="en" sz="1200">
                <a:latin typeface="Proxima Nova"/>
                <a:ea typeface="Proxima Nova"/>
                <a:cs typeface="Proxima Nova"/>
                <a:sym typeface="Proxima Nova"/>
              </a:rPr>
              <a:t>state</a:t>
            </a:r>
            <a:r>
              <a:rPr lang="en" sz="1200">
                <a:latin typeface="Proxima Nova"/>
                <a:ea typeface="Proxima Nova"/>
                <a:cs typeface="Proxima Nova"/>
                <a:sym typeface="Proxima Nova"/>
              </a:rPr>
              <a:t> or the </a:t>
            </a:r>
            <a:r>
              <a:rPr b="1" lang="en" sz="1200">
                <a:latin typeface="Proxima Nova"/>
                <a:ea typeface="Proxima Nova"/>
                <a:cs typeface="Proxima Nova"/>
                <a:sym typeface="Proxima Nova"/>
              </a:rPr>
              <a:t>pacesetting proportions</a:t>
            </a:r>
            <a:r>
              <a:rPr lang="en" sz="1200">
                <a:latin typeface="Proxima Nova"/>
                <a:ea typeface="Proxima Nova"/>
                <a:cs typeface="Proxima Nova"/>
                <a:sym typeface="Proxima Nova"/>
              </a:rPr>
              <a:t> are above the </a:t>
            </a:r>
            <a:r>
              <a:rPr b="1" lang="en" sz="1200">
                <a:latin typeface="Proxima Nova"/>
                <a:ea typeface="Proxima Nova"/>
                <a:cs typeface="Proxima Nova"/>
                <a:sym typeface="Proxima Nova"/>
              </a:rPr>
              <a:t>maximum direct review proportion</a:t>
            </a:r>
            <a:r>
              <a:rPr lang="en" sz="1200">
                <a:latin typeface="Proxima Nova"/>
                <a:ea typeface="Proxima Nova"/>
                <a:cs typeface="Proxima Nova"/>
                <a:sym typeface="Proxima Nova"/>
              </a:rPr>
              <a:t> - we have not hit this limit yet - </a:t>
            </a:r>
            <a:r>
              <a:rPr b="1" lang="en" sz="1200">
                <a:latin typeface="Proxima Nova"/>
                <a:ea typeface="Proxima Nova"/>
                <a:cs typeface="Proxima Nova"/>
                <a:sym typeface="Proxima Nova"/>
              </a:rPr>
              <a:t>the direct review proportion will be set to that maximum.</a:t>
            </a:r>
            <a:endParaRPr b="1"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Code: </a:t>
            </a:r>
            <a:r>
              <a:rPr lang="en" sz="1200" u="sng">
                <a:solidFill>
                  <a:schemeClr val="hlink"/>
                </a:solidFill>
                <a:latin typeface="Proxima Nova"/>
                <a:ea typeface="Proxima Nova"/>
                <a:cs typeface="Proxima Nova"/>
                <a:sym typeface="Proxima Nova"/>
                <a:hlinkClick r:id="rId2"/>
              </a:rPr>
              <a:t>https://github.com/department-of-veterans-affairs/caseflow/blob/master/app/models/docket_coordinator.rb#L33-L37</a:t>
            </a:r>
            <a:endParaRPr sz="1200">
              <a:latin typeface="Proxima Nova"/>
              <a:ea typeface="Proxima Nova"/>
              <a:cs typeface="Proxima Nova"/>
              <a:sym typeface="Proxima Nova"/>
            </a:endParaRPr>
          </a:p>
          <a:p>
            <a:pPr indent="0" lvl="0" marL="0" rtl="0" algn="l">
              <a:lnSpc>
                <a:spcPct val="142857"/>
              </a:lnSpc>
              <a:spcBef>
                <a:spcPts val="0"/>
              </a:spcBef>
              <a:spcAft>
                <a:spcPts val="0"/>
              </a:spcAft>
              <a:buNone/>
            </a:pPr>
            <a:r>
              <a:rPr lang="en" sz="900">
                <a:solidFill>
                  <a:srgbClr val="24292E"/>
                </a:solidFill>
                <a:highlight>
                  <a:srgbClr val="FFFFFF"/>
                </a:highlight>
                <a:latin typeface="Courier New"/>
                <a:ea typeface="Courier New"/>
                <a:cs typeface="Courier New"/>
                <a:sym typeface="Courier New"/>
              </a:rPr>
              <a:t>direct_review_proportion = (direct_review_due_count.to_f / docket_margin_net_of_priority)</a:t>
            </a:r>
            <a:endParaRPr sz="900">
              <a:solidFill>
                <a:srgbClr val="24292E"/>
              </a:solidFill>
              <a:highlight>
                <a:srgbClr val="FFFFFF"/>
              </a:highlight>
              <a:latin typeface="Courier New"/>
              <a:ea typeface="Courier New"/>
              <a:cs typeface="Courier New"/>
              <a:sym typeface="Courier New"/>
            </a:endParaRPr>
          </a:p>
          <a:p>
            <a:pPr indent="0" lvl="0" marL="0" rtl="0" algn="l">
              <a:lnSpc>
                <a:spcPct val="142857"/>
              </a:lnSpc>
              <a:spcBef>
                <a:spcPts val="0"/>
              </a:spcBef>
              <a:spcAft>
                <a:spcPts val="0"/>
              </a:spcAft>
              <a:buNone/>
            </a:pPr>
            <a:r>
              <a:rPr lang="en" sz="900">
                <a:solidFill>
                  <a:srgbClr val="24292E"/>
                </a:solidFill>
                <a:highlight>
                  <a:srgbClr val="FFFFFF"/>
                </a:highlight>
                <a:latin typeface="Courier New"/>
                <a:ea typeface="Courier New"/>
                <a:cs typeface="Courier New"/>
                <a:sym typeface="Courier New"/>
              </a:rPr>
              <a:t>     .clamp(interpolated_minimum_direct_review_proportion, MAXIMUM_DIRECT_REVIEW_PROPORTION)</a:t>
            </a:r>
            <a:endParaRPr sz="1200">
              <a:latin typeface="Proxima Nova"/>
              <a:ea typeface="Proxima Nova"/>
              <a:cs typeface="Proxima Nova"/>
              <a:sym typeface="Proxima No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7305c4e8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7305c4e8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7305c4e8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7305c4e8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1e6151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1e6151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03d89fb3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03d89fb3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03d89fb3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03d89fb3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03d89fb3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03d89fb3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Examples of blocking tasks:</a:t>
            </a:r>
            <a:r>
              <a:rPr lang="en" sz="1200">
                <a:latin typeface="Proxima Nova"/>
                <a:ea typeface="Proxima Nova"/>
                <a:cs typeface="Proxima Nova"/>
                <a:sym typeface="Proxima Nova"/>
              </a:rPr>
              <a:t> CongressionalInterest, ExtensionRequest, FOIA, if Hearing is open that will block, privacy complaint, transcription, translation, POAmailtask</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Follow legal requirements, don’t want to disrupt workflows that have already began</a:t>
            </a:r>
            <a:endParaRPr sz="1200">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0a548ea3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0a548ea3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0a548ea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0a548ea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Code: https://github.com/department-of-veterans-affairs/caseflow/blob/master/app/jobs/push_priority_appeals_to_judges_job.rb</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 </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Priority push distributions was added to Caseflow in September 2020. With the goal of clearing priority case inventory on a timely basis, the priority case distribution:</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appeals to available VLJs automatically every Monday at 8am EST</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the appeals evenly across VLJs over the course of a month</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cases without limit to VLJs</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03d89fb34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03d89fb34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03d89fb34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03d89fb34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4fd333ab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4fd333ab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Note that this does not include the priority case distributions via push feature that was added to Caseflow in September 2020. With the goal of clearing priority case inventory on a timely basis, the priority case distribution:</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appeals to available VLJs automatically every Monday at 8am EST</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the appeals evenly across VLJs over the course of a month</a:t>
            </a:r>
            <a:endParaRPr sz="1200">
              <a:latin typeface="Proxima Nova"/>
              <a:ea typeface="Proxima Nova"/>
              <a:cs typeface="Proxima Nova"/>
              <a:sym typeface="Proxima Nova"/>
            </a:endParaRPr>
          </a:p>
          <a:p>
            <a:pPr indent="-304800" lvl="0" marL="457200" rtl="0" algn="l">
              <a:spcBef>
                <a:spcPts val="0"/>
              </a:spcBef>
              <a:spcAft>
                <a:spcPts val="0"/>
              </a:spcAft>
              <a:buSzPts val="1200"/>
              <a:buFont typeface="Proxima Nova"/>
              <a:buChar char="●"/>
            </a:pPr>
            <a:r>
              <a:rPr lang="en" sz="1200">
                <a:latin typeface="Proxima Nova"/>
                <a:ea typeface="Proxima Nova"/>
                <a:cs typeface="Proxima Nova"/>
                <a:sym typeface="Proxima Nova"/>
              </a:rPr>
              <a:t>Distributes cases without limit to VLJs</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a:p>
            <a:pPr indent="0" lvl="0" marL="0" rtl="0" algn="l">
              <a:spcBef>
                <a:spcPts val="0"/>
              </a:spcBef>
              <a:spcAft>
                <a:spcPts val="0"/>
              </a:spcAft>
              <a:buNone/>
            </a:pPr>
            <a:r>
              <a:t/>
            </a:r>
            <a:endParaRPr sz="1200">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howMasterSp="0">
  <p:cSld name="Presentation 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2286"/>
            <a:ext cx="6858000" cy="5143500"/>
          </a:xfrm>
          <a:prstGeom prst="rect">
            <a:avLst/>
          </a:prstGeom>
          <a:noFill/>
          <a:ln>
            <a:noFill/>
          </a:ln>
        </p:spPr>
      </p:pic>
      <p:pic>
        <p:nvPicPr>
          <p:cNvPr descr="Enterprise Program Management Office icon" id="12" name="Google Shape;12;p2"/>
          <p:cNvPicPr preferRelativeResize="0"/>
          <p:nvPr/>
        </p:nvPicPr>
        <p:blipFill rotWithShape="1">
          <a:blip r:embed="rId3">
            <a:alphaModFix/>
          </a:blip>
          <a:srcRect b="0" l="0" r="0" t="0"/>
          <a:stretch/>
        </p:blipFill>
        <p:spPr>
          <a:xfrm>
            <a:off x="939800" y="479764"/>
            <a:ext cx="829818" cy="829818"/>
          </a:xfrm>
          <a:prstGeom prst="rect">
            <a:avLst/>
          </a:prstGeom>
          <a:noFill/>
          <a:ln>
            <a:noFill/>
          </a:ln>
        </p:spPr>
      </p:pic>
      <p:sp>
        <p:nvSpPr>
          <p:cNvPr id="13" name="Google Shape;13;p2"/>
          <p:cNvSpPr txBox="1"/>
          <p:nvPr>
            <p:ph type="title"/>
          </p:nvPr>
        </p:nvSpPr>
        <p:spPr>
          <a:xfrm>
            <a:off x="2161540" y="748976"/>
            <a:ext cx="4355100" cy="6441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175594"/>
              </a:buClr>
              <a:buSzPts val="3000"/>
              <a:buFont typeface="Calibri"/>
              <a:buNone/>
              <a:defRPr sz="3000" cap="none">
                <a:solidFill>
                  <a:srgbClr val="17559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2162175" y="1423882"/>
            <a:ext cx="43545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2200"/>
              <a:buNone/>
              <a:defRPr b="1" sz="2200"/>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2"/>
          <p:cNvSpPr txBox="1"/>
          <p:nvPr>
            <p:ph idx="2" type="body"/>
          </p:nvPr>
        </p:nvSpPr>
        <p:spPr>
          <a:xfrm>
            <a:off x="2162175" y="1724325"/>
            <a:ext cx="4354500" cy="274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2000"/>
              <a:buNone/>
              <a:defRPr i="1" sz="2000">
                <a:solidFill>
                  <a:srgbClr val="1F1F1F"/>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2"/>
          <p:cNvSpPr txBox="1"/>
          <p:nvPr>
            <p:ph idx="3" type="body"/>
          </p:nvPr>
        </p:nvSpPr>
        <p:spPr>
          <a:xfrm>
            <a:off x="2162175" y="2017391"/>
            <a:ext cx="4354500" cy="276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2000"/>
              <a:buNone/>
              <a:defRPr sz="2000">
                <a:solidFill>
                  <a:srgbClr val="1F1F1F"/>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2"/>
          <p:cNvSpPr txBox="1"/>
          <p:nvPr>
            <p:ph idx="4" type="body"/>
          </p:nvPr>
        </p:nvSpPr>
        <p:spPr>
          <a:xfrm>
            <a:off x="2162175" y="2507890"/>
            <a:ext cx="2980800" cy="1851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75594"/>
              </a:buClr>
              <a:buSzPts val="1600"/>
              <a:buFont typeface="Arial"/>
              <a:buNone/>
              <a:defRPr sz="1600">
                <a:solidFill>
                  <a:srgbClr val="175594"/>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5" type="body"/>
          </p:nvPr>
        </p:nvSpPr>
        <p:spPr>
          <a:xfrm>
            <a:off x="2162175" y="2721340"/>
            <a:ext cx="2989200" cy="198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75594"/>
              </a:buClr>
              <a:buSzPts val="1600"/>
              <a:buNone/>
              <a:defRPr sz="1600">
                <a:solidFill>
                  <a:srgbClr val="175594"/>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6" type="body"/>
          </p:nvPr>
        </p:nvSpPr>
        <p:spPr>
          <a:xfrm>
            <a:off x="2162175" y="3024151"/>
            <a:ext cx="2495400" cy="150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898989"/>
              </a:buClr>
              <a:buSzPts val="1200"/>
              <a:buNone/>
              <a:defRPr sz="1200">
                <a:solidFill>
                  <a:srgbClr val="898989"/>
                </a:solidFill>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and Seal for U.S. Department of Veterans Affairs, Office of Information and Technology, Enterprise Program Management Office." id="20" name="Google Shape;20;p2"/>
          <p:cNvPicPr preferRelativeResize="0"/>
          <p:nvPr/>
        </p:nvPicPr>
        <p:blipFill rotWithShape="1">
          <a:blip r:embed="rId4">
            <a:alphaModFix/>
          </a:blip>
          <a:srcRect b="0" l="0" r="0" t="0"/>
          <a:stretch/>
        </p:blipFill>
        <p:spPr>
          <a:xfrm>
            <a:off x="5284082" y="4151912"/>
            <a:ext cx="2547886" cy="5897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5" name="Shape 85"/>
        <p:cNvGrpSpPr/>
        <p:nvPr/>
      </p:nvGrpSpPr>
      <p:grpSpPr>
        <a:xfrm>
          <a:off x="0" y="0"/>
          <a:ext cx="0" cy="0"/>
          <a:chOff x="0" y="0"/>
          <a:chExt cx="0" cy="0"/>
        </a:xfrm>
      </p:grpSpPr>
      <p:sp>
        <p:nvSpPr>
          <p:cNvPr id="86" name="Google Shape;86;p11"/>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2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1"/>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9" name="Google Shape;89;p11"/>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Slide">
  <p:cSld name="Call Out Slide">
    <p:spTree>
      <p:nvGrpSpPr>
        <p:cNvPr id="90" name="Shape 90"/>
        <p:cNvGrpSpPr/>
        <p:nvPr/>
      </p:nvGrpSpPr>
      <p:grpSpPr>
        <a:xfrm>
          <a:off x="0" y="0"/>
          <a:ext cx="0" cy="0"/>
          <a:chOff x="0" y="0"/>
          <a:chExt cx="0" cy="0"/>
        </a:xfrm>
      </p:grpSpPr>
      <p:sp>
        <p:nvSpPr>
          <p:cNvPr id="91" name="Google Shape;91;p12"/>
          <p:cNvSpPr txBox="1"/>
          <p:nvPr>
            <p:ph type="title"/>
          </p:nvPr>
        </p:nvSpPr>
        <p:spPr>
          <a:xfrm>
            <a:off x="623888" y="1664269"/>
            <a:ext cx="7886700" cy="940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1F1F1F"/>
              </a:buClr>
              <a:buSzPts val="3600"/>
              <a:buFont typeface="Calibri"/>
              <a:buNone/>
              <a:defRPr b="1" i="0" sz="360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2"/>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12"/>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Questions">
    <p:spTree>
      <p:nvGrpSpPr>
        <p:cNvPr id="95" name="Shape 95"/>
        <p:cNvGrpSpPr/>
        <p:nvPr/>
      </p:nvGrpSpPr>
      <p:grpSpPr>
        <a:xfrm>
          <a:off x="0" y="0"/>
          <a:ext cx="0" cy="0"/>
          <a:chOff x="0" y="0"/>
          <a:chExt cx="0" cy="0"/>
        </a:xfrm>
      </p:grpSpPr>
      <p:pic>
        <p:nvPicPr>
          <p:cNvPr id="96" name="Google Shape;96;p1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97" name="Google Shape;97;p13"/>
          <p:cNvSpPr txBox="1"/>
          <p:nvPr>
            <p:ph type="title"/>
          </p:nvPr>
        </p:nvSpPr>
        <p:spPr>
          <a:xfrm>
            <a:off x="623888" y="1664269"/>
            <a:ext cx="7886700" cy="940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1F1F1F"/>
              </a:buClr>
              <a:buSzPts val="4000"/>
              <a:buFont typeface="Calibri"/>
              <a:buNone/>
              <a:defRPr b="1" i="0" sz="400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3"/>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w/ Content">
  <p:cSld name="Questions w/ Content">
    <p:spTree>
      <p:nvGrpSpPr>
        <p:cNvPr id="99" name="Shape 99"/>
        <p:cNvGrpSpPr/>
        <p:nvPr/>
      </p:nvGrpSpPr>
      <p:grpSpPr>
        <a:xfrm>
          <a:off x="0" y="0"/>
          <a:ext cx="0" cy="0"/>
          <a:chOff x="0" y="0"/>
          <a:chExt cx="0" cy="0"/>
        </a:xfrm>
      </p:grpSpPr>
      <p:pic>
        <p:nvPicPr>
          <p:cNvPr id="100" name="Google Shape;100;p1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1" name="Google Shape;101;p14"/>
          <p:cNvSpPr txBox="1"/>
          <p:nvPr>
            <p:ph type="title"/>
          </p:nvPr>
        </p:nvSpPr>
        <p:spPr>
          <a:xfrm>
            <a:off x="628650" y="768453"/>
            <a:ext cx="7886700" cy="994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1F1F1F"/>
              </a:buClr>
              <a:buSzPts val="4000"/>
              <a:buFont typeface="Calibri"/>
              <a:buNone/>
              <a:defRPr b="1" i="0" sz="400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 type="body"/>
          </p:nvPr>
        </p:nvSpPr>
        <p:spPr>
          <a:xfrm>
            <a:off x="628650" y="1762125"/>
            <a:ext cx="7886700" cy="1905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1F1F1F"/>
              </a:buClr>
              <a:buSzPts val="2400"/>
              <a:buNone/>
              <a:defRPr/>
            </a:lvl1pPr>
            <a:lvl2pPr indent="-228600" lvl="1" marL="914400" algn="ctr">
              <a:lnSpc>
                <a:spcPct val="90000"/>
              </a:lnSpc>
              <a:spcBef>
                <a:spcPts val="500"/>
              </a:spcBef>
              <a:spcAft>
                <a:spcPts val="0"/>
              </a:spcAft>
              <a:buClr>
                <a:srgbClr val="1F1F1F"/>
              </a:buClr>
              <a:buSzPts val="2400"/>
              <a:buNone/>
              <a:defRPr/>
            </a:lvl2pPr>
            <a:lvl3pPr indent="-228600" lvl="2" marL="1371600" algn="ctr">
              <a:lnSpc>
                <a:spcPct val="90000"/>
              </a:lnSpc>
              <a:spcBef>
                <a:spcPts val="500"/>
              </a:spcBef>
              <a:spcAft>
                <a:spcPts val="0"/>
              </a:spcAft>
              <a:buClr>
                <a:srgbClr val="1F1F1F"/>
              </a:buClr>
              <a:buSzPts val="2400"/>
              <a:buNone/>
              <a:defRPr/>
            </a:lvl3pPr>
            <a:lvl4pPr indent="-228600" lvl="3" marL="1828800" algn="ctr">
              <a:lnSpc>
                <a:spcPct val="90000"/>
              </a:lnSpc>
              <a:spcBef>
                <a:spcPts val="500"/>
              </a:spcBef>
              <a:spcAft>
                <a:spcPts val="0"/>
              </a:spcAft>
              <a:buClr>
                <a:srgbClr val="1F1F1F"/>
              </a:buClr>
              <a:buSzPts val="2400"/>
              <a:buNone/>
              <a:defRPr/>
            </a:lvl4pPr>
            <a:lvl5pPr indent="-228600" lvl="4" marL="2286000" algn="ctr">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4"/>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Nava logo">
  <p:cSld name="TITLE_1">
    <p:bg>
      <p:bgPr>
        <a:solidFill>
          <a:srgbClr val="D9ECEC"/>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1143000" y="914400"/>
            <a:ext cx="6858000" cy="1665300"/>
          </a:xfrm>
          <a:prstGeom prst="rect">
            <a:avLst/>
          </a:prstGeom>
        </p:spPr>
        <p:txBody>
          <a:bodyPr anchorCtr="0" anchor="t" bIns="91425" lIns="0" spcFirstLastPara="1" rIns="0" wrap="square" tIns="91425">
            <a:noAutofit/>
          </a:bodyPr>
          <a:lstStyle>
            <a:lvl1pPr lvl="0" rtl="0">
              <a:spcBef>
                <a:spcPts val="0"/>
              </a:spcBef>
              <a:spcAft>
                <a:spcPts val="0"/>
              </a:spcAft>
              <a:buClr>
                <a:srgbClr val="005753"/>
              </a:buClr>
              <a:buSzPts val="4800"/>
              <a:buFont typeface="Work Sans ExtraBold"/>
              <a:buNone/>
              <a:defRPr sz="4800">
                <a:solidFill>
                  <a:srgbClr val="005753"/>
                </a:solidFill>
                <a:latin typeface="Work Sans ExtraBold"/>
                <a:ea typeface="Work Sans ExtraBold"/>
                <a:cs typeface="Work Sans ExtraBold"/>
                <a:sym typeface="Work Sa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6" name="Google Shape;106;p15"/>
          <p:cNvSpPr txBox="1"/>
          <p:nvPr>
            <p:ph idx="1" type="subTitle"/>
          </p:nvPr>
        </p:nvSpPr>
        <p:spPr>
          <a:xfrm>
            <a:off x="1143000" y="2651760"/>
            <a:ext cx="4572000" cy="792600"/>
          </a:xfrm>
          <a:prstGeom prst="rect">
            <a:avLst/>
          </a:prstGeom>
        </p:spPr>
        <p:txBody>
          <a:bodyPr anchorCtr="0" anchor="t" bIns="91425" lIns="0" spcFirstLastPara="1" rIns="0" wrap="square" tIns="91425">
            <a:noAutofit/>
          </a:bodyPr>
          <a:lstStyle>
            <a:lvl1pPr lvl="0" rtl="0">
              <a:lnSpc>
                <a:spcPct val="100000"/>
              </a:lnSpc>
              <a:spcBef>
                <a:spcPts val="10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1pPr>
            <a:lvl2pPr lvl="1"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2pPr>
            <a:lvl3pPr lvl="2"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3pPr>
            <a:lvl4pPr lvl="3"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4pPr>
            <a:lvl5pPr lvl="4"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5pPr>
            <a:lvl6pPr lvl="5"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6pPr>
            <a:lvl7pPr lvl="6"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7pPr>
            <a:lvl8pPr lvl="7"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8pPr>
            <a:lvl9pPr lvl="8"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9pPr>
          </a:lstStyle>
          <a:p/>
        </p:txBody>
      </p:sp>
      <p:sp>
        <p:nvSpPr>
          <p:cNvPr id="107" name="Google Shape;107;p15"/>
          <p:cNvSpPr txBox="1"/>
          <p:nvPr>
            <p:ph idx="2" type="subTitle"/>
          </p:nvPr>
        </p:nvSpPr>
        <p:spPr>
          <a:xfrm>
            <a:off x="1143000" y="3840480"/>
            <a:ext cx="3200400" cy="792600"/>
          </a:xfrm>
          <a:prstGeom prst="rect">
            <a:avLst/>
          </a:prstGeom>
        </p:spPr>
        <p:txBody>
          <a:bodyPr anchorCtr="0" anchor="t" bIns="91425" lIns="0" spcFirstLastPara="1" rIns="0" wrap="square" tIns="91425">
            <a:noAutofit/>
          </a:bodyPr>
          <a:lstStyle>
            <a:lvl1pPr lvl="0" rtl="0">
              <a:lnSpc>
                <a:spcPct val="100000"/>
              </a:lnSpc>
              <a:spcBef>
                <a:spcPts val="1000"/>
              </a:spcBef>
              <a:spcAft>
                <a:spcPts val="0"/>
              </a:spcAft>
              <a:buClr>
                <a:srgbClr val="005753"/>
              </a:buClr>
              <a:buSzPts val="1400"/>
              <a:buFont typeface="Proxima Nova"/>
              <a:buNone/>
              <a:defRPr sz="1400">
                <a:solidFill>
                  <a:srgbClr val="005753"/>
                </a:solidFill>
                <a:latin typeface="Proxima Nova"/>
                <a:ea typeface="Proxima Nova"/>
                <a:cs typeface="Proxima Nova"/>
                <a:sym typeface="Proxima Nova"/>
              </a:defRPr>
            </a:lvl1pPr>
            <a:lvl2pPr lvl="1"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2pPr>
            <a:lvl3pPr lvl="2"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3pPr>
            <a:lvl4pPr lvl="3"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4pPr>
            <a:lvl5pPr lvl="4"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5pPr>
            <a:lvl6pPr lvl="5"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6pPr>
            <a:lvl7pPr lvl="6"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7pPr>
            <a:lvl8pPr lvl="7"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8pPr>
            <a:lvl9pPr lvl="8" rtl="0">
              <a:lnSpc>
                <a:spcPct val="100000"/>
              </a:lnSpc>
              <a:spcBef>
                <a:spcPts val="500"/>
              </a:spcBef>
              <a:spcAft>
                <a:spcPts val="0"/>
              </a:spcAft>
              <a:buClr>
                <a:srgbClr val="005753"/>
              </a:buClr>
              <a:buSzPts val="2000"/>
              <a:buFont typeface="Proxima Nova"/>
              <a:buNone/>
              <a:defRPr sz="2000">
                <a:solidFill>
                  <a:srgbClr val="005753"/>
                </a:solidFill>
                <a:latin typeface="Proxima Nova"/>
                <a:ea typeface="Proxima Nova"/>
                <a:cs typeface="Proxima Nova"/>
                <a:sym typeface="Proxima Nova"/>
              </a:defRPr>
            </a:lvl9pPr>
          </a:lstStyle>
          <a:p/>
        </p:txBody>
      </p:sp>
      <p:sp>
        <p:nvSpPr>
          <p:cNvPr id="108" name="Google Shape;108;p15"/>
          <p:cNvSpPr/>
          <p:nvPr/>
        </p:nvSpPr>
        <p:spPr>
          <a:xfrm>
            <a:off x="1143000" y="3657600"/>
            <a:ext cx="6858000" cy="27300"/>
          </a:xfrm>
          <a:prstGeom prst="rect">
            <a:avLst/>
          </a:prstGeom>
          <a:solidFill>
            <a:srgbClr val="00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secHead">
  <p:cSld name="SECTION_HEADER">
    <p:spTree>
      <p:nvGrpSpPr>
        <p:cNvPr id="109" name="Shape 109"/>
        <p:cNvGrpSpPr/>
        <p:nvPr/>
      </p:nvGrpSpPr>
      <p:grpSpPr>
        <a:xfrm>
          <a:off x="0" y="0"/>
          <a:ext cx="0" cy="0"/>
          <a:chOff x="0" y="0"/>
          <a:chExt cx="0" cy="0"/>
        </a:xfrm>
      </p:grpSpPr>
      <p:sp>
        <p:nvSpPr>
          <p:cNvPr id="110" name="Google Shape;110;p16"/>
          <p:cNvSpPr txBox="1"/>
          <p:nvPr>
            <p:ph idx="1" type="body"/>
          </p:nvPr>
        </p:nvSpPr>
        <p:spPr>
          <a:xfrm>
            <a:off x="906300" y="1413450"/>
            <a:ext cx="7701000" cy="3082200"/>
          </a:xfrm>
          <a:prstGeom prst="rect">
            <a:avLst/>
          </a:prstGeom>
        </p:spPr>
        <p:txBody>
          <a:bodyPr anchorCtr="0" anchor="t" bIns="91425" lIns="0" spcFirstLastPara="1" rIns="0" wrap="square" tIns="91425">
            <a:noAutofit/>
          </a:bodyPr>
          <a:lstStyle>
            <a:lvl1pPr indent="-330200" lvl="0" marL="457200" rtl="0">
              <a:lnSpc>
                <a:spcPct val="113000"/>
              </a:lnSpc>
              <a:spcBef>
                <a:spcPts val="1000"/>
              </a:spcBef>
              <a:spcAft>
                <a:spcPts val="0"/>
              </a:spcAft>
              <a:buClr>
                <a:srgbClr val="005753"/>
              </a:buClr>
              <a:buSzPts val="1600"/>
              <a:buChar char="•"/>
              <a:defRPr sz="1600">
                <a:solidFill>
                  <a:srgbClr val="005753"/>
                </a:solidFill>
              </a:defRPr>
            </a:lvl1pPr>
            <a:lvl2pPr indent="-330200" lvl="1" marL="914400" rtl="0">
              <a:lnSpc>
                <a:spcPct val="113000"/>
              </a:lnSpc>
              <a:spcBef>
                <a:spcPts val="800"/>
              </a:spcBef>
              <a:spcAft>
                <a:spcPts val="0"/>
              </a:spcAft>
              <a:buClr>
                <a:srgbClr val="005753"/>
              </a:buClr>
              <a:buSzPts val="1600"/>
              <a:buChar char="⎯"/>
              <a:defRPr sz="1600">
                <a:solidFill>
                  <a:srgbClr val="005753"/>
                </a:solidFill>
              </a:defRPr>
            </a:lvl2pPr>
            <a:lvl3pPr indent="-330200" lvl="2" marL="1371600" rtl="0">
              <a:lnSpc>
                <a:spcPct val="113000"/>
              </a:lnSpc>
              <a:spcBef>
                <a:spcPts val="800"/>
              </a:spcBef>
              <a:spcAft>
                <a:spcPts val="0"/>
              </a:spcAft>
              <a:buClr>
                <a:srgbClr val="005753"/>
              </a:buClr>
              <a:buSzPts val="1600"/>
              <a:buChar char="•"/>
              <a:defRPr sz="1600">
                <a:solidFill>
                  <a:srgbClr val="005753"/>
                </a:solidFill>
              </a:defRPr>
            </a:lvl3pPr>
            <a:lvl4pPr indent="-330200" lvl="3" marL="1828800" rtl="0">
              <a:lnSpc>
                <a:spcPct val="113000"/>
              </a:lnSpc>
              <a:spcBef>
                <a:spcPts val="800"/>
              </a:spcBef>
              <a:spcAft>
                <a:spcPts val="0"/>
              </a:spcAft>
              <a:buClr>
                <a:srgbClr val="005753"/>
              </a:buClr>
              <a:buSzPts val="1600"/>
              <a:buChar char="»"/>
              <a:defRPr sz="1600">
                <a:solidFill>
                  <a:srgbClr val="005753"/>
                </a:solidFill>
              </a:defRPr>
            </a:lvl4pPr>
            <a:lvl5pPr indent="-330200" lvl="4" marL="2286000" rtl="0">
              <a:lnSpc>
                <a:spcPct val="113000"/>
              </a:lnSpc>
              <a:spcBef>
                <a:spcPts val="800"/>
              </a:spcBef>
              <a:spcAft>
                <a:spcPts val="0"/>
              </a:spcAft>
              <a:buClr>
                <a:srgbClr val="005753"/>
              </a:buClr>
              <a:buSzPts val="1600"/>
              <a:buChar char="•"/>
              <a:defRPr sz="1600">
                <a:solidFill>
                  <a:srgbClr val="005753"/>
                </a:solidFill>
              </a:defRPr>
            </a:lvl5pPr>
            <a:lvl6pPr indent="-330200" lvl="5" marL="2743200" rtl="0">
              <a:lnSpc>
                <a:spcPct val="113000"/>
              </a:lnSpc>
              <a:spcBef>
                <a:spcPts val="800"/>
              </a:spcBef>
              <a:spcAft>
                <a:spcPts val="0"/>
              </a:spcAft>
              <a:buClr>
                <a:srgbClr val="005753"/>
              </a:buClr>
              <a:buSzPts val="1600"/>
              <a:buChar char="•"/>
              <a:defRPr sz="1600">
                <a:solidFill>
                  <a:srgbClr val="005753"/>
                </a:solidFill>
              </a:defRPr>
            </a:lvl6pPr>
            <a:lvl7pPr indent="-330200" lvl="6" marL="3200400" rtl="0">
              <a:lnSpc>
                <a:spcPct val="113000"/>
              </a:lnSpc>
              <a:spcBef>
                <a:spcPts val="800"/>
              </a:spcBef>
              <a:spcAft>
                <a:spcPts val="0"/>
              </a:spcAft>
              <a:buClr>
                <a:srgbClr val="005753"/>
              </a:buClr>
              <a:buSzPts val="1600"/>
              <a:buChar char="•"/>
              <a:defRPr sz="1600">
                <a:solidFill>
                  <a:srgbClr val="005753"/>
                </a:solidFill>
              </a:defRPr>
            </a:lvl7pPr>
            <a:lvl8pPr indent="-330200" lvl="7" marL="3657600" rtl="0">
              <a:lnSpc>
                <a:spcPct val="113000"/>
              </a:lnSpc>
              <a:spcBef>
                <a:spcPts val="800"/>
              </a:spcBef>
              <a:spcAft>
                <a:spcPts val="0"/>
              </a:spcAft>
              <a:buClr>
                <a:srgbClr val="005753"/>
              </a:buClr>
              <a:buSzPts val="1600"/>
              <a:buChar char="•"/>
              <a:defRPr sz="1600">
                <a:solidFill>
                  <a:srgbClr val="005753"/>
                </a:solidFill>
              </a:defRPr>
            </a:lvl8pPr>
            <a:lvl9pPr indent="-330200" lvl="8" marL="4114800" rtl="0">
              <a:lnSpc>
                <a:spcPct val="113000"/>
              </a:lnSpc>
              <a:spcBef>
                <a:spcPts val="800"/>
              </a:spcBef>
              <a:spcAft>
                <a:spcPts val="800"/>
              </a:spcAft>
              <a:buClr>
                <a:srgbClr val="005753"/>
              </a:buClr>
              <a:buSzPts val="1600"/>
              <a:buChar char="•"/>
              <a:defRPr sz="1600">
                <a:solidFill>
                  <a:srgbClr val="005753"/>
                </a:solidFill>
              </a:defRPr>
            </a:lvl9pPr>
          </a:lstStyle>
          <a:p/>
        </p:txBody>
      </p:sp>
      <p:sp>
        <p:nvSpPr>
          <p:cNvPr id="111" name="Google Shape;111;p16"/>
          <p:cNvSpPr txBox="1"/>
          <p:nvPr>
            <p:ph type="ctrTitle"/>
          </p:nvPr>
        </p:nvSpPr>
        <p:spPr>
          <a:xfrm>
            <a:off x="906425" y="625050"/>
            <a:ext cx="7701000" cy="788400"/>
          </a:xfrm>
          <a:prstGeom prst="rect">
            <a:avLst/>
          </a:prstGeom>
        </p:spPr>
        <p:txBody>
          <a:bodyPr anchorCtr="0" anchor="t" bIns="91425" lIns="0" spcFirstLastPara="1" rIns="0" wrap="square" tIns="91425">
            <a:noAutofit/>
          </a:bodyPr>
          <a:lstStyle>
            <a:lvl1pPr lvl="0" rtl="0">
              <a:spcBef>
                <a:spcPts val="0"/>
              </a:spcBef>
              <a:spcAft>
                <a:spcPts val="0"/>
              </a:spcAft>
              <a:buClr>
                <a:srgbClr val="005753"/>
              </a:buClr>
              <a:buSzPts val="3600"/>
              <a:buNone/>
              <a:defRPr b="1" sz="3600">
                <a:solidFill>
                  <a:srgbClr val="0057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Statement + Subtitle / Dark Teal">
  <p:cSld name="TITLE_AND_BODY_1">
    <p:bg>
      <p:bgPr>
        <a:solidFill>
          <a:srgbClr val="005753"/>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1143000" y="1371600"/>
            <a:ext cx="6858000" cy="1387500"/>
          </a:xfrm>
          <a:prstGeom prst="rect">
            <a:avLst/>
          </a:prstGeom>
        </p:spPr>
        <p:txBody>
          <a:bodyPr anchorCtr="0" anchor="ctr" bIns="91425" lIns="0" spcFirstLastPara="1" rIns="0" wrap="square" tIns="91425">
            <a:noAutofit/>
          </a:bodyPr>
          <a:lstStyle>
            <a:lvl1pPr lvl="0" rtl="0">
              <a:spcBef>
                <a:spcPts val="0"/>
              </a:spcBef>
              <a:spcAft>
                <a:spcPts val="0"/>
              </a:spcAft>
              <a:buClr>
                <a:srgbClr val="D9ECEC"/>
              </a:buClr>
              <a:buSzPts val="2800"/>
              <a:buNone/>
              <a:defRPr b="1">
                <a:solidFill>
                  <a:srgbClr val="D9ECEC"/>
                </a:solidFill>
              </a:defRPr>
            </a:lvl1pPr>
            <a:lvl2pPr lvl="1" rtl="0">
              <a:spcBef>
                <a:spcPts val="0"/>
              </a:spcBef>
              <a:spcAft>
                <a:spcPts val="0"/>
              </a:spcAft>
              <a:buClr>
                <a:srgbClr val="D9ECEC"/>
              </a:buClr>
              <a:buSzPts val="1400"/>
              <a:buNone/>
              <a:defRPr>
                <a:solidFill>
                  <a:srgbClr val="D9ECEC"/>
                </a:solidFill>
              </a:defRPr>
            </a:lvl2pPr>
            <a:lvl3pPr lvl="2" rtl="0">
              <a:spcBef>
                <a:spcPts val="0"/>
              </a:spcBef>
              <a:spcAft>
                <a:spcPts val="0"/>
              </a:spcAft>
              <a:buClr>
                <a:srgbClr val="D9ECEC"/>
              </a:buClr>
              <a:buSzPts val="1400"/>
              <a:buNone/>
              <a:defRPr>
                <a:solidFill>
                  <a:srgbClr val="D9ECEC"/>
                </a:solidFill>
              </a:defRPr>
            </a:lvl3pPr>
            <a:lvl4pPr lvl="3" rtl="0">
              <a:spcBef>
                <a:spcPts val="0"/>
              </a:spcBef>
              <a:spcAft>
                <a:spcPts val="0"/>
              </a:spcAft>
              <a:buClr>
                <a:srgbClr val="D9ECEC"/>
              </a:buClr>
              <a:buSzPts val="1400"/>
              <a:buNone/>
              <a:defRPr>
                <a:solidFill>
                  <a:srgbClr val="D9ECEC"/>
                </a:solidFill>
              </a:defRPr>
            </a:lvl4pPr>
            <a:lvl5pPr lvl="4" rtl="0">
              <a:spcBef>
                <a:spcPts val="0"/>
              </a:spcBef>
              <a:spcAft>
                <a:spcPts val="0"/>
              </a:spcAft>
              <a:buClr>
                <a:srgbClr val="D9ECEC"/>
              </a:buClr>
              <a:buSzPts val="1400"/>
              <a:buNone/>
              <a:defRPr>
                <a:solidFill>
                  <a:srgbClr val="D9ECEC"/>
                </a:solidFill>
              </a:defRPr>
            </a:lvl5pPr>
            <a:lvl6pPr lvl="5" rtl="0">
              <a:spcBef>
                <a:spcPts val="0"/>
              </a:spcBef>
              <a:spcAft>
                <a:spcPts val="0"/>
              </a:spcAft>
              <a:buClr>
                <a:srgbClr val="D9ECEC"/>
              </a:buClr>
              <a:buSzPts val="1400"/>
              <a:buNone/>
              <a:defRPr>
                <a:solidFill>
                  <a:srgbClr val="D9ECEC"/>
                </a:solidFill>
              </a:defRPr>
            </a:lvl6pPr>
            <a:lvl7pPr lvl="6" rtl="0">
              <a:spcBef>
                <a:spcPts val="0"/>
              </a:spcBef>
              <a:spcAft>
                <a:spcPts val="0"/>
              </a:spcAft>
              <a:buClr>
                <a:srgbClr val="D9ECEC"/>
              </a:buClr>
              <a:buSzPts val="1400"/>
              <a:buNone/>
              <a:defRPr>
                <a:solidFill>
                  <a:srgbClr val="D9ECEC"/>
                </a:solidFill>
              </a:defRPr>
            </a:lvl7pPr>
            <a:lvl8pPr lvl="7" rtl="0">
              <a:spcBef>
                <a:spcPts val="0"/>
              </a:spcBef>
              <a:spcAft>
                <a:spcPts val="0"/>
              </a:spcAft>
              <a:buClr>
                <a:srgbClr val="D9ECEC"/>
              </a:buClr>
              <a:buSzPts val="1400"/>
              <a:buNone/>
              <a:defRPr>
                <a:solidFill>
                  <a:srgbClr val="D9ECEC"/>
                </a:solidFill>
              </a:defRPr>
            </a:lvl8pPr>
            <a:lvl9pPr lvl="8" rtl="0">
              <a:spcBef>
                <a:spcPts val="0"/>
              </a:spcBef>
              <a:spcAft>
                <a:spcPts val="0"/>
              </a:spcAft>
              <a:buClr>
                <a:srgbClr val="D9ECEC"/>
              </a:buClr>
              <a:buSzPts val="1400"/>
              <a:buNone/>
              <a:defRPr>
                <a:solidFill>
                  <a:srgbClr val="D9ECEC"/>
                </a:solidFill>
              </a:defRPr>
            </a:lvl9pPr>
          </a:lstStyle>
          <a:p/>
        </p:txBody>
      </p:sp>
      <p:sp>
        <p:nvSpPr>
          <p:cNvPr id="114" name="Google Shape;114;p17"/>
          <p:cNvSpPr/>
          <p:nvPr/>
        </p:nvSpPr>
        <p:spPr>
          <a:xfrm>
            <a:off x="1143000" y="3886200"/>
            <a:ext cx="6858000" cy="27300"/>
          </a:xfrm>
          <a:prstGeom prst="rect">
            <a:avLst/>
          </a:prstGeom>
          <a:solidFill>
            <a:srgbClr val="D9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9ECEC"/>
              </a:solidFill>
            </a:endParaRPr>
          </a:p>
        </p:txBody>
      </p:sp>
      <p:sp>
        <p:nvSpPr>
          <p:cNvPr id="115" name="Google Shape;115;p17"/>
          <p:cNvSpPr txBox="1"/>
          <p:nvPr>
            <p:ph idx="2" type="title"/>
          </p:nvPr>
        </p:nvSpPr>
        <p:spPr>
          <a:xfrm>
            <a:off x="1143000" y="2514600"/>
            <a:ext cx="6858000" cy="667200"/>
          </a:xfrm>
          <a:prstGeom prst="rect">
            <a:avLst/>
          </a:prstGeom>
        </p:spPr>
        <p:txBody>
          <a:bodyPr anchorCtr="0" anchor="ctr" bIns="91425" lIns="0" spcFirstLastPara="1" rIns="0" wrap="square" tIns="91425">
            <a:noAutofit/>
          </a:bodyPr>
          <a:lstStyle>
            <a:lvl1pPr lvl="0" rtl="0">
              <a:spcBef>
                <a:spcPts val="0"/>
              </a:spcBef>
              <a:spcAft>
                <a:spcPts val="0"/>
              </a:spcAft>
              <a:buClr>
                <a:srgbClr val="D9ECEC"/>
              </a:buClr>
              <a:buSzPts val="1800"/>
              <a:buNone/>
              <a:defRPr sz="1800">
                <a:solidFill>
                  <a:srgbClr val="D9ECEC"/>
                </a:solidFill>
              </a:defRPr>
            </a:lvl1pPr>
            <a:lvl2pPr lvl="1" rtl="0">
              <a:spcBef>
                <a:spcPts val="0"/>
              </a:spcBef>
              <a:spcAft>
                <a:spcPts val="0"/>
              </a:spcAft>
              <a:buClr>
                <a:srgbClr val="D9ECEC"/>
              </a:buClr>
              <a:buSzPts val="1400"/>
              <a:buNone/>
              <a:defRPr>
                <a:solidFill>
                  <a:srgbClr val="D9ECEC"/>
                </a:solidFill>
              </a:defRPr>
            </a:lvl2pPr>
            <a:lvl3pPr lvl="2" rtl="0">
              <a:spcBef>
                <a:spcPts val="0"/>
              </a:spcBef>
              <a:spcAft>
                <a:spcPts val="0"/>
              </a:spcAft>
              <a:buClr>
                <a:srgbClr val="D9ECEC"/>
              </a:buClr>
              <a:buSzPts val="1400"/>
              <a:buNone/>
              <a:defRPr>
                <a:solidFill>
                  <a:srgbClr val="D9ECEC"/>
                </a:solidFill>
              </a:defRPr>
            </a:lvl3pPr>
            <a:lvl4pPr lvl="3" rtl="0">
              <a:spcBef>
                <a:spcPts val="0"/>
              </a:spcBef>
              <a:spcAft>
                <a:spcPts val="0"/>
              </a:spcAft>
              <a:buClr>
                <a:srgbClr val="D9ECEC"/>
              </a:buClr>
              <a:buSzPts val="1400"/>
              <a:buNone/>
              <a:defRPr>
                <a:solidFill>
                  <a:srgbClr val="D9ECEC"/>
                </a:solidFill>
              </a:defRPr>
            </a:lvl4pPr>
            <a:lvl5pPr lvl="4" rtl="0">
              <a:spcBef>
                <a:spcPts val="0"/>
              </a:spcBef>
              <a:spcAft>
                <a:spcPts val="0"/>
              </a:spcAft>
              <a:buClr>
                <a:srgbClr val="D9ECEC"/>
              </a:buClr>
              <a:buSzPts val="1400"/>
              <a:buNone/>
              <a:defRPr>
                <a:solidFill>
                  <a:srgbClr val="D9ECEC"/>
                </a:solidFill>
              </a:defRPr>
            </a:lvl5pPr>
            <a:lvl6pPr lvl="5" rtl="0">
              <a:spcBef>
                <a:spcPts val="0"/>
              </a:spcBef>
              <a:spcAft>
                <a:spcPts val="0"/>
              </a:spcAft>
              <a:buClr>
                <a:srgbClr val="D9ECEC"/>
              </a:buClr>
              <a:buSzPts val="1400"/>
              <a:buNone/>
              <a:defRPr>
                <a:solidFill>
                  <a:srgbClr val="D9ECEC"/>
                </a:solidFill>
              </a:defRPr>
            </a:lvl6pPr>
            <a:lvl7pPr lvl="6" rtl="0">
              <a:spcBef>
                <a:spcPts val="0"/>
              </a:spcBef>
              <a:spcAft>
                <a:spcPts val="0"/>
              </a:spcAft>
              <a:buClr>
                <a:srgbClr val="D9ECEC"/>
              </a:buClr>
              <a:buSzPts val="1400"/>
              <a:buNone/>
              <a:defRPr>
                <a:solidFill>
                  <a:srgbClr val="D9ECEC"/>
                </a:solidFill>
              </a:defRPr>
            </a:lvl7pPr>
            <a:lvl8pPr lvl="7" rtl="0">
              <a:spcBef>
                <a:spcPts val="0"/>
              </a:spcBef>
              <a:spcAft>
                <a:spcPts val="0"/>
              </a:spcAft>
              <a:buClr>
                <a:srgbClr val="D9ECEC"/>
              </a:buClr>
              <a:buSzPts val="1400"/>
              <a:buNone/>
              <a:defRPr>
                <a:solidFill>
                  <a:srgbClr val="D9ECEC"/>
                </a:solidFill>
              </a:defRPr>
            </a:lvl8pPr>
            <a:lvl9pPr lvl="8" rtl="0">
              <a:spcBef>
                <a:spcPts val="0"/>
              </a:spcBef>
              <a:spcAft>
                <a:spcPts val="0"/>
              </a:spcAft>
              <a:buClr>
                <a:srgbClr val="D9ECEC"/>
              </a:buClr>
              <a:buSzPts val="1400"/>
              <a:buNone/>
              <a:defRPr>
                <a:solidFill>
                  <a:srgbClr val="D9ECEC"/>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eafoam Blue">
  <p:cSld name="CUSTOM">
    <p:spTree>
      <p:nvGrpSpPr>
        <p:cNvPr id="116" name="Shape 1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p:cSld name="Transition">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3" name="Google Shape;23;p3"/>
          <p:cNvSpPr txBox="1"/>
          <p:nvPr>
            <p:ph type="title"/>
          </p:nvPr>
        </p:nvSpPr>
        <p:spPr>
          <a:xfrm>
            <a:off x="623888" y="1664269"/>
            <a:ext cx="7886700" cy="940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1F1F1F"/>
              </a:buClr>
              <a:buSzPts val="3600"/>
              <a:buFont typeface="Calibri"/>
              <a:buNone/>
              <a:defRPr b="1" i="0" sz="3600">
                <a:solidFill>
                  <a:srgbClr val="1F1F1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4"/>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630935" y="1014984"/>
            <a:ext cx="7891200" cy="33675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F1F1F"/>
              </a:buClr>
              <a:buSzPts val="2400"/>
              <a:buChar char="•"/>
              <a:defRPr>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4"/>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0" name="Google Shape;30;p4"/>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 Alt Text">
  <p:cSld name="Title and Content w/ Alt Text">
    <p:spTree>
      <p:nvGrpSpPr>
        <p:cNvPr id="31" name="Shape 31"/>
        <p:cNvGrpSpPr/>
        <p:nvPr/>
      </p:nvGrpSpPr>
      <p:grpSpPr>
        <a:xfrm>
          <a:off x="0" y="0"/>
          <a:ext cx="0" cy="0"/>
          <a:chOff x="0" y="0"/>
          <a:chExt cx="0" cy="0"/>
        </a:xfrm>
      </p:grpSpPr>
      <p:sp>
        <p:nvSpPr>
          <p:cNvPr id="32" name="Google Shape;32;p5"/>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4170360" y="686423"/>
            <a:ext cx="3855900" cy="1782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1F1F1F"/>
              </a:buClr>
              <a:buSzPts val="18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628650" y="1014984"/>
            <a:ext cx="7886700" cy="3038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F1F1F"/>
              </a:buClr>
              <a:buSzPts val="24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5"/>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7" name="Google Shape;37;p5"/>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 Image Bottom">
  <p:cSld name="Content w/ Image Bottom">
    <p:spTree>
      <p:nvGrpSpPr>
        <p:cNvPr id="38" name="Shape 38"/>
        <p:cNvGrpSpPr/>
        <p:nvPr/>
      </p:nvGrpSpPr>
      <p:grpSpPr>
        <a:xfrm>
          <a:off x="0" y="0"/>
          <a:ext cx="0" cy="0"/>
          <a:chOff x="0" y="0"/>
          <a:chExt cx="0" cy="0"/>
        </a:xfrm>
      </p:grpSpPr>
      <p:sp>
        <p:nvSpPr>
          <p:cNvPr id="39" name="Google Shape;39;p6"/>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 type="body"/>
          </p:nvPr>
        </p:nvSpPr>
        <p:spPr>
          <a:xfrm>
            <a:off x="628650" y="1014984"/>
            <a:ext cx="7886700" cy="1537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1F1F1F"/>
              </a:buClr>
              <a:buSzPts val="18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28650" y="2631905"/>
            <a:ext cx="7886700" cy="16221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F1F1F"/>
              </a:buClr>
              <a:buSzPts val="24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3" type="body"/>
          </p:nvPr>
        </p:nvSpPr>
        <p:spPr>
          <a:xfrm>
            <a:off x="-4170360" y="686423"/>
            <a:ext cx="3855900" cy="1782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1F1F1F"/>
              </a:buClr>
              <a:buSzPts val="18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6"/>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5" name="Google Shape;45;p6"/>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 Image Right">
  <p:cSld name="Content w/ Image Right">
    <p:spTree>
      <p:nvGrpSpPr>
        <p:cNvPr id="46" name="Shape 46"/>
        <p:cNvGrpSpPr/>
        <p:nvPr/>
      </p:nvGrpSpPr>
      <p:grpSpPr>
        <a:xfrm>
          <a:off x="0" y="0"/>
          <a:ext cx="0" cy="0"/>
          <a:chOff x="0" y="0"/>
          <a:chExt cx="0" cy="0"/>
        </a:xfrm>
      </p:grpSpPr>
      <p:sp>
        <p:nvSpPr>
          <p:cNvPr id="47" name="Google Shape;47;p7"/>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 type="body"/>
          </p:nvPr>
        </p:nvSpPr>
        <p:spPr>
          <a:xfrm>
            <a:off x="628650" y="1015603"/>
            <a:ext cx="4151400" cy="3264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1F1F1F"/>
              </a:buClr>
              <a:buSzPts val="18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2" type="body"/>
          </p:nvPr>
        </p:nvSpPr>
        <p:spPr>
          <a:xfrm>
            <a:off x="4976813" y="1015603"/>
            <a:ext cx="3538500" cy="32649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F1F1F"/>
              </a:buClr>
              <a:buSzPts val="24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4170360" y="686423"/>
            <a:ext cx="3855900" cy="1782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1F1F1F"/>
              </a:buClr>
              <a:buSzPts val="1800"/>
              <a:buChar char="•"/>
              <a:defRPr/>
            </a:lvl1pPr>
            <a:lvl2pPr indent="-342900" lvl="1" marL="914400" algn="l">
              <a:lnSpc>
                <a:spcPct val="90000"/>
              </a:lnSpc>
              <a:spcBef>
                <a:spcPts val="500"/>
              </a:spcBef>
              <a:spcAft>
                <a:spcPts val="0"/>
              </a:spcAft>
              <a:buClr>
                <a:srgbClr val="1F1F1F"/>
              </a:buClr>
              <a:buSzPts val="1800"/>
              <a:buChar char="⎯"/>
              <a:defRPr/>
            </a:lvl2pPr>
            <a:lvl3pPr indent="-342900" lvl="2" marL="1371600" algn="l">
              <a:lnSpc>
                <a:spcPct val="90000"/>
              </a:lnSpc>
              <a:spcBef>
                <a:spcPts val="500"/>
              </a:spcBef>
              <a:spcAft>
                <a:spcPts val="0"/>
              </a:spcAft>
              <a:buClr>
                <a:srgbClr val="1F1F1F"/>
              </a:buClr>
              <a:buSzPts val="1800"/>
              <a:buChar char="•"/>
              <a:defRPr/>
            </a:lvl3pPr>
            <a:lvl4pPr indent="-342900" lvl="3" marL="1828800" algn="l">
              <a:lnSpc>
                <a:spcPct val="90000"/>
              </a:lnSpc>
              <a:spcBef>
                <a:spcPts val="500"/>
              </a:spcBef>
              <a:spcAft>
                <a:spcPts val="0"/>
              </a:spcAft>
              <a:buClr>
                <a:srgbClr val="1F1F1F"/>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7"/>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 name="Google Shape;53;p7"/>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Headings">
  <p:cSld name="Two Headings">
    <p:spTree>
      <p:nvGrpSpPr>
        <p:cNvPr id="54" name="Shape 54"/>
        <p:cNvGrpSpPr/>
        <p:nvPr/>
      </p:nvGrpSpPr>
      <p:grpSpPr>
        <a:xfrm>
          <a:off x="0" y="0"/>
          <a:ext cx="0" cy="0"/>
          <a:chOff x="0" y="0"/>
          <a:chExt cx="0" cy="0"/>
        </a:xfrm>
      </p:grpSpPr>
      <p:sp>
        <p:nvSpPr>
          <p:cNvPr id="55" name="Google Shape;55;p8"/>
          <p:cNvSpPr txBox="1"/>
          <p:nvPr>
            <p:ph type="title"/>
          </p:nvPr>
        </p:nvSpPr>
        <p:spPr>
          <a:xfrm>
            <a:off x="630936" y="281178"/>
            <a:ext cx="7891200" cy="51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2800"/>
              <a:buFont typeface="Calibri"/>
              <a:buNone/>
              <a:defRPr>
                <a:solidFill>
                  <a:srgbClr val="1F1F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 type="body"/>
          </p:nvPr>
        </p:nvSpPr>
        <p:spPr>
          <a:xfrm>
            <a:off x="630238" y="898398"/>
            <a:ext cx="7891200" cy="308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200"/>
              <a:buFont typeface="Arial"/>
              <a:buNone/>
              <a:defRPr b="1" sz="2200">
                <a:solidFill>
                  <a:srgbClr val="1F1F1F"/>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idx="2" type="body"/>
          </p:nvPr>
        </p:nvSpPr>
        <p:spPr>
          <a:xfrm>
            <a:off x="630238" y="1213866"/>
            <a:ext cx="7891500" cy="1495200"/>
          </a:xfrm>
          <a:prstGeom prst="rect">
            <a:avLst/>
          </a:prstGeom>
          <a:noFill/>
          <a:ln>
            <a:noFill/>
          </a:ln>
        </p:spPr>
        <p:txBody>
          <a:bodyPr anchorCtr="0" anchor="t" bIns="45700" lIns="91425" spcFirstLastPara="1" rIns="91425" wrap="square" tIns="45700">
            <a:noAutofit/>
          </a:bodyPr>
          <a:lstStyle>
            <a:lvl1pPr indent="-355600" lvl="0" marL="457200" marR="0" algn="l">
              <a:lnSpc>
                <a:spcPct val="90000"/>
              </a:lnSpc>
              <a:spcBef>
                <a:spcPts val="1000"/>
              </a:spcBef>
              <a:spcAft>
                <a:spcPts val="0"/>
              </a:spcAft>
              <a:buClr>
                <a:srgbClr val="1F1F1F"/>
              </a:buClr>
              <a:buSzPts val="2000"/>
              <a:buFont typeface="Arial"/>
              <a:buChar char="•"/>
              <a:defRPr sz="2000"/>
            </a:lvl1pPr>
            <a:lvl2pPr indent="-355600" lvl="1" marL="914400" marR="0" algn="l">
              <a:lnSpc>
                <a:spcPct val="90000"/>
              </a:lnSpc>
              <a:spcBef>
                <a:spcPts val="500"/>
              </a:spcBef>
              <a:spcAft>
                <a:spcPts val="0"/>
              </a:spcAft>
              <a:buClr>
                <a:srgbClr val="1F1F1F"/>
              </a:buClr>
              <a:buSzPts val="2000"/>
              <a:buFont typeface="Cambria Math"/>
              <a:buChar char="⎯"/>
              <a:defRPr sz="2000"/>
            </a:lvl2pPr>
            <a:lvl3pPr indent="-355600" lvl="2" marL="1371600" marR="0" algn="l">
              <a:lnSpc>
                <a:spcPct val="90000"/>
              </a:lnSpc>
              <a:spcBef>
                <a:spcPts val="500"/>
              </a:spcBef>
              <a:spcAft>
                <a:spcPts val="0"/>
              </a:spcAft>
              <a:buClr>
                <a:srgbClr val="1F1F1F"/>
              </a:buClr>
              <a:buSzPts val="2000"/>
              <a:buFont typeface="Arial"/>
              <a:buChar char="•"/>
              <a:defRPr sz="2000"/>
            </a:lvl3pPr>
            <a:lvl4pPr indent="-355600" lvl="3" marL="1828800" marR="0" algn="l">
              <a:lnSpc>
                <a:spcPct val="90000"/>
              </a:lnSpc>
              <a:spcBef>
                <a:spcPts val="500"/>
              </a:spcBef>
              <a:spcAft>
                <a:spcPts val="0"/>
              </a:spcAft>
              <a:buClr>
                <a:srgbClr val="1F1F1F"/>
              </a:buClr>
              <a:buSzPts val="2000"/>
              <a:buFont typeface="Arial"/>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3" type="body"/>
          </p:nvPr>
        </p:nvSpPr>
        <p:spPr>
          <a:xfrm>
            <a:off x="630238" y="2726211"/>
            <a:ext cx="7891200" cy="3087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200"/>
              <a:buFont typeface="Arial"/>
              <a:buNone/>
              <a:defRPr b="1" sz="2200">
                <a:solidFill>
                  <a:srgbClr val="1F1F1F"/>
                </a:solidFill>
                <a:latin typeface="Calibri"/>
                <a:ea typeface="Calibri"/>
                <a:cs typeface="Calibri"/>
                <a:sym typeface="Calibri"/>
              </a:defRPr>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4" type="body"/>
          </p:nvPr>
        </p:nvSpPr>
        <p:spPr>
          <a:xfrm>
            <a:off x="630238" y="3041159"/>
            <a:ext cx="7891500" cy="1446300"/>
          </a:xfrm>
          <a:prstGeom prst="rect">
            <a:avLst/>
          </a:prstGeom>
          <a:noFill/>
          <a:ln>
            <a:noFill/>
          </a:ln>
        </p:spPr>
        <p:txBody>
          <a:bodyPr anchorCtr="0" anchor="t" bIns="45700" lIns="91425" spcFirstLastPara="1" rIns="91425" wrap="square" tIns="45700">
            <a:noAutofit/>
          </a:bodyPr>
          <a:lstStyle>
            <a:lvl1pPr indent="-355600" lvl="0" marL="457200" marR="0" algn="l">
              <a:lnSpc>
                <a:spcPct val="90000"/>
              </a:lnSpc>
              <a:spcBef>
                <a:spcPts val="1000"/>
              </a:spcBef>
              <a:spcAft>
                <a:spcPts val="0"/>
              </a:spcAft>
              <a:buClr>
                <a:srgbClr val="1F1F1F"/>
              </a:buClr>
              <a:buSzPts val="2000"/>
              <a:buFont typeface="Arial"/>
              <a:buChar char="•"/>
              <a:defRPr sz="2000"/>
            </a:lvl1pPr>
            <a:lvl2pPr indent="-355600" lvl="1" marL="914400" marR="0" algn="l">
              <a:lnSpc>
                <a:spcPct val="90000"/>
              </a:lnSpc>
              <a:spcBef>
                <a:spcPts val="500"/>
              </a:spcBef>
              <a:spcAft>
                <a:spcPts val="0"/>
              </a:spcAft>
              <a:buClr>
                <a:srgbClr val="1F1F1F"/>
              </a:buClr>
              <a:buSzPts val="2000"/>
              <a:buFont typeface="Cambria Math"/>
              <a:buChar char="⎯"/>
              <a:defRPr sz="2000"/>
            </a:lvl2pPr>
            <a:lvl3pPr indent="-355600" lvl="2" marL="1371600" marR="0" algn="l">
              <a:lnSpc>
                <a:spcPct val="90000"/>
              </a:lnSpc>
              <a:spcBef>
                <a:spcPts val="500"/>
              </a:spcBef>
              <a:spcAft>
                <a:spcPts val="0"/>
              </a:spcAft>
              <a:buClr>
                <a:srgbClr val="1F1F1F"/>
              </a:buClr>
              <a:buSzPts val="2000"/>
              <a:buFont typeface="Arial"/>
              <a:buChar char="•"/>
              <a:defRPr sz="2000"/>
            </a:lvl3pPr>
            <a:lvl4pPr indent="-355600" lvl="3" marL="1828800" marR="0" algn="l">
              <a:lnSpc>
                <a:spcPct val="90000"/>
              </a:lnSpc>
              <a:spcBef>
                <a:spcPts val="500"/>
              </a:spcBef>
              <a:spcAft>
                <a:spcPts val="0"/>
              </a:spcAft>
              <a:buClr>
                <a:srgbClr val="1F1F1F"/>
              </a:buClr>
              <a:buSzPts val="2000"/>
              <a:buFont typeface="Arial"/>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8"/>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2" name="Google Shape;62;p8"/>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63" name="Shape 63"/>
        <p:cNvGrpSpPr/>
        <p:nvPr/>
      </p:nvGrpSpPr>
      <p:grpSpPr>
        <a:xfrm>
          <a:off x="0" y="0"/>
          <a:ext cx="0" cy="0"/>
          <a:chOff x="0" y="0"/>
          <a:chExt cx="0" cy="0"/>
        </a:xfrm>
      </p:grpSpPr>
      <p:sp>
        <p:nvSpPr>
          <p:cNvPr id="64" name="Google Shape;64;p9"/>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 type="body"/>
          </p:nvPr>
        </p:nvSpPr>
        <p:spPr>
          <a:xfrm>
            <a:off x="628650" y="1014984"/>
            <a:ext cx="3776400" cy="2775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200"/>
              <a:buNone/>
              <a:defRPr b="1" sz="2200"/>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9"/>
          <p:cNvSpPr txBox="1"/>
          <p:nvPr>
            <p:ph idx="2" type="body"/>
          </p:nvPr>
        </p:nvSpPr>
        <p:spPr>
          <a:xfrm>
            <a:off x="628650" y="1398694"/>
            <a:ext cx="3776400" cy="28587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000"/>
              </a:spcBef>
              <a:spcAft>
                <a:spcPts val="0"/>
              </a:spcAft>
              <a:buClr>
                <a:srgbClr val="1F1F1F"/>
              </a:buClr>
              <a:buSzPts val="2000"/>
              <a:buChar char="•"/>
              <a:defRPr sz="2000"/>
            </a:lvl1pPr>
            <a:lvl2pPr indent="-355600" lvl="1" marL="914400" algn="l">
              <a:lnSpc>
                <a:spcPct val="90000"/>
              </a:lnSpc>
              <a:spcBef>
                <a:spcPts val="500"/>
              </a:spcBef>
              <a:spcAft>
                <a:spcPts val="0"/>
              </a:spcAft>
              <a:buClr>
                <a:srgbClr val="1F1F1F"/>
              </a:buClr>
              <a:buSzPts val="2000"/>
              <a:buChar char="⎯"/>
              <a:defRPr sz="2000"/>
            </a:lvl2pPr>
            <a:lvl3pPr indent="-355600" lvl="2" marL="1371600" algn="l">
              <a:lnSpc>
                <a:spcPct val="90000"/>
              </a:lnSpc>
              <a:spcBef>
                <a:spcPts val="500"/>
              </a:spcBef>
              <a:spcAft>
                <a:spcPts val="0"/>
              </a:spcAft>
              <a:buClr>
                <a:srgbClr val="1F1F1F"/>
              </a:buClr>
              <a:buSzPts val="2000"/>
              <a:buChar char="•"/>
              <a:defRPr sz="2000"/>
            </a:lvl3pPr>
            <a:lvl4pPr indent="-355600" lvl="3" marL="1828800" algn="l">
              <a:lnSpc>
                <a:spcPct val="90000"/>
              </a:lnSpc>
              <a:spcBef>
                <a:spcPts val="500"/>
              </a:spcBef>
              <a:spcAft>
                <a:spcPts val="0"/>
              </a:spcAft>
              <a:buClr>
                <a:srgbClr val="1F1F1F"/>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9"/>
          <p:cNvSpPr txBox="1"/>
          <p:nvPr>
            <p:ph idx="3" type="body"/>
          </p:nvPr>
        </p:nvSpPr>
        <p:spPr>
          <a:xfrm>
            <a:off x="4738878" y="1014983"/>
            <a:ext cx="3776400" cy="277500"/>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200"/>
              <a:buNone/>
              <a:defRPr b="1" sz="2200"/>
            </a:lvl1pPr>
            <a:lvl2pPr indent="-228600" lvl="1" marL="914400" algn="l">
              <a:lnSpc>
                <a:spcPct val="90000"/>
              </a:lnSpc>
              <a:spcBef>
                <a:spcPts val="500"/>
              </a:spcBef>
              <a:spcAft>
                <a:spcPts val="0"/>
              </a:spcAft>
              <a:buClr>
                <a:srgbClr val="1F1F1F"/>
              </a:buClr>
              <a:buSzPts val="2400"/>
              <a:buNone/>
              <a:defRPr/>
            </a:lvl2pPr>
            <a:lvl3pPr indent="-228600" lvl="2" marL="1371600" algn="l">
              <a:lnSpc>
                <a:spcPct val="90000"/>
              </a:lnSpc>
              <a:spcBef>
                <a:spcPts val="500"/>
              </a:spcBef>
              <a:spcAft>
                <a:spcPts val="0"/>
              </a:spcAft>
              <a:buClr>
                <a:srgbClr val="1F1F1F"/>
              </a:buClr>
              <a:buSzPts val="2400"/>
              <a:buNone/>
              <a:defRPr/>
            </a:lvl3pPr>
            <a:lvl4pPr indent="-228600" lvl="3" marL="1828800" algn="l">
              <a:lnSpc>
                <a:spcPct val="90000"/>
              </a:lnSpc>
              <a:spcBef>
                <a:spcPts val="500"/>
              </a:spcBef>
              <a:spcAft>
                <a:spcPts val="0"/>
              </a:spcAft>
              <a:buClr>
                <a:srgbClr val="1F1F1F"/>
              </a:buClr>
              <a:buSzPts val="24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txBox="1"/>
          <p:nvPr>
            <p:ph idx="4" type="body"/>
          </p:nvPr>
        </p:nvSpPr>
        <p:spPr>
          <a:xfrm>
            <a:off x="4738878" y="1398694"/>
            <a:ext cx="3776400" cy="28587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000"/>
              </a:spcBef>
              <a:spcAft>
                <a:spcPts val="0"/>
              </a:spcAft>
              <a:buClr>
                <a:srgbClr val="1F1F1F"/>
              </a:buClr>
              <a:buSzPts val="2000"/>
              <a:buChar char="•"/>
              <a:defRPr sz="2000"/>
            </a:lvl1pPr>
            <a:lvl2pPr indent="-355600" lvl="1" marL="914400" algn="l">
              <a:lnSpc>
                <a:spcPct val="90000"/>
              </a:lnSpc>
              <a:spcBef>
                <a:spcPts val="500"/>
              </a:spcBef>
              <a:spcAft>
                <a:spcPts val="0"/>
              </a:spcAft>
              <a:buClr>
                <a:srgbClr val="1F1F1F"/>
              </a:buClr>
              <a:buSzPts val="2000"/>
              <a:buChar char="⎯"/>
              <a:defRPr sz="2000"/>
            </a:lvl2pPr>
            <a:lvl3pPr indent="-355600" lvl="2" marL="1371600" algn="l">
              <a:lnSpc>
                <a:spcPct val="90000"/>
              </a:lnSpc>
              <a:spcBef>
                <a:spcPts val="500"/>
              </a:spcBef>
              <a:spcAft>
                <a:spcPts val="0"/>
              </a:spcAft>
              <a:buClr>
                <a:srgbClr val="1F1F1F"/>
              </a:buClr>
              <a:buSzPts val="2000"/>
              <a:buChar char="•"/>
              <a:defRPr sz="2000"/>
            </a:lvl3pPr>
            <a:lvl4pPr indent="-355600" lvl="3" marL="1828800" algn="l">
              <a:lnSpc>
                <a:spcPct val="90000"/>
              </a:lnSpc>
              <a:spcBef>
                <a:spcPts val="500"/>
              </a:spcBef>
              <a:spcAft>
                <a:spcPts val="0"/>
              </a:spcAft>
              <a:buClr>
                <a:srgbClr val="1F1F1F"/>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9"/>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9"/>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 name="Google Shape;71;p9"/>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and Content" type="obj">
  <p:cSld name="OBJECT">
    <p:spTree>
      <p:nvGrpSpPr>
        <p:cNvPr id="72" name="Shape 72"/>
        <p:cNvGrpSpPr/>
        <p:nvPr/>
      </p:nvGrpSpPr>
      <p:grpSpPr>
        <a:xfrm>
          <a:off x="0" y="0"/>
          <a:ext cx="0" cy="0"/>
          <a:chOff x="0" y="0"/>
          <a:chExt cx="0" cy="0"/>
        </a:xfrm>
      </p:grpSpPr>
      <p:sp>
        <p:nvSpPr>
          <p:cNvPr id="73" name="Google Shape;73;p10"/>
          <p:cNvSpPr txBox="1"/>
          <p:nvPr>
            <p:ph type="title"/>
          </p:nvPr>
        </p:nvSpPr>
        <p:spPr>
          <a:xfrm>
            <a:off x="630935" y="283845"/>
            <a:ext cx="7891200" cy="514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F1F1F"/>
              </a:buClr>
              <a:buSzPts val="2800"/>
              <a:buFont typeface="Calibri"/>
              <a:buNone/>
              <a:defRPr>
                <a:solidFill>
                  <a:srgbClr val="1F1F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 type="body"/>
          </p:nvPr>
        </p:nvSpPr>
        <p:spPr>
          <a:xfrm>
            <a:off x="630935" y="1014984"/>
            <a:ext cx="914400" cy="685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1400"/>
              <a:buNone/>
              <a:defRPr sz="1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0"/>
          <p:cNvSpPr txBox="1"/>
          <p:nvPr>
            <p:ph idx="2" type="body"/>
          </p:nvPr>
        </p:nvSpPr>
        <p:spPr>
          <a:xfrm>
            <a:off x="1713053" y="1014984"/>
            <a:ext cx="6654600" cy="685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2400"/>
              <a:buNone/>
              <a:defRPr sz="2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0"/>
          <p:cNvSpPr txBox="1"/>
          <p:nvPr>
            <p:ph idx="3" type="body"/>
          </p:nvPr>
        </p:nvSpPr>
        <p:spPr>
          <a:xfrm>
            <a:off x="630935" y="1841855"/>
            <a:ext cx="914400" cy="685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1400"/>
              <a:buNone/>
              <a:defRPr sz="1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0"/>
          <p:cNvSpPr txBox="1"/>
          <p:nvPr>
            <p:ph idx="4" type="body"/>
          </p:nvPr>
        </p:nvSpPr>
        <p:spPr>
          <a:xfrm>
            <a:off x="1713053" y="1841855"/>
            <a:ext cx="6654600" cy="6858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400"/>
              <a:buFont typeface="Arial"/>
              <a:buNone/>
              <a:defRPr sz="2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0"/>
          <p:cNvSpPr txBox="1"/>
          <p:nvPr>
            <p:ph idx="5" type="body"/>
          </p:nvPr>
        </p:nvSpPr>
        <p:spPr>
          <a:xfrm>
            <a:off x="630935" y="2668726"/>
            <a:ext cx="914400" cy="685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1400"/>
              <a:buNone/>
              <a:defRPr sz="1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0"/>
          <p:cNvSpPr txBox="1"/>
          <p:nvPr>
            <p:ph idx="6" type="body"/>
          </p:nvPr>
        </p:nvSpPr>
        <p:spPr>
          <a:xfrm>
            <a:off x="1713053" y="2668726"/>
            <a:ext cx="6654600" cy="6858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400"/>
              <a:buFont typeface="Arial"/>
              <a:buNone/>
              <a:defRPr sz="2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0"/>
          <p:cNvSpPr txBox="1"/>
          <p:nvPr>
            <p:ph idx="7" type="body"/>
          </p:nvPr>
        </p:nvSpPr>
        <p:spPr>
          <a:xfrm>
            <a:off x="630935" y="3495598"/>
            <a:ext cx="914400" cy="685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1F1F1F"/>
              </a:buClr>
              <a:buSzPts val="1400"/>
              <a:buNone/>
              <a:defRPr sz="1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0"/>
          <p:cNvSpPr txBox="1"/>
          <p:nvPr>
            <p:ph idx="8" type="body"/>
          </p:nvPr>
        </p:nvSpPr>
        <p:spPr>
          <a:xfrm>
            <a:off x="1713053" y="3495598"/>
            <a:ext cx="6654600" cy="6858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1F1F1F"/>
              </a:buClr>
              <a:buSzPts val="2400"/>
              <a:buFont typeface="Arial"/>
              <a:buNone/>
              <a:defRPr sz="2400">
                <a:solidFill>
                  <a:srgbClr val="1F1F1F"/>
                </a:solidFill>
              </a:defRPr>
            </a:lvl1pPr>
            <a:lvl2pPr indent="-381000" lvl="1" marL="914400" algn="l">
              <a:lnSpc>
                <a:spcPct val="90000"/>
              </a:lnSpc>
              <a:spcBef>
                <a:spcPts val="500"/>
              </a:spcBef>
              <a:spcAft>
                <a:spcPts val="0"/>
              </a:spcAft>
              <a:buClr>
                <a:srgbClr val="1F1F1F"/>
              </a:buClr>
              <a:buSzPts val="2400"/>
              <a:buChar char="⎯"/>
              <a:defRPr>
                <a:solidFill>
                  <a:srgbClr val="1F1F1F"/>
                </a:solidFill>
              </a:defRPr>
            </a:lvl2pPr>
            <a:lvl3pPr indent="-381000" lvl="2" marL="1371600" algn="l">
              <a:lnSpc>
                <a:spcPct val="90000"/>
              </a:lnSpc>
              <a:spcBef>
                <a:spcPts val="500"/>
              </a:spcBef>
              <a:spcAft>
                <a:spcPts val="0"/>
              </a:spcAft>
              <a:buClr>
                <a:srgbClr val="1F1F1F"/>
              </a:buClr>
              <a:buSzPts val="2400"/>
              <a:buChar char="•"/>
              <a:defRPr>
                <a:solidFill>
                  <a:srgbClr val="1F1F1F"/>
                </a:solidFill>
              </a:defRPr>
            </a:lvl3pPr>
            <a:lvl4pPr indent="-381000" lvl="3" marL="1828800" algn="l">
              <a:lnSpc>
                <a:spcPct val="90000"/>
              </a:lnSpc>
              <a:spcBef>
                <a:spcPts val="500"/>
              </a:spcBef>
              <a:spcAft>
                <a:spcPts val="0"/>
              </a:spcAft>
              <a:buClr>
                <a:srgbClr val="1F1F1F"/>
              </a:buClr>
              <a:buSzPts val="2400"/>
              <a:buChar char="»"/>
              <a:defRPr>
                <a:solidFill>
                  <a:srgbClr val="1F1F1F"/>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0"/>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0"/>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4" name="Google Shape;84;p10"/>
          <p:cNvPicPr preferRelativeResize="0"/>
          <p:nvPr/>
        </p:nvPicPr>
        <p:blipFill rotWithShape="1">
          <a:blip r:embed="rId2">
            <a:alphaModFix/>
          </a:blip>
          <a:srcRect b="0" l="0" r="0" t="0"/>
          <a:stretch/>
        </p:blipFill>
        <p:spPr>
          <a:xfrm>
            <a:off x="0" y="4896612"/>
            <a:ext cx="6858000" cy="2468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81178"/>
            <a:ext cx="7886700" cy="5145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1F1F1F"/>
              </a:buClr>
              <a:buSzPts val="2800"/>
              <a:buFont typeface="Calibri"/>
              <a:buNone/>
              <a:defRPr b="1" i="0" sz="2800" u="none" cap="none" strike="noStrike">
                <a:solidFill>
                  <a:srgbClr val="1F1F1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30936" y="1062039"/>
            <a:ext cx="7886700" cy="3367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1F1F1F"/>
              </a:buClr>
              <a:buSzPts val="2400"/>
              <a:buFont typeface="Arial"/>
              <a:buChar char="•"/>
              <a:defRPr b="0" i="0" sz="2400" u="none" cap="none" strike="noStrike">
                <a:solidFill>
                  <a:srgbClr val="1F1F1F"/>
                </a:solidFill>
                <a:latin typeface="Calibri"/>
                <a:ea typeface="Calibri"/>
                <a:cs typeface="Calibri"/>
                <a:sym typeface="Calibri"/>
              </a:defRPr>
            </a:lvl1pPr>
            <a:lvl2pPr indent="-381000" lvl="1" marL="914400" marR="0" rtl="0" algn="l">
              <a:lnSpc>
                <a:spcPct val="90000"/>
              </a:lnSpc>
              <a:spcBef>
                <a:spcPts val="500"/>
              </a:spcBef>
              <a:spcAft>
                <a:spcPts val="0"/>
              </a:spcAft>
              <a:buClr>
                <a:srgbClr val="1F1F1F"/>
              </a:buClr>
              <a:buSzPts val="2400"/>
              <a:buFont typeface="Cambria Math"/>
              <a:buChar char="⎯"/>
              <a:defRPr b="0" i="0" sz="2400" u="none" cap="none" strike="noStrike">
                <a:solidFill>
                  <a:srgbClr val="1F1F1F"/>
                </a:solidFill>
                <a:latin typeface="Calibri"/>
                <a:ea typeface="Calibri"/>
                <a:cs typeface="Calibri"/>
                <a:sym typeface="Calibri"/>
              </a:defRPr>
            </a:lvl2pPr>
            <a:lvl3pPr indent="-381000" lvl="2" marL="1371600" marR="0" rtl="0" algn="l">
              <a:lnSpc>
                <a:spcPct val="90000"/>
              </a:lnSpc>
              <a:spcBef>
                <a:spcPts val="500"/>
              </a:spcBef>
              <a:spcAft>
                <a:spcPts val="0"/>
              </a:spcAft>
              <a:buClr>
                <a:srgbClr val="1F1F1F"/>
              </a:buClr>
              <a:buSzPts val="2400"/>
              <a:buFont typeface="Arial"/>
              <a:buChar char="•"/>
              <a:defRPr b="0" i="0" sz="2400" u="none" cap="none" strike="noStrike">
                <a:solidFill>
                  <a:srgbClr val="1F1F1F"/>
                </a:solidFill>
                <a:latin typeface="Calibri"/>
                <a:ea typeface="Calibri"/>
                <a:cs typeface="Calibri"/>
                <a:sym typeface="Calibri"/>
              </a:defRPr>
            </a:lvl3pPr>
            <a:lvl4pPr indent="-381000" lvl="3" marL="1828800" marR="0" rtl="0" algn="l">
              <a:lnSpc>
                <a:spcPct val="90000"/>
              </a:lnSpc>
              <a:spcBef>
                <a:spcPts val="500"/>
              </a:spcBef>
              <a:spcAft>
                <a:spcPts val="0"/>
              </a:spcAft>
              <a:buClr>
                <a:srgbClr val="1F1F1F"/>
              </a:buClr>
              <a:buSzPts val="2400"/>
              <a:buFont typeface="Arial"/>
              <a:buChar char="»"/>
              <a:defRPr b="0" i="0" sz="2400" u="none" cap="none" strike="noStrike">
                <a:solidFill>
                  <a:srgbClr val="1F1F1F"/>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1" type="ftr"/>
          </p:nvPr>
        </p:nvSpPr>
        <p:spPr>
          <a:xfrm>
            <a:off x="626364" y="4521217"/>
            <a:ext cx="56487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6457950" y="4521217"/>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1" Type="http://schemas.openxmlformats.org/officeDocument/2006/relationships/hyperlink" Target="https://query.prod.appeals.va.gov/dashboard/7" TargetMode="External"/><Relationship Id="rId10" Type="http://schemas.openxmlformats.org/officeDocument/2006/relationships/hyperlink" Target="https://drive.google.com/file/d/1I0p-plU6yO4uJn3TQPjexD8ukrsYmQzM/view?usp=sharing"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github.com/department-of-veterans-affairs/caseflow/blob/master/app/models/concerns/ama_case_distribution.rb" TargetMode="External"/><Relationship Id="rId4" Type="http://schemas.openxmlformats.org/officeDocument/2006/relationships/hyperlink" Target="https://github.com/department-of-veterans-affairs/caseflow/blob/master/app/models/docket_coordinator.rb" TargetMode="External"/><Relationship Id="rId9" Type="http://schemas.openxmlformats.org/officeDocument/2006/relationships/hyperlink" Target="https://github.com/department-of-veterans-affairs/docketeer" TargetMode="External"/><Relationship Id="rId5" Type="http://schemas.openxmlformats.org/officeDocument/2006/relationships/hyperlink" Target="https://github.com/department-of-veterans-affairs/caseflow/blob/master/app/models/vacols/case_docket.rb" TargetMode="External"/><Relationship Id="rId6" Type="http://schemas.openxmlformats.org/officeDocument/2006/relationships/hyperlink" Target="https://github.com/department-of-veterans-affairs/caseflow/tree/master/app/models/dockets" TargetMode="External"/><Relationship Id="rId7" Type="http://schemas.openxmlformats.org/officeDocument/2006/relationships/hyperlink" Target="https://github.com/department-of-veterans-affairs/caseflow/blob/master/app/jobs/push_priority_appeals_to_judges_job.rb" TargetMode="External"/><Relationship Id="rId8" Type="http://schemas.openxmlformats.org/officeDocument/2006/relationships/hyperlink" Target="https://github.com/department-of-veterans-affairs/caseflow/wiki/Automatic-Case-Distribu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idx="3" type="body"/>
          </p:nvPr>
        </p:nvSpPr>
        <p:spPr>
          <a:xfrm>
            <a:off x="2162175" y="2017391"/>
            <a:ext cx="4354500" cy="276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Caseflow</a:t>
            </a:r>
            <a:endParaRPr i="1"/>
          </a:p>
        </p:txBody>
      </p:sp>
      <p:sp>
        <p:nvSpPr>
          <p:cNvPr id="122" name="Google Shape;122;p19"/>
          <p:cNvSpPr txBox="1"/>
          <p:nvPr>
            <p:ph idx="1" type="body"/>
          </p:nvPr>
        </p:nvSpPr>
        <p:spPr>
          <a:xfrm>
            <a:off x="2162175" y="1423882"/>
            <a:ext cx="4354500" cy="27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The Algorithm</a:t>
            </a:r>
            <a:endParaRPr/>
          </a:p>
        </p:txBody>
      </p:sp>
      <p:sp>
        <p:nvSpPr>
          <p:cNvPr id="123" name="Google Shape;123;p19"/>
          <p:cNvSpPr txBox="1"/>
          <p:nvPr>
            <p:ph idx="2" type="body"/>
          </p:nvPr>
        </p:nvSpPr>
        <p:spPr>
          <a:xfrm>
            <a:off x="2162175" y="1724325"/>
            <a:ext cx="4354500" cy="27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Automatic </a:t>
            </a:r>
            <a:r>
              <a:rPr lang="en"/>
              <a:t>Case Distribution</a:t>
            </a:r>
            <a:endParaRPr/>
          </a:p>
        </p:txBody>
      </p:sp>
      <p:sp>
        <p:nvSpPr>
          <p:cNvPr id="124" name="Google Shape;124;p19"/>
          <p:cNvSpPr txBox="1"/>
          <p:nvPr>
            <p:ph idx="5" type="body"/>
          </p:nvPr>
        </p:nvSpPr>
        <p:spPr>
          <a:xfrm>
            <a:off x="2162175" y="2721340"/>
            <a:ext cx="2989200" cy="198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Updated - February 24, 2021</a:t>
            </a:r>
            <a:endParaRPr/>
          </a:p>
        </p:txBody>
      </p:sp>
      <p:sp>
        <p:nvSpPr>
          <p:cNvPr id="125" name="Google Shape;125;p19"/>
          <p:cNvSpPr txBox="1"/>
          <p:nvPr>
            <p:ph idx="6" type="body"/>
          </p:nvPr>
        </p:nvSpPr>
        <p:spPr>
          <a:xfrm>
            <a:off x="2162175" y="3024151"/>
            <a:ext cx="2495400" cy="1500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b="1" lang="en">
                <a:solidFill>
                  <a:schemeClr val="dk1"/>
                </a:solidFill>
              </a:rPr>
              <a:t>Algorithm (</a:t>
            </a:r>
            <a:r>
              <a:rPr lang="en">
                <a:solidFill>
                  <a:schemeClr val="dk1"/>
                </a:solidFill>
              </a:rPr>
              <a:t>high-level</a:t>
            </a:r>
            <a:r>
              <a:rPr b="1" lang="en">
                <a:solidFill>
                  <a:schemeClr val="dk1"/>
                </a:solidFill>
              </a:rPr>
              <a:t>)</a:t>
            </a:r>
            <a:endParaRPr b="1"/>
          </a:p>
        </p:txBody>
      </p:sp>
      <p:graphicFrame>
        <p:nvGraphicFramePr>
          <p:cNvPr id="182" name="Google Shape;182;p28"/>
          <p:cNvGraphicFramePr/>
          <p:nvPr/>
        </p:nvGraphicFramePr>
        <p:xfrm>
          <a:off x="631625" y="895390"/>
          <a:ext cx="3000000" cy="3000000"/>
        </p:xfrm>
        <a:graphic>
          <a:graphicData uri="http://schemas.openxmlformats.org/drawingml/2006/table">
            <a:tbl>
              <a:tblPr>
                <a:noFill/>
                <a:tableStyleId>{8B1862C6-1D0D-4344-980C-B2D5E16E70DC}</a:tableStyleId>
              </a:tblPr>
              <a:tblGrid>
                <a:gridCol w="608225"/>
                <a:gridCol w="5082525"/>
              </a:tblGrid>
              <a:tr h="418300">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Step</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Description</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tied to the judge</a:t>
                      </a:r>
                      <a:endParaRPr u="sng">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Priority Legacy cases tied to the judge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Priority AMA Hearing cases with affinity for the judge</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non-priority</a:t>
                      </a:r>
                      <a:r>
                        <a:rPr lang="en">
                          <a:latin typeface="Proxima Nova"/>
                          <a:ea typeface="Proxima Nova"/>
                          <a:cs typeface="Proxima Nova"/>
                          <a:sym typeface="Proxima Nova"/>
                        </a:rPr>
                        <a:t> cases </a:t>
                      </a:r>
                      <a:r>
                        <a:rPr lang="en" u="sng">
                          <a:latin typeface="Proxima Nova"/>
                          <a:ea typeface="Proxima Nova"/>
                          <a:cs typeface="Proxima Nova"/>
                          <a:sym typeface="Proxima Nova"/>
                        </a:rPr>
                        <a:t>tied to the judge</a:t>
                      </a:r>
                      <a:endParaRPr u="sng">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Legacy hearing cases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AMA hearing cases with affinity for the judge</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general population</a:t>
                      </a:r>
                      <a:endParaRPr u="sng">
                        <a:latin typeface="Proxima Nova"/>
                        <a:ea typeface="Proxima Nova"/>
                        <a:cs typeface="Proxima Nova"/>
                        <a:sym typeface="Proxima Nova"/>
                      </a:endParaRPr>
                    </a:p>
                    <a:p>
                      <a:pPr indent="0" lvl="0" marL="457200" rtl="0" algn="l">
                        <a:lnSpc>
                          <a:spcPct val="115000"/>
                        </a:lnSpc>
                        <a:spcBef>
                          <a:spcPts val="0"/>
                        </a:spcBef>
                        <a:spcAft>
                          <a:spcPts val="0"/>
                        </a:spcAft>
                        <a:buNone/>
                      </a:pPr>
                      <a:r>
                        <a:rPr lang="en">
                          <a:latin typeface="Proxima Nova"/>
                          <a:ea typeface="Proxima Nova"/>
                          <a:cs typeface="Proxima Nova"/>
                          <a:sym typeface="Proxima Nova"/>
                        </a:rPr>
                        <a:t>Distribute priority cases from any docket (first-in, first-out) to meet the </a:t>
                      </a:r>
                      <a:r>
                        <a:rPr b="1" lang="en">
                          <a:latin typeface="Proxima Nova"/>
                          <a:ea typeface="Proxima Nova"/>
                          <a:cs typeface="Proxima Nova"/>
                          <a:sym typeface="Proxima Nova"/>
                        </a:rPr>
                        <a:t>priority target</a:t>
                      </a:r>
                      <a:r>
                        <a:rPr lang="en">
                          <a:latin typeface="Proxima Nova"/>
                          <a:ea typeface="Proxima Nova"/>
                          <a:cs typeface="Proxima Nova"/>
                          <a:sym typeface="Proxima Nova"/>
                        </a:rPr>
                        <a:t> (if not yet met)</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4</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non-priority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general population</a:t>
                      </a:r>
                      <a:r>
                        <a:rPr lang="en">
                          <a:latin typeface="Proxima Nova"/>
                          <a:ea typeface="Proxima Nova"/>
                          <a:cs typeface="Proxima Nova"/>
                          <a:sym typeface="Proxima Nova"/>
                        </a:rPr>
                        <a:t> based on docket proportions (using stochastic rounding)</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83" name="Google Shape;183;p28"/>
          <p:cNvSpPr/>
          <p:nvPr/>
        </p:nvSpPr>
        <p:spPr>
          <a:xfrm>
            <a:off x="6419400" y="1313700"/>
            <a:ext cx="17841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Priority + Tied to Judge</a:t>
            </a:r>
            <a:endParaRPr sz="1200">
              <a:latin typeface="Proxima Nova"/>
              <a:ea typeface="Proxima Nova"/>
              <a:cs typeface="Proxima Nova"/>
              <a:sym typeface="Proxima Nova"/>
            </a:endParaRPr>
          </a:p>
          <a:p>
            <a:pPr indent="0" lvl="0" marL="0" rtl="0" algn="ctr">
              <a:spcBef>
                <a:spcPts val="0"/>
              </a:spcBef>
              <a:spcAft>
                <a:spcPts val="0"/>
              </a:spcAft>
              <a:buNone/>
            </a:pPr>
            <a:r>
              <a:rPr b="1" lang="en" sz="1200">
                <a:latin typeface="Proxima Nova"/>
                <a:ea typeface="Proxima Nova"/>
                <a:cs typeface="Proxima Nova"/>
                <a:sym typeface="Proxima Nova"/>
              </a:rPr>
              <a:t>3 cases</a:t>
            </a:r>
            <a:endParaRPr b="1" sz="1200">
              <a:latin typeface="Proxima Nova"/>
              <a:ea typeface="Proxima Nova"/>
              <a:cs typeface="Proxima Nova"/>
              <a:sym typeface="Proxima Nova"/>
            </a:endParaRPr>
          </a:p>
        </p:txBody>
      </p:sp>
      <p:sp>
        <p:nvSpPr>
          <p:cNvPr id="184" name="Google Shape;184;p28"/>
          <p:cNvSpPr txBox="1"/>
          <p:nvPr/>
        </p:nvSpPr>
        <p:spPr>
          <a:xfrm>
            <a:off x="6744650" y="598750"/>
            <a:ext cx="2324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Proxima Nova"/>
                <a:ea typeface="Proxima Nova"/>
                <a:cs typeface="Proxima Nova"/>
                <a:sym typeface="Proxima Nova"/>
              </a:rPr>
              <a:t>Batch Size</a:t>
            </a:r>
            <a:r>
              <a:rPr lang="en" sz="1200">
                <a:latin typeface="Proxima Nova"/>
                <a:ea typeface="Proxima Nova"/>
                <a:cs typeface="Proxima Nova"/>
                <a:sym typeface="Proxima Nova"/>
              </a:rPr>
              <a:t> = 20</a:t>
            </a:r>
            <a:endParaRPr sz="1200">
              <a:latin typeface="Proxima Nova"/>
              <a:ea typeface="Proxima Nova"/>
              <a:cs typeface="Proxima Nova"/>
              <a:sym typeface="Proxima Nova"/>
            </a:endParaRPr>
          </a:p>
          <a:p>
            <a:pPr indent="0" lvl="0" marL="0" rtl="0" algn="l">
              <a:spcBef>
                <a:spcPts val="0"/>
              </a:spcBef>
              <a:spcAft>
                <a:spcPts val="0"/>
              </a:spcAft>
              <a:buNone/>
            </a:pPr>
            <a:r>
              <a:rPr b="1" lang="en" sz="1200">
                <a:latin typeface="Proxima Nova"/>
                <a:ea typeface="Proxima Nova"/>
                <a:cs typeface="Proxima Nova"/>
                <a:sym typeface="Proxima Nova"/>
              </a:rPr>
              <a:t>Priority Target</a:t>
            </a:r>
            <a:r>
              <a:rPr lang="en" sz="1200">
                <a:latin typeface="Proxima Nova"/>
                <a:ea typeface="Proxima Nova"/>
                <a:cs typeface="Proxima Nova"/>
                <a:sym typeface="Proxima Nova"/>
              </a:rPr>
              <a:t> = 25% = 5 cases</a:t>
            </a:r>
            <a:endParaRPr sz="1200">
              <a:latin typeface="Proxima Nova"/>
              <a:ea typeface="Proxima Nova"/>
              <a:cs typeface="Proxima Nova"/>
              <a:sym typeface="Proxima Nova"/>
            </a:endParaRPr>
          </a:p>
        </p:txBody>
      </p:sp>
      <p:sp>
        <p:nvSpPr>
          <p:cNvPr id="185" name="Google Shape;185;p28"/>
          <p:cNvSpPr/>
          <p:nvPr/>
        </p:nvSpPr>
        <p:spPr>
          <a:xfrm>
            <a:off x="6419400" y="2143513"/>
            <a:ext cx="17841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Non-Priority + Tied to Judge</a:t>
            </a:r>
            <a:endParaRPr sz="1200">
              <a:latin typeface="Proxima Nova"/>
              <a:ea typeface="Proxima Nova"/>
              <a:cs typeface="Proxima Nova"/>
              <a:sym typeface="Proxima Nova"/>
            </a:endParaRPr>
          </a:p>
          <a:p>
            <a:pPr indent="0" lvl="0" marL="0" rtl="0" algn="ctr">
              <a:spcBef>
                <a:spcPts val="0"/>
              </a:spcBef>
              <a:spcAft>
                <a:spcPts val="0"/>
              </a:spcAft>
              <a:buNone/>
            </a:pPr>
            <a:r>
              <a:rPr b="1" lang="en" sz="1200">
                <a:latin typeface="Proxima Nova"/>
                <a:ea typeface="Proxima Nova"/>
                <a:cs typeface="Proxima Nova"/>
                <a:sym typeface="Proxima Nova"/>
              </a:rPr>
              <a:t>5 cases</a:t>
            </a:r>
            <a:endParaRPr b="1" sz="1200">
              <a:latin typeface="Proxima Nova"/>
              <a:ea typeface="Proxima Nova"/>
              <a:cs typeface="Proxima Nova"/>
              <a:sym typeface="Proxima Nova"/>
            </a:endParaRPr>
          </a:p>
        </p:txBody>
      </p:sp>
      <p:sp>
        <p:nvSpPr>
          <p:cNvPr id="186" name="Google Shape;186;p28"/>
          <p:cNvSpPr/>
          <p:nvPr/>
        </p:nvSpPr>
        <p:spPr>
          <a:xfrm>
            <a:off x="6419400" y="3029600"/>
            <a:ext cx="17841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Priority + Genpop</a:t>
            </a:r>
            <a:endParaRPr sz="1200">
              <a:latin typeface="Proxima Nova"/>
              <a:ea typeface="Proxima Nova"/>
              <a:cs typeface="Proxima Nova"/>
              <a:sym typeface="Proxima Nova"/>
            </a:endParaRPr>
          </a:p>
          <a:p>
            <a:pPr indent="0" lvl="0" marL="0" rtl="0" algn="ctr">
              <a:spcBef>
                <a:spcPts val="0"/>
              </a:spcBef>
              <a:spcAft>
                <a:spcPts val="0"/>
              </a:spcAft>
              <a:buNone/>
            </a:pPr>
            <a:r>
              <a:rPr b="1" lang="en" sz="1200">
                <a:latin typeface="Proxima Nova"/>
                <a:ea typeface="Proxima Nova"/>
                <a:cs typeface="Proxima Nova"/>
                <a:sym typeface="Proxima Nova"/>
              </a:rPr>
              <a:t>2 cases</a:t>
            </a:r>
            <a:endParaRPr b="1" sz="1200">
              <a:latin typeface="Proxima Nova"/>
              <a:ea typeface="Proxima Nova"/>
              <a:cs typeface="Proxima Nova"/>
              <a:sym typeface="Proxima Nova"/>
            </a:endParaRPr>
          </a:p>
        </p:txBody>
      </p:sp>
      <p:sp>
        <p:nvSpPr>
          <p:cNvPr id="187" name="Google Shape;187;p28"/>
          <p:cNvSpPr txBox="1"/>
          <p:nvPr/>
        </p:nvSpPr>
        <p:spPr>
          <a:xfrm>
            <a:off x="7126525" y="170950"/>
            <a:ext cx="1450500" cy="4278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Example</a:t>
            </a:r>
            <a:endParaRPr b="1">
              <a:latin typeface="Proxima Nova"/>
              <a:ea typeface="Proxima Nova"/>
              <a:cs typeface="Proxima Nova"/>
              <a:sym typeface="Proxima Nova"/>
            </a:endParaRPr>
          </a:p>
        </p:txBody>
      </p:sp>
      <p:sp>
        <p:nvSpPr>
          <p:cNvPr id="188" name="Google Shape;188;p28"/>
          <p:cNvSpPr/>
          <p:nvPr/>
        </p:nvSpPr>
        <p:spPr>
          <a:xfrm>
            <a:off x="6419400" y="3798050"/>
            <a:ext cx="1784100" cy="26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Legacy:</a:t>
            </a:r>
            <a:r>
              <a:rPr b="1" lang="en" sz="1200">
                <a:latin typeface="Proxima Nova"/>
                <a:ea typeface="Proxima Nova"/>
                <a:cs typeface="Proxima Nova"/>
                <a:sym typeface="Proxima Nova"/>
              </a:rPr>
              <a:t> 8 cases</a:t>
            </a:r>
            <a:endParaRPr sz="1200">
              <a:latin typeface="Proxima Nova"/>
              <a:ea typeface="Proxima Nova"/>
              <a:cs typeface="Proxima Nova"/>
              <a:sym typeface="Proxima Nova"/>
            </a:endParaRPr>
          </a:p>
        </p:txBody>
      </p:sp>
      <p:sp>
        <p:nvSpPr>
          <p:cNvPr id="189" name="Google Shape;189;p28"/>
          <p:cNvSpPr/>
          <p:nvPr/>
        </p:nvSpPr>
        <p:spPr>
          <a:xfrm>
            <a:off x="6419400" y="4089625"/>
            <a:ext cx="1784100" cy="26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Direct Review: </a:t>
            </a:r>
            <a:r>
              <a:rPr b="1" lang="en" sz="1200">
                <a:latin typeface="Proxima Nova"/>
                <a:ea typeface="Proxima Nova"/>
                <a:cs typeface="Proxima Nova"/>
                <a:sym typeface="Proxima Nova"/>
              </a:rPr>
              <a:t>2 cases</a:t>
            </a:r>
            <a:endParaRPr sz="1200">
              <a:latin typeface="Proxima Nova"/>
              <a:ea typeface="Proxima Nova"/>
              <a:cs typeface="Proxima Nova"/>
              <a:sym typeface="Proxima Nova"/>
            </a:endParaRPr>
          </a:p>
        </p:txBody>
      </p:sp>
      <p:sp>
        <p:nvSpPr>
          <p:cNvPr id="190" name="Google Shape;190;p28"/>
          <p:cNvSpPr/>
          <p:nvPr/>
        </p:nvSpPr>
        <p:spPr>
          <a:xfrm>
            <a:off x="6419400" y="4381200"/>
            <a:ext cx="1784100" cy="26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Evidence Submission: 0</a:t>
            </a:r>
            <a:endParaRPr sz="1200">
              <a:latin typeface="Proxima Nova"/>
              <a:ea typeface="Proxima Nova"/>
              <a:cs typeface="Proxima Nova"/>
              <a:sym typeface="Proxima Nova"/>
            </a:endParaRPr>
          </a:p>
        </p:txBody>
      </p:sp>
      <p:sp>
        <p:nvSpPr>
          <p:cNvPr id="191" name="Google Shape;191;p28"/>
          <p:cNvSpPr/>
          <p:nvPr/>
        </p:nvSpPr>
        <p:spPr>
          <a:xfrm>
            <a:off x="6419400" y="4672775"/>
            <a:ext cx="1784100" cy="26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Proxima Nova"/>
                <a:ea typeface="Proxima Nova"/>
                <a:cs typeface="Proxima Nova"/>
                <a:sym typeface="Proxima Nova"/>
              </a:rPr>
              <a:t>Hearing: 0</a:t>
            </a:r>
            <a:endParaRPr sz="1200">
              <a:latin typeface="Proxima Nova"/>
              <a:ea typeface="Proxima Nova"/>
              <a:cs typeface="Proxima Nova"/>
              <a:sym typeface="Proxima Nova"/>
            </a:endParaRPr>
          </a:p>
        </p:txBody>
      </p:sp>
      <p:sp>
        <p:nvSpPr>
          <p:cNvPr id="192" name="Google Shape;192;p28"/>
          <p:cNvSpPr txBox="1"/>
          <p:nvPr/>
        </p:nvSpPr>
        <p:spPr>
          <a:xfrm>
            <a:off x="8203500" y="1038850"/>
            <a:ext cx="933600" cy="4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Proxima Nova"/>
                <a:ea typeface="Proxima Nova"/>
                <a:cs typeface="Proxima Nova"/>
                <a:sym typeface="Proxima Nova"/>
              </a:rPr>
              <a:t>Remaining</a:t>
            </a:r>
            <a:endParaRPr sz="1200">
              <a:latin typeface="Proxima Nova"/>
              <a:ea typeface="Proxima Nova"/>
              <a:cs typeface="Proxima Nova"/>
              <a:sym typeface="Proxima Nova"/>
            </a:endParaRPr>
          </a:p>
        </p:txBody>
      </p:sp>
      <p:sp>
        <p:nvSpPr>
          <p:cNvPr id="193" name="Google Shape;193;p28"/>
          <p:cNvSpPr txBox="1"/>
          <p:nvPr/>
        </p:nvSpPr>
        <p:spPr>
          <a:xfrm>
            <a:off x="8203500" y="1389900"/>
            <a:ext cx="9336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roxima Nova"/>
                <a:ea typeface="Proxima Nova"/>
                <a:cs typeface="Proxima Nova"/>
                <a:sym typeface="Proxima Nova"/>
              </a:rPr>
              <a:t>17 cases</a:t>
            </a:r>
            <a:endParaRPr sz="1200">
              <a:latin typeface="Proxima Nova"/>
              <a:ea typeface="Proxima Nova"/>
              <a:cs typeface="Proxima Nova"/>
              <a:sym typeface="Proxima Nova"/>
            </a:endParaRPr>
          </a:p>
        </p:txBody>
      </p:sp>
      <p:sp>
        <p:nvSpPr>
          <p:cNvPr id="194" name="Google Shape;194;p28"/>
          <p:cNvSpPr txBox="1"/>
          <p:nvPr/>
        </p:nvSpPr>
        <p:spPr>
          <a:xfrm>
            <a:off x="8203500" y="2209200"/>
            <a:ext cx="9336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roxima Nova"/>
                <a:ea typeface="Proxima Nova"/>
                <a:cs typeface="Proxima Nova"/>
                <a:sym typeface="Proxima Nova"/>
              </a:rPr>
              <a:t>12 cases</a:t>
            </a:r>
            <a:endParaRPr sz="1200">
              <a:latin typeface="Proxima Nova"/>
              <a:ea typeface="Proxima Nova"/>
              <a:cs typeface="Proxima Nova"/>
              <a:sym typeface="Proxima Nova"/>
            </a:endParaRPr>
          </a:p>
        </p:txBody>
      </p:sp>
      <p:sp>
        <p:nvSpPr>
          <p:cNvPr id="195" name="Google Shape;195;p28"/>
          <p:cNvSpPr txBox="1"/>
          <p:nvPr/>
        </p:nvSpPr>
        <p:spPr>
          <a:xfrm>
            <a:off x="8203500" y="3028500"/>
            <a:ext cx="9336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roxima Nova"/>
                <a:ea typeface="Proxima Nova"/>
                <a:cs typeface="Proxima Nova"/>
                <a:sym typeface="Proxima Nova"/>
              </a:rPr>
              <a:t>10 cases</a:t>
            </a:r>
            <a:endParaRPr sz="1200">
              <a:latin typeface="Proxima Nova"/>
              <a:ea typeface="Proxima Nova"/>
              <a:cs typeface="Proxima Nova"/>
              <a:sym typeface="Proxima Nova"/>
            </a:endParaRPr>
          </a:p>
        </p:txBody>
      </p:sp>
      <p:sp>
        <p:nvSpPr>
          <p:cNvPr id="196" name="Google Shape;196;p28"/>
          <p:cNvSpPr txBox="1"/>
          <p:nvPr/>
        </p:nvSpPr>
        <p:spPr>
          <a:xfrm>
            <a:off x="8203500" y="3718400"/>
            <a:ext cx="9336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roxima Nova"/>
                <a:ea typeface="Proxima Nova"/>
                <a:cs typeface="Proxima Nova"/>
                <a:sym typeface="Proxima Nova"/>
              </a:rPr>
              <a:t>2 cases</a:t>
            </a:r>
            <a:endParaRPr sz="1200">
              <a:latin typeface="Proxima Nova"/>
              <a:ea typeface="Proxima Nova"/>
              <a:cs typeface="Proxima Nova"/>
              <a:sym typeface="Proxima Nova"/>
            </a:endParaRPr>
          </a:p>
        </p:txBody>
      </p:sp>
      <p:sp>
        <p:nvSpPr>
          <p:cNvPr id="197" name="Google Shape;197;p28"/>
          <p:cNvSpPr txBox="1"/>
          <p:nvPr/>
        </p:nvSpPr>
        <p:spPr>
          <a:xfrm>
            <a:off x="8203500" y="4009975"/>
            <a:ext cx="933600" cy="42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roxima Nova"/>
                <a:ea typeface="Proxima Nova"/>
                <a:cs typeface="Proxima Nova"/>
                <a:sym typeface="Proxima Nova"/>
              </a:rPr>
              <a:t>0 cases</a:t>
            </a:r>
            <a:endParaRPr sz="1200">
              <a:latin typeface="Proxima Nova"/>
              <a:ea typeface="Proxima Nova"/>
              <a:cs typeface="Proxima Nova"/>
              <a:sym typeface="Proxima Nova"/>
            </a:endParaRPr>
          </a:p>
        </p:txBody>
      </p:sp>
      <p:sp>
        <p:nvSpPr>
          <p:cNvPr id="198" name="Google Shape;198;p28"/>
          <p:cNvSpPr/>
          <p:nvPr/>
        </p:nvSpPr>
        <p:spPr>
          <a:xfrm>
            <a:off x="8251950" y="4408300"/>
            <a:ext cx="836700" cy="5256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Proxima Nova"/>
                <a:ea typeface="Proxima Nova"/>
                <a:cs typeface="Proxima Nova"/>
                <a:sym typeface="Proxima Nova"/>
              </a:rPr>
              <a:t>Stop</a:t>
            </a:r>
            <a:endParaRPr>
              <a:solidFill>
                <a:srgbClr val="FFFFFF"/>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29"/>
          <p:cNvGraphicFramePr/>
          <p:nvPr/>
        </p:nvGraphicFramePr>
        <p:xfrm>
          <a:off x="1091500" y="1881015"/>
          <a:ext cx="3000000" cy="3000000"/>
        </p:xfrm>
        <a:graphic>
          <a:graphicData uri="http://schemas.openxmlformats.org/drawingml/2006/table">
            <a:tbl>
              <a:tblPr>
                <a:noFill/>
                <a:tableStyleId>{8B1862C6-1D0D-4344-980C-B2D5E16E70DC}</a:tableStyleId>
              </a:tblPr>
              <a:tblGrid>
                <a:gridCol w="2610400"/>
                <a:gridCol w="2175300"/>
                <a:gridCol w="2175300"/>
              </a:tblGrid>
              <a:tr h="445425">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Docket</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Number of Cases</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Percentage</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7500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Legacy</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24,265*</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70.4%</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00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Direct Review</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7,674</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22.3%</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00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Evidence Submission</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1,389</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4.0%</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00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Hearing</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1,126</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3.3</a:t>
                      </a:r>
                      <a:r>
                        <a:rPr lang="en" sz="1600">
                          <a:latin typeface="Proxima Nova"/>
                          <a:ea typeface="Proxima Nova"/>
                          <a:cs typeface="Proxima Nova"/>
                          <a:sym typeface="Proxima Nova"/>
                        </a:rPr>
                        <a:t>%</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04" name="Google Shape;204;p29"/>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b="1" lang="en"/>
              <a:t>FY 202</a:t>
            </a:r>
            <a:r>
              <a:rPr lang="en"/>
              <a:t>1</a:t>
            </a:r>
            <a:r>
              <a:rPr b="1" lang="en"/>
              <a:t> Data: Oct 1, 20</a:t>
            </a:r>
            <a:r>
              <a:rPr lang="en"/>
              <a:t>20</a:t>
            </a:r>
            <a:r>
              <a:rPr b="1" lang="en"/>
              <a:t> - </a:t>
            </a:r>
            <a:r>
              <a:rPr lang="en"/>
              <a:t>Feb</a:t>
            </a:r>
            <a:r>
              <a:rPr b="1" lang="en"/>
              <a:t> </a:t>
            </a:r>
            <a:r>
              <a:rPr lang="en"/>
              <a:t>23</a:t>
            </a:r>
            <a:r>
              <a:rPr b="1" lang="en"/>
              <a:t>, 202</a:t>
            </a:r>
            <a:r>
              <a:rPr lang="en"/>
              <a:t>1</a:t>
            </a:r>
            <a:endParaRPr b="1"/>
          </a:p>
        </p:txBody>
      </p:sp>
      <p:sp>
        <p:nvSpPr>
          <p:cNvPr id="205" name="Google Shape;205;p29"/>
          <p:cNvSpPr txBox="1"/>
          <p:nvPr>
            <p:ph idx="1" type="body"/>
          </p:nvPr>
        </p:nvSpPr>
        <p:spPr>
          <a:xfrm>
            <a:off x="630925" y="1014978"/>
            <a:ext cx="7891200" cy="726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a:t>Total number of cases distributed</a:t>
            </a:r>
            <a:r>
              <a:rPr lang="en"/>
              <a:t>: 34,454</a:t>
            </a:r>
            <a:endParaRPr/>
          </a:p>
        </p:txBody>
      </p:sp>
      <p:sp>
        <p:nvSpPr>
          <p:cNvPr id="206" name="Google Shape;206;p29"/>
          <p:cNvSpPr txBox="1"/>
          <p:nvPr/>
        </p:nvSpPr>
        <p:spPr>
          <a:xfrm>
            <a:off x="4928450" y="4365600"/>
            <a:ext cx="412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Of the legacy cases, 66% were tied to a VLJ</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b="1" lang="en"/>
              <a:t>Levers</a:t>
            </a:r>
            <a:endParaRPr b="1"/>
          </a:p>
        </p:txBody>
      </p:sp>
      <p:graphicFrame>
        <p:nvGraphicFramePr>
          <p:cNvPr id="212" name="Google Shape;212;p30"/>
          <p:cNvGraphicFramePr/>
          <p:nvPr/>
        </p:nvGraphicFramePr>
        <p:xfrm>
          <a:off x="637500" y="1130940"/>
          <a:ext cx="3000000" cy="3000000"/>
        </p:xfrm>
        <a:graphic>
          <a:graphicData uri="http://schemas.openxmlformats.org/drawingml/2006/table">
            <a:tbl>
              <a:tblPr>
                <a:noFill/>
                <a:tableStyleId>{8B1862C6-1D0D-4344-980C-B2D5E16E70DC}</a:tableStyleId>
              </a:tblPr>
              <a:tblGrid>
                <a:gridCol w="4880175"/>
                <a:gridCol w="2683825"/>
              </a:tblGrid>
              <a:tr h="418300">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Lever</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Current Setting</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Batch size per attorney</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Direct review timeliness goal</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365 days from receipt date</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Direct review distribution due date</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Timeliness Goal </a:t>
                      </a:r>
                      <a:r>
                        <a:rPr lang="en" sz="1600">
                          <a:latin typeface="Proxima Nova"/>
                          <a:ea typeface="Proxima Nova"/>
                          <a:cs typeface="Proxima Nova"/>
                          <a:sym typeface="Proxima Nova"/>
                        </a:rPr>
                        <a:t>- 65 days</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Minimum legacy docket proportion</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Maximum direct review proportion</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80%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Interpolated direct review proportion adjustment</a:t>
                      </a:r>
                      <a:r>
                        <a:rPr lang="en" sz="1600">
                          <a:latin typeface="Proxima Nova"/>
                          <a:ea typeface="Proxima Nova"/>
                          <a:cs typeface="Proxima Nova"/>
                          <a:sym typeface="Proxima Nova"/>
                        </a:rPr>
                        <a:t>*</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67%</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3" name="Google Shape;213;p30"/>
          <p:cNvSpPr txBox="1"/>
          <p:nvPr/>
        </p:nvSpPr>
        <p:spPr>
          <a:xfrm>
            <a:off x="6532700" y="4582575"/>
            <a:ext cx="2554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*no longer relevant due to time since AMA launch</a:t>
            </a:r>
            <a:endParaRPr sz="5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lang="en">
                <a:solidFill>
                  <a:srgbClr val="FF0000"/>
                </a:solidFill>
              </a:rPr>
              <a:t>NEW Settings for </a:t>
            </a:r>
            <a:r>
              <a:rPr b="1" lang="en">
                <a:solidFill>
                  <a:srgbClr val="FF0000"/>
                </a:solidFill>
              </a:rPr>
              <a:t>Levers</a:t>
            </a:r>
            <a:endParaRPr b="1">
              <a:solidFill>
                <a:srgbClr val="FF0000"/>
              </a:solidFill>
            </a:endParaRPr>
          </a:p>
        </p:txBody>
      </p:sp>
      <p:graphicFrame>
        <p:nvGraphicFramePr>
          <p:cNvPr id="219" name="Google Shape;219;p31"/>
          <p:cNvGraphicFramePr/>
          <p:nvPr/>
        </p:nvGraphicFramePr>
        <p:xfrm>
          <a:off x="637500" y="1130940"/>
          <a:ext cx="3000000" cy="3000000"/>
        </p:xfrm>
        <a:graphic>
          <a:graphicData uri="http://schemas.openxmlformats.org/drawingml/2006/table">
            <a:tbl>
              <a:tblPr>
                <a:noFill/>
                <a:tableStyleId>{8B1862C6-1D0D-4344-980C-B2D5E16E70DC}</a:tableStyleId>
              </a:tblPr>
              <a:tblGrid>
                <a:gridCol w="4880175"/>
                <a:gridCol w="2683825"/>
              </a:tblGrid>
              <a:tr h="418300">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Lever</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600">
                          <a:solidFill>
                            <a:srgbClr val="FFFFFF"/>
                          </a:solidFill>
                          <a:latin typeface="Proxima Nova"/>
                          <a:ea typeface="Proxima Nova"/>
                          <a:cs typeface="Proxima Nova"/>
                          <a:sym typeface="Proxima Nova"/>
                        </a:rPr>
                        <a:t>Current Setting</a:t>
                      </a:r>
                      <a:endParaRPr b="1" sz="16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Cases distributed to VLJ </a:t>
                      </a:r>
                      <a:r>
                        <a:rPr lang="en" sz="1600">
                          <a:latin typeface="Proxima Nova"/>
                          <a:ea typeface="Proxima Nova"/>
                          <a:cs typeface="Proxima Nova"/>
                          <a:sym typeface="Proxima Nova"/>
                        </a:rPr>
                        <a:t>per attorney</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Direct review timeliness goal</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365 days from receipt date</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Direct review distribution due date</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roxima Nova"/>
                          <a:ea typeface="Proxima Nova"/>
                          <a:cs typeface="Proxima Nova"/>
                          <a:sym typeface="Proxima Nova"/>
                        </a:rPr>
                        <a:t>Timeliness Goal - 65 days</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Minimum legacy docket proportion</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FF0000"/>
                          </a:solidFill>
                          <a:latin typeface="Proxima Nova"/>
                          <a:ea typeface="Proxima Nova"/>
                          <a:cs typeface="Proxima Nova"/>
                          <a:sym typeface="Proxima Nova"/>
                        </a:rPr>
                        <a:t>9</a:t>
                      </a:r>
                      <a:r>
                        <a:rPr lang="en" sz="1600">
                          <a:solidFill>
                            <a:srgbClr val="FF0000"/>
                          </a:solidFill>
                          <a:latin typeface="Proxima Nova"/>
                          <a:ea typeface="Proxima Nova"/>
                          <a:cs typeface="Proxima Nova"/>
                          <a:sym typeface="Proxima Nova"/>
                        </a:rPr>
                        <a:t>0%</a:t>
                      </a:r>
                      <a:endParaRPr>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a:latin typeface="Proxima Nova"/>
                          <a:ea typeface="Proxima Nova"/>
                          <a:cs typeface="Proxima Nova"/>
                          <a:sym typeface="Proxima Nova"/>
                        </a:rPr>
                        <a:t>Maximum direct review proportion</a:t>
                      </a:r>
                      <a:endParaRPr sz="1600">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FF0000"/>
                          </a:solidFill>
                          <a:latin typeface="Proxima Nova"/>
                          <a:ea typeface="Proxima Nova"/>
                          <a:cs typeface="Proxima Nova"/>
                          <a:sym typeface="Proxima Nova"/>
                        </a:rPr>
                        <a:t>7</a:t>
                      </a:r>
                      <a:r>
                        <a:rPr lang="en" sz="1600">
                          <a:solidFill>
                            <a:srgbClr val="FF0000"/>
                          </a:solidFill>
                          <a:latin typeface="Proxima Nova"/>
                          <a:ea typeface="Proxima Nova"/>
                          <a:cs typeface="Proxima Nova"/>
                          <a:sym typeface="Proxima Nova"/>
                        </a:rPr>
                        <a:t>%</a:t>
                      </a:r>
                      <a:endParaRPr>
                        <a:solidFill>
                          <a:srgbClr val="FF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sz="1600" strike="sngStrike">
                          <a:latin typeface="Proxima Nova"/>
                          <a:ea typeface="Proxima Nova"/>
                          <a:cs typeface="Proxima Nova"/>
                          <a:sym typeface="Proxima Nova"/>
                        </a:rPr>
                        <a:t>Interpolated direct review proportion adjustment*</a:t>
                      </a:r>
                      <a:endParaRPr sz="1600" strike="sngStrike">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strike="sngStrike">
                          <a:latin typeface="Proxima Nova"/>
                          <a:ea typeface="Proxima Nova"/>
                          <a:cs typeface="Proxima Nova"/>
                          <a:sym typeface="Proxima Nova"/>
                        </a:rPr>
                        <a:t>67% </a:t>
                      </a:r>
                      <a:r>
                        <a:rPr lang="en" sz="1600" strike="sngStrike">
                          <a:solidFill>
                            <a:srgbClr val="FF0000"/>
                          </a:solidFill>
                          <a:latin typeface="Proxima Nova"/>
                          <a:ea typeface="Proxima Nova"/>
                          <a:cs typeface="Proxima Nova"/>
                          <a:sym typeface="Proxima Nova"/>
                        </a:rPr>
                        <a:t>(often unused) </a:t>
                      </a:r>
                      <a:r>
                        <a:rPr lang="en" sz="1600">
                          <a:solidFill>
                            <a:srgbClr val="FF0000"/>
                          </a:solidFill>
                          <a:latin typeface="Proxima Nova"/>
                          <a:ea typeface="Proxima Nova"/>
                          <a:cs typeface="Proxima Nova"/>
                          <a:sym typeface="Proxima Nova"/>
                        </a:rPr>
                        <a:t> Remove</a:t>
                      </a:r>
                      <a:endParaRPr sz="1600">
                        <a:solidFill>
                          <a:srgbClr val="FF0000"/>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0" name="Google Shape;220;p31"/>
          <p:cNvSpPr txBox="1"/>
          <p:nvPr/>
        </p:nvSpPr>
        <p:spPr>
          <a:xfrm>
            <a:off x="6532700" y="4582575"/>
            <a:ext cx="2554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Calibri"/>
                <a:ea typeface="Calibri"/>
                <a:cs typeface="Calibri"/>
                <a:sym typeface="Calibri"/>
              </a:rPr>
              <a:t>*no longer relevant due to time since AMA launch</a:t>
            </a:r>
            <a:endParaRPr sz="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4" name="Shape 224"/>
        <p:cNvGrpSpPr/>
        <p:nvPr/>
      </p:nvGrpSpPr>
      <p:grpSpPr>
        <a:xfrm>
          <a:off x="0" y="0"/>
          <a:ext cx="0" cy="0"/>
          <a:chOff x="0" y="0"/>
          <a:chExt cx="0" cy="0"/>
        </a:xfrm>
      </p:grpSpPr>
      <p:sp>
        <p:nvSpPr>
          <p:cNvPr id="225" name="Google Shape;225;p32"/>
          <p:cNvSpPr txBox="1"/>
          <p:nvPr>
            <p:ph idx="1" type="body"/>
          </p:nvPr>
        </p:nvSpPr>
        <p:spPr>
          <a:xfrm>
            <a:off x="630925" y="1014975"/>
            <a:ext cx="7891200" cy="29646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800"/>
              </a:spcBef>
              <a:spcAft>
                <a:spcPts val="0"/>
              </a:spcAft>
              <a:buSzPts val="2000"/>
              <a:buChar char="•"/>
            </a:pPr>
            <a:r>
              <a:rPr b="1" lang="en" sz="2000"/>
              <a:t>Target distribution date: </a:t>
            </a:r>
            <a:r>
              <a:rPr lang="en" sz="2000" u="sng"/>
              <a:t>365 - 65 = 300 days</a:t>
            </a:r>
            <a:r>
              <a:rPr lang="en" sz="2000"/>
              <a:t> after docket date is the </a:t>
            </a:r>
            <a:r>
              <a:rPr lang="en" sz="2000"/>
              <a:t>goal for </a:t>
            </a:r>
            <a:r>
              <a:rPr lang="en" sz="2000"/>
              <a:t>distributing case</a:t>
            </a:r>
            <a:endParaRPr sz="2000"/>
          </a:p>
          <a:p>
            <a:pPr indent="-355600" lvl="0" marL="457200" rtl="0" algn="l">
              <a:lnSpc>
                <a:spcPct val="100000"/>
              </a:lnSpc>
              <a:spcBef>
                <a:spcPts val="800"/>
              </a:spcBef>
              <a:spcAft>
                <a:spcPts val="0"/>
              </a:spcAft>
              <a:buSzPts val="2000"/>
              <a:buChar char="•"/>
            </a:pPr>
            <a:r>
              <a:rPr b="1" lang="en" sz="2000"/>
              <a:t>Due direct review:</a:t>
            </a:r>
            <a:r>
              <a:rPr lang="en" sz="2000"/>
              <a:t> A case on this docket is considered “due” if the target distribution date is equal to the current date or in the past</a:t>
            </a:r>
            <a:endParaRPr sz="2000"/>
          </a:p>
          <a:p>
            <a:pPr indent="-355600" lvl="0" marL="457200" rtl="0" algn="l">
              <a:lnSpc>
                <a:spcPct val="100000"/>
              </a:lnSpc>
              <a:spcBef>
                <a:spcPts val="800"/>
              </a:spcBef>
              <a:spcAft>
                <a:spcPts val="0"/>
              </a:spcAft>
              <a:buSzPts val="2000"/>
              <a:buChar char="•"/>
            </a:pPr>
            <a:r>
              <a:rPr b="1" lang="en" sz="2000"/>
              <a:t>Pacesetting proportion</a:t>
            </a:r>
            <a:r>
              <a:rPr lang="en" sz="2000"/>
              <a:t>: </a:t>
            </a:r>
            <a:r>
              <a:rPr lang="en" sz="2000"/>
              <a:t>I</a:t>
            </a:r>
            <a:r>
              <a:rPr lang="en" sz="2000"/>
              <a:t>ncoming rate at which direct reviews are intaken by the Board (calculated by year)</a:t>
            </a:r>
            <a:endParaRPr sz="2000"/>
          </a:p>
          <a:p>
            <a:pPr indent="-355600" lvl="0" marL="457200" rtl="0" algn="l">
              <a:lnSpc>
                <a:spcPct val="100000"/>
              </a:lnSpc>
              <a:spcBef>
                <a:spcPts val="800"/>
              </a:spcBef>
              <a:spcAft>
                <a:spcPts val="0"/>
              </a:spcAft>
              <a:buSzPts val="2000"/>
              <a:buChar char="•"/>
            </a:pPr>
            <a:r>
              <a:rPr b="1" lang="en" sz="2000"/>
              <a:t>Steady state proportion:</a:t>
            </a:r>
            <a:r>
              <a:rPr lang="en" sz="2000"/>
              <a:t> # Due direct reviews / (total batch size - # priority target)</a:t>
            </a:r>
            <a:endParaRPr sz="2000"/>
          </a:p>
        </p:txBody>
      </p:sp>
      <p:sp>
        <p:nvSpPr>
          <p:cNvPr id="226" name="Google Shape;226;p32"/>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Direct Review Docket calculations</a:t>
            </a:r>
            <a:endParaRPr/>
          </a:p>
        </p:txBody>
      </p:sp>
      <p:sp>
        <p:nvSpPr>
          <p:cNvPr id="227" name="Google Shape;227;p32"/>
          <p:cNvSpPr txBox="1"/>
          <p:nvPr/>
        </p:nvSpPr>
        <p:spPr>
          <a:xfrm>
            <a:off x="8137775" y="4699925"/>
            <a:ext cx="820800" cy="3603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Lever</a:t>
            </a:r>
            <a:endParaRPr>
              <a:latin typeface="Calibri"/>
              <a:ea typeface="Calibri"/>
              <a:cs typeface="Calibri"/>
              <a:sym typeface="Calibri"/>
            </a:endParaRPr>
          </a:p>
        </p:txBody>
      </p:sp>
      <p:grpSp>
        <p:nvGrpSpPr>
          <p:cNvPr id="228" name="Google Shape;228;p32"/>
          <p:cNvGrpSpPr/>
          <p:nvPr/>
        </p:nvGrpSpPr>
        <p:grpSpPr>
          <a:xfrm>
            <a:off x="799725" y="3823699"/>
            <a:ext cx="7452313" cy="876225"/>
            <a:chOff x="799725" y="3823699"/>
            <a:chExt cx="7452313" cy="876225"/>
          </a:xfrm>
        </p:grpSpPr>
        <p:grpSp>
          <p:nvGrpSpPr>
            <p:cNvPr id="229" name="Google Shape;229;p32"/>
            <p:cNvGrpSpPr/>
            <p:nvPr/>
          </p:nvGrpSpPr>
          <p:grpSpPr>
            <a:xfrm>
              <a:off x="799725" y="3823699"/>
              <a:ext cx="7452313" cy="786000"/>
              <a:chOff x="799725" y="3979574"/>
              <a:chExt cx="7452313" cy="786000"/>
            </a:xfrm>
          </p:grpSpPr>
          <p:sp>
            <p:nvSpPr>
              <p:cNvPr id="230" name="Google Shape;230;p32"/>
              <p:cNvSpPr txBox="1"/>
              <p:nvPr/>
            </p:nvSpPr>
            <p:spPr>
              <a:xfrm>
                <a:off x="799725" y="4033125"/>
                <a:ext cx="13503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Direct review proportion</a:t>
                </a:r>
                <a:endParaRPr sz="1600">
                  <a:latin typeface="Calibri"/>
                  <a:ea typeface="Calibri"/>
                  <a:cs typeface="Calibri"/>
                  <a:sym typeface="Calibri"/>
                </a:endParaRPr>
              </a:p>
            </p:txBody>
          </p:sp>
          <p:sp>
            <p:nvSpPr>
              <p:cNvPr id="231" name="Google Shape;231;p32"/>
              <p:cNvSpPr/>
              <p:nvPr/>
            </p:nvSpPr>
            <p:spPr>
              <a:xfrm>
                <a:off x="2150019" y="4192424"/>
                <a:ext cx="446700" cy="3603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txBox="1"/>
              <p:nvPr/>
            </p:nvSpPr>
            <p:spPr>
              <a:xfrm>
                <a:off x="5216225" y="4086675"/>
                <a:ext cx="1080300" cy="5718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Steady state proportion</a:t>
                </a:r>
                <a:endParaRPr>
                  <a:latin typeface="Calibri"/>
                  <a:ea typeface="Calibri"/>
                  <a:cs typeface="Calibri"/>
                  <a:sym typeface="Calibri"/>
                </a:endParaRPr>
              </a:p>
            </p:txBody>
          </p:sp>
          <p:sp>
            <p:nvSpPr>
              <p:cNvPr id="233" name="Google Shape;233;p32"/>
              <p:cNvSpPr txBox="1"/>
              <p:nvPr/>
            </p:nvSpPr>
            <p:spPr>
              <a:xfrm>
                <a:off x="3154481" y="4086674"/>
                <a:ext cx="9138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Max (</a:t>
                </a:r>
                <a:endParaRPr sz="2400">
                  <a:latin typeface="Calibri"/>
                  <a:ea typeface="Calibri"/>
                  <a:cs typeface="Calibri"/>
                  <a:sym typeface="Calibri"/>
                </a:endParaRPr>
              </a:p>
            </p:txBody>
          </p:sp>
          <p:sp>
            <p:nvSpPr>
              <p:cNvPr id="234" name="Google Shape;234;p32"/>
              <p:cNvSpPr txBox="1"/>
              <p:nvPr/>
            </p:nvSpPr>
            <p:spPr>
              <a:xfrm>
                <a:off x="4059761" y="4086675"/>
                <a:ext cx="1033500" cy="571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Pacesetting proportion</a:t>
                </a:r>
                <a:endParaRPr>
                  <a:latin typeface="Calibri"/>
                  <a:ea typeface="Calibri"/>
                  <a:cs typeface="Calibri"/>
                  <a:sym typeface="Calibri"/>
                </a:endParaRPr>
              </a:p>
            </p:txBody>
          </p:sp>
          <p:sp>
            <p:nvSpPr>
              <p:cNvPr id="235" name="Google Shape;235;p32"/>
              <p:cNvSpPr txBox="1"/>
              <p:nvPr/>
            </p:nvSpPr>
            <p:spPr>
              <a:xfrm>
                <a:off x="2495450" y="4086674"/>
                <a:ext cx="8487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Min</a:t>
                </a:r>
                <a:r>
                  <a:rPr lang="en" sz="2400">
                    <a:latin typeface="Calibri"/>
                    <a:ea typeface="Calibri"/>
                    <a:cs typeface="Calibri"/>
                    <a:sym typeface="Calibri"/>
                  </a:rPr>
                  <a:t> (</a:t>
                </a:r>
                <a:endParaRPr sz="2400">
                  <a:latin typeface="Calibri"/>
                  <a:ea typeface="Calibri"/>
                  <a:cs typeface="Calibri"/>
                  <a:sym typeface="Calibri"/>
                </a:endParaRPr>
              </a:p>
            </p:txBody>
          </p:sp>
          <p:sp>
            <p:nvSpPr>
              <p:cNvPr id="236" name="Google Shape;236;p32"/>
              <p:cNvSpPr txBox="1"/>
              <p:nvPr/>
            </p:nvSpPr>
            <p:spPr>
              <a:xfrm>
                <a:off x="6213531" y="4086674"/>
                <a:ext cx="4467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237" name="Google Shape;237;p32"/>
              <p:cNvSpPr txBox="1"/>
              <p:nvPr/>
            </p:nvSpPr>
            <p:spPr>
              <a:xfrm>
                <a:off x="7805338" y="4086674"/>
                <a:ext cx="4467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238" name="Google Shape;238;p32"/>
              <p:cNvSpPr txBox="1"/>
              <p:nvPr/>
            </p:nvSpPr>
            <p:spPr>
              <a:xfrm>
                <a:off x="6556306" y="3979574"/>
                <a:ext cx="1350300" cy="786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Maximum direct review proportion</a:t>
                </a:r>
                <a:endParaRPr>
                  <a:latin typeface="Calibri"/>
                  <a:ea typeface="Calibri"/>
                  <a:cs typeface="Calibri"/>
                  <a:sym typeface="Calibri"/>
                </a:endParaRPr>
              </a:p>
            </p:txBody>
          </p:sp>
        </p:grpSp>
        <p:sp>
          <p:nvSpPr>
            <p:cNvPr id="239" name="Google Shape;239;p32"/>
            <p:cNvSpPr txBox="1"/>
            <p:nvPr/>
          </p:nvSpPr>
          <p:spPr>
            <a:xfrm>
              <a:off x="4932006" y="4128124"/>
              <a:ext cx="4467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sp>
          <p:nvSpPr>
            <p:cNvPr id="240" name="Google Shape;240;p32"/>
            <p:cNvSpPr txBox="1"/>
            <p:nvPr/>
          </p:nvSpPr>
          <p:spPr>
            <a:xfrm>
              <a:off x="6248231" y="4128124"/>
              <a:ext cx="4467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a:t>
              </a:r>
              <a:endParaRPr sz="2400">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4" name="Shape 244"/>
        <p:cNvGrpSpPr/>
        <p:nvPr/>
      </p:nvGrpSpPr>
      <p:grpSpPr>
        <a:xfrm>
          <a:off x="0" y="0"/>
          <a:ext cx="0" cy="0"/>
          <a:chOff x="0" y="0"/>
          <a:chExt cx="0" cy="0"/>
        </a:xfrm>
      </p:grpSpPr>
      <p:sp>
        <p:nvSpPr>
          <p:cNvPr id="245" name="Google Shape;245;p33"/>
          <p:cNvSpPr txBox="1"/>
          <p:nvPr>
            <p:ph idx="4294967295" type="body"/>
          </p:nvPr>
        </p:nvSpPr>
        <p:spPr>
          <a:xfrm>
            <a:off x="5134900" y="1108650"/>
            <a:ext cx="3879300" cy="3529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a:t>Steady state proportion</a:t>
            </a:r>
            <a:endParaRPr b="1"/>
          </a:p>
          <a:p>
            <a:pPr indent="0" lvl="0" marL="0" rtl="0" algn="l">
              <a:spcBef>
                <a:spcPts val="1000"/>
              </a:spcBef>
              <a:spcAft>
                <a:spcPts val="0"/>
              </a:spcAft>
              <a:buNone/>
            </a:pPr>
            <a:r>
              <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46" name="Google Shape;246;p33"/>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Direct Review Docket</a:t>
            </a:r>
            <a:endParaRPr/>
          </a:p>
        </p:txBody>
      </p:sp>
      <p:pic>
        <p:nvPicPr>
          <p:cNvPr id="247" name="Google Shape;247;p33"/>
          <p:cNvPicPr preferRelativeResize="0"/>
          <p:nvPr/>
        </p:nvPicPr>
        <p:blipFill>
          <a:blip r:embed="rId3">
            <a:alphaModFix/>
          </a:blip>
          <a:stretch>
            <a:fillRect/>
          </a:stretch>
        </p:blipFill>
        <p:spPr>
          <a:xfrm>
            <a:off x="4764050" y="2221900"/>
            <a:ext cx="4061446" cy="2953226"/>
          </a:xfrm>
          <a:prstGeom prst="rect">
            <a:avLst/>
          </a:prstGeom>
          <a:noFill/>
          <a:ln>
            <a:noFill/>
          </a:ln>
        </p:spPr>
      </p:pic>
      <p:sp>
        <p:nvSpPr>
          <p:cNvPr id="248" name="Google Shape;248;p33"/>
          <p:cNvSpPr txBox="1"/>
          <p:nvPr>
            <p:ph idx="4294967295" type="body"/>
          </p:nvPr>
        </p:nvSpPr>
        <p:spPr>
          <a:xfrm>
            <a:off x="601650" y="1108650"/>
            <a:ext cx="4174800" cy="3529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a:t>Pacesetting proportion</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249" name="Google Shape;249;p33"/>
          <p:cNvSpPr txBox="1"/>
          <p:nvPr/>
        </p:nvSpPr>
        <p:spPr>
          <a:xfrm>
            <a:off x="5229400" y="1509500"/>
            <a:ext cx="33768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 due cases in the Direct Review docket</a:t>
            </a:r>
            <a:endParaRPr>
              <a:latin typeface="Calibri"/>
              <a:ea typeface="Calibri"/>
              <a:cs typeface="Calibri"/>
              <a:sym typeface="Calibri"/>
            </a:endParaRPr>
          </a:p>
        </p:txBody>
      </p:sp>
      <p:sp>
        <p:nvSpPr>
          <p:cNvPr id="250" name="Google Shape;250;p33"/>
          <p:cNvSpPr txBox="1"/>
          <p:nvPr/>
        </p:nvSpPr>
        <p:spPr>
          <a:xfrm>
            <a:off x="5229400" y="2020550"/>
            <a:ext cx="33768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Total non-priority batch size</a:t>
            </a:r>
            <a:endParaRPr>
              <a:latin typeface="Calibri"/>
              <a:ea typeface="Calibri"/>
              <a:cs typeface="Calibri"/>
              <a:sym typeface="Calibri"/>
            </a:endParaRPr>
          </a:p>
        </p:txBody>
      </p:sp>
      <p:cxnSp>
        <p:nvCxnSpPr>
          <p:cNvPr id="251" name="Google Shape;251;p33"/>
          <p:cNvCxnSpPr/>
          <p:nvPr/>
        </p:nvCxnSpPr>
        <p:spPr>
          <a:xfrm rot="10800000">
            <a:off x="5296000" y="1941500"/>
            <a:ext cx="3243600" cy="4200"/>
          </a:xfrm>
          <a:prstGeom prst="straightConnector1">
            <a:avLst/>
          </a:prstGeom>
          <a:noFill/>
          <a:ln cap="flat" cmpd="sng" w="28575">
            <a:solidFill>
              <a:srgbClr val="175594"/>
            </a:solidFill>
            <a:prstDash val="solid"/>
            <a:round/>
            <a:headEnd len="med" w="med" type="none"/>
            <a:tailEnd len="med" w="med" type="none"/>
          </a:ln>
        </p:spPr>
      </p:cxnSp>
      <p:sp>
        <p:nvSpPr>
          <p:cNvPr id="252" name="Google Shape;252;p33"/>
          <p:cNvSpPr txBox="1"/>
          <p:nvPr/>
        </p:nvSpPr>
        <p:spPr>
          <a:xfrm>
            <a:off x="601650" y="1546925"/>
            <a:ext cx="33768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 Direct Reviews incoming / year</a:t>
            </a:r>
            <a:endParaRPr>
              <a:latin typeface="Calibri"/>
              <a:ea typeface="Calibri"/>
              <a:cs typeface="Calibri"/>
              <a:sym typeface="Calibri"/>
            </a:endParaRPr>
          </a:p>
        </p:txBody>
      </p:sp>
      <p:sp>
        <p:nvSpPr>
          <p:cNvPr id="253" name="Google Shape;253;p33"/>
          <p:cNvSpPr txBox="1"/>
          <p:nvPr/>
        </p:nvSpPr>
        <p:spPr>
          <a:xfrm>
            <a:off x="601650" y="2057975"/>
            <a:ext cx="33768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Calibri"/>
                <a:ea typeface="Calibri"/>
                <a:cs typeface="Calibri"/>
                <a:sym typeface="Calibri"/>
              </a:rPr>
              <a:t># non-priority decisions completed / year</a:t>
            </a:r>
            <a:endParaRPr sz="1300">
              <a:latin typeface="Calibri"/>
              <a:ea typeface="Calibri"/>
              <a:cs typeface="Calibri"/>
              <a:sym typeface="Calibri"/>
            </a:endParaRPr>
          </a:p>
        </p:txBody>
      </p:sp>
      <p:cxnSp>
        <p:nvCxnSpPr>
          <p:cNvPr id="254" name="Google Shape;254;p33"/>
          <p:cNvCxnSpPr/>
          <p:nvPr/>
        </p:nvCxnSpPr>
        <p:spPr>
          <a:xfrm rot="10800000">
            <a:off x="668250" y="1978925"/>
            <a:ext cx="3243600" cy="4200"/>
          </a:xfrm>
          <a:prstGeom prst="straightConnector1">
            <a:avLst/>
          </a:prstGeom>
          <a:noFill/>
          <a:ln cap="flat" cmpd="sng" w="28575">
            <a:solidFill>
              <a:srgbClr val="175594"/>
            </a:solidFill>
            <a:prstDash val="solid"/>
            <a:round/>
            <a:headEnd len="med" w="med" type="none"/>
            <a:tailEnd len="med" w="med" type="none"/>
          </a:ln>
        </p:spPr>
      </p:cxnSp>
      <p:pic>
        <p:nvPicPr>
          <p:cNvPr id="255" name="Google Shape;255;p33"/>
          <p:cNvPicPr preferRelativeResize="0"/>
          <p:nvPr/>
        </p:nvPicPr>
        <p:blipFill>
          <a:blip r:embed="rId4">
            <a:alphaModFix/>
          </a:blip>
          <a:stretch>
            <a:fillRect/>
          </a:stretch>
        </p:blipFill>
        <p:spPr>
          <a:xfrm>
            <a:off x="601650" y="2288114"/>
            <a:ext cx="3879299" cy="28207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Direct Review Docket</a:t>
            </a:r>
            <a:endParaRPr/>
          </a:p>
        </p:txBody>
      </p:sp>
      <p:pic>
        <p:nvPicPr>
          <p:cNvPr id="261" name="Google Shape;261;p34"/>
          <p:cNvPicPr preferRelativeResize="0"/>
          <p:nvPr/>
        </p:nvPicPr>
        <p:blipFill>
          <a:blip r:embed="rId3">
            <a:alphaModFix/>
          </a:blip>
          <a:stretch>
            <a:fillRect/>
          </a:stretch>
        </p:blipFill>
        <p:spPr>
          <a:xfrm>
            <a:off x="4721726" y="862575"/>
            <a:ext cx="4422275" cy="3218799"/>
          </a:xfrm>
          <a:prstGeom prst="rect">
            <a:avLst/>
          </a:prstGeom>
          <a:noFill/>
          <a:ln>
            <a:noFill/>
          </a:ln>
        </p:spPr>
      </p:pic>
      <p:sp>
        <p:nvSpPr>
          <p:cNvPr id="262" name="Google Shape;262;p34"/>
          <p:cNvSpPr txBox="1"/>
          <p:nvPr>
            <p:ph idx="1" type="body"/>
          </p:nvPr>
        </p:nvSpPr>
        <p:spPr>
          <a:xfrm>
            <a:off x="144575" y="1091175"/>
            <a:ext cx="4787100" cy="26313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 sz="2000"/>
              <a:t>To gradually build up to the steady state, we interpolate between 0 and the pacesetting proportion based on the age of the oldest Direct Review in the system.</a:t>
            </a:r>
            <a:endParaRPr sz="2000"/>
          </a:p>
          <a:p>
            <a:pPr indent="-355600" lvl="0" marL="457200" rtl="0" algn="l">
              <a:spcBef>
                <a:spcPts val="0"/>
              </a:spcBef>
              <a:spcAft>
                <a:spcPts val="0"/>
              </a:spcAft>
              <a:buSzPts val="2000"/>
              <a:buChar char="•"/>
            </a:pPr>
            <a:r>
              <a:rPr lang="en" sz="2000"/>
              <a:t>To accelerate this curve out, we also multiply this interpolated figure by the interpolated direct review proportion adjustment.</a:t>
            </a:r>
            <a:endParaRPr sz="2000"/>
          </a:p>
        </p:txBody>
      </p:sp>
      <p:sp>
        <p:nvSpPr>
          <p:cNvPr id="263" name="Google Shape;263;p34"/>
          <p:cNvSpPr/>
          <p:nvPr/>
        </p:nvSpPr>
        <p:spPr>
          <a:xfrm>
            <a:off x="1634125" y="4009246"/>
            <a:ext cx="361500" cy="4413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4"/>
          <p:cNvSpPr/>
          <p:nvPr/>
        </p:nvSpPr>
        <p:spPr>
          <a:xfrm>
            <a:off x="2859138" y="4009246"/>
            <a:ext cx="361500" cy="4413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4"/>
          <p:cNvSpPr txBox="1"/>
          <p:nvPr/>
        </p:nvSpPr>
        <p:spPr>
          <a:xfrm>
            <a:off x="1758950" y="4009246"/>
            <a:ext cx="1350300" cy="4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Interpolator</a:t>
            </a:r>
            <a:endParaRPr>
              <a:latin typeface="Calibri"/>
              <a:ea typeface="Calibri"/>
              <a:cs typeface="Calibri"/>
              <a:sym typeface="Calibri"/>
            </a:endParaRPr>
          </a:p>
        </p:txBody>
      </p:sp>
      <p:sp>
        <p:nvSpPr>
          <p:cNvPr id="266" name="Google Shape;266;p34"/>
          <p:cNvSpPr txBox="1"/>
          <p:nvPr/>
        </p:nvSpPr>
        <p:spPr>
          <a:xfrm>
            <a:off x="3109250" y="3943996"/>
            <a:ext cx="13503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Interpolated adjustment</a:t>
            </a:r>
            <a:endParaRPr>
              <a:latin typeface="Calibri"/>
              <a:ea typeface="Calibri"/>
              <a:cs typeface="Calibri"/>
              <a:sym typeface="Calibri"/>
            </a:endParaRPr>
          </a:p>
        </p:txBody>
      </p:sp>
      <p:sp>
        <p:nvSpPr>
          <p:cNvPr id="267" name="Google Shape;267;p34"/>
          <p:cNvSpPr txBox="1"/>
          <p:nvPr/>
        </p:nvSpPr>
        <p:spPr>
          <a:xfrm>
            <a:off x="501975" y="3943996"/>
            <a:ext cx="1350300" cy="5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Pacesetting proportion</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 sz="2000"/>
              <a:t>Code</a:t>
            </a:r>
            <a:endParaRPr sz="2000"/>
          </a:p>
          <a:p>
            <a:pPr indent="-355600" lvl="1" marL="914400" rtl="0" algn="l">
              <a:spcBef>
                <a:spcPts val="0"/>
              </a:spcBef>
              <a:spcAft>
                <a:spcPts val="0"/>
              </a:spcAft>
              <a:buSzPts val="2000"/>
              <a:buChar char="⎯"/>
            </a:pPr>
            <a:r>
              <a:rPr lang="en" sz="2000" u="sng">
                <a:solidFill>
                  <a:schemeClr val="hlink"/>
                </a:solidFill>
                <a:hlinkClick r:id="rId3"/>
              </a:rPr>
              <a:t>High-level distribution algorithm </a:t>
            </a:r>
            <a:endParaRPr sz="2000"/>
          </a:p>
          <a:p>
            <a:pPr indent="-355600" lvl="1" marL="914400" rtl="0" algn="l">
              <a:spcBef>
                <a:spcPts val="0"/>
              </a:spcBef>
              <a:spcAft>
                <a:spcPts val="0"/>
              </a:spcAft>
              <a:buSzPts val="2000"/>
              <a:buChar char="⎯"/>
            </a:pPr>
            <a:r>
              <a:rPr lang="en" sz="2000" u="sng">
                <a:solidFill>
                  <a:schemeClr val="hlink"/>
                </a:solidFill>
                <a:hlinkClick r:id="rId4"/>
              </a:rPr>
              <a:t>Calculations</a:t>
            </a:r>
            <a:endParaRPr sz="2000"/>
          </a:p>
          <a:p>
            <a:pPr indent="-355600" lvl="1" marL="914400" rtl="0" algn="l">
              <a:spcBef>
                <a:spcPts val="0"/>
              </a:spcBef>
              <a:spcAft>
                <a:spcPts val="0"/>
              </a:spcAft>
              <a:buSzPts val="2000"/>
              <a:buChar char="⎯"/>
            </a:pPr>
            <a:r>
              <a:rPr lang="en" sz="2000" u="sng">
                <a:solidFill>
                  <a:schemeClr val="hlink"/>
                </a:solidFill>
                <a:hlinkClick r:id="rId5"/>
              </a:rPr>
              <a:t>Legacy case selection</a:t>
            </a:r>
            <a:endParaRPr sz="2000"/>
          </a:p>
          <a:p>
            <a:pPr indent="-355600" lvl="1" marL="914400" rtl="0" algn="l">
              <a:spcBef>
                <a:spcPts val="0"/>
              </a:spcBef>
              <a:spcAft>
                <a:spcPts val="0"/>
              </a:spcAft>
              <a:buSzPts val="2000"/>
              <a:buChar char="⎯"/>
            </a:pPr>
            <a:r>
              <a:rPr lang="en" sz="2000" u="sng">
                <a:solidFill>
                  <a:schemeClr val="hlink"/>
                </a:solidFill>
                <a:hlinkClick r:id="rId6"/>
              </a:rPr>
              <a:t>Dockets logic</a:t>
            </a:r>
            <a:endParaRPr sz="2000"/>
          </a:p>
          <a:p>
            <a:pPr indent="-355600" lvl="1" marL="914400" rtl="0" algn="l">
              <a:spcBef>
                <a:spcPts val="0"/>
              </a:spcBef>
              <a:spcAft>
                <a:spcPts val="0"/>
              </a:spcAft>
              <a:buSzPts val="2000"/>
              <a:buChar char="⎯"/>
            </a:pPr>
            <a:r>
              <a:rPr lang="en" sz="2000" u="sng">
                <a:solidFill>
                  <a:schemeClr val="hlink"/>
                </a:solidFill>
                <a:hlinkClick r:id="rId7"/>
              </a:rPr>
              <a:t>Priority Push Distribution</a:t>
            </a:r>
            <a:endParaRPr sz="2000"/>
          </a:p>
          <a:p>
            <a:pPr indent="-355600" lvl="0" marL="457200" rtl="0" algn="l">
              <a:spcBef>
                <a:spcPts val="0"/>
              </a:spcBef>
              <a:spcAft>
                <a:spcPts val="0"/>
              </a:spcAft>
              <a:buSzPts val="2000"/>
              <a:buChar char="•"/>
            </a:pPr>
            <a:r>
              <a:rPr lang="en" sz="2000" u="sng">
                <a:solidFill>
                  <a:schemeClr val="hlink"/>
                </a:solidFill>
                <a:hlinkClick r:id="rId8"/>
              </a:rPr>
              <a:t>Automatic Case Distribution Wiki</a:t>
            </a:r>
            <a:endParaRPr sz="2000"/>
          </a:p>
          <a:p>
            <a:pPr indent="-355600" lvl="0" marL="457200" rtl="0" algn="l">
              <a:spcBef>
                <a:spcPts val="0"/>
              </a:spcBef>
              <a:spcAft>
                <a:spcPts val="0"/>
              </a:spcAft>
              <a:buSzPts val="2000"/>
              <a:buChar char="•"/>
            </a:pPr>
            <a:r>
              <a:rPr lang="en" sz="2000" u="sng">
                <a:solidFill>
                  <a:schemeClr val="hlink"/>
                </a:solidFill>
                <a:hlinkClick r:id="rId9"/>
              </a:rPr>
              <a:t>Algorithm simulations</a:t>
            </a:r>
            <a:endParaRPr sz="2000"/>
          </a:p>
          <a:p>
            <a:pPr indent="-355600" lvl="0" marL="457200" rtl="0" algn="l">
              <a:spcBef>
                <a:spcPts val="0"/>
              </a:spcBef>
              <a:spcAft>
                <a:spcPts val="0"/>
              </a:spcAft>
              <a:buSzPts val="2000"/>
              <a:buChar char="•"/>
            </a:pPr>
            <a:r>
              <a:rPr lang="en" sz="2000"/>
              <a:t>Previous presentation by Chris Given</a:t>
            </a:r>
            <a:endParaRPr sz="2000"/>
          </a:p>
          <a:p>
            <a:pPr indent="-355600" lvl="1" marL="914400" rtl="0" algn="l">
              <a:spcBef>
                <a:spcPts val="0"/>
              </a:spcBef>
              <a:spcAft>
                <a:spcPts val="0"/>
              </a:spcAft>
              <a:buSzPts val="2000"/>
              <a:buChar char="⎯"/>
            </a:pPr>
            <a:r>
              <a:rPr lang="en" sz="2000" u="sng">
                <a:solidFill>
                  <a:schemeClr val="hlink"/>
                </a:solidFill>
                <a:hlinkClick r:id="rId10"/>
              </a:rPr>
              <a:t>Video Recording</a:t>
            </a:r>
            <a:endParaRPr sz="2000"/>
          </a:p>
          <a:p>
            <a:pPr indent="-355600" lvl="0" marL="457200" rtl="0" algn="l">
              <a:spcBef>
                <a:spcPts val="0"/>
              </a:spcBef>
              <a:spcAft>
                <a:spcPts val="0"/>
              </a:spcAft>
              <a:buSzPts val="2000"/>
              <a:buChar char="•"/>
            </a:pPr>
            <a:r>
              <a:rPr lang="en" sz="2000" u="sng">
                <a:solidFill>
                  <a:schemeClr val="hlink"/>
                </a:solidFill>
                <a:hlinkClick r:id="rId11"/>
              </a:rPr>
              <a:t>Appeals Case Distribution dashboard (internal-only)</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p:txBody>
      </p:sp>
      <p:sp>
        <p:nvSpPr>
          <p:cNvPr id="273" name="Google Shape;273;p35"/>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sp>
        <p:nvSpPr>
          <p:cNvPr id="130" name="Google Shape;130;p20"/>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 sz="2000"/>
              <a:t>Overview</a:t>
            </a:r>
            <a:endParaRPr sz="2000"/>
          </a:p>
          <a:p>
            <a:pPr indent="-355600" lvl="0" marL="457200" rtl="0" algn="l">
              <a:spcBef>
                <a:spcPts val="0"/>
              </a:spcBef>
              <a:spcAft>
                <a:spcPts val="0"/>
              </a:spcAft>
              <a:buSzPts val="2000"/>
              <a:buChar char="•"/>
            </a:pPr>
            <a:r>
              <a:rPr lang="en" sz="2000"/>
              <a:t>Definitions</a:t>
            </a:r>
            <a:endParaRPr sz="2000"/>
          </a:p>
          <a:p>
            <a:pPr indent="-355600" lvl="0" marL="457200" rtl="0" algn="l">
              <a:spcBef>
                <a:spcPts val="0"/>
              </a:spcBef>
              <a:spcAft>
                <a:spcPts val="0"/>
              </a:spcAft>
              <a:buSzPts val="2000"/>
              <a:buChar char="•"/>
            </a:pPr>
            <a:r>
              <a:rPr lang="en" sz="2000"/>
              <a:t>Algorithm (simplified) Steps</a:t>
            </a:r>
            <a:endParaRPr sz="2000"/>
          </a:p>
          <a:p>
            <a:pPr indent="-355600" lvl="1" marL="914400" rtl="0" algn="l">
              <a:spcBef>
                <a:spcPts val="0"/>
              </a:spcBef>
              <a:spcAft>
                <a:spcPts val="0"/>
              </a:spcAft>
              <a:buSzPts val="2000"/>
              <a:buChar char="⎯"/>
            </a:pPr>
            <a:r>
              <a:rPr lang="en" sz="2000"/>
              <a:t>Calculations</a:t>
            </a:r>
            <a:endParaRPr sz="2000"/>
          </a:p>
          <a:p>
            <a:pPr indent="-355600" lvl="1" marL="914400" rtl="0" algn="l">
              <a:spcBef>
                <a:spcPts val="0"/>
              </a:spcBef>
              <a:spcAft>
                <a:spcPts val="0"/>
              </a:spcAft>
              <a:buSzPts val="2000"/>
              <a:buChar char="⎯"/>
            </a:pPr>
            <a:r>
              <a:rPr lang="en" sz="2000"/>
              <a:t>Example</a:t>
            </a:r>
            <a:endParaRPr sz="2000"/>
          </a:p>
          <a:p>
            <a:pPr indent="-355600" lvl="0" marL="457200" rtl="0" algn="l">
              <a:spcBef>
                <a:spcPts val="0"/>
              </a:spcBef>
              <a:spcAft>
                <a:spcPts val="0"/>
              </a:spcAft>
              <a:buSzPts val="2000"/>
              <a:buChar char="•"/>
            </a:pPr>
            <a:r>
              <a:rPr lang="en" sz="2000"/>
              <a:t>D</a:t>
            </a:r>
            <a:r>
              <a:rPr lang="en" sz="2000"/>
              <a:t>istribution data for FY 2021 t</a:t>
            </a:r>
            <a:r>
              <a:rPr lang="en" sz="2000"/>
              <a:t>o date</a:t>
            </a:r>
            <a:endParaRPr sz="2000"/>
          </a:p>
          <a:p>
            <a:pPr indent="-355600" lvl="0" marL="457200" rtl="0" algn="l">
              <a:spcBef>
                <a:spcPts val="0"/>
              </a:spcBef>
              <a:spcAft>
                <a:spcPts val="0"/>
              </a:spcAft>
              <a:buSzPts val="2000"/>
              <a:buChar char="•"/>
            </a:pPr>
            <a:r>
              <a:rPr lang="en" sz="2000"/>
              <a:t>Levers</a:t>
            </a:r>
            <a:endParaRPr sz="2000"/>
          </a:p>
        </p:txBody>
      </p:sp>
      <p:sp>
        <p:nvSpPr>
          <p:cNvPr id="131" name="Google Shape;131;p20"/>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Table of 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p21"/>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 sz="2000"/>
              <a:t>Before AMA, there was a single docket, and cases could be distributed by hand</a:t>
            </a:r>
            <a:endParaRPr sz="2000"/>
          </a:p>
          <a:p>
            <a:pPr indent="-355600" lvl="0" marL="457200" rtl="0" algn="l">
              <a:spcBef>
                <a:spcPts val="0"/>
              </a:spcBef>
              <a:spcAft>
                <a:spcPts val="0"/>
              </a:spcAft>
              <a:buSzPts val="2000"/>
              <a:buChar char="•"/>
            </a:pPr>
            <a:r>
              <a:rPr lang="en" sz="2000"/>
              <a:t>AMA added 3 additional dockets: direct review, evidence submission and hearing</a:t>
            </a:r>
            <a:endParaRPr sz="2000"/>
          </a:p>
          <a:p>
            <a:pPr indent="-355600" lvl="0" marL="457200" rtl="0" algn="l">
              <a:spcBef>
                <a:spcPts val="0"/>
              </a:spcBef>
              <a:spcAft>
                <a:spcPts val="0"/>
              </a:spcAft>
              <a:buClr>
                <a:schemeClr val="dk1"/>
              </a:buClr>
              <a:buSzPts val="2000"/>
              <a:buChar char="•"/>
            </a:pPr>
            <a:r>
              <a:rPr b="1" lang="en" sz="2000">
                <a:solidFill>
                  <a:schemeClr val="dk1"/>
                </a:solidFill>
              </a:rPr>
              <a:t>Problem: </a:t>
            </a:r>
            <a:r>
              <a:rPr lang="en" sz="2000">
                <a:solidFill>
                  <a:schemeClr val="dk1"/>
                </a:solidFill>
              </a:rPr>
              <a:t>How do we distribute cases to judges under AMA?</a:t>
            </a:r>
            <a:r>
              <a:rPr lang="en" sz="2000"/>
              <a:t> </a:t>
            </a:r>
            <a:endParaRPr sz="2000"/>
          </a:p>
          <a:p>
            <a:pPr indent="-355600" lvl="0" marL="457200" rtl="0" algn="l">
              <a:spcBef>
                <a:spcPts val="0"/>
              </a:spcBef>
              <a:spcAft>
                <a:spcPts val="0"/>
              </a:spcAft>
              <a:buSzPts val="2000"/>
              <a:buChar char="•"/>
            </a:pPr>
            <a:r>
              <a:rPr b="1" lang="en" sz="2000"/>
              <a:t>Goals</a:t>
            </a:r>
            <a:endParaRPr b="1" sz="2000"/>
          </a:p>
          <a:p>
            <a:pPr indent="-355600" lvl="1" marL="914400" rtl="0" algn="l">
              <a:spcBef>
                <a:spcPts val="0"/>
              </a:spcBef>
              <a:spcAft>
                <a:spcPts val="0"/>
              </a:spcAft>
              <a:buSzPts val="2000"/>
              <a:buChar char="⎯"/>
            </a:pPr>
            <a:r>
              <a:rPr lang="en" sz="2000"/>
              <a:t>Clear the legacy inventory</a:t>
            </a:r>
            <a:endParaRPr sz="2000"/>
          </a:p>
          <a:p>
            <a:pPr indent="-355600" lvl="1" marL="914400" rtl="0" algn="l">
              <a:spcBef>
                <a:spcPts val="0"/>
              </a:spcBef>
              <a:spcAft>
                <a:spcPts val="0"/>
              </a:spcAft>
              <a:buSzPts val="2000"/>
              <a:buChar char="⎯"/>
            </a:pPr>
            <a:r>
              <a:rPr lang="en" sz="2000"/>
              <a:t>Meet the Direct Review docket timeliness goal</a:t>
            </a:r>
            <a:endParaRPr sz="2000"/>
          </a:p>
          <a:p>
            <a:pPr indent="-355600" lvl="1" marL="914400" rtl="0" algn="l">
              <a:spcBef>
                <a:spcPts val="0"/>
              </a:spcBef>
              <a:spcAft>
                <a:spcPts val="0"/>
              </a:spcAft>
              <a:buSzPts val="2000"/>
              <a:buChar char="⎯"/>
            </a:pPr>
            <a:r>
              <a:rPr lang="en" sz="2000"/>
              <a:t>Proportionally distribute cases from other dockets</a:t>
            </a:r>
            <a:endParaRPr sz="2000"/>
          </a:p>
          <a:p>
            <a:pPr indent="-355600" lvl="0" marL="457200" rtl="0" algn="l">
              <a:spcBef>
                <a:spcPts val="0"/>
              </a:spcBef>
              <a:spcAft>
                <a:spcPts val="0"/>
              </a:spcAft>
              <a:buSzPts val="2000"/>
              <a:buChar char="•"/>
            </a:pPr>
            <a:r>
              <a:rPr lang="en" sz="2000"/>
              <a:t>To handle the new complexity, the Caseflow team created the automatic case distribution algorithm</a:t>
            </a:r>
            <a:endParaRPr sz="2000"/>
          </a:p>
          <a:p>
            <a:pPr indent="-355600" lvl="1" marL="914400" rtl="0" algn="l">
              <a:spcBef>
                <a:spcPts val="0"/>
              </a:spcBef>
              <a:spcAft>
                <a:spcPts val="0"/>
              </a:spcAft>
              <a:buClr>
                <a:schemeClr val="dk1"/>
              </a:buClr>
              <a:buSzPts val="2000"/>
              <a:buChar char="⎯"/>
            </a:pPr>
            <a:r>
              <a:rPr b="1" lang="en" sz="2000">
                <a:solidFill>
                  <a:schemeClr val="dk1"/>
                </a:solidFill>
              </a:rPr>
              <a:t>Algorithm</a:t>
            </a:r>
            <a:r>
              <a:rPr lang="en" sz="2000">
                <a:solidFill>
                  <a:schemeClr val="dk1"/>
                </a:solidFill>
              </a:rPr>
              <a:t>: A set of step-by-step instructions to solve a problem</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p:txBody>
      </p:sp>
      <p:sp>
        <p:nvSpPr>
          <p:cNvPr id="137" name="Google Shape;137;p21"/>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22"/>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b="1" lang="en" sz="2000"/>
              <a:t>Priority case:</a:t>
            </a:r>
            <a:r>
              <a:rPr lang="en" sz="2000"/>
              <a:t> A case is considered a priority if it is:</a:t>
            </a:r>
            <a:endParaRPr sz="2000"/>
          </a:p>
          <a:p>
            <a:pPr indent="-355600" lvl="1" marL="914400" rtl="0" algn="l">
              <a:spcBef>
                <a:spcPts val="0"/>
              </a:spcBef>
              <a:spcAft>
                <a:spcPts val="0"/>
              </a:spcAft>
              <a:buSzPts val="2000"/>
              <a:buChar char="⎯"/>
            </a:pPr>
            <a:r>
              <a:rPr lang="en" sz="2000"/>
              <a:t>AOD</a:t>
            </a:r>
            <a:endParaRPr sz="2000"/>
          </a:p>
          <a:p>
            <a:pPr indent="-355600" lvl="1" marL="914400" rtl="0" algn="l">
              <a:spcBef>
                <a:spcPts val="0"/>
              </a:spcBef>
              <a:spcAft>
                <a:spcPts val="0"/>
              </a:spcAft>
              <a:buSzPts val="2000"/>
              <a:buChar char="⎯"/>
            </a:pPr>
            <a:r>
              <a:rPr lang="en" sz="2000"/>
              <a:t>post-CAVC</a:t>
            </a:r>
            <a:endParaRPr sz="2000"/>
          </a:p>
          <a:p>
            <a:pPr indent="-355600" lvl="0" marL="457200" rtl="0" algn="l">
              <a:spcBef>
                <a:spcPts val="0"/>
              </a:spcBef>
              <a:spcAft>
                <a:spcPts val="0"/>
              </a:spcAft>
              <a:buSzPts val="2000"/>
              <a:buChar char="•"/>
            </a:pPr>
            <a:r>
              <a:rPr b="1" lang="en" sz="2000"/>
              <a:t>Tied to a judge: </a:t>
            </a:r>
            <a:r>
              <a:rPr lang="en" sz="2000"/>
              <a:t>A case is considered “tied to a judge” if there is a specific judge who must receive it.</a:t>
            </a:r>
            <a:endParaRPr sz="2000"/>
          </a:p>
          <a:p>
            <a:pPr indent="-355600" lvl="1" marL="914400" rtl="0" algn="l">
              <a:spcBef>
                <a:spcPts val="0"/>
              </a:spcBef>
              <a:spcAft>
                <a:spcPts val="0"/>
              </a:spcAft>
              <a:buSzPts val="2000"/>
              <a:buChar char="⎯"/>
            </a:pPr>
            <a:r>
              <a:rPr lang="en" sz="2000"/>
              <a:t>A legacy case with a hearing must be decided by the same judge who held the hearing</a:t>
            </a:r>
            <a:endParaRPr sz="2000"/>
          </a:p>
          <a:p>
            <a:pPr indent="-355600" lvl="1" marL="914400" rtl="0" algn="l">
              <a:spcBef>
                <a:spcPts val="0"/>
              </a:spcBef>
              <a:spcAft>
                <a:spcPts val="0"/>
              </a:spcAft>
              <a:buSzPts val="2000"/>
              <a:buChar char="⎯"/>
            </a:pPr>
            <a:r>
              <a:rPr lang="en" sz="2000"/>
              <a:t>AOD post-remands are associated with the judge who previously issued a remand</a:t>
            </a:r>
            <a:endParaRPr sz="2000"/>
          </a:p>
          <a:p>
            <a:pPr indent="-355600" lvl="0" marL="457200" rtl="0" algn="l">
              <a:spcBef>
                <a:spcPts val="0"/>
              </a:spcBef>
              <a:spcAft>
                <a:spcPts val="0"/>
              </a:spcAft>
              <a:buSzPts val="2000"/>
              <a:buChar char="•"/>
            </a:pPr>
            <a:r>
              <a:rPr b="1" lang="en" sz="2000"/>
              <a:t>General population </a:t>
            </a:r>
            <a:r>
              <a:rPr lang="en" sz="2000"/>
              <a:t>(genpop): A case that is not tied to a judge (</a:t>
            </a:r>
            <a:r>
              <a:rPr lang="en" sz="2000"/>
              <a:t>can be </a:t>
            </a:r>
            <a:r>
              <a:rPr lang="en" sz="2000"/>
              <a:t>distributed to anyone)</a:t>
            </a:r>
            <a:endParaRPr sz="2000"/>
          </a:p>
          <a:p>
            <a:pPr indent="-355600" lvl="0" marL="457200" rtl="0" algn="l">
              <a:spcBef>
                <a:spcPts val="0"/>
              </a:spcBef>
              <a:spcAft>
                <a:spcPts val="0"/>
              </a:spcAft>
              <a:buSzPts val="2000"/>
              <a:buChar char="•"/>
            </a:pPr>
            <a:r>
              <a:rPr b="1" lang="en" sz="2000"/>
              <a:t>Ready to be distributed</a:t>
            </a:r>
            <a:r>
              <a:rPr lang="en" sz="2000"/>
              <a:t>: </a:t>
            </a:r>
            <a:r>
              <a:rPr lang="en" sz="2000">
                <a:solidFill>
                  <a:schemeClr val="dk1"/>
                </a:solidFill>
              </a:rPr>
              <a:t>A case where all tasks that must be completed before a decision is written have been completed</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p:txBody>
      </p:sp>
      <p:sp>
        <p:nvSpPr>
          <p:cNvPr id="143" name="Google Shape;143;p22"/>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Definitions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2000"/>
              <a:t>There are two ways VLJs receive cases:</a:t>
            </a:r>
            <a:endParaRPr sz="2000"/>
          </a:p>
          <a:p>
            <a:pPr indent="0" lvl="0" marL="0" rtl="0" algn="l">
              <a:spcBef>
                <a:spcPts val="1000"/>
              </a:spcBef>
              <a:spcAft>
                <a:spcPts val="0"/>
              </a:spcAft>
              <a:buNone/>
            </a:pPr>
            <a:r>
              <a:t/>
            </a:r>
            <a:endParaRPr sz="2000"/>
          </a:p>
          <a:p>
            <a:pPr indent="-355600" lvl="0" marL="457200" rtl="0" algn="l">
              <a:lnSpc>
                <a:spcPct val="100000"/>
              </a:lnSpc>
              <a:spcBef>
                <a:spcPts val="1000"/>
              </a:spcBef>
              <a:spcAft>
                <a:spcPts val="0"/>
              </a:spcAft>
              <a:buSzPts val="2000"/>
              <a:buAutoNum type="arabicPeriod"/>
            </a:pPr>
            <a:r>
              <a:rPr lang="en" sz="2000"/>
              <a:t>Priority Push Distribution</a:t>
            </a:r>
            <a:endParaRPr sz="2000"/>
          </a:p>
          <a:p>
            <a:pPr indent="-355600" lvl="0" marL="457200" rtl="0" algn="l">
              <a:lnSpc>
                <a:spcPct val="100000"/>
              </a:lnSpc>
              <a:spcBef>
                <a:spcPts val="0"/>
              </a:spcBef>
              <a:spcAft>
                <a:spcPts val="0"/>
              </a:spcAft>
              <a:buSzPts val="2000"/>
              <a:buAutoNum type="arabicPeriod"/>
            </a:pPr>
            <a:r>
              <a:rPr lang="en" sz="2000"/>
              <a:t>Automatic Case Distribution</a:t>
            </a:r>
            <a:endParaRPr sz="2000"/>
          </a:p>
        </p:txBody>
      </p:sp>
      <p:sp>
        <p:nvSpPr>
          <p:cNvPr id="149" name="Google Shape;149;p23"/>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Overview</a:t>
            </a:r>
            <a:endParaRPr/>
          </a:p>
        </p:txBody>
      </p:sp>
      <p:pic>
        <p:nvPicPr>
          <p:cNvPr id="150" name="Google Shape;150;p23"/>
          <p:cNvPicPr preferRelativeResize="0"/>
          <p:nvPr/>
        </p:nvPicPr>
        <p:blipFill>
          <a:blip r:embed="rId3">
            <a:alphaModFix/>
          </a:blip>
          <a:stretch>
            <a:fillRect/>
          </a:stretch>
        </p:blipFill>
        <p:spPr>
          <a:xfrm>
            <a:off x="1470524" y="2531102"/>
            <a:ext cx="6467904" cy="1744999"/>
          </a:xfrm>
          <a:prstGeom prst="rect">
            <a:avLst/>
          </a:prstGeom>
          <a:noFill/>
          <a:ln>
            <a:noFill/>
          </a:ln>
        </p:spPr>
      </p:pic>
      <p:sp>
        <p:nvSpPr>
          <p:cNvPr id="151" name="Google Shape;151;p23"/>
          <p:cNvSpPr/>
          <p:nvPr/>
        </p:nvSpPr>
        <p:spPr>
          <a:xfrm>
            <a:off x="6498825" y="3171475"/>
            <a:ext cx="1633200" cy="393000"/>
          </a:xfrm>
          <a:prstGeom prst="roundRect">
            <a:avLst>
              <a:gd fmla="val 16667"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lang="en"/>
              <a:t>Priority Push Distribution</a:t>
            </a:r>
            <a:endParaRPr b="1"/>
          </a:p>
        </p:txBody>
      </p:sp>
      <p:sp>
        <p:nvSpPr>
          <p:cNvPr id="157" name="Google Shape;157;p24"/>
          <p:cNvSpPr txBox="1"/>
          <p:nvPr>
            <p:ph idx="4294967295" type="body"/>
          </p:nvPr>
        </p:nvSpPr>
        <p:spPr>
          <a:xfrm>
            <a:off x="630925" y="1014976"/>
            <a:ext cx="7891200" cy="13602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Clr>
                <a:srgbClr val="000000"/>
              </a:buClr>
              <a:buSzPts val="2000"/>
              <a:buChar char="•"/>
            </a:pPr>
            <a:r>
              <a:rPr lang="en" sz="2000">
                <a:solidFill>
                  <a:srgbClr val="000000"/>
                </a:solidFill>
                <a:latin typeface="Arial"/>
                <a:ea typeface="Arial"/>
                <a:cs typeface="Arial"/>
                <a:sym typeface="Arial"/>
              </a:rPr>
              <a:t>Launched in September 2020</a:t>
            </a:r>
            <a:endParaRPr sz="2000">
              <a:solidFill>
                <a:srgbClr val="000000"/>
              </a:solidFill>
              <a:latin typeface="Arial"/>
              <a:ea typeface="Arial"/>
              <a:cs typeface="Arial"/>
              <a:sym typeface="Arial"/>
            </a:endParaRPr>
          </a:p>
          <a:p>
            <a:pPr indent="-355600" lvl="0" marL="457200" rtl="0" algn="l">
              <a:lnSpc>
                <a:spcPct val="100000"/>
              </a:lnSpc>
              <a:spcBef>
                <a:spcPts val="1000"/>
              </a:spcBef>
              <a:spcAft>
                <a:spcPts val="0"/>
              </a:spcAft>
              <a:buClr>
                <a:srgbClr val="000000"/>
              </a:buClr>
              <a:buSzPts val="2000"/>
              <a:buFont typeface="Arial"/>
              <a:buChar char="•"/>
            </a:pPr>
            <a:r>
              <a:rPr lang="en" sz="2000">
                <a:solidFill>
                  <a:srgbClr val="000000"/>
                </a:solidFill>
                <a:latin typeface="Arial"/>
                <a:ea typeface="Arial"/>
                <a:cs typeface="Arial"/>
                <a:sym typeface="Arial"/>
              </a:rPr>
              <a:t>Distributes priority appeals to available VLJs automatically every Monday at 8am ET</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000"/>
          </a:p>
        </p:txBody>
      </p:sp>
      <p:graphicFrame>
        <p:nvGraphicFramePr>
          <p:cNvPr id="158" name="Google Shape;158;p24"/>
          <p:cNvGraphicFramePr/>
          <p:nvPr/>
        </p:nvGraphicFramePr>
        <p:xfrm>
          <a:off x="631625" y="2643265"/>
          <a:ext cx="3000000" cy="3000000"/>
        </p:xfrm>
        <a:graphic>
          <a:graphicData uri="http://schemas.openxmlformats.org/drawingml/2006/table">
            <a:tbl>
              <a:tblPr>
                <a:noFill/>
                <a:tableStyleId>{8B1862C6-1D0D-4344-980C-B2D5E16E70DC}</a:tableStyleId>
              </a:tblPr>
              <a:tblGrid>
                <a:gridCol w="609175"/>
                <a:gridCol w="7145525"/>
              </a:tblGrid>
              <a:tr h="218750">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Step</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Description</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841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tied to a </a:t>
                      </a:r>
                      <a:r>
                        <a:rPr lang="en" u="sng">
                          <a:latin typeface="Proxima Nova"/>
                          <a:ea typeface="Proxima Nova"/>
                          <a:cs typeface="Proxima Nova"/>
                          <a:sym typeface="Proxima Nova"/>
                        </a:rPr>
                        <a:t>VLJ</a:t>
                      </a:r>
                      <a:r>
                        <a:rPr lang="en">
                          <a:latin typeface="Proxima Nova"/>
                          <a:ea typeface="Proxima Nova"/>
                          <a:cs typeface="Proxima Nova"/>
                          <a:sym typeface="Proxima Nova"/>
                        </a:rPr>
                        <a:t> without limit</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841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a:t>
                      </a:r>
                      <a:r>
                        <a:rPr lang="en" u="sng">
                          <a:latin typeface="Proxima Nova"/>
                          <a:ea typeface="Proxima Nova"/>
                          <a:cs typeface="Proxima Nova"/>
                          <a:sym typeface="Proxima Nova"/>
                        </a:rPr>
                        <a:t>that are general population</a:t>
                      </a:r>
                      <a:endParaRPr u="sng">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Distributes appeals evenly across VLJs over the course of a month</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623888" y="1664269"/>
            <a:ext cx="7886700" cy="940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Automatic Case Distribution</a:t>
            </a:r>
            <a:endParaRPr/>
          </a:p>
        </p:txBody>
      </p:sp>
      <p:sp>
        <p:nvSpPr>
          <p:cNvPr id="164" name="Google Shape;164;p25"/>
          <p:cNvSpPr txBox="1"/>
          <p:nvPr>
            <p:ph idx="4294967295" type="title"/>
          </p:nvPr>
        </p:nvSpPr>
        <p:spPr>
          <a:xfrm>
            <a:off x="1138250" y="2397750"/>
            <a:ext cx="68580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
              <a:t>When a judge requests cases… w</a:t>
            </a:r>
            <a:r>
              <a:rPr b="0" lang="en"/>
              <a:t>hat happens underneath the hood?</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 name="Shape 168"/>
        <p:cNvGrpSpPr/>
        <p:nvPr/>
      </p:nvGrpSpPr>
      <p:grpSpPr>
        <a:xfrm>
          <a:off x="0" y="0"/>
          <a:ext cx="0" cy="0"/>
          <a:chOff x="0" y="0"/>
          <a:chExt cx="0" cy="0"/>
        </a:xfrm>
      </p:grpSpPr>
      <p:sp>
        <p:nvSpPr>
          <p:cNvPr id="169" name="Google Shape;169;p26"/>
          <p:cNvSpPr txBox="1"/>
          <p:nvPr>
            <p:ph idx="1" type="body"/>
          </p:nvPr>
        </p:nvSpPr>
        <p:spPr>
          <a:xfrm>
            <a:off x="630935" y="1014984"/>
            <a:ext cx="7891200" cy="33675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b="1" lang="en" sz="2000"/>
              <a:t>Batch size</a:t>
            </a:r>
            <a:r>
              <a:rPr b="1" lang="en" sz="2000"/>
              <a:t>:</a:t>
            </a:r>
            <a:r>
              <a:rPr lang="en" sz="2000"/>
              <a:t> The number of cases the judge receives when they order cases</a:t>
            </a:r>
            <a:endParaRPr sz="2000"/>
          </a:p>
          <a:p>
            <a:pPr indent="-355600" lvl="1" marL="914400" rtl="0" algn="l">
              <a:lnSpc>
                <a:spcPct val="100000"/>
              </a:lnSpc>
              <a:spcBef>
                <a:spcPts val="1000"/>
              </a:spcBef>
              <a:spcAft>
                <a:spcPts val="0"/>
              </a:spcAft>
              <a:buSzPts val="2000"/>
              <a:buChar char="⎯"/>
            </a:pPr>
            <a:r>
              <a:rPr lang="en" sz="2000"/>
              <a:t># Attorneys X </a:t>
            </a:r>
            <a:r>
              <a:rPr lang="en" sz="2000" u="sng"/>
              <a:t>3</a:t>
            </a:r>
            <a:r>
              <a:rPr lang="en" sz="2000"/>
              <a:t> cases per attorney</a:t>
            </a:r>
            <a:endParaRPr sz="2000"/>
          </a:p>
          <a:p>
            <a:pPr indent="-355600" lvl="0" marL="457200" rtl="0" algn="l">
              <a:lnSpc>
                <a:spcPct val="100000"/>
              </a:lnSpc>
              <a:spcBef>
                <a:spcPts val="1000"/>
              </a:spcBef>
              <a:spcAft>
                <a:spcPts val="0"/>
              </a:spcAft>
              <a:buSzPts val="2000"/>
              <a:buChar char="•"/>
            </a:pPr>
            <a:r>
              <a:rPr b="1" lang="en" sz="2000"/>
              <a:t>Total Batch Size: </a:t>
            </a:r>
            <a:r>
              <a:rPr lang="en" sz="2000"/>
              <a:t>If every judge tried to distribute cases at the same time, this is the maximum # of cases we need to distribute</a:t>
            </a:r>
            <a:endParaRPr sz="2000"/>
          </a:p>
          <a:p>
            <a:pPr indent="-355600" lvl="1" marL="914400" rtl="0" algn="l">
              <a:lnSpc>
                <a:spcPct val="100000"/>
              </a:lnSpc>
              <a:spcBef>
                <a:spcPts val="1000"/>
              </a:spcBef>
              <a:spcAft>
                <a:spcPts val="0"/>
              </a:spcAft>
              <a:buSzPts val="2000"/>
              <a:buChar char="⎯"/>
            </a:pPr>
            <a:r>
              <a:rPr lang="en" sz="2000"/>
              <a:t>Total # Attorneys X </a:t>
            </a:r>
            <a:r>
              <a:rPr lang="en" sz="2000" u="sng"/>
              <a:t>3</a:t>
            </a:r>
            <a:r>
              <a:rPr lang="en" sz="2000"/>
              <a:t> cases per attorney</a:t>
            </a:r>
            <a:endParaRPr sz="2000"/>
          </a:p>
          <a:p>
            <a:pPr indent="-355600" lvl="0" marL="457200" rtl="0" algn="l">
              <a:lnSpc>
                <a:spcPct val="100000"/>
              </a:lnSpc>
              <a:spcBef>
                <a:spcPts val="1000"/>
              </a:spcBef>
              <a:spcAft>
                <a:spcPts val="0"/>
              </a:spcAft>
              <a:buSzPts val="2000"/>
              <a:buChar char="•"/>
            </a:pPr>
            <a:r>
              <a:rPr b="1" lang="en" sz="2000"/>
              <a:t>Priority Target</a:t>
            </a:r>
            <a:r>
              <a:rPr lang="en" sz="2000"/>
              <a:t>: Target percentage of priority cases in this distribution</a:t>
            </a:r>
            <a:endParaRPr sz="2000"/>
          </a:p>
          <a:p>
            <a:pPr indent="-355600" lvl="1" marL="914400" rtl="0" algn="l">
              <a:lnSpc>
                <a:spcPct val="100000"/>
              </a:lnSpc>
              <a:spcBef>
                <a:spcPts val="1000"/>
              </a:spcBef>
              <a:spcAft>
                <a:spcPts val="0"/>
              </a:spcAft>
              <a:buSzPts val="2000"/>
              <a:buChar char="⎯"/>
            </a:pPr>
            <a:r>
              <a:rPr lang="en" sz="2000"/>
              <a:t># Priority Cases / Total Batch Size</a:t>
            </a:r>
            <a:endParaRPr sz="2000"/>
          </a:p>
          <a:p>
            <a:pPr indent="-355600" lvl="1" marL="914400" rtl="0" algn="l">
              <a:lnSpc>
                <a:spcPct val="100000"/>
              </a:lnSpc>
              <a:spcBef>
                <a:spcPts val="1000"/>
              </a:spcBef>
              <a:spcAft>
                <a:spcPts val="0"/>
              </a:spcAft>
              <a:buSzPts val="2000"/>
              <a:buChar char="⎯"/>
            </a:pPr>
            <a:r>
              <a:rPr lang="en" sz="2000"/>
              <a:t>Ensures priority cases are distributed evenly amongst judges</a:t>
            </a:r>
            <a:endParaRPr sz="2000"/>
          </a:p>
          <a:p>
            <a:pPr indent="0" lvl="0" marL="0" rtl="0" algn="l">
              <a:lnSpc>
                <a:spcPct val="100000"/>
              </a:lnSpc>
              <a:spcBef>
                <a:spcPts val="1000"/>
              </a:spcBef>
              <a:spcAft>
                <a:spcPts val="0"/>
              </a:spcAft>
              <a:buNone/>
            </a:pPr>
            <a:r>
              <a:t/>
            </a:r>
            <a:endParaRPr sz="2000"/>
          </a:p>
          <a:p>
            <a:pPr indent="0" lvl="0" marL="0" rtl="0" algn="l">
              <a:lnSpc>
                <a:spcPct val="100000"/>
              </a:lnSpc>
              <a:spcBef>
                <a:spcPts val="1000"/>
              </a:spcBef>
              <a:spcAft>
                <a:spcPts val="0"/>
              </a:spcAft>
              <a:buNone/>
            </a:pPr>
            <a:r>
              <a:t/>
            </a:r>
            <a:endParaRPr sz="2000"/>
          </a:p>
          <a:p>
            <a:pPr indent="0" lvl="0" marL="0" rtl="0" algn="l">
              <a:lnSpc>
                <a:spcPct val="100000"/>
              </a:lnSpc>
              <a:spcBef>
                <a:spcPts val="1000"/>
              </a:spcBef>
              <a:spcAft>
                <a:spcPts val="0"/>
              </a:spcAft>
              <a:buNone/>
            </a:pPr>
            <a:r>
              <a:t/>
            </a:r>
            <a:endParaRPr sz="2000"/>
          </a:p>
        </p:txBody>
      </p:sp>
      <p:sp>
        <p:nvSpPr>
          <p:cNvPr id="170" name="Google Shape;170;p26"/>
          <p:cNvSpPr txBox="1"/>
          <p:nvPr>
            <p:ph type="title"/>
          </p:nvPr>
        </p:nvSpPr>
        <p:spPr>
          <a:xfrm>
            <a:off x="628650" y="281178"/>
            <a:ext cx="7886700" cy="514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Calculations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628650" y="281178"/>
            <a:ext cx="7886700" cy="51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b="1" lang="en"/>
              <a:t>Algorithm (</a:t>
            </a:r>
            <a:r>
              <a:rPr lang="en"/>
              <a:t>high-level</a:t>
            </a:r>
            <a:r>
              <a:rPr b="1" lang="en"/>
              <a:t>)</a:t>
            </a:r>
            <a:endParaRPr b="1"/>
          </a:p>
        </p:txBody>
      </p:sp>
      <p:graphicFrame>
        <p:nvGraphicFramePr>
          <p:cNvPr id="176" name="Google Shape;176;p27"/>
          <p:cNvGraphicFramePr/>
          <p:nvPr/>
        </p:nvGraphicFramePr>
        <p:xfrm>
          <a:off x="631625" y="895390"/>
          <a:ext cx="3000000" cy="3000000"/>
        </p:xfrm>
        <a:graphic>
          <a:graphicData uri="http://schemas.openxmlformats.org/drawingml/2006/table">
            <a:tbl>
              <a:tblPr>
                <a:noFill/>
                <a:tableStyleId>{8B1862C6-1D0D-4344-980C-B2D5E16E70DC}</a:tableStyleId>
              </a:tblPr>
              <a:tblGrid>
                <a:gridCol w="626775"/>
                <a:gridCol w="7351950"/>
              </a:tblGrid>
              <a:tr h="418300">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Step</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c>
                  <a:txBody>
                    <a:bodyPr/>
                    <a:lstStyle/>
                    <a:p>
                      <a:pPr indent="0" lvl="0" marL="0" rtl="0" algn="l">
                        <a:spcBef>
                          <a:spcPts val="0"/>
                        </a:spcBef>
                        <a:spcAft>
                          <a:spcPts val="0"/>
                        </a:spcAft>
                        <a:buNone/>
                      </a:pPr>
                      <a:r>
                        <a:rPr b="1" lang="en" sz="1500">
                          <a:solidFill>
                            <a:srgbClr val="FFFFFF"/>
                          </a:solidFill>
                          <a:latin typeface="Proxima Nova"/>
                          <a:ea typeface="Proxima Nova"/>
                          <a:cs typeface="Proxima Nova"/>
                          <a:sym typeface="Proxima Nova"/>
                        </a:rPr>
                        <a:t>Description</a:t>
                      </a:r>
                      <a:endParaRPr b="1" sz="1500">
                        <a:solidFill>
                          <a:srgbClr val="FFFFFF"/>
                        </a:solidFill>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75594"/>
                    </a:solidFill>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0</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Priority push distribution runs every Monday</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If there are priority cases available, d</a:t>
                      </a:r>
                      <a:r>
                        <a:rPr lang="en">
                          <a:latin typeface="Proxima Nova"/>
                          <a:ea typeface="Proxima Nova"/>
                          <a:cs typeface="Proxima Nova"/>
                          <a:sym typeface="Proxima Nova"/>
                        </a:rPr>
                        <a:t>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tied to the judge</a:t>
                      </a:r>
                      <a:endParaRPr u="sng">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Priority Legacy cases tied to the judge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Priority AMA Hearing cases with affinity for the judge</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non-priority</a:t>
                      </a:r>
                      <a:r>
                        <a:rPr lang="en">
                          <a:latin typeface="Proxima Nova"/>
                          <a:ea typeface="Proxima Nova"/>
                          <a:cs typeface="Proxima Nova"/>
                          <a:sym typeface="Proxima Nova"/>
                        </a:rPr>
                        <a:t> cases </a:t>
                      </a:r>
                      <a:r>
                        <a:rPr lang="en" u="sng">
                          <a:latin typeface="Proxima Nova"/>
                          <a:ea typeface="Proxima Nova"/>
                          <a:cs typeface="Proxima Nova"/>
                          <a:sym typeface="Proxima Nova"/>
                        </a:rPr>
                        <a:t>tied to the judge</a:t>
                      </a:r>
                      <a:endParaRPr u="sng">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Legacy hearing cases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AutoNum type="arabicPeriod"/>
                      </a:pPr>
                      <a:r>
                        <a:rPr lang="en">
                          <a:latin typeface="Proxima Nova"/>
                          <a:ea typeface="Proxima Nova"/>
                          <a:cs typeface="Proxima Nova"/>
                          <a:sym typeface="Proxima Nova"/>
                        </a:rPr>
                        <a:t>AMA hearing cases with affinity for the judge</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If there are priority cases available, </a:t>
                      </a:r>
                      <a:r>
                        <a:rPr lang="en">
                          <a:latin typeface="Proxima Nova"/>
                          <a:ea typeface="Proxima Nova"/>
                          <a:cs typeface="Proxima Nova"/>
                          <a:sym typeface="Proxima Nova"/>
                        </a:rPr>
                        <a:t>distribute </a:t>
                      </a:r>
                      <a:r>
                        <a:rPr lang="en" u="sng">
                          <a:latin typeface="Proxima Nova"/>
                          <a:ea typeface="Proxima Nova"/>
                          <a:cs typeface="Proxima Nova"/>
                          <a:sym typeface="Proxima Nova"/>
                        </a:rPr>
                        <a:t>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general population</a:t>
                      </a:r>
                      <a:endParaRPr u="sng">
                        <a:latin typeface="Proxima Nova"/>
                        <a:ea typeface="Proxima Nova"/>
                        <a:cs typeface="Proxima Nova"/>
                        <a:sym typeface="Proxima Nova"/>
                      </a:endParaRPr>
                    </a:p>
                    <a:p>
                      <a:pPr indent="0" lvl="0" marL="457200" rtl="0" algn="l">
                        <a:lnSpc>
                          <a:spcPct val="115000"/>
                        </a:lnSpc>
                        <a:spcBef>
                          <a:spcPts val="0"/>
                        </a:spcBef>
                        <a:spcAft>
                          <a:spcPts val="0"/>
                        </a:spcAft>
                        <a:buNone/>
                      </a:pPr>
                      <a:r>
                        <a:rPr lang="en">
                          <a:latin typeface="Proxima Nova"/>
                          <a:ea typeface="Proxima Nova"/>
                          <a:cs typeface="Proxima Nova"/>
                          <a:sym typeface="Proxima Nova"/>
                        </a:rPr>
                        <a:t>Distribute priority cases from any docket (first-in, first-out) to meet the priority target (if not yet met)</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8250">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4</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Distribute </a:t>
                      </a:r>
                      <a:r>
                        <a:rPr lang="en" u="sng">
                          <a:latin typeface="Proxima Nova"/>
                          <a:ea typeface="Proxima Nova"/>
                          <a:cs typeface="Proxima Nova"/>
                          <a:sym typeface="Proxima Nova"/>
                        </a:rPr>
                        <a:t>non-priority</a:t>
                      </a:r>
                      <a:r>
                        <a:rPr lang="en">
                          <a:latin typeface="Proxima Nova"/>
                          <a:ea typeface="Proxima Nova"/>
                          <a:cs typeface="Proxima Nova"/>
                          <a:sym typeface="Proxima Nova"/>
                        </a:rPr>
                        <a:t> cases that are </a:t>
                      </a:r>
                      <a:r>
                        <a:rPr lang="en" u="sng">
                          <a:latin typeface="Proxima Nova"/>
                          <a:ea typeface="Proxima Nova"/>
                          <a:cs typeface="Proxima Nova"/>
                          <a:sym typeface="Proxima Nova"/>
                        </a:rPr>
                        <a:t>general population</a:t>
                      </a:r>
                      <a:r>
                        <a:rPr lang="en">
                          <a:latin typeface="Proxima Nova"/>
                          <a:ea typeface="Proxima Nova"/>
                          <a:cs typeface="Proxima Nova"/>
                          <a:sym typeface="Proxima Nova"/>
                        </a:rPr>
                        <a:t> based on docket proportions</a:t>
                      </a:r>
                      <a:endParaRPr>
                        <a:latin typeface="Proxima Nova"/>
                        <a:ea typeface="Proxima Nova"/>
                        <a:cs typeface="Proxima Nova"/>
                        <a:sym typeface="Proxima Nov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I&amp;T PPT Layou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