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41"/>
  </p:notesMasterIdLst>
  <p:sldIdLst>
    <p:sldId id="256" r:id="rId5"/>
    <p:sldId id="257" r:id="rId6"/>
    <p:sldId id="279" r:id="rId7"/>
    <p:sldId id="258" r:id="rId8"/>
    <p:sldId id="259" r:id="rId9"/>
    <p:sldId id="273" r:id="rId10"/>
    <p:sldId id="276" r:id="rId11"/>
    <p:sldId id="263" r:id="rId12"/>
    <p:sldId id="277" r:id="rId13"/>
    <p:sldId id="300" r:id="rId14"/>
    <p:sldId id="302" r:id="rId15"/>
    <p:sldId id="303" r:id="rId16"/>
    <p:sldId id="304" r:id="rId17"/>
    <p:sldId id="287" r:id="rId18"/>
    <p:sldId id="260" r:id="rId19"/>
    <p:sldId id="278" r:id="rId20"/>
    <p:sldId id="293" r:id="rId21"/>
    <p:sldId id="288" r:id="rId22"/>
    <p:sldId id="289" r:id="rId23"/>
    <p:sldId id="290" r:id="rId24"/>
    <p:sldId id="291" r:id="rId25"/>
    <p:sldId id="295" r:id="rId26"/>
    <p:sldId id="296" r:id="rId27"/>
    <p:sldId id="274" r:id="rId28"/>
    <p:sldId id="285" r:id="rId29"/>
    <p:sldId id="282" r:id="rId30"/>
    <p:sldId id="261" r:id="rId31"/>
    <p:sldId id="275" r:id="rId32"/>
    <p:sldId id="281" r:id="rId33"/>
    <p:sldId id="264" r:id="rId34"/>
    <p:sldId id="283" r:id="rId35"/>
    <p:sldId id="284" r:id="rId36"/>
    <p:sldId id="267" r:id="rId37"/>
    <p:sldId id="269" r:id="rId38"/>
    <p:sldId id="280" r:id="rId39"/>
    <p:sldId id="272"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
      <p:font typeface="Proxima Nova" panose="02000506030000020004" pitchFamily="2" charset="0"/>
      <p:regular r:id="rId47"/>
      <p:bold r:id="rId48"/>
      <p:italic r:id="rId49"/>
      <p:boldItalic r:id="rId50"/>
    </p:embeddedFont>
    <p:embeddedFont>
      <p:font typeface="Work Sans ExtraBold" panose="020F0502020204030204" pitchFamily="34" charset="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5B1DE-0D08-3938-DC57-90CF52ADD134}" v="312" dt="2022-09-23T14:05:00.176"/>
    <p1510:client id="{6AC6764B-7880-5621-58F2-0E69913238D4}" v="6" dt="2022-09-22T13:47:10.198"/>
    <p1510:client id="{E74ABE2B-754E-0AE8-8BD7-C6BEA1A89C52}" v="1339" dt="2022-09-22T20:29:06.168"/>
  </p1510:revLst>
</p1510:revInfo>
</file>

<file path=ppt/tableStyles.xml><?xml version="1.0" encoding="utf-8"?>
<a:tblStyleLst xmlns:a="http://schemas.openxmlformats.org/drawingml/2006/main" def="{8B1862C6-1D0D-4344-980C-B2D5E16E70DC}">
  <a:tblStyle styleId="{8B1862C6-1D0D-4344-980C-B2D5E16E70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3"/>
    <p:restoredTop sz="94720"/>
  </p:normalViewPr>
  <p:slideViewPr>
    <p:cSldViewPr snapToGrid="0">
      <p:cViewPr varScale="1">
        <p:scale>
          <a:sx n="282" d="100"/>
          <a:sy n="282" d="100"/>
        </p:scale>
        <p:origin x="11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4fd333ab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4fd333ab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03d89fb3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03d89fb3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49122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03d89fb3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03d89fb3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45710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03d89fb3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03d89fb3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80291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03d89fb3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03d89fb3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252492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03d89fb34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03d89fb3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36946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0a548ea3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0a548ea3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76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93648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01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424408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03d89fb3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03d89fb3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246748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223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2197818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174956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54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79848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17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a548ea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0a548ea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52874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40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8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fd333ab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fd333ab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fd333ab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fd333ab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805044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fd333ab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fd333ab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891379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03d89fb34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03d89fb3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Proxima Nova"/>
              <a:ea typeface="Proxima Nova"/>
              <a:cs typeface="Proxima Nova"/>
              <a:sym typeface="Proxima Nov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7305c4e8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7305c4e8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3d89fb34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3d89fb34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091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1e6151e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1e6151e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03d89fb3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03d89fb3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3d89fb3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03d89fb3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3d89fb3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03d89fb3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136560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3d89fb3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03d89fb3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2341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03d89fb3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03d89fb3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03d89fb3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03d89fb3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roxima Nova"/>
              <a:ea typeface="Proxima Nova"/>
              <a:cs typeface="Proxima Nova"/>
              <a:sym typeface="Proxima Nova"/>
            </a:endParaRPr>
          </a:p>
        </p:txBody>
      </p:sp>
    </p:spTree>
    <p:extLst>
      <p:ext uri="{BB962C8B-B14F-4D97-AF65-F5344CB8AC3E}">
        <p14:creationId xmlns:p14="http://schemas.microsoft.com/office/powerpoint/2010/main" val="3766964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resentation Title">
  <p:cSld name="Presentation 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0" y="2286"/>
            <a:ext cx="6858000" cy="5143500"/>
          </a:xfrm>
          <a:prstGeom prst="rect">
            <a:avLst/>
          </a:prstGeom>
          <a:noFill/>
          <a:ln>
            <a:noFill/>
          </a:ln>
        </p:spPr>
      </p:pic>
      <p:pic>
        <p:nvPicPr>
          <p:cNvPr id="12" name="Google Shape;12;p2" descr="Enterprise Program Management Office icon"/>
          <p:cNvPicPr preferRelativeResize="0"/>
          <p:nvPr/>
        </p:nvPicPr>
        <p:blipFill rotWithShape="1">
          <a:blip r:embed="rId3">
            <a:alphaModFix/>
          </a:blip>
          <a:srcRect/>
          <a:stretch/>
        </p:blipFill>
        <p:spPr>
          <a:xfrm>
            <a:off x="939800" y="479764"/>
            <a:ext cx="829818" cy="829818"/>
          </a:xfrm>
          <a:prstGeom prst="rect">
            <a:avLst/>
          </a:prstGeom>
          <a:noFill/>
          <a:ln>
            <a:noFill/>
          </a:ln>
        </p:spPr>
      </p:pic>
      <p:sp>
        <p:nvSpPr>
          <p:cNvPr id="13" name="Google Shape;13;p2"/>
          <p:cNvSpPr txBox="1">
            <a:spLocks noGrp="1"/>
          </p:cNvSpPr>
          <p:nvPr>
            <p:ph type="title"/>
          </p:nvPr>
        </p:nvSpPr>
        <p:spPr>
          <a:xfrm>
            <a:off x="2161540" y="748976"/>
            <a:ext cx="4355100" cy="644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75594"/>
              </a:buClr>
              <a:buSzPts val="3000"/>
              <a:buFont typeface="Calibri"/>
              <a:buNone/>
              <a:defRPr sz="3000" cap="none">
                <a:solidFill>
                  <a:srgbClr val="1755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2162175" y="1423882"/>
            <a:ext cx="4354500" cy="274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2200"/>
              <a:buNone/>
              <a:defRPr sz="2200" b="1"/>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2162175" y="1724325"/>
            <a:ext cx="4354500" cy="274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2000"/>
              <a:buNone/>
              <a:defRPr sz="2000" i="1">
                <a:solidFill>
                  <a:srgbClr val="1F1F1F"/>
                </a:solidFill>
                <a:latin typeface="Calibri"/>
                <a:ea typeface="Calibri"/>
                <a:cs typeface="Calibri"/>
                <a:sym typeface="Calibri"/>
              </a:defRPr>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
          <p:cNvSpPr txBox="1">
            <a:spLocks noGrp="1"/>
          </p:cNvSpPr>
          <p:nvPr>
            <p:ph type="body" idx="3"/>
          </p:nvPr>
        </p:nvSpPr>
        <p:spPr>
          <a:xfrm>
            <a:off x="2162175" y="2017391"/>
            <a:ext cx="4354500" cy="27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2000"/>
              <a:buNone/>
              <a:defRPr sz="2000">
                <a:solidFill>
                  <a:srgbClr val="1F1F1F"/>
                </a:solidFill>
                <a:latin typeface="Calibri"/>
                <a:ea typeface="Calibri"/>
                <a:cs typeface="Calibri"/>
                <a:sym typeface="Calibri"/>
              </a:defRPr>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
          <p:cNvSpPr txBox="1">
            <a:spLocks noGrp="1"/>
          </p:cNvSpPr>
          <p:nvPr>
            <p:ph type="body" idx="4"/>
          </p:nvPr>
        </p:nvSpPr>
        <p:spPr>
          <a:xfrm>
            <a:off x="2162175" y="2507890"/>
            <a:ext cx="2980800" cy="185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75594"/>
              </a:buClr>
              <a:buSzPts val="1600"/>
              <a:buFont typeface="Arial"/>
              <a:buNone/>
              <a:defRPr sz="1600">
                <a:solidFill>
                  <a:srgbClr val="175594"/>
                </a:solidFill>
                <a:latin typeface="Calibri"/>
                <a:ea typeface="Calibri"/>
                <a:cs typeface="Calibri"/>
                <a:sym typeface="Calibri"/>
              </a:defRPr>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5"/>
          </p:nvPr>
        </p:nvSpPr>
        <p:spPr>
          <a:xfrm>
            <a:off x="2162175" y="2721340"/>
            <a:ext cx="2989200" cy="198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75594"/>
              </a:buClr>
              <a:buSzPts val="1600"/>
              <a:buNone/>
              <a:defRPr sz="1600">
                <a:solidFill>
                  <a:srgbClr val="175594"/>
                </a:solidFill>
                <a:latin typeface="Calibri"/>
                <a:ea typeface="Calibri"/>
                <a:cs typeface="Calibri"/>
                <a:sym typeface="Calibri"/>
              </a:defRPr>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6"/>
          </p:nvPr>
        </p:nvSpPr>
        <p:spPr>
          <a:xfrm>
            <a:off x="2162175" y="3024151"/>
            <a:ext cx="2495400" cy="1500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898989"/>
              </a:buClr>
              <a:buSzPts val="1200"/>
              <a:buNone/>
              <a:defRPr sz="1200">
                <a:solidFill>
                  <a:srgbClr val="898989"/>
                </a:solidFill>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 descr="Logo and Seal for U.S. Department of Veterans Affairs, Office of Information and Technology, Enterprise Program Management Office."/>
          <p:cNvPicPr preferRelativeResize="0"/>
          <p:nvPr/>
        </p:nvPicPr>
        <p:blipFill rotWithShape="1">
          <a:blip r:embed="rId4">
            <a:alphaModFix/>
          </a:blip>
          <a:srcRect/>
          <a:stretch/>
        </p:blipFill>
        <p:spPr>
          <a:xfrm>
            <a:off x="5284082" y="4151912"/>
            <a:ext cx="2547886" cy="5897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2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9" name="Google Shape;89;p11"/>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Slide">
  <p:cSld name="Call Out Slide">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623888" y="1664269"/>
            <a:ext cx="7886700" cy="940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1F1F1F"/>
              </a:buClr>
              <a:buSzPts val="3600"/>
              <a:buFont typeface="Calibri"/>
              <a:buNone/>
              <a:defRPr sz="3600" b="1" i="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2"/>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12"/>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estions">
  <p:cSld name="Questions">
    <p:spTree>
      <p:nvGrpSpPr>
        <p:cNvPr id="1" name="Shape 95"/>
        <p:cNvGrpSpPr/>
        <p:nvPr/>
      </p:nvGrpSpPr>
      <p:grpSpPr>
        <a:xfrm>
          <a:off x="0" y="0"/>
          <a:ext cx="0" cy="0"/>
          <a:chOff x="0" y="0"/>
          <a:chExt cx="0" cy="0"/>
        </a:xfrm>
      </p:grpSpPr>
      <p:pic>
        <p:nvPicPr>
          <p:cNvPr id="96" name="Google Shape;96;p1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97" name="Google Shape;97;p13"/>
          <p:cNvSpPr txBox="1">
            <a:spLocks noGrp="1"/>
          </p:cNvSpPr>
          <p:nvPr>
            <p:ph type="title"/>
          </p:nvPr>
        </p:nvSpPr>
        <p:spPr>
          <a:xfrm>
            <a:off x="623888" y="1664269"/>
            <a:ext cx="7886700" cy="940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1F1F1F"/>
              </a:buClr>
              <a:buSzPts val="4000"/>
              <a:buFont typeface="Calibri"/>
              <a:buNone/>
              <a:defRPr sz="4000" b="1" i="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estions w/ Content">
  <p:cSld name="Questions w/ Content">
    <p:spTree>
      <p:nvGrpSpPr>
        <p:cNvPr id="1" name="Shape 99"/>
        <p:cNvGrpSpPr/>
        <p:nvPr/>
      </p:nvGrpSpPr>
      <p:grpSpPr>
        <a:xfrm>
          <a:off x="0" y="0"/>
          <a:ext cx="0" cy="0"/>
          <a:chOff x="0" y="0"/>
          <a:chExt cx="0" cy="0"/>
        </a:xfrm>
      </p:grpSpPr>
      <p:pic>
        <p:nvPicPr>
          <p:cNvPr id="100" name="Google Shape;100;p1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1" name="Google Shape;101;p14"/>
          <p:cNvSpPr txBox="1">
            <a:spLocks noGrp="1"/>
          </p:cNvSpPr>
          <p:nvPr>
            <p:ph type="title"/>
          </p:nvPr>
        </p:nvSpPr>
        <p:spPr>
          <a:xfrm>
            <a:off x="628650" y="768453"/>
            <a:ext cx="7886700" cy="994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1F1F1F"/>
              </a:buClr>
              <a:buSzPts val="4000"/>
              <a:buFont typeface="Calibri"/>
              <a:buNone/>
              <a:defRPr sz="4000" b="1" i="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628650" y="1762125"/>
            <a:ext cx="7886700" cy="1905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F1F1F"/>
              </a:buClr>
              <a:buSzPts val="2400"/>
              <a:buNone/>
              <a:defRPr/>
            </a:lvl1pPr>
            <a:lvl2pPr marL="914400" lvl="1" indent="-228600" algn="ctr">
              <a:lnSpc>
                <a:spcPct val="90000"/>
              </a:lnSpc>
              <a:spcBef>
                <a:spcPts val="500"/>
              </a:spcBef>
              <a:spcAft>
                <a:spcPts val="0"/>
              </a:spcAft>
              <a:buClr>
                <a:srgbClr val="1F1F1F"/>
              </a:buClr>
              <a:buSzPts val="2400"/>
              <a:buNone/>
              <a:defRPr/>
            </a:lvl2pPr>
            <a:lvl3pPr marL="1371600" lvl="2" indent="-228600" algn="ctr">
              <a:lnSpc>
                <a:spcPct val="90000"/>
              </a:lnSpc>
              <a:spcBef>
                <a:spcPts val="500"/>
              </a:spcBef>
              <a:spcAft>
                <a:spcPts val="0"/>
              </a:spcAft>
              <a:buClr>
                <a:srgbClr val="1F1F1F"/>
              </a:buClr>
              <a:buSzPts val="2400"/>
              <a:buNone/>
              <a:defRPr/>
            </a:lvl3pPr>
            <a:lvl4pPr marL="1828800" lvl="3" indent="-228600" algn="ctr">
              <a:lnSpc>
                <a:spcPct val="90000"/>
              </a:lnSpc>
              <a:spcBef>
                <a:spcPts val="500"/>
              </a:spcBef>
              <a:spcAft>
                <a:spcPts val="0"/>
              </a:spcAft>
              <a:buClr>
                <a:srgbClr val="1F1F1F"/>
              </a:buClr>
              <a:buSzPts val="24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Nava logo">
  <p:cSld name="TITLE_1">
    <p:bg>
      <p:bgPr>
        <a:solidFill>
          <a:srgbClr val="D9ECEC"/>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1143000" y="914400"/>
            <a:ext cx="6858000" cy="1665300"/>
          </a:xfrm>
          <a:prstGeom prst="rect">
            <a:avLst/>
          </a:prstGeom>
        </p:spPr>
        <p:txBody>
          <a:bodyPr spcFirstLastPara="1" wrap="square" lIns="0" tIns="91425" rIns="0" bIns="91425" anchor="t" anchorCtr="0">
            <a:noAutofit/>
          </a:bodyPr>
          <a:lstStyle>
            <a:lvl1pPr lvl="0" rtl="0">
              <a:spcBef>
                <a:spcPts val="0"/>
              </a:spcBef>
              <a:spcAft>
                <a:spcPts val="0"/>
              </a:spcAft>
              <a:buClr>
                <a:srgbClr val="005753"/>
              </a:buClr>
              <a:buSzPts val="4800"/>
              <a:buFont typeface="Work Sans ExtraBold"/>
              <a:buNone/>
              <a:defRPr sz="4800">
                <a:solidFill>
                  <a:srgbClr val="005753"/>
                </a:solidFill>
                <a:latin typeface="Work Sans ExtraBold"/>
                <a:ea typeface="Work Sans ExtraBold"/>
                <a:cs typeface="Work Sans ExtraBold"/>
                <a:sym typeface="Work Sans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6" name="Google Shape;106;p15"/>
          <p:cNvSpPr txBox="1">
            <a:spLocks noGrp="1"/>
          </p:cNvSpPr>
          <p:nvPr>
            <p:ph type="subTitle" idx="1"/>
          </p:nvPr>
        </p:nvSpPr>
        <p:spPr>
          <a:xfrm>
            <a:off x="1143000" y="2651760"/>
            <a:ext cx="4572000" cy="792600"/>
          </a:xfrm>
          <a:prstGeom prst="rect">
            <a:avLst/>
          </a:prstGeom>
        </p:spPr>
        <p:txBody>
          <a:bodyPr spcFirstLastPara="1" wrap="square" lIns="0" tIns="91425" rIns="0" bIns="91425" anchor="t" anchorCtr="0">
            <a:noAutofit/>
          </a:bodyPr>
          <a:lstStyle>
            <a:lvl1pPr lvl="0" rtl="0">
              <a:lnSpc>
                <a:spcPct val="100000"/>
              </a:lnSpc>
              <a:spcBef>
                <a:spcPts val="10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1pPr>
            <a:lvl2pPr lvl="1"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2pPr>
            <a:lvl3pPr lvl="2"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3pPr>
            <a:lvl4pPr lvl="3"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4pPr>
            <a:lvl5pPr lvl="4"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5pPr>
            <a:lvl6pPr lvl="5"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6pPr>
            <a:lvl7pPr lvl="6"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7pPr>
            <a:lvl8pPr lvl="7"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8pPr>
            <a:lvl9pPr lvl="8"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9pPr>
          </a:lstStyle>
          <a:p>
            <a:endParaRPr/>
          </a:p>
        </p:txBody>
      </p:sp>
      <p:sp>
        <p:nvSpPr>
          <p:cNvPr id="107" name="Google Shape;107;p15"/>
          <p:cNvSpPr txBox="1">
            <a:spLocks noGrp="1"/>
          </p:cNvSpPr>
          <p:nvPr>
            <p:ph type="subTitle" idx="2"/>
          </p:nvPr>
        </p:nvSpPr>
        <p:spPr>
          <a:xfrm>
            <a:off x="1143000" y="3840480"/>
            <a:ext cx="3200400" cy="792600"/>
          </a:xfrm>
          <a:prstGeom prst="rect">
            <a:avLst/>
          </a:prstGeom>
        </p:spPr>
        <p:txBody>
          <a:bodyPr spcFirstLastPara="1" wrap="square" lIns="0" tIns="91425" rIns="0" bIns="91425" anchor="t" anchorCtr="0">
            <a:noAutofit/>
          </a:bodyPr>
          <a:lstStyle>
            <a:lvl1pPr lvl="0" rtl="0">
              <a:lnSpc>
                <a:spcPct val="100000"/>
              </a:lnSpc>
              <a:spcBef>
                <a:spcPts val="1000"/>
              </a:spcBef>
              <a:spcAft>
                <a:spcPts val="0"/>
              </a:spcAft>
              <a:buClr>
                <a:srgbClr val="005753"/>
              </a:buClr>
              <a:buSzPts val="1400"/>
              <a:buFont typeface="Proxima Nova"/>
              <a:buNone/>
              <a:defRPr sz="1400">
                <a:solidFill>
                  <a:srgbClr val="005753"/>
                </a:solidFill>
                <a:latin typeface="Proxima Nova"/>
                <a:ea typeface="Proxima Nova"/>
                <a:cs typeface="Proxima Nova"/>
                <a:sym typeface="Proxima Nova"/>
              </a:defRPr>
            </a:lvl1pPr>
            <a:lvl2pPr lvl="1"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2pPr>
            <a:lvl3pPr lvl="2"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3pPr>
            <a:lvl4pPr lvl="3"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4pPr>
            <a:lvl5pPr lvl="4"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5pPr>
            <a:lvl6pPr lvl="5"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6pPr>
            <a:lvl7pPr lvl="6"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7pPr>
            <a:lvl8pPr lvl="7"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8pPr>
            <a:lvl9pPr lvl="8"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9pPr>
          </a:lstStyle>
          <a:p>
            <a:endParaRPr/>
          </a:p>
        </p:txBody>
      </p:sp>
      <p:sp>
        <p:nvSpPr>
          <p:cNvPr id="108" name="Google Shape;108;p15"/>
          <p:cNvSpPr/>
          <p:nvPr/>
        </p:nvSpPr>
        <p:spPr>
          <a:xfrm>
            <a:off x="1143000" y="3657600"/>
            <a:ext cx="6858000" cy="27300"/>
          </a:xfrm>
          <a:prstGeom prst="rect">
            <a:avLst/>
          </a:prstGeom>
          <a:solidFill>
            <a:srgbClr val="00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type="secHead">
  <p:cSld name="SECTION_HEADER">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906300" y="1413450"/>
            <a:ext cx="7701000" cy="3082200"/>
          </a:xfrm>
          <a:prstGeom prst="rect">
            <a:avLst/>
          </a:prstGeom>
        </p:spPr>
        <p:txBody>
          <a:bodyPr spcFirstLastPara="1" wrap="square" lIns="0" tIns="91425" rIns="0" bIns="91425" anchor="t" anchorCtr="0">
            <a:noAutofit/>
          </a:bodyPr>
          <a:lstStyle>
            <a:lvl1pPr marL="457200" lvl="0" indent="-330200" rtl="0">
              <a:lnSpc>
                <a:spcPct val="113000"/>
              </a:lnSpc>
              <a:spcBef>
                <a:spcPts val="1000"/>
              </a:spcBef>
              <a:spcAft>
                <a:spcPts val="0"/>
              </a:spcAft>
              <a:buClr>
                <a:srgbClr val="005753"/>
              </a:buClr>
              <a:buSzPts val="1600"/>
              <a:buChar char="•"/>
              <a:defRPr sz="1600">
                <a:solidFill>
                  <a:srgbClr val="005753"/>
                </a:solidFill>
              </a:defRPr>
            </a:lvl1pPr>
            <a:lvl2pPr marL="914400" lvl="1" indent="-330200" rtl="0">
              <a:lnSpc>
                <a:spcPct val="113000"/>
              </a:lnSpc>
              <a:spcBef>
                <a:spcPts val="800"/>
              </a:spcBef>
              <a:spcAft>
                <a:spcPts val="0"/>
              </a:spcAft>
              <a:buClr>
                <a:srgbClr val="005753"/>
              </a:buClr>
              <a:buSzPts val="1600"/>
              <a:buChar char="⎯"/>
              <a:defRPr sz="1600">
                <a:solidFill>
                  <a:srgbClr val="005753"/>
                </a:solidFill>
              </a:defRPr>
            </a:lvl2pPr>
            <a:lvl3pPr marL="1371600" lvl="2" indent="-330200" rtl="0">
              <a:lnSpc>
                <a:spcPct val="113000"/>
              </a:lnSpc>
              <a:spcBef>
                <a:spcPts val="800"/>
              </a:spcBef>
              <a:spcAft>
                <a:spcPts val="0"/>
              </a:spcAft>
              <a:buClr>
                <a:srgbClr val="005753"/>
              </a:buClr>
              <a:buSzPts val="1600"/>
              <a:buChar char="•"/>
              <a:defRPr sz="1600">
                <a:solidFill>
                  <a:srgbClr val="005753"/>
                </a:solidFill>
              </a:defRPr>
            </a:lvl3pPr>
            <a:lvl4pPr marL="1828800" lvl="3" indent="-330200" rtl="0">
              <a:lnSpc>
                <a:spcPct val="113000"/>
              </a:lnSpc>
              <a:spcBef>
                <a:spcPts val="800"/>
              </a:spcBef>
              <a:spcAft>
                <a:spcPts val="0"/>
              </a:spcAft>
              <a:buClr>
                <a:srgbClr val="005753"/>
              </a:buClr>
              <a:buSzPts val="1600"/>
              <a:buChar char="»"/>
              <a:defRPr sz="1600">
                <a:solidFill>
                  <a:srgbClr val="005753"/>
                </a:solidFill>
              </a:defRPr>
            </a:lvl4pPr>
            <a:lvl5pPr marL="2286000" lvl="4" indent="-330200" rtl="0">
              <a:lnSpc>
                <a:spcPct val="113000"/>
              </a:lnSpc>
              <a:spcBef>
                <a:spcPts val="800"/>
              </a:spcBef>
              <a:spcAft>
                <a:spcPts val="0"/>
              </a:spcAft>
              <a:buClr>
                <a:srgbClr val="005753"/>
              </a:buClr>
              <a:buSzPts val="1600"/>
              <a:buChar char="•"/>
              <a:defRPr sz="1600">
                <a:solidFill>
                  <a:srgbClr val="005753"/>
                </a:solidFill>
              </a:defRPr>
            </a:lvl5pPr>
            <a:lvl6pPr marL="2743200" lvl="5" indent="-330200" rtl="0">
              <a:lnSpc>
                <a:spcPct val="113000"/>
              </a:lnSpc>
              <a:spcBef>
                <a:spcPts val="800"/>
              </a:spcBef>
              <a:spcAft>
                <a:spcPts val="0"/>
              </a:spcAft>
              <a:buClr>
                <a:srgbClr val="005753"/>
              </a:buClr>
              <a:buSzPts val="1600"/>
              <a:buChar char="•"/>
              <a:defRPr sz="1600">
                <a:solidFill>
                  <a:srgbClr val="005753"/>
                </a:solidFill>
              </a:defRPr>
            </a:lvl6pPr>
            <a:lvl7pPr marL="3200400" lvl="6" indent="-330200" rtl="0">
              <a:lnSpc>
                <a:spcPct val="113000"/>
              </a:lnSpc>
              <a:spcBef>
                <a:spcPts val="800"/>
              </a:spcBef>
              <a:spcAft>
                <a:spcPts val="0"/>
              </a:spcAft>
              <a:buClr>
                <a:srgbClr val="005753"/>
              </a:buClr>
              <a:buSzPts val="1600"/>
              <a:buChar char="•"/>
              <a:defRPr sz="1600">
                <a:solidFill>
                  <a:srgbClr val="005753"/>
                </a:solidFill>
              </a:defRPr>
            </a:lvl7pPr>
            <a:lvl8pPr marL="3657600" lvl="7" indent="-330200" rtl="0">
              <a:lnSpc>
                <a:spcPct val="113000"/>
              </a:lnSpc>
              <a:spcBef>
                <a:spcPts val="800"/>
              </a:spcBef>
              <a:spcAft>
                <a:spcPts val="0"/>
              </a:spcAft>
              <a:buClr>
                <a:srgbClr val="005753"/>
              </a:buClr>
              <a:buSzPts val="1600"/>
              <a:buChar char="•"/>
              <a:defRPr sz="1600">
                <a:solidFill>
                  <a:srgbClr val="005753"/>
                </a:solidFill>
              </a:defRPr>
            </a:lvl8pPr>
            <a:lvl9pPr marL="4114800" lvl="8" indent="-330200" rtl="0">
              <a:lnSpc>
                <a:spcPct val="113000"/>
              </a:lnSpc>
              <a:spcBef>
                <a:spcPts val="800"/>
              </a:spcBef>
              <a:spcAft>
                <a:spcPts val="800"/>
              </a:spcAft>
              <a:buClr>
                <a:srgbClr val="005753"/>
              </a:buClr>
              <a:buSzPts val="1600"/>
              <a:buChar char="•"/>
              <a:defRPr sz="1600">
                <a:solidFill>
                  <a:srgbClr val="005753"/>
                </a:solidFill>
              </a:defRPr>
            </a:lvl9pPr>
          </a:lstStyle>
          <a:p>
            <a:endParaRPr/>
          </a:p>
        </p:txBody>
      </p:sp>
      <p:sp>
        <p:nvSpPr>
          <p:cNvPr id="111" name="Google Shape;111;p16"/>
          <p:cNvSpPr txBox="1">
            <a:spLocks noGrp="1"/>
          </p:cNvSpPr>
          <p:nvPr>
            <p:ph type="ctrTitle"/>
          </p:nvPr>
        </p:nvSpPr>
        <p:spPr>
          <a:xfrm>
            <a:off x="906425" y="625050"/>
            <a:ext cx="7701000" cy="788400"/>
          </a:xfrm>
          <a:prstGeom prst="rect">
            <a:avLst/>
          </a:prstGeom>
        </p:spPr>
        <p:txBody>
          <a:bodyPr spcFirstLastPara="1" wrap="square" lIns="0" tIns="91425" rIns="0" bIns="91425" anchor="t" anchorCtr="0">
            <a:noAutofit/>
          </a:bodyPr>
          <a:lstStyle>
            <a:lvl1pPr lvl="0" rtl="0">
              <a:spcBef>
                <a:spcPts val="0"/>
              </a:spcBef>
              <a:spcAft>
                <a:spcPts val="0"/>
              </a:spcAft>
              <a:buClr>
                <a:srgbClr val="005753"/>
              </a:buClr>
              <a:buSzPts val="3600"/>
              <a:buNone/>
              <a:defRPr sz="3600" b="1">
                <a:solidFill>
                  <a:srgbClr val="0057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ll Out Statement + Subtitle / Dark Teal">
  <p:cSld name="TITLE_AND_BODY_1">
    <p:bg>
      <p:bgPr>
        <a:solidFill>
          <a:srgbClr val="005753"/>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143000" y="1371600"/>
            <a:ext cx="6858000" cy="1387500"/>
          </a:xfrm>
          <a:prstGeom prst="rect">
            <a:avLst/>
          </a:prstGeom>
        </p:spPr>
        <p:txBody>
          <a:bodyPr spcFirstLastPara="1" wrap="square" lIns="0" tIns="91425" rIns="0" bIns="91425" anchor="ctr" anchorCtr="0">
            <a:noAutofit/>
          </a:bodyPr>
          <a:lstStyle>
            <a:lvl1pPr lvl="0" rtl="0">
              <a:spcBef>
                <a:spcPts val="0"/>
              </a:spcBef>
              <a:spcAft>
                <a:spcPts val="0"/>
              </a:spcAft>
              <a:buClr>
                <a:srgbClr val="D9ECEC"/>
              </a:buClr>
              <a:buSzPts val="2800"/>
              <a:buNone/>
              <a:defRPr b="1">
                <a:solidFill>
                  <a:srgbClr val="D9ECEC"/>
                </a:solidFill>
              </a:defRPr>
            </a:lvl1pPr>
            <a:lvl2pPr lvl="1" rtl="0">
              <a:spcBef>
                <a:spcPts val="0"/>
              </a:spcBef>
              <a:spcAft>
                <a:spcPts val="0"/>
              </a:spcAft>
              <a:buClr>
                <a:srgbClr val="D9ECEC"/>
              </a:buClr>
              <a:buSzPts val="1400"/>
              <a:buNone/>
              <a:defRPr>
                <a:solidFill>
                  <a:srgbClr val="D9ECEC"/>
                </a:solidFill>
              </a:defRPr>
            </a:lvl2pPr>
            <a:lvl3pPr lvl="2" rtl="0">
              <a:spcBef>
                <a:spcPts val="0"/>
              </a:spcBef>
              <a:spcAft>
                <a:spcPts val="0"/>
              </a:spcAft>
              <a:buClr>
                <a:srgbClr val="D9ECEC"/>
              </a:buClr>
              <a:buSzPts val="1400"/>
              <a:buNone/>
              <a:defRPr>
                <a:solidFill>
                  <a:srgbClr val="D9ECEC"/>
                </a:solidFill>
              </a:defRPr>
            </a:lvl3pPr>
            <a:lvl4pPr lvl="3" rtl="0">
              <a:spcBef>
                <a:spcPts val="0"/>
              </a:spcBef>
              <a:spcAft>
                <a:spcPts val="0"/>
              </a:spcAft>
              <a:buClr>
                <a:srgbClr val="D9ECEC"/>
              </a:buClr>
              <a:buSzPts val="1400"/>
              <a:buNone/>
              <a:defRPr>
                <a:solidFill>
                  <a:srgbClr val="D9ECEC"/>
                </a:solidFill>
              </a:defRPr>
            </a:lvl4pPr>
            <a:lvl5pPr lvl="4" rtl="0">
              <a:spcBef>
                <a:spcPts val="0"/>
              </a:spcBef>
              <a:spcAft>
                <a:spcPts val="0"/>
              </a:spcAft>
              <a:buClr>
                <a:srgbClr val="D9ECEC"/>
              </a:buClr>
              <a:buSzPts val="1400"/>
              <a:buNone/>
              <a:defRPr>
                <a:solidFill>
                  <a:srgbClr val="D9ECEC"/>
                </a:solidFill>
              </a:defRPr>
            </a:lvl5pPr>
            <a:lvl6pPr lvl="5" rtl="0">
              <a:spcBef>
                <a:spcPts val="0"/>
              </a:spcBef>
              <a:spcAft>
                <a:spcPts val="0"/>
              </a:spcAft>
              <a:buClr>
                <a:srgbClr val="D9ECEC"/>
              </a:buClr>
              <a:buSzPts val="1400"/>
              <a:buNone/>
              <a:defRPr>
                <a:solidFill>
                  <a:srgbClr val="D9ECEC"/>
                </a:solidFill>
              </a:defRPr>
            </a:lvl6pPr>
            <a:lvl7pPr lvl="6" rtl="0">
              <a:spcBef>
                <a:spcPts val="0"/>
              </a:spcBef>
              <a:spcAft>
                <a:spcPts val="0"/>
              </a:spcAft>
              <a:buClr>
                <a:srgbClr val="D9ECEC"/>
              </a:buClr>
              <a:buSzPts val="1400"/>
              <a:buNone/>
              <a:defRPr>
                <a:solidFill>
                  <a:srgbClr val="D9ECEC"/>
                </a:solidFill>
              </a:defRPr>
            </a:lvl7pPr>
            <a:lvl8pPr lvl="7" rtl="0">
              <a:spcBef>
                <a:spcPts val="0"/>
              </a:spcBef>
              <a:spcAft>
                <a:spcPts val="0"/>
              </a:spcAft>
              <a:buClr>
                <a:srgbClr val="D9ECEC"/>
              </a:buClr>
              <a:buSzPts val="1400"/>
              <a:buNone/>
              <a:defRPr>
                <a:solidFill>
                  <a:srgbClr val="D9ECEC"/>
                </a:solidFill>
              </a:defRPr>
            </a:lvl8pPr>
            <a:lvl9pPr lvl="8" rtl="0">
              <a:spcBef>
                <a:spcPts val="0"/>
              </a:spcBef>
              <a:spcAft>
                <a:spcPts val="0"/>
              </a:spcAft>
              <a:buClr>
                <a:srgbClr val="D9ECEC"/>
              </a:buClr>
              <a:buSzPts val="1400"/>
              <a:buNone/>
              <a:defRPr>
                <a:solidFill>
                  <a:srgbClr val="D9ECEC"/>
                </a:solidFill>
              </a:defRPr>
            </a:lvl9pPr>
          </a:lstStyle>
          <a:p>
            <a:endParaRPr/>
          </a:p>
        </p:txBody>
      </p:sp>
      <p:sp>
        <p:nvSpPr>
          <p:cNvPr id="114" name="Google Shape;114;p17"/>
          <p:cNvSpPr/>
          <p:nvPr/>
        </p:nvSpPr>
        <p:spPr>
          <a:xfrm>
            <a:off x="1143000" y="3886200"/>
            <a:ext cx="6858000" cy="27300"/>
          </a:xfrm>
          <a:prstGeom prst="rect">
            <a:avLst/>
          </a:prstGeom>
          <a:solidFill>
            <a:srgbClr val="D9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ECEC"/>
              </a:solidFill>
            </a:endParaRPr>
          </a:p>
        </p:txBody>
      </p:sp>
      <p:sp>
        <p:nvSpPr>
          <p:cNvPr id="115" name="Google Shape;115;p17"/>
          <p:cNvSpPr txBox="1">
            <a:spLocks noGrp="1"/>
          </p:cNvSpPr>
          <p:nvPr>
            <p:ph type="title" idx="2"/>
          </p:nvPr>
        </p:nvSpPr>
        <p:spPr>
          <a:xfrm>
            <a:off x="1143000" y="2514600"/>
            <a:ext cx="6858000" cy="667200"/>
          </a:xfrm>
          <a:prstGeom prst="rect">
            <a:avLst/>
          </a:prstGeom>
        </p:spPr>
        <p:txBody>
          <a:bodyPr spcFirstLastPara="1" wrap="square" lIns="0" tIns="91425" rIns="0" bIns="91425" anchor="ctr" anchorCtr="0">
            <a:noAutofit/>
          </a:bodyPr>
          <a:lstStyle>
            <a:lvl1pPr lvl="0" rtl="0">
              <a:spcBef>
                <a:spcPts val="0"/>
              </a:spcBef>
              <a:spcAft>
                <a:spcPts val="0"/>
              </a:spcAft>
              <a:buClr>
                <a:srgbClr val="D9ECEC"/>
              </a:buClr>
              <a:buSzPts val="1800"/>
              <a:buNone/>
              <a:defRPr sz="1800">
                <a:solidFill>
                  <a:srgbClr val="D9ECEC"/>
                </a:solidFill>
              </a:defRPr>
            </a:lvl1pPr>
            <a:lvl2pPr lvl="1" rtl="0">
              <a:spcBef>
                <a:spcPts val="0"/>
              </a:spcBef>
              <a:spcAft>
                <a:spcPts val="0"/>
              </a:spcAft>
              <a:buClr>
                <a:srgbClr val="D9ECEC"/>
              </a:buClr>
              <a:buSzPts val="1400"/>
              <a:buNone/>
              <a:defRPr>
                <a:solidFill>
                  <a:srgbClr val="D9ECEC"/>
                </a:solidFill>
              </a:defRPr>
            </a:lvl2pPr>
            <a:lvl3pPr lvl="2" rtl="0">
              <a:spcBef>
                <a:spcPts val="0"/>
              </a:spcBef>
              <a:spcAft>
                <a:spcPts val="0"/>
              </a:spcAft>
              <a:buClr>
                <a:srgbClr val="D9ECEC"/>
              </a:buClr>
              <a:buSzPts val="1400"/>
              <a:buNone/>
              <a:defRPr>
                <a:solidFill>
                  <a:srgbClr val="D9ECEC"/>
                </a:solidFill>
              </a:defRPr>
            </a:lvl3pPr>
            <a:lvl4pPr lvl="3" rtl="0">
              <a:spcBef>
                <a:spcPts val="0"/>
              </a:spcBef>
              <a:spcAft>
                <a:spcPts val="0"/>
              </a:spcAft>
              <a:buClr>
                <a:srgbClr val="D9ECEC"/>
              </a:buClr>
              <a:buSzPts val="1400"/>
              <a:buNone/>
              <a:defRPr>
                <a:solidFill>
                  <a:srgbClr val="D9ECEC"/>
                </a:solidFill>
              </a:defRPr>
            </a:lvl4pPr>
            <a:lvl5pPr lvl="4" rtl="0">
              <a:spcBef>
                <a:spcPts val="0"/>
              </a:spcBef>
              <a:spcAft>
                <a:spcPts val="0"/>
              </a:spcAft>
              <a:buClr>
                <a:srgbClr val="D9ECEC"/>
              </a:buClr>
              <a:buSzPts val="1400"/>
              <a:buNone/>
              <a:defRPr>
                <a:solidFill>
                  <a:srgbClr val="D9ECEC"/>
                </a:solidFill>
              </a:defRPr>
            </a:lvl5pPr>
            <a:lvl6pPr lvl="5" rtl="0">
              <a:spcBef>
                <a:spcPts val="0"/>
              </a:spcBef>
              <a:spcAft>
                <a:spcPts val="0"/>
              </a:spcAft>
              <a:buClr>
                <a:srgbClr val="D9ECEC"/>
              </a:buClr>
              <a:buSzPts val="1400"/>
              <a:buNone/>
              <a:defRPr>
                <a:solidFill>
                  <a:srgbClr val="D9ECEC"/>
                </a:solidFill>
              </a:defRPr>
            </a:lvl6pPr>
            <a:lvl7pPr lvl="6" rtl="0">
              <a:spcBef>
                <a:spcPts val="0"/>
              </a:spcBef>
              <a:spcAft>
                <a:spcPts val="0"/>
              </a:spcAft>
              <a:buClr>
                <a:srgbClr val="D9ECEC"/>
              </a:buClr>
              <a:buSzPts val="1400"/>
              <a:buNone/>
              <a:defRPr>
                <a:solidFill>
                  <a:srgbClr val="D9ECEC"/>
                </a:solidFill>
              </a:defRPr>
            </a:lvl7pPr>
            <a:lvl8pPr lvl="7" rtl="0">
              <a:spcBef>
                <a:spcPts val="0"/>
              </a:spcBef>
              <a:spcAft>
                <a:spcPts val="0"/>
              </a:spcAft>
              <a:buClr>
                <a:srgbClr val="D9ECEC"/>
              </a:buClr>
              <a:buSzPts val="1400"/>
              <a:buNone/>
              <a:defRPr>
                <a:solidFill>
                  <a:srgbClr val="D9ECEC"/>
                </a:solidFill>
              </a:defRPr>
            </a:lvl8pPr>
            <a:lvl9pPr lvl="8" rtl="0">
              <a:spcBef>
                <a:spcPts val="0"/>
              </a:spcBef>
              <a:spcAft>
                <a:spcPts val="0"/>
              </a:spcAft>
              <a:buClr>
                <a:srgbClr val="D9ECEC"/>
              </a:buClr>
              <a:buSzPts val="1400"/>
              <a:buNone/>
              <a:defRPr>
                <a:solidFill>
                  <a:srgbClr val="D9ECEC"/>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Seafoam Blue">
  <p:cSld name="CUSTOM">
    <p:spTree>
      <p:nvGrpSpPr>
        <p:cNvPr id="1" name="Shape 1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p:cSld name="Transition">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3" name="Google Shape;23;p3"/>
          <p:cNvSpPr txBox="1">
            <a:spLocks noGrp="1"/>
          </p:cNvSpPr>
          <p:nvPr>
            <p:ph type="title"/>
          </p:nvPr>
        </p:nvSpPr>
        <p:spPr>
          <a:xfrm>
            <a:off x="623888" y="1664269"/>
            <a:ext cx="7886700" cy="940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1F1F1F"/>
              </a:buClr>
              <a:buSzPts val="3600"/>
              <a:buFont typeface="Calibri"/>
              <a:buNone/>
              <a:defRPr sz="3600" b="1" i="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30935" y="1014984"/>
            <a:ext cx="7891200" cy="33675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F1F1F"/>
              </a:buClr>
              <a:buSzPts val="2400"/>
              <a:buChar char="•"/>
              <a:defRPr>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4"/>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4"/>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 Alt Text">
  <p:cSld name="Title and Content w/ Alt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170360" y="686423"/>
            <a:ext cx="3855900" cy="1782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1F1F"/>
              </a:buClr>
              <a:buSzPts val="18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28650" y="1014984"/>
            <a:ext cx="7886700" cy="3038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F1F1F"/>
              </a:buClr>
              <a:buSzPts val="24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5"/>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5"/>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 Image Bottom">
  <p:cSld name="Content w/ Image Bottom">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014984"/>
            <a:ext cx="7886700" cy="1537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1F1F"/>
              </a:buClr>
              <a:buSzPts val="18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28650" y="2631905"/>
            <a:ext cx="7886700" cy="16221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F1F1F"/>
              </a:buClr>
              <a:buSzPts val="24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4170360" y="686423"/>
            <a:ext cx="3855900" cy="1782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1F1F"/>
              </a:buClr>
              <a:buSzPts val="18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6"/>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 Image Right">
  <p:cSld name="Content w/ Image Righ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28650" y="1015603"/>
            <a:ext cx="4151400" cy="32649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1F1F"/>
              </a:buClr>
              <a:buSzPts val="18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4976813" y="1015603"/>
            <a:ext cx="3538500" cy="32649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F1F1F"/>
              </a:buClr>
              <a:buSzPts val="24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4170360" y="686423"/>
            <a:ext cx="3855900" cy="1782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1F1F"/>
              </a:buClr>
              <a:buSzPts val="1800"/>
              <a:buChar char="•"/>
              <a:defRPr/>
            </a:lvl1pPr>
            <a:lvl2pPr marL="914400" lvl="1" indent="-342900" algn="l">
              <a:lnSpc>
                <a:spcPct val="90000"/>
              </a:lnSpc>
              <a:spcBef>
                <a:spcPts val="500"/>
              </a:spcBef>
              <a:spcAft>
                <a:spcPts val="0"/>
              </a:spcAft>
              <a:buClr>
                <a:srgbClr val="1F1F1F"/>
              </a:buClr>
              <a:buSzPts val="1800"/>
              <a:buChar char="⎯"/>
              <a:defRPr/>
            </a:lvl2pPr>
            <a:lvl3pPr marL="1371600" lvl="2" indent="-342900" algn="l">
              <a:lnSpc>
                <a:spcPct val="90000"/>
              </a:lnSpc>
              <a:spcBef>
                <a:spcPts val="500"/>
              </a:spcBef>
              <a:spcAft>
                <a:spcPts val="0"/>
              </a:spcAft>
              <a:buClr>
                <a:srgbClr val="1F1F1F"/>
              </a:buClr>
              <a:buSzPts val="1800"/>
              <a:buChar char="•"/>
              <a:defRPr/>
            </a:lvl3pPr>
            <a:lvl4pPr marL="1828800" lvl="3" indent="-342900" algn="l">
              <a:lnSpc>
                <a:spcPct val="90000"/>
              </a:lnSpc>
              <a:spcBef>
                <a:spcPts val="500"/>
              </a:spcBef>
              <a:spcAft>
                <a:spcPts val="0"/>
              </a:spcAft>
              <a:buClr>
                <a:srgbClr val="1F1F1F"/>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7"/>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7"/>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Headings">
  <p:cSld name="Two Headings">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630936" y="281178"/>
            <a:ext cx="7891200" cy="515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2800"/>
              <a:buFont typeface="Calibri"/>
              <a:buNone/>
              <a:defRPr>
                <a:solidFill>
                  <a:srgbClr val="1F1F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630238" y="898398"/>
            <a:ext cx="7891200" cy="30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F1F1F"/>
              </a:buClr>
              <a:buSzPts val="2200"/>
              <a:buFont typeface="Arial"/>
              <a:buNone/>
              <a:defRPr sz="2200" b="1">
                <a:solidFill>
                  <a:srgbClr val="1F1F1F"/>
                </a:solidFill>
                <a:latin typeface="Calibri"/>
                <a:ea typeface="Calibri"/>
                <a:cs typeface="Calibri"/>
                <a:sym typeface="Calibri"/>
              </a:defRPr>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2"/>
          </p:nvPr>
        </p:nvSpPr>
        <p:spPr>
          <a:xfrm>
            <a:off x="630238" y="1213866"/>
            <a:ext cx="7891500" cy="1495200"/>
          </a:xfrm>
          <a:prstGeom prst="rect">
            <a:avLst/>
          </a:prstGeom>
          <a:noFill/>
          <a:ln>
            <a:noFill/>
          </a:ln>
        </p:spPr>
        <p:txBody>
          <a:bodyPr spcFirstLastPara="1" wrap="square" lIns="91425" tIns="45700" rIns="91425" bIns="45700" anchor="t" anchorCtr="0">
            <a:noAutofit/>
          </a:bodyPr>
          <a:lstStyle>
            <a:lvl1pPr marL="457200" marR="0" lvl="0" indent="-355600" algn="l">
              <a:lnSpc>
                <a:spcPct val="90000"/>
              </a:lnSpc>
              <a:spcBef>
                <a:spcPts val="1000"/>
              </a:spcBef>
              <a:spcAft>
                <a:spcPts val="0"/>
              </a:spcAft>
              <a:buClr>
                <a:srgbClr val="1F1F1F"/>
              </a:buClr>
              <a:buSzPts val="2000"/>
              <a:buFont typeface="Arial"/>
              <a:buChar char="•"/>
              <a:defRPr sz="2000"/>
            </a:lvl1pPr>
            <a:lvl2pPr marL="914400" marR="0" lvl="1" indent="-355600" algn="l">
              <a:lnSpc>
                <a:spcPct val="90000"/>
              </a:lnSpc>
              <a:spcBef>
                <a:spcPts val="500"/>
              </a:spcBef>
              <a:spcAft>
                <a:spcPts val="0"/>
              </a:spcAft>
              <a:buClr>
                <a:srgbClr val="1F1F1F"/>
              </a:buClr>
              <a:buSzPts val="2000"/>
              <a:buFont typeface="Cambria Math"/>
              <a:buChar char="⎯"/>
              <a:defRPr sz="2000"/>
            </a:lvl2pPr>
            <a:lvl3pPr marL="1371600" marR="0" lvl="2" indent="-355600" algn="l">
              <a:lnSpc>
                <a:spcPct val="90000"/>
              </a:lnSpc>
              <a:spcBef>
                <a:spcPts val="500"/>
              </a:spcBef>
              <a:spcAft>
                <a:spcPts val="0"/>
              </a:spcAft>
              <a:buClr>
                <a:srgbClr val="1F1F1F"/>
              </a:buClr>
              <a:buSzPts val="2000"/>
              <a:buFont typeface="Arial"/>
              <a:buChar char="•"/>
              <a:defRPr sz="2000"/>
            </a:lvl3pPr>
            <a:lvl4pPr marL="1828800" marR="0" lvl="3" indent="-355600" algn="l">
              <a:lnSpc>
                <a:spcPct val="90000"/>
              </a:lnSpc>
              <a:spcBef>
                <a:spcPts val="500"/>
              </a:spcBef>
              <a:spcAft>
                <a:spcPts val="0"/>
              </a:spcAft>
              <a:buClr>
                <a:srgbClr val="1F1F1F"/>
              </a:buClr>
              <a:buSzPts val="2000"/>
              <a:buFont typeface="Arial"/>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body" idx="3"/>
          </p:nvPr>
        </p:nvSpPr>
        <p:spPr>
          <a:xfrm>
            <a:off x="630238" y="2726211"/>
            <a:ext cx="7891200" cy="30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F1F1F"/>
              </a:buClr>
              <a:buSzPts val="2200"/>
              <a:buFont typeface="Arial"/>
              <a:buNone/>
              <a:defRPr sz="2200" b="1">
                <a:solidFill>
                  <a:srgbClr val="1F1F1F"/>
                </a:solidFill>
                <a:latin typeface="Calibri"/>
                <a:ea typeface="Calibri"/>
                <a:cs typeface="Calibri"/>
                <a:sym typeface="Calibri"/>
              </a:defRPr>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4"/>
          </p:nvPr>
        </p:nvSpPr>
        <p:spPr>
          <a:xfrm>
            <a:off x="630238" y="3041159"/>
            <a:ext cx="7891500" cy="1446300"/>
          </a:xfrm>
          <a:prstGeom prst="rect">
            <a:avLst/>
          </a:prstGeom>
          <a:noFill/>
          <a:ln>
            <a:noFill/>
          </a:ln>
        </p:spPr>
        <p:txBody>
          <a:bodyPr spcFirstLastPara="1" wrap="square" lIns="91425" tIns="45700" rIns="91425" bIns="45700" anchor="t" anchorCtr="0">
            <a:noAutofit/>
          </a:bodyPr>
          <a:lstStyle>
            <a:lvl1pPr marL="457200" marR="0" lvl="0" indent="-355600" algn="l">
              <a:lnSpc>
                <a:spcPct val="90000"/>
              </a:lnSpc>
              <a:spcBef>
                <a:spcPts val="1000"/>
              </a:spcBef>
              <a:spcAft>
                <a:spcPts val="0"/>
              </a:spcAft>
              <a:buClr>
                <a:srgbClr val="1F1F1F"/>
              </a:buClr>
              <a:buSzPts val="2000"/>
              <a:buFont typeface="Arial"/>
              <a:buChar char="•"/>
              <a:defRPr sz="2000"/>
            </a:lvl1pPr>
            <a:lvl2pPr marL="914400" marR="0" lvl="1" indent="-355600" algn="l">
              <a:lnSpc>
                <a:spcPct val="90000"/>
              </a:lnSpc>
              <a:spcBef>
                <a:spcPts val="500"/>
              </a:spcBef>
              <a:spcAft>
                <a:spcPts val="0"/>
              </a:spcAft>
              <a:buClr>
                <a:srgbClr val="1F1F1F"/>
              </a:buClr>
              <a:buSzPts val="2000"/>
              <a:buFont typeface="Cambria Math"/>
              <a:buChar char="⎯"/>
              <a:defRPr sz="2000"/>
            </a:lvl2pPr>
            <a:lvl3pPr marL="1371600" marR="0" lvl="2" indent="-355600" algn="l">
              <a:lnSpc>
                <a:spcPct val="90000"/>
              </a:lnSpc>
              <a:spcBef>
                <a:spcPts val="500"/>
              </a:spcBef>
              <a:spcAft>
                <a:spcPts val="0"/>
              </a:spcAft>
              <a:buClr>
                <a:srgbClr val="1F1F1F"/>
              </a:buClr>
              <a:buSzPts val="2000"/>
              <a:buFont typeface="Arial"/>
              <a:buChar char="•"/>
              <a:defRPr sz="2000"/>
            </a:lvl3pPr>
            <a:lvl4pPr marL="1828800" marR="0" lvl="3" indent="-355600" algn="l">
              <a:lnSpc>
                <a:spcPct val="90000"/>
              </a:lnSpc>
              <a:spcBef>
                <a:spcPts val="500"/>
              </a:spcBef>
              <a:spcAft>
                <a:spcPts val="0"/>
              </a:spcAft>
              <a:buClr>
                <a:srgbClr val="1F1F1F"/>
              </a:buClr>
              <a:buSzPts val="2000"/>
              <a:buFont typeface="Arial"/>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8"/>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8"/>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628650" y="1014984"/>
            <a:ext cx="3776400" cy="277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1F1F1F"/>
              </a:buClr>
              <a:buSzPts val="2200"/>
              <a:buNone/>
              <a:defRPr sz="2200" b="1"/>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2"/>
          </p:nvPr>
        </p:nvSpPr>
        <p:spPr>
          <a:xfrm>
            <a:off x="628650" y="1398694"/>
            <a:ext cx="3776400" cy="285870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1F1F1F"/>
              </a:buClr>
              <a:buSzPts val="2000"/>
              <a:buChar char="•"/>
              <a:defRPr sz="2000"/>
            </a:lvl1pPr>
            <a:lvl2pPr marL="914400" lvl="1" indent="-355600" algn="l">
              <a:lnSpc>
                <a:spcPct val="90000"/>
              </a:lnSpc>
              <a:spcBef>
                <a:spcPts val="500"/>
              </a:spcBef>
              <a:spcAft>
                <a:spcPts val="0"/>
              </a:spcAft>
              <a:buClr>
                <a:srgbClr val="1F1F1F"/>
              </a:buClr>
              <a:buSzPts val="2000"/>
              <a:buChar char="⎯"/>
              <a:defRPr sz="2000"/>
            </a:lvl2pPr>
            <a:lvl3pPr marL="1371600" lvl="2" indent="-355600" algn="l">
              <a:lnSpc>
                <a:spcPct val="90000"/>
              </a:lnSpc>
              <a:spcBef>
                <a:spcPts val="500"/>
              </a:spcBef>
              <a:spcAft>
                <a:spcPts val="0"/>
              </a:spcAft>
              <a:buClr>
                <a:srgbClr val="1F1F1F"/>
              </a:buClr>
              <a:buSzPts val="2000"/>
              <a:buChar char="•"/>
              <a:defRPr sz="2000"/>
            </a:lvl3pPr>
            <a:lvl4pPr marL="1828800" lvl="3" indent="-355600" algn="l">
              <a:lnSpc>
                <a:spcPct val="90000"/>
              </a:lnSpc>
              <a:spcBef>
                <a:spcPts val="500"/>
              </a:spcBef>
              <a:spcAft>
                <a:spcPts val="0"/>
              </a:spcAft>
              <a:buClr>
                <a:srgbClr val="1F1F1F"/>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a:spLocks noGrp="1"/>
          </p:cNvSpPr>
          <p:nvPr>
            <p:ph type="body" idx="3"/>
          </p:nvPr>
        </p:nvSpPr>
        <p:spPr>
          <a:xfrm>
            <a:off x="4738878" y="1014983"/>
            <a:ext cx="3776400" cy="277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1F1F1F"/>
              </a:buClr>
              <a:buSzPts val="2200"/>
              <a:buNone/>
              <a:defRPr sz="2200" b="1"/>
            </a:lvl1pPr>
            <a:lvl2pPr marL="914400" lvl="1" indent="-228600" algn="l">
              <a:lnSpc>
                <a:spcPct val="90000"/>
              </a:lnSpc>
              <a:spcBef>
                <a:spcPts val="500"/>
              </a:spcBef>
              <a:spcAft>
                <a:spcPts val="0"/>
              </a:spcAft>
              <a:buClr>
                <a:srgbClr val="1F1F1F"/>
              </a:buClr>
              <a:buSzPts val="2400"/>
              <a:buNone/>
              <a:defRPr/>
            </a:lvl2pPr>
            <a:lvl3pPr marL="1371600" lvl="2" indent="-228600" algn="l">
              <a:lnSpc>
                <a:spcPct val="90000"/>
              </a:lnSpc>
              <a:spcBef>
                <a:spcPts val="500"/>
              </a:spcBef>
              <a:spcAft>
                <a:spcPts val="0"/>
              </a:spcAft>
              <a:buClr>
                <a:srgbClr val="1F1F1F"/>
              </a:buClr>
              <a:buSzPts val="2400"/>
              <a:buNone/>
              <a:defRPr/>
            </a:lvl3pPr>
            <a:lvl4pPr marL="1828800" lvl="3" indent="-228600" algn="l">
              <a:lnSpc>
                <a:spcPct val="90000"/>
              </a:lnSpc>
              <a:spcBef>
                <a:spcPts val="500"/>
              </a:spcBef>
              <a:spcAft>
                <a:spcPts val="0"/>
              </a:spcAft>
              <a:buClr>
                <a:srgbClr val="1F1F1F"/>
              </a:buClr>
              <a:buSzPts val="24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body" idx="4"/>
          </p:nvPr>
        </p:nvSpPr>
        <p:spPr>
          <a:xfrm>
            <a:off x="4738878" y="1398694"/>
            <a:ext cx="3776400" cy="285870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1F1F1F"/>
              </a:buClr>
              <a:buSzPts val="2000"/>
              <a:buChar char="•"/>
              <a:defRPr sz="2000"/>
            </a:lvl1pPr>
            <a:lvl2pPr marL="914400" lvl="1" indent="-355600" algn="l">
              <a:lnSpc>
                <a:spcPct val="90000"/>
              </a:lnSpc>
              <a:spcBef>
                <a:spcPts val="500"/>
              </a:spcBef>
              <a:spcAft>
                <a:spcPts val="0"/>
              </a:spcAft>
              <a:buClr>
                <a:srgbClr val="1F1F1F"/>
              </a:buClr>
              <a:buSzPts val="2000"/>
              <a:buChar char="⎯"/>
              <a:defRPr sz="2000"/>
            </a:lvl2pPr>
            <a:lvl3pPr marL="1371600" lvl="2" indent="-355600" algn="l">
              <a:lnSpc>
                <a:spcPct val="90000"/>
              </a:lnSpc>
              <a:spcBef>
                <a:spcPts val="500"/>
              </a:spcBef>
              <a:spcAft>
                <a:spcPts val="0"/>
              </a:spcAft>
              <a:buClr>
                <a:srgbClr val="1F1F1F"/>
              </a:buClr>
              <a:buSzPts val="2000"/>
              <a:buChar char="•"/>
              <a:defRPr sz="2000"/>
            </a:lvl3pPr>
            <a:lvl4pPr marL="1828800" lvl="3" indent="-355600" algn="l">
              <a:lnSpc>
                <a:spcPct val="90000"/>
              </a:lnSpc>
              <a:spcBef>
                <a:spcPts val="500"/>
              </a:spcBef>
              <a:spcAft>
                <a:spcPts val="0"/>
              </a:spcAft>
              <a:buClr>
                <a:srgbClr val="1F1F1F"/>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9"/>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1" name="Google Shape;71;p9"/>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cons and Content" type="obj">
  <p:cSld name="OBJEC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630935" y="283845"/>
            <a:ext cx="7891200" cy="514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1F1F"/>
              </a:buClr>
              <a:buSzPts val="2800"/>
              <a:buFont typeface="Calibri"/>
              <a:buNone/>
              <a:defRPr>
                <a:solidFill>
                  <a:srgbClr val="1F1F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body" idx="1"/>
          </p:nvPr>
        </p:nvSpPr>
        <p:spPr>
          <a:xfrm>
            <a:off x="630935" y="1014984"/>
            <a:ext cx="914400" cy="685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1400"/>
              <a:buNone/>
              <a:defRPr sz="1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2"/>
          </p:nvPr>
        </p:nvSpPr>
        <p:spPr>
          <a:xfrm>
            <a:off x="1713053" y="1014984"/>
            <a:ext cx="6654600" cy="685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2400"/>
              <a:buNone/>
              <a:defRPr sz="2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3"/>
          </p:nvPr>
        </p:nvSpPr>
        <p:spPr>
          <a:xfrm>
            <a:off x="630935" y="1841855"/>
            <a:ext cx="914400" cy="685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1400"/>
              <a:buNone/>
              <a:defRPr sz="1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4"/>
          </p:nvPr>
        </p:nvSpPr>
        <p:spPr>
          <a:xfrm>
            <a:off x="1713053" y="1841855"/>
            <a:ext cx="6654600" cy="685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F1F1F"/>
              </a:buClr>
              <a:buSzPts val="2400"/>
              <a:buFont typeface="Arial"/>
              <a:buNone/>
              <a:defRPr sz="2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5"/>
          </p:nvPr>
        </p:nvSpPr>
        <p:spPr>
          <a:xfrm>
            <a:off x="630935" y="2668726"/>
            <a:ext cx="914400" cy="685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1400"/>
              <a:buNone/>
              <a:defRPr sz="1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
          <p:cNvSpPr txBox="1">
            <a:spLocks noGrp="1"/>
          </p:cNvSpPr>
          <p:nvPr>
            <p:ph type="body" idx="6"/>
          </p:nvPr>
        </p:nvSpPr>
        <p:spPr>
          <a:xfrm>
            <a:off x="1713053" y="2668726"/>
            <a:ext cx="6654600" cy="685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F1F1F"/>
              </a:buClr>
              <a:buSzPts val="2400"/>
              <a:buFont typeface="Arial"/>
              <a:buNone/>
              <a:defRPr sz="2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0"/>
          <p:cNvSpPr txBox="1">
            <a:spLocks noGrp="1"/>
          </p:cNvSpPr>
          <p:nvPr>
            <p:ph type="body" idx="7"/>
          </p:nvPr>
        </p:nvSpPr>
        <p:spPr>
          <a:xfrm>
            <a:off x="630935" y="3495598"/>
            <a:ext cx="914400" cy="685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1F1F"/>
              </a:buClr>
              <a:buSzPts val="1400"/>
              <a:buNone/>
              <a:defRPr sz="1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
          <p:cNvSpPr txBox="1">
            <a:spLocks noGrp="1"/>
          </p:cNvSpPr>
          <p:nvPr>
            <p:ph type="body" idx="8"/>
          </p:nvPr>
        </p:nvSpPr>
        <p:spPr>
          <a:xfrm>
            <a:off x="1713053" y="3495598"/>
            <a:ext cx="6654600" cy="685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F1F1F"/>
              </a:buClr>
              <a:buSzPts val="2400"/>
              <a:buFont typeface="Arial"/>
              <a:buNone/>
              <a:defRPr sz="2400">
                <a:solidFill>
                  <a:srgbClr val="1F1F1F"/>
                </a:solidFill>
              </a:defRPr>
            </a:lvl1pPr>
            <a:lvl2pPr marL="914400" lvl="1" indent="-381000" algn="l">
              <a:lnSpc>
                <a:spcPct val="90000"/>
              </a:lnSpc>
              <a:spcBef>
                <a:spcPts val="500"/>
              </a:spcBef>
              <a:spcAft>
                <a:spcPts val="0"/>
              </a:spcAft>
              <a:buClr>
                <a:srgbClr val="1F1F1F"/>
              </a:buClr>
              <a:buSzPts val="2400"/>
              <a:buChar char="⎯"/>
              <a:defRPr>
                <a:solidFill>
                  <a:srgbClr val="1F1F1F"/>
                </a:solidFill>
              </a:defRPr>
            </a:lvl2pPr>
            <a:lvl3pPr marL="1371600" lvl="2" indent="-381000" algn="l">
              <a:lnSpc>
                <a:spcPct val="90000"/>
              </a:lnSpc>
              <a:spcBef>
                <a:spcPts val="500"/>
              </a:spcBef>
              <a:spcAft>
                <a:spcPts val="0"/>
              </a:spcAft>
              <a:buClr>
                <a:srgbClr val="1F1F1F"/>
              </a:buClr>
              <a:buSzPts val="2400"/>
              <a:buChar char="•"/>
              <a:defRPr>
                <a:solidFill>
                  <a:srgbClr val="1F1F1F"/>
                </a:solidFill>
              </a:defRPr>
            </a:lvl3pPr>
            <a:lvl4pPr marL="1828800" lvl="3" indent="-381000" algn="l">
              <a:lnSpc>
                <a:spcPct val="90000"/>
              </a:lnSpc>
              <a:spcBef>
                <a:spcPts val="500"/>
              </a:spcBef>
              <a:spcAft>
                <a:spcPts val="0"/>
              </a:spcAft>
              <a:buClr>
                <a:srgbClr val="1F1F1F"/>
              </a:buClr>
              <a:buSzPts val="2400"/>
              <a:buChar char="»"/>
              <a:defRPr>
                <a:solidFill>
                  <a:srgbClr val="1F1F1F"/>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0"/>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0"/>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 name="Google Shape;84;p10"/>
          <p:cNvPicPr preferRelativeResize="0"/>
          <p:nvPr/>
        </p:nvPicPr>
        <p:blipFill rotWithShape="1">
          <a:blip r:embed="rId2">
            <a:alphaModFix/>
          </a:blip>
          <a:srcRect/>
          <a:stretch/>
        </p:blipFill>
        <p:spPr>
          <a:xfrm>
            <a:off x="0" y="4896612"/>
            <a:ext cx="6858000" cy="2468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81178"/>
            <a:ext cx="7886700" cy="514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F1F1F"/>
              </a:buClr>
              <a:buSzPts val="2800"/>
              <a:buFont typeface="Calibri"/>
              <a:buNone/>
              <a:defRPr sz="2800" b="1" i="0" u="none" strike="noStrike" cap="none">
                <a:solidFill>
                  <a:srgbClr val="1F1F1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30936" y="1062039"/>
            <a:ext cx="7886700" cy="3367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1F1F1F"/>
              </a:buClr>
              <a:buSzPts val="2400"/>
              <a:buFont typeface="Arial"/>
              <a:buChar char="•"/>
              <a:defRPr sz="2400" b="0" i="0" u="none" strike="noStrike" cap="none">
                <a:solidFill>
                  <a:srgbClr val="1F1F1F"/>
                </a:solidFill>
                <a:latin typeface="Calibri"/>
                <a:ea typeface="Calibri"/>
                <a:cs typeface="Calibri"/>
                <a:sym typeface="Calibri"/>
              </a:defRPr>
            </a:lvl1pPr>
            <a:lvl2pPr marL="914400" marR="0" lvl="1" indent="-381000" algn="l" rtl="0">
              <a:lnSpc>
                <a:spcPct val="90000"/>
              </a:lnSpc>
              <a:spcBef>
                <a:spcPts val="500"/>
              </a:spcBef>
              <a:spcAft>
                <a:spcPts val="0"/>
              </a:spcAft>
              <a:buClr>
                <a:srgbClr val="1F1F1F"/>
              </a:buClr>
              <a:buSzPts val="2400"/>
              <a:buFont typeface="Cambria Math"/>
              <a:buChar char="⎯"/>
              <a:defRPr sz="2400" b="0" i="0" u="none" strike="noStrike" cap="none">
                <a:solidFill>
                  <a:srgbClr val="1F1F1F"/>
                </a:solidFill>
                <a:latin typeface="Calibri"/>
                <a:ea typeface="Calibri"/>
                <a:cs typeface="Calibri"/>
                <a:sym typeface="Calibri"/>
              </a:defRPr>
            </a:lvl2pPr>
            <a:lvl3pPr marL="1371600" marR="0" lvl="2" indent="-381000" algn="l" rtl="0">
              <a:lnSpc>
                <a:spcPct val="90000"/>
              </a:lnSpc>
              <a:spcBef>
                <a:spcPts val="500"/>
              </a:spcBef>
              <a:spcAft>
                <a:spcPts val="0"/>
              </a:spcAft>
              <a:buClr>
                <a:srgbClr val="1F1F1F"/>
              </a:buClr>
              <a:buSzPts val="2400"/>
              <a:buFont typeface="Arial"/>
              <a:buChar char="•"/>
              <a:defRPr sz="2400" b="0" i="0" u="none" strike="noStrike" cap="none">
                <a:solidFill>
                  <a:srgbClr val="1F1F1F"/>
                </a:solidFill>
                <a:latin typeface="Calibri"/>
                <a:ea typeface="Calibri"/>
                <a:cs typeface="Calibri"/>
                <a:sym typeface="Calibri"/>
              </a:defRPr>
            </a:lvl3pPr>
            <a:lvl4pPr marL="1828800" marR="0" lvl="3" indent="-381000" algn="l" rtl="0">
              <a:lnSpc>
                <a:spcPct val="90000"/>
              </a:lnSpc>
              <a:spcBef>
                <a:spcPts val="500"/>
              </a:spcBef>
              <a:spcAft>
                <a:spcPts val="0"/>
              </a:spcAft>
              <a:buClr>
                <a:srgbClr val="1F1F1F"/>
              </a:buClr>
              <a:buSzPts val="2400"/>
              <a:buFont typeface="Arial"/>
              <a:buChar char="»"/>
              <a:defRPr sz="2400" b="0" i="0" u="none" strike="noStrike" cap="none">
                <a:solidFill>
                  <a:srgbClr val="1F1F1F"/>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626364" y="4521217"/>
            <a:ext cx="56487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4521217"/>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s://github.com/department-of-veterans-affairs/caseflow/wiki/Proportions-Case-Distribution" TargetMode="External"/><Relationship Id="rId3" Type="http://schemas.openxmlformats.org/officeDocument/2006/relationships/hyperlink" Target="https://github.com/department-of-veterans-affairs/caseflow/blob/master/app/jobs/push_priority_appeals_to_judges_job.rb" TargetMode="External"/><Relationship Id="rId7" Type="http://schemas.openxmlformats.org/officeDocument/2006/relationships/hyperlink" Target="https://github.com/department-of-veterans-affairs/caseflow/wiki/Automatic-Case-Distribution"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github.com/department-of-veterans-affairs/caseflow/blob/master/app/models/concerns/by_docket_date_case_distribution.rb" TargetMode="External"/><Relationship Id="rId5" Type="http://schemas.openxmlformats.org/officeDocument/2006/relationships/hyperlink" Target="https://github.com/department-of-veterans-affairs/caseflow/blob/master/app/models/concerns/automatic_case_distribution.rb" TargetMode="External"/><Relationship Id="rId10" Type="http://schemas.openxmlformats.org/officeDocument/2006/relationships/hyperlink" Target="https://dsva.slack.com/archives/CN3FQR4A1" TargetMode="External"/><Relationship Id="rId4" Type="http://schemas.openxmlformats.org/officeDocument/2006/relationships/hyperlink" Target="https://github.com/department-of-veterans-affairs/caseflow/blob/master/app/models/distribution.rb" TargetMode="External"/><Relationship Id="rId9" Type="http://schemas.openxmlformats.org/officeDocument/2006/relationships/hyperlink" Target="https://github.com/department-of-veterans-affairs/caseflow/wiki/By-Docket-Date-Case-Distribu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epartment-of-veterans-affairs.github.io/caseflow/task_trees/trees/task_descr/DistributionTask_Organization.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body" idx="3"/>
          </p:nvPr>
        </p:nvSpPr>
        <p:spPr>
          <a:xfrm>
            <a:off x="2162175" y="2017391"/>
            <a:ext cx="4354500" cy="27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err="1"/>
              <a:t>Caseflow</a:t>
            </a:r>
            <a:endParaRPr i="1"/>
          </a:p>
        </p:txBody>
      </p:sp>
      <p:sp>
        <p:nvSpPr>
          <p:cNvPr id="122" name="Google Shape;122;p19"/>
          <p:cNvSpPr txBox="1">
            <a:spLocks noGrp="1"/>
          </p:cNvSpPr>
          <p:nvPr>
            <p:ph type="body" idx="1"/>
          </p:nvPr>
        </p:nvSpPr>
        <p:spPr>
          <a:xfrm>
            <a:off x="2162175" y="1423882"/>
            <a:ext cx="4354500" cy="27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a:t>The Algorithms</a:t>
            </a:r>
            <a:endParaRPr/>
          </a:p>
        </p:txBody>
      </p:sp>
      <p:sp>
        <p:nvSpPr>
          <p:cNvPr id="123" name="Google Shape;123;p19"/>
          <p:cNvSpPr txBox="1">
            <a:spLocks noGrp="1"/>
          </p:cNvSpPr>
          <p:nvPr>
            <p:ph type="body" idx="2"/>
          </p:nvPr>
        </p:nvSpPr>
        <p:spPr>
          <a:xfrm>
            <a:off x="2162175" y="1724325"/>
            <a:ext cx="4354500" cy="27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a:t>Automatic Case Distribution</a:t>
            </a:r>
            <a:endParaRPr/>
          </a:p>
        </p:txBody>
      </p:sp>
      <p:sp>
        <p:nvSpPr>
          <p:cNvPr id="124" name="Google Shape;124;p19"/>
          <p:cNvSpPr txBox="1">
            <a:spLocks noGrp="1"/>
          </p:cNvSpPr>
          <p:nvPr>
            <p:ph type="body" idx="5"/>
          </p:nvPr>
        </p:nvSpPr>
        <p:spPr>
          <a:xfrm>
            <a:off x="2162175" y="2721340"/>
            <a:ext cx="2989200" cy="198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dirty="0"/>
              <a:t>Updated – October 19,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body" idx="1"/>
          </p:nvPr>
        </p:nvSpPr>
        <p:spPr>
          <a:xfrm>
            <a:off x="628650" y="695169"/>
            <a:ext cx="7891200" cy="3367500"/>
          </a:xfrm>
          <a:prstGeom prst="rect">
            <a:avLst/>
          </a:prstGeom>
        </p:spPr>
        <p:txBody>
          <a:bodyPr spcFirstLastPara="1" wrap="square" lIns="91425" tIns="45700" rIns="91425" bIns="45700" anchor="t" anchorCtr="0">
            <a:noAutofit/>
          </a:bodyPr>
          <a:lstStyle/>
          <a:p>
            <a:pPr marL="444500" indent="-342900">
              <a:lnSpc>
                <a:spcPct val="100000"/>
              </a:lnSpc>
              <a:buSzPct val="100000"/>
            </a:pPr>
            <a:r>
              <a:rPr lang="en-US" sz="1200" dirty="0">
                <a:effectLst/>
                <a:latin typeface="Calibri" panose="020F0502020204030204" pitchFamily="34" charset="0"/>
                <a:ea typeface="Calibri" panose="020F0502020204030204" pitchFamily="34" charset="0"/>
                <a:cs typeface="Times New Roman" panose="02020603050405020304" pitchFamily="18" charset="0"/>
              </a:rPr>
              <a:t>Functionally, the Push Priority job is set to distribute cases as evenly as possible over time and given the same set of eligible judges for multiple weeks, will reach an equilibrium where every judge gets the same number of cases (±1 for leftover cases) every week. </a:t>
            </a:r>
            <a:r>
              <a:rPr lang="en-US" sz="1200" dirty="0">
                <a:latin typeface="Calibri" panose="020F0502020204030204" pitchFamily="34" charset="0"/>
                <a:ea typeface="Calibri" panose="020F0502020204030204" pitchFamily="34" charset="0"/>
                <a:cs typeface="Times New Roman" panose="02020603050405020304" pitchFamily="18" charset="0"/>
              </a:rPr>
              <a:t>At this equilibrium, the total cases assigned will be equal to the number of ready priority </a:t>
            </a:r>
            <a:r>
              <a:rPr lang="en-US" sz="1200" b="1" dirty="0" err="1">
                <a:latin typeface="Calibri" panose="020F0502020204030204" pitchFamily="34" charset="0"/>
                <a:ea typeface="Calibri" panose="020F0502020204030204" pitchFamily="34" charset="0"/>
                <a:cs typeface="Times New Roman" panose="02020603050405020304" pitchFamily="18" charset="0"/>
              </a:rPr>
              <a:t>genpop</a:t>
            </a:r>
            <a:r>
              <a:rPr lang="en-US" sz="1200" dirty="0">
                <a:latin typeface="Calibri" panose="020F0502020204030204" pitchFamily="34" charset="0"/>
                <a:ea typeface="Calibri" panose="020F0502020204030204" pitchFamily="34" charset="0"/>
                <a:cs typeface="Times New Roman" panose="02020603050405020304" pitchFamily="18" charset="0"/>
              </a:rPr>
              <a:t>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44500" indent="-342900">
              <a:lnSpc>
                <a:spcPct val="100000"/>
              </a:lnSpc>
              <a:buSzPct val="100000"/>
            </a:pPr>
            <a:r>
              <a:rPr lang="en-US" sz="1200" dirty="0">
                <a:effectLst/>
                <a:latin typeface="Calibri" panose="020F0502020204030204" pitchFamily="34" charset="0"/>
                <a:ea typeface="Calibri" panose="020F0502020204030204" pitchFamily="34" charset="0"/>
                <a:cs typeface="Times New Roman" panose="02020603050405020304" pitchFamily="18" charset="0"/>
              </a:rPr>
              <a:t>Values that are used in calculation:</a:t>
            </a:r>
          </a:p>
          <a:p>
            <a:pPr marL="901700" lvl="1" indent="-342900">
              <a:lnSpc>
                <a:spcPct val="100000"/>
              </a:lnSpc>
              <a:buSzPct val="100000"/>
            </a:pP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eligible_judges</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 list of judges eligible to receive priority cases. These are the admin of Judge Teams that can receive priority cases. This list will be reduced as individual targets are determined to remove any judges who end up with a target of zero or lower.</a:t>
            </a:r>
          </a:p>
          <a:p>
            <a:pPr marL="901700" lvl="1" indent="-342900">
              <a:lnSpc>
                <a:spcPct val="100000"/>
              </a:lnSpc>
              <a:buSzPct val="100000"/>
            </a:pP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recent_distributions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list of all completed pri</a:t>
            </a:r>
            <a:r>
              <a:rPr lang="en-US" sz="1200" dirty="0">
                <a:latin typeface="Calibri" panose="020F0502020204030204" pitchFamily="34" charset="0"/>
                <a:ea typeface="Calibri" panose="020F0502020204030204" pitchFamily="34" charset="0"/>
                <a:cs typeface="Times New Roman" panose="02020603050405020304" pitchFamily="18" charset="0"/>
              </a:rPr>
              <a:t>ority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Distributions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within the past 30 days</a:t>
            </a:r>
          </a:p>
          <a:p>
            <a:pPr marL="901700" lvl="1" indent="-342900">
              <a:lnSpc>
                <a:spcPct val="100000"/>
              </a:lnSpc>
              <a:buSzPct val="100000"/>
            </a:pP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genpop_count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total number of ready priority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genpop</a:t>
            </a:r>
            <a:r>
              <a:rPr lang="en-US" sz="1200" dirty="0">
                <a:effectLst/>
                <a:latin typeface="Calibri" panose="020F0502020204030204" pitchFamily="34" charset="0"/>
                <a:ea typeface="Calibri" panose="020F0502020204030204" pitchFamily="34" charset="0"/>
                <a:cs typeface="Times New Roman" panose="02020603050405020304" pitchFamily="18" charset="0"/>
              </a:rPr>
              <a:t> appeals across all dockets</a:t>
            </a:r>
          </a:p>
          <a:p>
            <a:pPr marL="1358900" lvl="2" indent="-342900">
              <a:lnSpc>
                <a:spcPct val="100000"/>
              </a:lnSpc>
              <a:buSzPct val="100000"/>
            </a:pPr>
            <a:r>
              <a:rPr lang="en-US" sz="1200" dirty="0">
                <a:effectLst/>
                <a:latin typeface="Calibri" panose="020F0502020204030204" pitchFamily="34" charset="0"/>
                <a:ea typeface="Calibri" panose="020F0502020204030204" pitchFamily="34" charset="0"/>
                <a:cs typeface="Times New Roman" panose="02020603050405020304" pitchFamily="18" charset="0"/>
              </a:rPr>
              <a:t>Legacy cases where a judge has held a hearing are not included in this count, as those are still tied to that judge. Due to this not all priority cases will be distributed.</a:t>
            </a:r>
          </a:p>
          <a:p>
            <a:pPr marL="901700" lvl="1" indent="-342900">
              <a:lnSpc>
                <a:spcPct val="100000"/>
              </a:lnSpc>
              <a:buSzPct val="100000"/>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01700" lvl="1" indent="-342900">
              <a:lnSpc>
                <a:spcPct val="100000"/>
              </a:lnSpc>
              <a:buSzPct val="100000"/>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01700" lvl="1" indent="-342900">
              <a:lnSpc>
                <a:spcPct val="100000"/>
              </a:lnSpc>
              <a:buSzPct val="100000"/>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58800" indent="-457200">
              <a:lnSpc>
                <a:spcPct val="100000"/>
              </a:lnSpc>
              <a:buSzPct val="100000"/>
              <a:buFont typeface="+mj-lt"/>
              <a:buAutoNum type="arabicPeriod"/>
            </a:pPr>
            <a:endParaRPr sz="1200" b="1" dirty="0"/>
          </a:p>
          <a:p>
            <a:pPr marL="0" lvl="0" indent="0" algn="l" rtl="0">
              <a:lnSpc>
                <a:spcPct val="100000"/>
              </a:lnSpc>
              <a:spcBef>
                <a:spcPts val="1000"/>
              </a:spcBef>
              <a:spcAft>
                <a:spcPts val="0"/>
              </a:spcAft>
              <a:buSzPct val="100000"/>
              <a:buNone/>
            </a:pPr>
            <a:endParaRPr sz="1200" dirty="0"/>
          </a:p>
          <a:p>
            <a:pPr marL="0" lvl="0" indent="0" algn="l" rtl="0">
              <a:lnSpc>
                <a:spcPct val="100000"/>
              </a:lnSpc>
              <a:spcBef>
                <a:spcPts val="1000"/>
              </a:spcBef>
              <a:spcAft>
                <a:spcPts val="0"/>
              </a:spcAft>
              <a:buSzPct val="100000"/>
              <a:buNone/>
            </a:pPr>
            <a:endParaRPr sz="1200" dirty="0"/>
          </a:p>
          <a:p>
            <a:pPr marL="0" lvl="0" indent="0" algn="l" rtl="0">
              <a:lnSpc>
                <a:spcPct val="100000"/>
              </a:lnSpc>
              <a:spcBef>
                <a:spcPts val="1000"/>
              </a:spcBef>
              <a:spcAft>
                <a:spcPts val="0"/>
              </a:spcAft>
              <a:buSzPct val="100000"/>
              <a:buNone/>
            </a:pPr>
            <a:endParaRPr sz="1200" dirty="0"/>
          </a:p>
        </p:txBody>
      </p:sp>
      <p:sp>
        <p:nvSpPr>
          <p:cNvPr id="170" name="Google Shape;170;p26"/>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Calculations: Push Priority Target</a:t>
            </a:r>
            <a:endParaRPr dirty="0"/>
          </a:p>
        </p:txBody>
      </p:sp>
    </p:spTree>
    <p:extLst>
      <p:ext uri="{BB962C8B-B14F-4D97-AF65-F5344CB8AC3E}">
        <p14:creationId xmlns:p14="http://schemas.microsoft.com/office/powerpoint/2010/main" val="407851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6"/>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Calculations: Push Priority Target</a:t>
            </a:r>
            <a:endParaRPr dirty="0"/>
          </a:p>
        </p:txBody>
      </p:sp>
      <p:sp>
        <p:nvSpPr>
          <p:cNvPr id="169" name="Google Shape;169;p26"/>
          <p:cNvSpPr txBox="1">
            <a:spLocks noGrp="1"/>
          </p:cNvSpPr>
          <p:nvPr>
            <p:ph type="body" idx="1"/>
          </p:nvPr>
        </p:nvSpPr>
        <p:spPr>
          <a:xfrm>
            <a:off x="628650" y="695168"/>
            <a:ext cx="7891200" cy="4167153"/>
          </a:xfrm>
          <a:prstGeom prst="rect">
            <a:avLst/>
          </a:prstGeom>
        </p:spPr>
        <p:txBody>
          <a:bodyPr spcFirstLastPara="1" wrap="square" lIns="91425" tIns="45700" rIns="91425" bIns="45700" anchor="t" anchorCtr="0">
            <a:noAutofit/>
          </a:bodyPr>
          <a:lstStyle/>
          <a:p>
            <a:pPr marL="228600" indent="-228600">
              <a:lnSpc>
                <a:spcPct val="100000"/>
              </a:lnSpc>
              <a:buSzPct val="100000"/>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Determine</a:t>
            </a:r>
            <a:r>
              <a:rPr lang="en-US" sz="1100" i="1"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recent distributions counts for judges: </a:t>
            </a:r>
          </a:p>
          <a:p>
            <a:pPr marL="685800" lvl="1" indent="-228600">
              <a:lnSpc>
                <a:spcPct val="100000"/>
              </a:lnSpc>
              <a:buSzPct val="100000"/>
            </a:pPr>
            <a:r>
              <a:rPr lang="en-US" sz="1100" dirty="0">
                <a:latin typeface="Calibri" panose="020F0502020204030204" pitchFamily="34" charset="0"/>
                <a:ea typeface="Calibri" panose="020F0502020204030204" pitchFamily="34" charset="0"/>
                <a:cs typeface="Times New Roman" panose="02020603050405020304" pitchFamily="18" charset="0"/>
              </a:rPr>
              <a:t>Use the lists </a:t>
            </a:r>
            <a:r>
              <a:rPr lang="en-US" sz="1100" i="1" dirty="0" err="1">
                <a:latin typeface="Calibri" panose="020F0502020204030204" pitchFamily="34" charset="0"/>
                <a:ea typeface="Calibri" panose="020F0502020204030204" pitchFamily="34" charset="0"/>
                <a:cs typeface="Times New Roman" panose="02020603050405020304" pitchFamily="18" charset="0"/>
              </a:rPr>
              <a:t>eligible_judges</a:t>
            </a:r>
            <a:r>
              <a:rPr lang="en-US" sz="1100" i="1"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and </a:t>
            </a:r>
            <a:r>
              <a:rPr lang="en-US" sz="1100" i="1" dirty="0" err="1">
                <a:latin typeface="Calibri" panose="020F0502020204030204" pitchFamily="34" charset="0"/>
                <a:ea typeface="Calibri" panose="020F0502020204030204" pitchFamily="34" charset="0"/>
                <a:cs typeface="Times New Roman" panose="02020603050405020304" pitchFamily="18" charset="0"/>
              </a:rPr>
              <a:t>recent_distributions</a:t>
            </a:r>
            <a:r>
              <a:rPr lang="en-US" sz="1100" i="1"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to determine the number of cases each judge has received in the past 30 days. This uses the statistic </a:t>
            </a:r>
            <a:r>
              <a:rPr lang="en-US" sz="1100" dirty="0" err="1">
                <a:latin typeface="Calibri" panose="020F0502020204030204" pitchFamily="34" charset="0"/>
                <a:ea typeface="Calibri" panose="020F0502020204030204" pitchFamily="34" charset="0"/>
                <a:cs typeface="Times New Roman" panose="02020603050405020304" pitchFamily="18" charset="0"/>
              </a:rPr>
              <a:t>batch_size</a:t>
            </a:r>
            <a:r>
              <a:rPr lang="en-US" sz="1100" dirty="0">
                <a:latin typeface="Calibri" panose="020F0502020204030204" pitchFamily="34" charset="0"/>
                <a:ea typeface="Calibri" panose="020F0502020204030204" pitchFamily="34" charset="0"/>
                <a:cs typeface="Times New Roman" panose="02020603050405020304" pitchFamily="18" charset="0"/>
              </a:rPr>
              <a:t> from the </a:t>
            </a:r>
            <a:r>
              <a:rPr lang="en-US" sz="1100" b="1" dirty="0">
                <a:latin typeface="Calibri" panose="020F0502020204030204" pitchFamily="34" charset="0"/>
                <a:ea typeface="Calibri" panose="020F0502020204030204" pitchFamily="34" charset="0"/>
                <a:cs typeface="Times New Roman" panose="02020603050405020304" pitchFamily="18" charset="0"/>
              </a:rPr>
              <a:t>Distributions.</a:t>
            </a:r>
            <a:endParaRPr lang="en-US" sz="1100" dirty="0"/>
          </a:p>
          <a:p>
            <a:pPr marL="228600" lvl="0" indent="-228600" algn="l" rtl="0">
              <a:lnSpc>
                <a:spcPct val="100000"/>
              </a:lnSpc>
              <a:spcBef>
                <a:spcPts val="1000"/>
              </a:spcBef>
              <a:spcAft>
                <a:spcPts val="0"/>
              </a:spcAft>
              <a:buSzPct val="100000"/>
              <a:buFont typeface="+mj-lt"/>
              <a:buAutoNum type="arabicPeriod"/>
            </a:pPr>
            <a:r>
              <a:rPr lang="en-US" sz="1100" dirty="0"/>
              <a:t>Determine total </a:t>
            </a:r>
            <a:r>
              <a:rPr lang="en-US" sz="1100" dirty="0">
                <a:latin typeface="Calibri" panose="020F0502020204030204" pitchFamily="34" charset="0"/>
                <a:ea typeface="Calibri" panose="020F0502020204030204" pitchFamily="34" charset="0"/>
                <a:cs typeface="Times New Roman" panose="02020603050405020304" pitchFamily="18" charset="0"/>
              </a:rPr>
              <a:t>recent distributions count:</a:t>
            </a:r>
          </a:p>
          <a:p>
            <a:pPr marL="685800" lvl="1" indent="-228600">
              <a:lnSpc>
                <a:spcPct val="100000"/>
              </a:lnSpc>
              <a:spcBef>
                <a:spcPts val="1000"/>
              </a:spcBef>
              <a:buSzPct val="100000"/>
            </a:pPr>
            <a:r>
              <a:rPr lang="en-US" sz="1100" dirty="0"/>
              <a:t>Add the values for each judge in </a:t>
            </a:r>
            <a:r>
              <a:rPr lang="en-US" sz="1100" dirty="0">
                <a:latin typeface="Calibri" panose="020F0502020204030204" pitchFamily="34" charset="0"/>
                <a:ea typeface="Calibri" panose="020F0502020204030204" pitchFamily="34" charset="0"/>
                <a:cs typeface="Times New Roman" panose="02020603050405020304" pitchFamily="18" charset="0"/>
              </a:rPr>
              <a:t>recent distributions counts for judges together to determine</a:t>
            </a:r>
            <a:r>
              <a:rPr lang="en-US" sz="1100" dirty="0"/>
              <a:t> the total number of cases in priority </a:t>
            </a:r>
            <a:r>
              <a:rPr lang="en-US" sz="1100" b="1" dirty="0"/>
              <a:t>Distributions </a:t>
            </a:r>
            <a:r>
              <a:rPr lang="en-US" sz="1100" dirty="0"/>
              <a:t>in the past 30 days</a:t>
            </a:r>
          </a:p>
          <a:p>
            <a:pPr marL="228600" lvl="0" indent="-228600" algn="l" rtl="0">
              <a:lnSpc>
                <a:spcPct val="100000"/>
              </a:lnSpc>
              <a:spcBef>
                <a:spcPts val="1000"/>
              </a:spcBef>
              <a:spcAft>
                <a:spcPts val="0"/>
              </a:spcAft>
              <a:buSzPct val="100000"/>
              <a:buFont typeface="+mj-lt"/>
              <a:buAutoNum type="arabicPeriod"/>
            </a:pPr>
            <a:r>
              <a:rPr lang="en-US" sz="1100" dirty="0"/>
              <a:t>Determine preliminary push priority target:</a:t>
            </a:r>
          </a:p>
          <a:p>
            <a:pPr marL="685800" lvl="1" indent="-228600">
              <a:lnSpc>
                <a:spcPct val="100000"/>
              </a:lnSpc>
              <a:spcBef>
                <a:spcPts val="1000"/>
              </a:spcBef>
              <a:buSzPct val="100000"/>
            </a:pPr>
            <a:r>
              <a:rPr lang="en-US" sz="1100" dirty="0"/>
              <a:t>(</a:t>
            </a:r>
            <a:r>
              <a:rPr lang="en-US" sz="1100" dirty="0" err="1"/>
              <a:t>total_recent_distributions_count</a:t>
            </a:r>
            <a:r>
              <a:rPr lang="en-US" sz="1100" dirty="0"/>
              <a:t> + </a:t>
            </a:r>
            <a:r>
              <a:rPr lang="en-US" sz="1100" i="1" dirty="0" err="1">
                <a:effectLst/>
                <a:latin typeface="Calibri" panose="020F0502020204030204" pitchFamily="34" charset="0"/>
                <a:ea typeface="Calibri" panose="020F0502020204030204" pitchFamily="34" charset="0"/>
                <a:cs typeface="Times New Roman" panose="02020603050405020304" pitchFamily="18" charset="0"/>
              </a:rPr>
              <a:t>genpop_count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 (number of </a:t>
            </a:r>
            <a:r>
              <a:rPr lang="en-US" sz="1100" i="1" dirty="0" err="1">
                <a:latin typeface="Calibri" panose="020F0502020204030204" pitchFamily="34" charset="0"/>
                <a:ea typeface="Calibri" panose="020F0502020204030204" pitchFamily="34" charset="0"/>
                <a:cs typeface="Times New Roman" panose="02020603050405020304" pitchFamily="18" charset="0"/>
              </a:rPr>
              <a:t>eligible_judges</a:t>
            </a:r>
            <a:r>
              <a:rPr lang="en-US" sz="11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100000"/>
              </a:lnSpc>
              <a:spcBef>
                <a:spcPts val="1000"/>
              </a:spcBef>
              <a:spcAft>
                <a:spcPts val="0"/>
              </a:spcAft>
              <a:buSzPct val="100000"/>
              <a:buFont typeface="+mj-lt"/>
              <a:buAutoNum type="arabicPeriod"/>
            </a:pPr>
            <a:r>
              <a:rPr lang="en-US" sz="1100" dirty="0"/>
              <a:t>Determine still eligible judges:</a:t>
            </a:r>
          </a:p>
          <a:p>
            <a:pPr marL="685800" lvl="1" indent="-228600">
              <a:lnSpc>
                <a:spcPct val="100000"/>
              </a:lnSpc>
              <a:spcBef>
                <a:spcPts val="1000"/>
              </a:spcBef>
              <a:buSzPct val="100000"/>
            </a:pPr>
            <a:r>
              <a:rPr lang="en-US" sz="1100" dirty="0"/>
              <a:t>Remove judges from the eligible judges list if they have already been distributed more cases than the preliminary push priority target value in the past 30 days.</a:t>
            </a:r>
          </a:p>
          <a:p>
            <a:pPr marL="685800" lvl="1" indent="-228600">
              <a:lnSpc>
                <a:spcPct val="100000"/>
              </a:lnSpc>
              <a:spcBef>
                <a:spcPts val="1000"/>
              </a:spcBef>
              <a:buSzPct val="100000"/>
            </a:pPr>
            <a:r>
              <a:rPr lang="en-US" sz="1100" dirty="0"/>
              <a:t>If there are any judges that have previous distributions that are MORE than the currently calculated priority target, no target will be large enough to get all other judges up to their number of cases. </a:t>
            </a:r>
          </a:p>
          <a:p>
            <a:pPr marL="228600" lvl="0" indent="-228600" algn="l" rtl="0">
              <a:lnSpc>
                <a:spcPct val="100000"/>
              </a:lnSpc>
              <a:spcBef>
                <a:spcPts val="1000"/>
              </a:spcBef>
              <a:spcAft>
                <a:spcPts val="0"/>
              </a:spcAft>
              <a:buSzPct val="100000"/>
              <a:buFont typeface="+mj-lt"/>
              <a:buAutoNum type="arabicPeriod"/>
            </a:pPr>
            <a:r>
              <a:rPr lang="en-US" sz="1100" dirty="0"/>
              <a:t>Determine the </a:t>
            </a:r>
            <a:r>
              <a:rPr lang="en-US" sz="1100" u="sng" dirty="0"/>
              <a:t>Push Priority Target</a:t>
            </a:r>
            <a:r>
              <a:rPr lang="en-US" sz="1100" dirty="0"/>
              <a:t>:</a:t>
            </a:r>
          </a:p>
          <a:p>
            <a:pPr marL="685800" lvl="1" indent="-228600">
              <a:lnSpc>
                <a:spcPct val="100000"/>
              </a:lnSpc>
              <a:spcBef>
                <a:spcPts val="1000"/>
              </a:spcBef>
              <a:buSzPct val="100000"/>
            </a:pPr>
            <a:r>
              <a:rPr lang="en-US" sz="1100" dirty="0"/>
              <a:t>Use the reduced list of </a:t>
            </a:r>
            <a:r>
              <a:rPr lang="en-US" sz="1100" i="1" dirty="0" err="1"/>
              <a:t>eligible_judges</a:t>
            </a:r>
            <a:r>
              <a:rPr lang="en-US" sz="1100" i="1" dirty="0"/>
              <a:t> </a:t>
            </a:r>
            <a:r>
              <a:rPr lang="en-US" sz="1100" dirty="0"/>
              <a:t>to repeat steps 2 and 3</a:t>
            </a:r>
          </a:p>
          <a:p>
            <a:pPr marL="228600" lvl="0" indent="-228600" algn="l" rtl="0">
              <a:lnSpc>
                <a:spcPct val="100000"/>
              </a:lnSpc>
              <a:spcBef>
                <a:spcPts val="1000"/>
              </a:spcBef>
              <a:spcAft>
                <a:spcPts val="0"/>
              </a:spcAft>
              <a:buFont typeface="+mj-lt"/>
              <a:buAutoNum type="arabicPeriod"/>
            </a:pPr>
            <a:endParaRPr lang="en-US" sz="1100" dirty="0"/>
          </a:p>
          <a:p>
            <a:pPr marL="228600" lvl="0" indent="-228600" algn="l" rtl="0">
              <a:lnSpc>
                <a:spcPct val="100000"/>
              </a:lnSpc>
              <a:spcBef>
                <a:spcPts val="1000"/>
              </a:spcBef>
              <a:spcAft>
                <a:spcPts val="0"/>
              </a:spcAft>
              <a:buFont typeface="+mj-lt"/>
              <a:buAutoNum type="arabicPeriod"/>
            </a:pPr>
            <a:endParaRPr lang="en-US" sz="1100" dirty="0"/>
          </a:p>
        </p:txBody>
      </p:sp>
    </p:spTree>
    <p:extLst>
      <p:ext uri="{BB962C8B-B14F-4D97-AF65-F5344CB8AC3E}">
        <p14:creationId xmlns:p14="http://schemas.microsoft.com/office/powerpoint/2010/main" val="322931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6"/>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Calculations: Push Priority Target</a:t>
            </a:r>
            <a:endParaRPr dirty="0"/>
          </a:p>
        </p:txBody>
      </p:sp>
      <p:sp>
        <p:nvSpPr>
          <p:cNvPr id="169" name="Google Shape;169;p26"/>
          <p:cNvSpPr txBox="1">
            <a:spLocks noGrp="1"/>
          </p:cNvSpPr>
          <p:nvPr>
            <p:ph type="body" idx="1"/>
          </p:nvPr>
        </p:nvSpPr>
        <p:spPr>
          <a:xfrm>
            <a:off x="624150" y="538428"/>
            <a:ext cx="7891200" cy="4323894"/>
          </a:xfrm>
          <a:prstGeom prst="rect">
            <a:avLst/>
          </a:prstGeom>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ct val="100000"/>
              <a:buFont typeface="+mj-lt"/>
              <a:buAutoNum type="arabicPeriod" startAt="6"/>
            </a:pPr>
            <a:r>
              <a:rPr lang="en-US" sz="1000" dirty="0"/>
              <a:t>Determine target distributions for remaining eligible judges:</a:t>
            </a:r>
          </a:p>
          <a:p>
            <a:pPr marL="685800" lvl="1" indent="-228600">
              <a:lnSpc>
                <a:spcPct val="100000"/>
              </a:lnSpc>
              <a:spcBef>
                <a:spcPts val="1000"/>
              </a:spcBef>
              <a:buSzPct val="100000"/>
            </a:pPr>
            <a:r>
              <a:rPr lang="en-US" sz="1000" dirty="0"/>
              <a:t>Judge Target = </a:t>
            </a:r>
            <a:r>
              <a:rPr lang="en-US" sz="1000" u="sng" dirty="0"/>
              <a:t>Push Priority Target</a:t>
            </a:r>
            <a:r>
              <a:rPr lang="en-US" sz="1000" dirty="0"/>
              <a:t> – priority push cases distributed to the judge in past 30 days</a:t>
            </a:r>
          </a:p>
          <a:p>
            <a:pPr marL="1143000" lvl="2" indent="-228600">
              <a:lnSpc>
                <a:spcPct val="100000"/>
              </a:lnSpc>
              <a:spcBef>
                <a:spcPts val="1000"/>
              </a:spcBef>
              <a:buSzPct val="100000"/>
            </a:pPr>
            <a:r>
              <a:rPr lang="en-US" sz="1000" dirty="0"/>
              <a:t>If this value is negative, remove the judge from the list of eligible judges. This means that judge has already been assigned more cases in the past 30 days than the target amount.</a:t>
            </a:r>
          </a:p>
          <a:p>
            <a:pPr marL="1143000" lvl="2" indent="-228600">
              <a:lnSpc>
                <a:spcPct val="100000"/>
              </a:lnSpc>
              <a:spcBef>
                <a:spcPts val="1000"/>
              </a:spcBef>
              <a:buSzPct val="100000"/>
            </a:pPr>
            <a:r>
              <a:rPr lang="en-US" sz="1000" dirty="0"/>
              <a:t>If this value is zero, keep the judge in list of eligible judges as they may be assigned leftover cases</a:t>
            </a:r>
          </a:p>
          <a:p>
            <a:pPr marL="228600" indent="-228600">
              <a:lnSpc>
                <a:spcPct val="100000"/>
              </a:lnSpc>
              <a:buSzPct val="100000"/>
              <a:buFont typeface="+mj-lt"/>
              <a:buAutoNum type="arabicPeriod" startAt="6"/>
            </a:pPr>
            <a:r>
              <a:rPr lang="en-US" sz="1000" dirty="0"/>
              <a:t>Determine the number of leftover cases:</a:t>
            </a:r>
          </a:p>
          <a:p>
            <a:pPr marL="685800" lvl="1" indent="-228600">
              <a:lnSpc>
                <a:spcPct val="100000"/>
              </a:lnSpc>
              <a:buSzPct val="100000"/>
            </a:pPr>
            <a:r>
              <a:rPr lang="en-US" sz="1000" dirty="0"/>
              <a:t>Leftover cases =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genpop_count</a:t>
            </a:r>
            <a:r>
              <a:rPr lang="en-US" sz="1000" i="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sum of all remaining eligible judge targets)</a:t>
            </a:r>
          </a:p>
          <a:p>
            <a:pPr marL="228600" indent="-228600">
              <a:lnSpc>
                <a:spcPct val="100000"/>
              </a:lnSpc>
              <a:buSzPct val="100000"/>
              <a:buFont typeface="+mj-lt"/>
              <a:buAutoNum type="arabicPeriod" startAt="6"/>
            </a:pPr>
            <a:r>
              <a:rPr lang="en-US" sz="1000" dirty="0"/>
              <a:t>Adjust target distributions for remaining eligible judges based on number of leftover cases:</a:t>
            </a:r>
          </a:p>
          <a:p>
            <a:pPr marL="685800" lvl="1" indent="-228600">
              <a:lnSpc>
                <a:spcPct val="100000"/>
              </a:lnSpc>
              <a:buSzPct val="100000"/>
            </a:pPr>
            <a:r>
              <a:rPr lang="en-US" sz="1000" dirty="0"/>
              <a:t>Starting with the judges with the lowest individual targets increase their target by one until all leftover cases are accounted for.</a:t>
            </a:r>
          </a:p>
          <a:p>
            <a:pPr marL="685800" lvl="1" indent="-228600">
              <a:lnSpc>
                <a:spcPct val="100000"/>
              </a:lnSpc>
              <a:spcBef>
                <a:spcPts val="1000"/>
              </a:spcBef>
              <a:buSzPct val="100000"/>
            </a:pPr>
            <a:r>
              <a:rPr lang="en-US" sz="1000" dirty="0"/>
              <a:t>There will never be more leftover cases than judges being distributed to.</a:t>
            </a:r>
          </a:p>
          <a:p>
            <a:pPr marL="685800" lvl="1" indent="-228600">
              <a:lnSpc>
                <a:spcPct val="100000"/>
              </a:lnSpc>
              <a:spcBef>
                <a:spcPts val="1000"/>
              </a:spcBef>
              <a:buSzPct val="100000"/>
            </a:pPr>
            <a:r>
              <a:rPr lang="en-US" sz="1000" dirty="0"/>
              <a:t>If a judge still has a target distribution value of zero, they are removed from the eligible judge list.</a:t>
            </a:r>
          </a:p>
          <a:p>
            <a:pPr marL="685800" lvl="1" indent="-228600">
              <a:lnSpc>
                <a:spcPct val="100000"/>
              </a:lnSpc>
              <a:spcBef>
                <a:spcPts val="1000"/>
              </a:spcBef>
              <a:buSzPct val="100000"/>
            </a:pPr>
            <a:r>
              <a:rPr lang="en-US" sz="800" dirty="0"/>
              <a:t>For remaining eligible judges sorted by lowest target</a:t>
            </a:r>
            <a:br>
              <a:rPr lang="en-US" sz="800" dirty="0"/>
            </a:br>
            <a:r>
              <a:rPr lang="en-US" sz="800" dirty="0"/>
              <a:t>    if leftover cases &gt; 0</a:t>
            </a:r>
            <a:br>
              <a:rPr lang="en-US" sz="800" dirty="0"/>
            </a:br>
            <a:r>
              <a:rPr lang="en-US" sz="800" dirty="0"/>
              <a:t>        new judge target = 1 + judge target</a:t>
            </a:r>
            <a:br>
              <a:rPr lang="en-US" sz="800" dirty="0"/>
            </a:br>
            <a:r>
              <a:rPr lang="en-US" sz="800" dirty="0"/>
              <a:t>        remaining leftover cases = leftover cases – 1</a:t>
            </a:r>
            <a:br>
              <a:rPr lang="en-US" sz="800" dirty="0"/>
            </a:br>
            <a:r>
              <a:rPr lang="en-US" sz="800" dirty="0"/>
              <a:t>    end</a:t>
            </a:r>
            <a:br>
              <a:rPr lang="en-US" sz="800" dirty="0"/>
            </a:br>
            <a:r>
              <a:rPr lang="en-US" sz="800" dirty="0"/>
              <a:t>    if judge target </a:t>
            </a:r>
            <a:r>
              <a:rPr lang="en-US" sz="800" u="sng" dirty="0"/>
              <a:t>&lt;</a:t>
            </a:r>
            <a:r>
              <a:rPr lang="en-US" sz="800" dirty="0"/>
              <a:t> 0</a:t>
            </a:r>
            <a:br>
              <a:rPr lang="en-US" sz="800" dirty="0"/>
            </a:br>
            <a:r>
              <a:rPr lang="en-US" sz="800" dirty="0"/>
              <a:t>         remove judge from eligible judge list</a:t>
            </a:r>
          </a:p>
          <a:p>
            <a:pPr marL="228600" indent="-228600">
              <a:lnSpc>
                <a:spcPct val="100000"/>
              </a:lnSpc>
              <a:buSzPct val="100000"/>
              <a:buFont typeface="+mj-lt"/>
              <a:buAutoNum type="arabicPeriod" startAt="6"/>
            </a:pPr>
            <a:r>
              <a:rPr lang="en-US" sz="1000" dirty="0"/>
              <a:t>For all remaining eligible judges use their calculated </a:t>
            </a:r>
            <a:r>
              <a:rPr lang="en-US" sz="1000" u="sng" dirty="0"/>
              <a:t>Push Priority Target</a:t>
            </a:r>
            <a:r>
              <a:rPr lang="en-US" sz="1000" dirty="0"/>
              <a:t> in their distribution.</a:t>
            </a:r>
          </a:p>
        </p:txBody>
      </p:sp>
    </p:spTree>
    <p:extLst>
      <p:ext uri="{BB962C8B-B14F-4D97-AF65-F5344CB8AC3E}">
        <p14:creationId xmlns:p14="http://schemas.microsoft.com/office/powerpoint/2010/main" val="151229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6"/>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Calculations: Request Priority Target</a:t>
            </a:r>
            <a:endParaRPr dirty="0"/>
          </a:p>
        </p:txBody>
      </p:sp>
      <p:sp>
        <p:nvSpPr>
          <p:cNvPr id="169" name="Google Shape;169;p26"/>
          <p:cNvSpPr txBox="1">
            <a:spLocks noGrp="1"/>
          </p:cNvSpPr>
          <p:nvPr>
            <p:ph type="body" idx="1"/>
          </p:nvPr>
        </p:nvSpPr>
        <p:spPr>
          <a:xfrm>
            <a:off x="624150" y="684674"/>
            <a:ext cx="7891200" cy="4177648"/>
          </a:xfrm>
          <a:prstGeom prst="rect">
            <a:avLst/>
          </a:prstGeom>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ct val="100000"/>
              <a:buFont typeface="+mj-lt"/>
              <a:buAutoNum type="arabicPeriod"/>
            </a:pPr>
            <a:r>
              <a:rPr lang="en-US" sz="1200" dirty="0"/>
              <a:t>Values: </a:t>
            </a:r>
          </a:p>
          <a:p>
            <a:pPr marL="685800" lvl="1" indent="-228600">
              <a:lnSpc>
                <a:spcPct val="100000"/>
              </a:lnSpc>
              <a:spcBef>
                <a:spcPts val="1000"/>
              </a:spcBef>
              <a:buSzPct val="100000"/>
            </a:pPr>
            <a:r>
              <a:rPr lang="en-US" sz="1200" i="1" dirty="0" err="1"/>
              <a:t>priority_count</a:t>
            </a:r>
            <a:r>
              <a:rPr lang="en-US" sz="1200" dirty="0"/>
              <a:t>: The total number of ready priority cases across all dockets. This includes Legacy Hearing cases that are tied to a judge.</a:t>
            </a:r>
          </a:p>
          <a:p>
            <a:pPr marL="685800" lvl="1" indent="-228600">
              <a:lnSpc>
                <a:spcPct val="100000"/>
              </a:lnSpc>
              <a:spcBef>
                <a:spcPts val="1000"/>
              </a:spcBef>
              <a:buSzPct val="100000"/>
            </a:pPr>
            <a:r>
              <a:rPr lang="en" sz="1200" b="1" dirty="0"/>
              <a:t>Total Batch Size</a:t>
            </a:r>
            <a:r>
              <a:rPr lang="en-US" sz="1200" dirty="0"/>
              <a:t>: The total batch size is calculated by getting the total number of non-judge members for every judge team and multiplying that by the batch size per attorney constant (currently set to 3)</a:t>
            </a:r>
          </a:p>
          <a:p>
            <a:pPr marL="228600" lvl="0" indent="-228600" algn="l" rtl="0">
              <a:lnSpc>
                <a:spcPct val="100000"/>
              </a:lnSpc>
              <a:spcBef>
                <a:spcPts val="1000"/>
              </a:spcBef>
              <a:spcAft>
                <a:spcPts val="0"/>
              </a:spcAft>
              <a:buSzPct val="100000"/>
              <a:buFont typeface="+mj-lt"/>
              <a:buAutoNum type="arabicPeriod"/>
            </a:pPr>
            <a:r>
              <a:rPr lang="en-US" sz="1200" dirty="0"/>
              <a:t>Determine the number of priority case per attorney</a:t>
            </a:r>
          </a:p>
          <a:p>
            <a:pPr marL="685800" lvl="1" indent="-228600">
              <a:lnSpc>
                <a:spcPct val="100000"/>
              </a:lnSpc>
              <a:spcBef>
                <a:spcPts val="1000"/>
              </a:spcBef>
              <a:buSzPct val="100000"/>
            </a:pPr>
            <a:r>
              <a:rPr lang="en-US" sz="1200" i="1" dirty="0" err="1"/>
              <a:t>priority_count</a:t>
            </a:r>
            <a:r>
              <a:rPr lang="en-US" sz="1200" dirty="0"/>
              <a:t> / </a:t>
            </a:r>
            <a:r>
              <a:rPr lang="en" sz="1200" b="1" dirty="0"/>
              <a:t>Total Batch Size</a:t>
            </a:r>
          </a:p>
          <a:p>
            <a:pPr marL="685800" lvl="1" indent="-228600">
              <a:lnSpc>
                <a:spcPct val="100000"/>
              </a:lnSpc>
              <a:spcBef>
                <a:spcPts val="1000"/>
              </a:spcBef>
              <a:buSzPct val="100000"/>
            </a:pPr>
            <a:r>
              <a:rPr lang="en" sz="1200" dirty="0"/>
              <a:t>If the value of 1.0 is lower than </a:t>
            </a:r>
            <a:r>
              <a:rPr lang="en-US" sz="1200" dirty="0"/>
              <a:t>the number of priority case per attorney, use 1.0</a:t>
            </a:r>
          </a:p>
          <a:p>
            <a:pPr marL="228600" lvl="0" indent="-228600" algn="l" rtl="0">
              <a:lnSpc>
                <a:spcPct val="100000"/>
              </a:lnSpc>
              <a:spcBef>
                <a:spcPts val="1000"/>
              </a:spcBef>
              <a:spcAft>
                <a:spcPts val="0"/>
              </a:spcAft>
              <a:buSzPct val="100000"/>
              <a:buFont typeface="+mj-lt"/>
              <a:buAutoNum type="arabicPeriod"/>
            </a:pPr>
            <a:r>
              <a:rPr lang="en-US" sz="1200" dirty="0"/>
              <a:t>Determine the </a:t>
            </a:r>
            <a:r>
              <a:rPr lang="en-US" sz="1200" b="1" dirty="0"/>
              <a:t>Request Priority Target</a:t>
            </a:r>
            <a:r>
              <a:rPr lang="en-US" sz="1200" dirty="0"/>
              <a:t>:</a:t>
            </a:r>
            <a:r>
              <a:rPr lang="en-US" sz="1200" b="1" dirty="0"/>
              <a:t> </a:t>
            </a:r>
          </a:p>
          <a:p>
            <a:pPr marL="685800" lvl="1" indent="-228600">
              <a:lnSpc>
                <a:spcPct val="100000"/>
              </a:lnSpc>
              <a:spcBef>
                <a:spcPts val="1000"/>
              </a:spcBef>
              <a:buSzPct val="100000"/>
            </a:pPr>
            <a:r>
              <a:rPr lang="en-US" sz="1200" dirty="0"/>
              <a:t>Round up the value of (</a:t>
            </a:r>
            <a:r>
              <a:rPr lang="en-US" sz="1200" dirty="0" err="1"/>
              <a:t>number_of_priority_case_per_attorney</a:t>
            </a:r>
            <a:r>
              <a:rPr lang="en-US" sz="1200" dirty="0"/>
              <a:t> * </a:t>
            </a:r>
            <a:r>
              <a:rPr lang="en-US" sz="1200" b="1" dirty="0"/>
              <a:t>Batch Size</a:t>
            </a:r>
            <a:r>
              <a:rPr lang="en-US" sz="1200" dirty="0"/>
              <a:t>)</a:t>
            </a:r>
          </a:p>
          <a:p>
            <a:pPr marL="228600" lvl="0" indent="-228600" algn="l" rtl="0">
              <a:lnSpc>
                <a:spcPct val="100000"/>
              </a:lnSpc>
              <a:spcBef>
                <a:spcPts val="1000"/>
              </a:spcBef>
              <a:spcAft>
                <a:spcPts val="0"/>
              </a:spcAft>
              <a:buSzPct val="100000"/>
              <a:buFont typeface="+mj-lt"/>
              <a:buAutoNum type="arabicPeriod"/>
            </a:pPr>
            <a:r>
              <a:rPr lang="en-US" sz="1200" dirty="0"/>
              <a:t>The </a:t>
            </a:r>
            <a:r>
              <a:rPr lang="en-US" sz="1200" b="1" dirty="0"/>
              <a:t>Request Priority Target </a:t>
            </a:r>
            <a:r>
              <a:rPr lang="en-US" sz="1200" dirty="0"/>
              <a:t>is then used for a judge’s </a:t>
            </a:r>
            <a:r>
              <a:rPr lang="en-US" sz="1200" b="1" dirty="0"/>
              <a:t>Request</a:t>
            </a:r>
          </a:p>
          <a:p>
            <a:pPr marL="685800" lvl="1" indent="-228600">
              <a:lnSpc>
                <a:spcPct val="100000"/>
              </a:lnSpc>
              <a:spcBef>
                <a:spcPts val="1000"/>
              </a:spcBef>
              <a:buSzPct val="100000"/>
            </a:pPr>
            <a:r>
              <a:rPr lang="en-US" sz="1200" dirty="0">
                <a:effectLst/>
                <a:latin typeface="Calibri" panose="020F0502020204030204" pitchFamily="34" charset="0"/>
                <a:ea typeface="Calibri" panose="020F0502020204030204" pitchFamily="34" charset="0"/>
                <a:cs typeface="Times New Roman" panose="02020603050405020304" pitchFamily="18" charset="0"/>
              </a:rPr>
              <a:t>Functionally, if there are more ready priority appeals than all attorneys on all judge’s teams, then a requested distribution will be entirely priority appeals.</a:t>
            </a:r>
          </a:p>
          <a:p>
            <a:pPr marL="0" lvl="0" indent="0" algn="l" rtl="0">
              <a:lnSpc>
                <a:spcPct val="100000"/>
              </a:lnSpc>
              <a:spcBef>
                <a:spcPts val="1000"/>
              </a:spcBef>
              <a:spcAft>
                <a:spcPts val="0"/>
              </a:spcAft>
              <a:buSzPct val="100000"/>
              <a:buNone/>
            </a:pPr>
            <a:endParaRPr lang="en-US" sz="1200" dirty="0"/>
          </a:p>
          <a:p>
            <a:pPr marL="228600" lvl="0" indent="-228600" algn="l" rtl="0">
              <a:lnSpc>
                <a:spcPct val="100000"/>
              </a:lnSpc>
              <a:spcBef>
                <a:spcPts val="1000"/>
              </a:spcBef>
              <a:spcAft>
                <a:spcPts val="0"/>
              </a:spcAft>
              <a:buSzPct val="100000"/>
              <a:buFont typeface="+mj-lt"/>
              <a:buAutoNum type="arabicPeriod"/>
            </a:pPr>
            <a:endParaRPr lang="en-US" sz="1200" dirty="0"/>
          </a:p>
          <a:p>
            <a:pPr marL="228600" lvl="0" indent="-228600" algn="l" rtl="0">
              <a:lnSpc>
                <a:spcPct val="100000"/>
              </a:lnSpc>
              <a:spcBef>
                <a:spcPts val="1000"/>
              </a:spcBef>
              <a:spcAft>
                <a:spcPts val="0"/>
              </a:spcAft>
              <a:buSzPct val="100000"/>
              <a:buFont typeface="+mj-lt"/>
              <a:buAutoNum type="arabicPeriod"/>
            </a:pPr>
            <a:endParaRPr lang="en-US" sz="1200" dirty="0"/>
          </a:p>
          <a:p>
            <a:pPr marL="228600" lvl="0" indent="-228600" algn="l" rtl="0">
              <a:lnSpc>
                <a:spcPct val="100000"/>
              </a:lnSpc>
              <a:spcBef>
                <a:spcPts val="1000"/>
              </a:spcBef>
              <a:spcAft>
                <a:spcPts val="0"/>
              </a:spcAft>
              <a:buSzPct val="100000"/>
              <a:buFont typeface="+mj-lt"/>
              <a:buAutoNum type="arabicPeriod"/>
            </a:pPr>
            <a:endParaRPr lang="en-US" sz="1200" dirty="0"/>
          </a:p>
        </p:txBody>
      </p:sp>
    </p:spTree>
    <p:extLst>
      <p:ext uri="{BB962C8B-B14F-4D97-AF65-F5344CB8AC3E}">
        <p14:creationId xmlns:p14="http://schemas.microsoft.com/office/powerpoint/2010/main" val="230298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b="1"/>
              <a:t>Levers</a:t>
            </a:r>
            <a:endParaRPr b="1"/>
          </a:p>
        </p:txBody>
      </p:sp>
      <p:graphicFrame>
        <p:nvGraphicFramePr>
          <p:cNvPr id="212" name="Google Shape;212;p30"/>
          <p:cNvGraphicFramePr/>
          <p:nvPr>
            <p:extLst>
              <p:ext uri="{D42A27DB-BD31-4B8C-83A1-F6EECF244321}">
                <p14:modId xmlns:p14="http://schemas.microsoft.com/office/powerpoint/2010/main" val="954844420"/>
              </p:ext>
            </p:extLst>
          </p:nvPr>
        </p:nvGraphicFramePr>
        <p:xfrm>
          <a:off x="628650" y="949566"/>
          <a:ext cx="7563999" cy="3892870"/>
        </p:xfrm>
        <a:graphic>
          <a:graphicData uri="http://schemas.openxmlformats.org/drawingml/2006/table">
            <a:tbl>
              <a:tblPr>
                <a:noFill/>
                <a:tableStyleId>{8B1862C6-1D0D-4344-980C-B2D5E16E70DC}</a:tableStyleId>
              </a:tblPr>
              <a:tblGrid>
                <a:gridCol w="2673100">
                  <a:extLst>
                    <a:ext uri="{9D8B030D-6E8A-4147-A177-3AD203B41FA5}">
                      <a16:colId xmlns:a16="http://schemas.microsoft.com/office/drawing/2014/main" val="20000"/>
                    </a:ext>
                  </a:extLst>
                </a:gridCol>
                <a:gridCol w="1135117">
                  <a:extLst>
                    <a:ext uri="{9D8B030D-6E8A-4147-A177-3AD203B41FA5}">
                      <a16:colId xmlns:a16="http://schemas.microsoft.com/office/drawing/2014/main" val="20001"/>
                    </a:ext>
                  </a:extLst>
                </a:gridCol>
                <a:gridCol w="3755782">
                  <a:extLst>
                    <a:ext uri="{9D8B030D-6E8A-4147-A177-3AD203B41FA5}">
                      <a16:colId xmlns:a16="http://schemas.microsoft.com/office/drawing/2014/main" val="3243770039"/>
                    </a:ext>
                  </a:extLst>
                </a:gridCol>
              </a:tblGrid>
              <a:tr h="418300">
                <a:tc>
                  <a:txBody>
                    <a:bodyPr/>
                    <a:lstStyle/>
                    <a:p>
                      <a:pPr marL="0" lvl="0" indent="0" algn="l" rtl="0">
                        <a:spcBef>
                          <a:spcPts val="0"/>
                        </a:spcBef>
                        <a:spcAft>
                          <a:spcPts val="0"/>
                        </a:spcAft>
                        <a:buNone/>
                      </a:pPr>
                      <a:r>
                        <a:rPr lang="en" sz="1200" b="0">
                          <a:solidFill>
                            <a:srgbClr val="FFFFFF"/>
                          </a:solidFill>
                          <a:latin typeface="Calibri"/>
                          <a:ea typeface="Proxima Nova"/>
                          <a:cs typeface="Calibri"/>
                          <a:sym typeface="Proxima Nova"/>
                        </a:rPr>
                        <a:t>Lever</a:t>
                      </a:r>
                      <a:endParaRPr sz="1200" b="0">
                        <a:solidFill>
                          <a:srgbClr val="FFFFFF"/>
                        </a:solidFill>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200" b="0">
                          <a:solidFill>
                            <a:srgbClr val="FFFFFF"/>
                          </a:solidFill>
                          <a:latin typeface="Calibri"/>
                          <a:ea typeface="Proxima Nova"/>
                          <a:cs typeface="Calibri"/>
                          <a:sym typeface="Proxima Nova"/>
                        </a:rPr>
                        <a:t>Current Setting</a:t>
                      </a:r>
                      <a:endParaRPr sz="1200" b="0">
                        <a:solidFill>
                          <a:srgbClr val="FFFFFF"/>
                        </a:solidFill>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US" sz="1200" b="0">
                          <a:solidFill>
                            <a:srgbClr val="FFFFFF"/>
                          </a:solidFill>
                          <a:latin typeface="Calibri"/>
                          <a:ea typeface="Proxima Nova"/>
                          <a:cs typeface="Calibri"/>
                          <a:sym typeface="Proxima Nova"/>
                        </a:rPr>
                        <a:t>Description</a:t>
                      </a:r>
                      <a:endParaRPr sz="1200" b="0">
                        <a:solidFill>
                          <a:srgbClr val="FFFFFF"/>
                        </a:solidFill>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259420">
                <a:tc>
                  <a:txBody>
                    <a:bodyPr/>
                    <a:lstStyle/>
                    <a:p>
                      <a:pPr marL="0" lvl="0" indent="0" algn="l" rtl="0">
                        <a:lnSpc>
                          <a:spcPct val="115000"/>
                        </a:lnSpc>
                        <a:spcBef>
                          <a:spcPts val="0"/>
                        </a:spcBef>
                        <a:spcAft>
                          <a:spcPts val="0"/>
                        </a:spcAft>
                        <a:buNone/>
                      </a:pPr>
                      <a:r>
                        <a:rPr lang="en-US" sz="1200" b="0" i="0" u="none" strike="noStrike" cap="none" err="1">
                          <a:solidFill>
                            <a:srgbClr val="000000"/>
                          </a:solidFill>
                          <a:effectLst/>
                          <a:latin typeface="Calibri" panose="020F0502020204030204" pitchFamily="34" charset="0"/>
                          <a:ea typeface="Arial"/>
                          <a:cs typeface="Calibri" panose="020F0502020204030204" pitchFamily="34" charset="0"/>
                          <a:sym typeface="Arial"/>
                        </a:rPr>
                        <a:t>alternative_batch_size</a:t>
                      </a: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cs typeface="Calibri"/>
                        </a:rPr>
                        <a:t>15</a:t>
                      </a:r>
                      <a:endParaRPr sz="1200" b="0">
                        <a:latin typeface="Calibri"/>
                        <a:cs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cs typeface="Calibri"/>
                        </a:rPr>
                        <a:t>If the judge does not have their own team, for example if they are a DVC, they receive a set number of cases known as an alternative batch size	</a:t>
                      </a:r>
                      <a:endParaRPr sz="1200" b="0">
                        <a:latin typeface="Calibri"/>
                        <a:cs typeface="Calibri"/>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4222077993"/>
                  </a:ext>
                </a:extLst>
              </a:tr>
              <a:tr h="331206">
                <a:tc>
                  <a:txBody>
                    <a:bodyPr/>
                    <a:lstStyle/>
                    <a:p>
                      <a:pPr marL="0" lvl="0" indent="0" algn="l" rtl="0">
                        <a:lnSpc>
                          <a:spcPct val="115000"/>
                        </a:lnSpc>
                        <a:spcBef>
                          <a:spcPts val="0"/>
                        </a:spcBef>
                        <a:spcAft>
                          <a:spcPts val="0"/>
                        </a:spcAft>
                        <a:buNone/>
                      </a:pPr>
                      <a:r>
                        <a:rPr lang="en-US" sz="1200" b="0" err="1">
                          <a:latin typeface="Calibri"/>
                          <a:ea typeface="Proxima Nova"/>
                          <a:cs typeface="Calibri"/>
                          <a:sym typeface="Proxima Nova"/>
                        </a:rPr>
                        <a:t>batch_size_per_attorney</a:t>
                      </a:r>
                      <a:r>
                        <a:rPr lang="en-US" sz="1200" b="0">
                          <a:latin typeface="Calibri"/>
                          <a:ea typeface="Proxima Nova"/>
                          <a:cs typeface="Calibri"/>
                          <a:sym typeface="Proxima Nova"/>
                        </a:rPr>
                        <a:t>	</a:t>
                      </a:r>
                      <a:endParaRPr sz="1200" b="0">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b="0">
                          <a:latin typeface="Calibri"/>
                          <a:ea typeface="Proxima Nova"/>
                          <a:cs typeface="Calibri"/>
                          <a:sym typeface="Proxima Nova"/>
                        </a:rPr>
                        <a:t>3</a:t>
                      </a:r>
                      <a:endParaRPr sz="1200" b="0">
                        <a:latin typeface="Calibri"/>
                        <a:cs typeface="Calibri"/>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cs typeface="Calibri"/>
                        </a:rPr>
                        <a:t>When a judge requests a distribution of cases, they will receive a certain number of cases (batch size) in their queue. It is a multiple of the number of attorneys on the judge's team (3 x the number of attorneys)	</a:t>
                      </a:r>
                      <a:endParaRPr sz="1200" b="0">
                        <a:latin typeface="Calibri"/>
                        <a:cs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0780">
                <a:tc>
                  <a:txBody>
                    <a:bodyPr/>
                    <a:lstStyle/>
                    <a:p>
                      <a:pPr marL="0" lvl="0" indent="0" algn="l" rtl="0">
                        <a:lnSpc>
                          <a:spcPct val="115000"/>
                        </a:lnSpc>
                        <a:spcBef>
                          <a:spcPts val="0"/>
                        </a:spcBef>
                        <a:spcAft>
                          <a:spcPts val="0"/>
                        </a:spcAft>
                        <a:buNone/>
                      </a:pPr>
                      <a:r>
                        <a:rPr lang="en-US" sz="1200" b="0" i="0" u="none" strike="noStrike" cap="none" err="1">
                          <a:solidFill>
                            <a:srgbClr val="000000"/>
                          </a:solidFill>
                          <a:effectLst/>
                          <a:latin typeface="Calibri" panose="020F0502020204030204" pitchFamily="34" charset="0"/>
                          <a:ea typeface="Arial"/>
                          <a:cs typeface="Calibri" panose="020F0502020204030204" pitchFamily="34" charset="0"/>
                          <a:sym typeface="Arial"/>
                        </a:rPr>
                        <a:t>cavc_affinity_days</a:t>
                      </a: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sym typeface="Proxima Nova"/>
                        </a:rPr>
                        <a:t>0</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sym typeface="Proxima Nova"/>
                        </a:rPr>
                        <a:t>How many days a case should stick with the judge who authored a decision which came back from CAVC</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048410980"/>
                  </a:ext>
                </a:extLst>
              </a:tr>
              <a:tr h="305965">
                <a:tc>
                  <a:txBody>
                    <a:bodyPr/>
                    <a:lstStyle/>
                    <a:p>
                      <a:pPr marL="0" lvl="0" indent="0" algn="l" rtl="0">
                        <a:lnSpc>
                          <a:spcPct val="115000"/>
                        </a:lnSpc>
                        <a:spcBef>
                          <a:spcPts val="0"/>
                        </a:spcBef>
                        <a:spcAft>
                          <a:spcPts val="0"/>
                        </a:spcAft>
                        <a:buNone/>
                      </a:pPr>
                      <a:r>
                        <a:rPr lang="en-US" sz="1200" b="0" err="1">
                          <a:latin typeface="Calibri"/>
                          <a:ea typeface="Proxima Nova"/>
                          <a:cs typeface="Calibri"/>
                          <a:sym typeface="Proxima Nova"/>
                        </a:rPr>
                        <a:t>direct_docket_time_goal</a:t>
                      </a:r>
                      <a:endParaRPr sz="1200" b="0" err="1">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b="0">
                          <a:latin typeface="Calibri"/>
                          <a:ea typeface="Proxima Nova"/>
                          <a:cs typeface="Calibri"/>
                          <a:sym typeface="Proxima Nova"/>
                        </a:rPr>
                        <a:t>365</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sym typeface="Proxima Nova"/>
                        </a:rPr>
                        <a:t>Used to set the </a:t>
                      </a:r>
                      <a:r>
                        <a:rPr lang="en-US" sz="1200" b="0" i="1" err="1">
                          <a:latin typeface="Calibri"/>
                          <a:ea typeface="Proxima Nova"/>
                          <a:cs typeface="Calibri"/>
                          <a:sym typeface="Proxima Nova"/>
                        </a:rPr>
                        <a:t>target_decision_date</a:t>
                      </a:r>
                      <a:r>
                        <a:rPr lang="en-US" sz="1200" b="0" i="0">
                          <a:latin typeface="Calibri"/>
                          <a:ea typeface="Proxima Nova"/>
                          <a:cs typeface="Calibri"/>
                          <a:sym typeface="Proxima Nova"/>
                        </a:rPr>
                        <a:t> of a Direct Review Docket case</a:t>
                      </a:r>
                      <a:r>
                        <a:rPr lang="en-US" sz="1200" b="0">
                          <a:latin typeface="Calibri"/>
                          <a:ea typeface="Proxima Nova"/>
                          <a:cs typeface="Calibri"/>
                          <a:sym typeface="Proxima Nova"/>
                        </a:rPr>
                        <a:t>	</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5965">
                <a:tc>
                  <a:txBody>
                    <a:bodyPr/>
                    <a:lstStyle/>
                    <a:p>
                      <a:pPr marL="0" lvl="0" indent="0" algn="l" rtl="0">
                        <a:lnSpc>
                          <a:spcPct val="115000"/>
                        </a:lnSpc>
                        <a:spcBef>
                          <a:spcPts val="0"/>
                        </a:spcBef>
                        <a:spcAft>
                          <a:spcPts val="0"/>
                        </a:spcAft>
                        <a:buNone/>
                      </a:pPr>
                      <a:r>
                        <a:rPr lang="en-US" sz="1200" b="0" err="1">
                          <a:latin typeface="Calibri" panose="020F0502020204030204" pitchFamily="34" charset="0"/>
                          <a:ea typeface="Proxima Nova"/>
                          <a:cs typeface="Calibri" panose="020F0502020204030204" pitchFamily="34" charset="0"/>
                          <a:sym typeface="Proxima Nova"/>
                        </a:rPr>
                        <a:t>request_more_cases_minimum</a:t>
                      </a: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sym typeface="Proxima Nova"/>
                        </a:rPr>
                        <a:t>8</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rPr>
                        <a:t>When</a:t>
                      </a:r>
                      <a:r>
                        <a:rPr lang="en-US" sz="1200" b="0">
                          <a:latin typeface="Calibri"/>
                          <a:ea typeface="Proxima Nova"/>
                          <a:cs typeface="Calibri"/>
                          <a:sym typeface="Proxima Nova"/>
                        </a:rPr>
                        <a:t> requesting more cases VLJs must have less than or equal to this value of cases remaining</a:t>
                      </a:r>
                      <a:r>
                        <a:rPr lang="en-US" sz="1200" b="0">
                          <a:latin typeface="Calibri"/>
                          <a:ea typeface="Proxima Nova"/>
                          <a:cs typeface="Calibri"/>
                        </a:rPr>
                        <a:t>. This will be a new lever on 10/7/2022, value is already hardcoded in code.</a:t>
                      </a: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672731519"/>
                  </a:ext>
                </a:extLst>
              </a:tr>
            </a:tbl>
          </a:graphicData>
        </a:graphic>
      </p:graphicFrame>
      <p:sp>
        <p:nvSpPr>
          <p:cNvPr id="2" name="TextBox 1">
            <a:extLst>
              <a:ext uri="{FF2B5EF4-FFF2-40B4-BE49-F238E27FC236}">
                <a16:creationId xmlns:a16="http://schemas.microsoft.com/office/drawing/2014/main" id="{68D5FEC5-C89B-769A-793C-C3C2FF77A7F0}"/>
              </a:ext>
            </a:extLst>
          </p:cNvPr>
          <p:cNvSpPr txBox="1"/>
          <p:nvPr/>
        </p:nvSpPr>
        <p:spPr>
          <a:xfrm>
            <a:off x="558550" y="641789"/>
            <a:ext cx="3485249" cy="307777"/>
          </a:xfrm>
          <a:prstGeom prst="rect">
            <a:avLst/>
          </a:prstGeom>
          <a:noFill/>
        </p:spPr>
        <p:txBody>
          <a:bodyPr wrap="none" rtlCol="0">
            <a:spAutoFit/>
          </a:bodyPr>
          <a:lstStyle/>
          <a:p>
            <a:r>
              <a:rPr lang="en-US"/>
              <a:t>These levers are used for both algorithms</a:t>
            </a:r>
          </a:p>
        </p:txBody>
      </p:sp>
    </p:spTree>
    <p:extLst>
      <p:ext uri="{BB962C8B-B14F-4D97-AF65-F5344CB8AC3E}">
        <p14:creationId xmlns:p14="http://schemas.microsoft.com/office/powerpoint/2010/main" val="251224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body" idx="1"/>
          </p:nvPr>
        </p:nvSpPr>
        <p:spPr>
          <a:xfrm>
            <a:off x="628650" y="708682"/>
            <a:ext cx="7891200" cy="367380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2000"/>
              <a:t>There are two ways VLJs receive cases:</a:t>
            </a:r>
            <a:endParaRPr sz="2000"/>
          </a:p>
          <a:p>
            <a:pPr marL="0" lvl="0" indent="0" algn="l" rtl="0">
              <a:spcBef>
                <a:spcPts val="1000"/>
              </a:spcBef>
              <a:spcAft>
                <a:spcPts val="0"/>
              </a:spcAft>
              <a:buNone/>
            </a:pPr>
            <a:endParaRPr sz="2000"/>
          </a:p>
          <a:p>
            <a:pPr marL="457200" lvl="0" indent="-355600" algn="l" rtl="0">
              <a:lnSpc>
                <a:spcPct val="100000"/>
              </a:lnSpc>
              <a:spcBef>
                <a:spcPts val="1000"/>
              </a:spcBef>
              <a:spcAft>
                <a:spcPts val="0"/>
              </a:spcAft>
              <a:buSzPts val="2000"/>
              <a:buAutoNum type="arabicPeriod"/>
            </a:pPr>
            <a:r>
              <a:rPr lang="en" sz="2000"/>
              <a:t>Priority Push Distribution</a:t>
            </a:r>
            <a:endParaRPr sz="2000"/>
          </a:p>
          <a:p>
            <a:pPr marL="457200" lvl="0" indent="-355600" algn="l" rtl="0">
              <a:lnSpc>
                <a:spcPct val="100000"/>
              </a:lnSpc>
              <a:spcBef>
                <a:spcPts val="0"/>
              </a:spcBef>
              <a:spcAft>
                <a:spcPts val="0"/>
              </a:spcAft>
              <a:buSzPts val="2000"/>
              <a:buAutoNum type="arabicPeriod"/>
            </a:pPr>
            <a:r>
              <a:rPr lang="en" sz="2000"/>
              <a:t>Request more cases on the Assign Cases page</a:t>
            </a:r>
          </a:p>
          <a:p>
            <a:pPr lvl="1" indent="-355600">
              <a:lnSpc>
                <a:spcPct val="100000"/>
              </a:lnSpc>
              <a:spcBef>
                <a:spcPts val="0"/>
              </a:spcBef>
              <a:buSzPts val="2000"/>
              <a:buAutoNum type="arabicPeriod"/>
            </a:pPr>
            <a:r>
              <a:rPr lang="en" sz="2000"/>
              <a:t>This requires the VLJ to have less then 9 cases currently to assign</a:t>
            </a:r>
            <a:endParaRPr sz="2000"/>
          </a:p>
        </p:txBody>
      </p:sp>
      <p:sp>
        <p:nvSpPr>
          <p:cNvPr id="149" name="Google Shape;149;p23"/>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r>
              <a:rPr lang="en-US" sz="2800"/>
              <a:t>How VLJs receive cases</a:t>
            </a:r>
            <a:endParaRPr lang="en-US"/>
          </a:p>
        </p:txBody>
      </p:sp>
      <p:pic>
        <p:nvPicPr>
          <p:cNvPr id="150" name="Google Shape;150;p23"/>
          <p:cNvPicPr preferRelativeResize="0"/>
          <p:nvPr/>
        </p:nvPicPr>
        <p:blipFill>
          <a:blip r:embed="rId3">
            <a:alphaModFix/>
          </a:blip>
          <a:stretch>
            <a:fillRect/>
          </a:stretch>
        </p:blipFill>
        <p:spPr>
          <a:xfrm>
            <a:off x="2045161" y="2637485"/>
            <a:ext cx="6467904" cy="1744999"/>
          </a:xfrm>
          <a:prstGeom prst="rect">
            <a:avLst/>
          </a:prstGeom>
          <a:noFill/>
          <a:ln>
            <a:noFill/>
          </a:ln>
        </p:spPr>
      </p:pic>
      <p:sp>
        <p:nvSpPr>
          <p:cNvPr id="151" name="Google Shape;151;p23"/>
          <p:cNvSpPr/>
          <p:nvPr/>
        </p:nvSpPr>
        <p:spPr>
          <a:xfrm>
            <a:off x="7369252" y="3248050"/>
            <a:ext cx="1078083" cy="3930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By Docket Date Algorithm</a:t>
            </a:r>
            <a:endParaRPr/>
          </a:p>
        </p:txBody>
      </p:sp>
    </p:spTree>
    <p:extLst>
      <p:ext uri="{BB962C8B-B14F-4D97-AF65-F5344CB8AC3E}">
        <p14:creationId xmlns:p14="http://schemas.microsoft.com/office/powerpoint/2010/main" val="287061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US" sz="2800"/>
              <a:t>Overview</a:t>
            </a:r>
            <a:endParaRPr b="1"/>
          </a:p>
        </p:txBody>
      </p:sp>
      <p:sp>
        <p:nvSpPr>
          <p:cNvPr id="157" name="Google Shape;157;p24"/>
          <p:cNvSpPr txBox="1">
            <a:spLocks noGrp="1"/>
          </p:cNvSpPr>
          <p:nvPr>
            <p:ph type="body" idx="4294967295"/>
          </p:nvPr>
        </p:nvSpPr>
        <p:spPr>
          <a:xfrm>
            <a:off x="628650" y="714410"/>
            <a:ext cx="7891200" cy="3714679"/>
          </a:xfrm>
          <a:prstGeom prst="rect">
            <a:avLst/>
          </a:prstGeom>
        </p:spPr>
        <p:txBody>
          <a:bodyPr spcFirstLastPara="1" wrap="square" lIns="91425" tIns="45700" rIns="91425" bIns="45700" anchor="t" anchorCtr="0">
            <a:noAutofit/>
          </a:bodyPr>
          <a:lstStyle/>
          <a:p>
            <a:pPr indent="-355600">
              <a:lnSpc>
                <a:spcPct val="100000"/>
              </a:lnSpc>
              <a:buClr>
                <a:srgbClr val="000000"/>
              </a:buClr>
              <a:buSzPts val="2000"/>
            </a:pPr>
            <a:r>
              <a:rPr lang="en-US" sz="1400">
                <a:solidFill>
                  <a:srgbClr val="000000"/>
                </a:solidFill>
                <a:latin typeface="Arial"/>
                <a:ea typeface="Arial"/>
                <a:cs typeface="Arial"/>
              </a:rPr>
              <a:t>This is behind the feature toggle </a:t>
            </a:r>
            <a:r>
              <a:rPr lang="en-US" sz="1400" i="1" err="1">
                <a:ea typeface="Arial"/>
              </a:rPr>
              <a:t>acd_distribute_by_docket_date</a:t>
            </a:r>
            <a:endParaRPr lang="en-US" sz="1400" i="1" err="1">
              <a:solidFill>
                <a:srgbClr val="000000"/>
              </a:solidFill>
              <a:latin typeface="Arial"/>
              <a:ea typeface="Arial"/>
              <a:cs typeface="Arial"/>
            </a:endParaRPr>
          </a:p>
          <a:p>
            <a:pPr marL="457200" lvl="0" indent="-355600" algn="l">
              <a:lnSpc>
                <a:spcPct val="100000"/>
              </a:lnSpc>
              <a:spcBef>
                <a:spcPts val="1000"/>
              </a:spcBef>
              <a:spcAft>
                <a:spcPts val="0"/>
              </a:spcAft>
              <a:buClr>
                <a:srgbClr val="000000"/>
              </a:buClr>
              <a:buSzPts val="2000"/>
              <a:buChar char="•"/>
            </a:pPr>
            <a:r>
              <a:rPr lang="en-US" sz="1400">
                <a:solidFill>
                  <a:srgbClr val="000000"/>
                </a:solidFill>
                <a:latin typeface="Arial"/>
                <a:ea typeface="Arial"/>
                <a:cs typeface="Arial"/>
                <a:sym typeface="Arial"/>
              </a:rPr>
              <a:t>AMA Docket cases are sorted by the </a:t>
            </a:r>
            <a:r>
              <a:rPr lang="en-US" sz="1400" i="1" err="1">
                <a:solidFill>
                  <a:srgbClr val="000000"/>
                </a:solidFill>
                <a:latin typeface="Arial"/>
                <a:ea typeface="Arial"/>
                <a:cs typeface="Arial"/>
                <a:sym typeface="Arial"/>
              </a:rPr>
              <a:t>receipt_date</a:t>
            </a:r>
            <a:r>
              <a:rPr lang="en-US" sz="1400">
                <a:solidFill>
                  <a:srgbClr val="000000"/>
                </a:solidFill>
                <a:latin typeface="Arial"/>
                <a:ea typeface="Arial"/>
                <a:cs typeface="Arial"/>
                <a:sym typeface="Arial"/>
              </a:rPr>
              <a:t> column in </a:t>
            </a:r>
            <a:r>
              <a:rPr lang="en-US" sz="1400" i="1">
                <a:solidFill>
                  <a:srgbClr val="000000"/>
                </a:solidFill>
                <a:latin typeface="Arial"/>
                <a:ea typeface="Arial"/>
                <a:cs typeface="Arial"/>
                <a:sym typeface="Arial"/>
              </a:rPr>
              <a:t>appeals</a:t>
            </a:r>
            <a:r>
              <a:rPr lang="en-US" sz="1400">
                <a:solidFill>
                  <a:srgbClr val="000000"/>
                </a:solidFill>
                <a:latin typeface="Arial"/>
                <a:ea typeface="Arial"/>
                <a:cs typeface="Arial"/>
                <a:sym typeface="Arial"/>
              </a:rPr>
              <a:t> </a:t>
            </a:r>
            <a:r>
              <a:rPr lang="en-US" sz="1400" err="1">
                <a:solidFill>
                  <a:srgbClr val="000000"/>
                </a:solidFill>
                <a:latin typeface="Arial"/>
                <a:ea typeface="Arial"/>
                <a:cs typeface="Arial"/>
                <a:sym typeface="Arial"/>
              </a:rPr>
              <a:t>datatable</a:t>
            </a:r>
            <a:endParaRPr lang="en-US" sz="1400">
              <a:solidFill>
                <a:srgbClr val="000000"/>
              </a:solidFill>
              <a:latin typeface="Arial"/>
              <a:ea typeface="Arial"/>
              <a:cs typeface="Arial"/>
            </a:endParaRPr>
          </a:p>
          <a:p>
            <a:pPr marL="457200" lvl="0" indent="-355600" algn="l" rtl="0">
              <a:lnSpc>
                <a:spcPct val="100000"/>
              </a:lnSpc>
              <a:spcBef>
                <a:spcPts val="1000"/>
              </a:spcBef>
              <a:spcAft>
                <a:spcPts val="0"/>
              </a:spcAft>
              <a:buClr>
                <a:srgbClr val="000000"/>
              </a:buClr>
              <a:buSzPts val="2000"/>
              <a:buChar char="•"/>
            </a:pPr>
            <a:r>
              <a:rPr lang="en-US" sz="1400">
                <a:solidFill>
                  <a:srgbClr val="000000"/>
                </a:solidFill>
                <a:latin typeface="Arial"/>
                <a:ea typeface="Arial"/>
                <a:cs typeface="Arial"/>
                <a:sym typeface="Arial"/>
              </a:rPr>
              <a:t>Legacy Docket cases are sorted by the date column BFD19 in table BRIEFF</a:t>
            </a:r>
            <a:endParaRPr lang="en-US" sz="1400">
              <a:solidFill>
                <a:srgbClr val="000000"/>
              </a:solidFill>
              <a:latin typeface="Arial"/>
              <a:ea typeface="Arial"/>
              <a:cs typeface="Arial"/>
            </a:endParaRPr>
          </a:p>
          <a:p>
            <a:pPr marL="457200" lvl="0" indent="-355600" algn="l" rtl="0">
              <a:lnSpc>
                <a:spcPct val="100000"/>
              </a:lnSpc>
              <a:spcBef>
                <a:spcPts val="1000"/>
              </a:spcBef>
              <a:spcAft>
                <a:spcPts val="0"/>
              </a:spcAft>
              <a:buClr>
                <a:srgbClr val="000000"/>
              </a:buClr>
              <a:buSzPts val="2000"/>
              <a:buChar char="•"/>
            </a:pPr>
            <a:r>
              <a:rPr lang="en-US" sz="1400">
                <a:solidFill>
                  <a:srgbClr val="000000"/>
                </a:solidFill>
                <a:latin typeface="Arial"/>
                <a:ea typeface="Arial"/>
                <a:cs typeface="Arial"/>
                <a:sym typeface="Arial"/>
              </a:rPr>
              <a:t>When a single </a:t>
            </a:r>
            <a:r>
              <a:rPr lang="en-US" sz="1400" u="sng">
                <a:solidFill>
                  <a:srgbClr val="000000"/>
                </a:solidFill>
                <a:latin typeface="Arial"/>
                <a:ea typeface="Arial"/>
                <a:cs typeface="Arial"/>
                <a:sym typeface="Arial"/>
              </a:rPr>
              <a:t>Distribute</a:t>
            </a:r>
            <a:r>
              <a:rPr lang="en-US" sz="1400">
                <a:solidFill>
                  <a:srgbClr val="000000"/>
                </a:solidFill>
                <a:latin typeface="Arial"/>
                <a:ea typeface="Arial"/>
                <a:cs typeface="Arial"/>
                <a:sym typeface="Arial"/>
              </a:rPr>
              <a:t> occurs for All Dockets:</a:t>
            </a:r>
            <a:endParaRPr lang="en-US" sz="1400">
              <a:solidFill>
                <a:srgbClr val="000000"/>
              </a:solidFill>
              <a:latin typeface="Arial"/>
              <a:ea typeface="Arial"/>
              <a:cs typeface="Arial"/>
            </a:endParaRPr>
          </a:p>
          <a:p>
            <a:pPr lvl="1" indent="-355600">
              <a:lnSpc>
                <a:spcPct val="100000"/>
              </a:lnSpc>
              <a:spcBef>
                <a:spcPts val="1000"/>
              </a:spcBef>
              <a:buClr>
                <a:srgbClr val="000000"/>
              </a:buClr>
              <a:buSzPts val="2000"/>
              <a:buAutoNum type="arabicPeriod"/>
            </a:pPr>
            <a:r>
              <a:rPr lang="en-US" sz="1400" i="1">
                <a:solidFill>
                  <a:srgbClr val="000000"/>
                </a:solidFill>
                <a:latin typeface="Arial"/>
                <a:ea typeface="Arial"/>
                <a:cs typeface="Arial"/>
                <a:sym typeface="Arial"/>
              </a:rPr>
              <a:t>X = </a:t>
            </a:r>
            <a:r>
              <a:rPr lang="en-US" sz="1400" u="sng">
                <a:solidFill>
                  <a:srgbClr val="000000"/>
                </a:solidFill>
                <a:latin typeface="Arial"/>
                <a:ea typeface="Arial"/>
                <a:cs typeface="Arial"/>
                <a:sym typeface="Arial"/>
              </a:rPr>
              <a:t>priority target</a:t>
            </a:r>
            <a:r>
              <a:rPr lang="en-US" sz="1400">
                <a:solidFill>
                  <a:srgbClr val="000000"/>
                </a:solidFill>
                <a:latin typeface="Arial"/>
                <a:ea typeface="Arial"/>
                <a:cs typeface="Arial"/>
                <a:sym typeface="Arial"/>
              </a:rPr>
              <a:t> , </a:t>
            </a:r>
            <a:r>
              <a:rPr lang="en-US" sz="1400" u="sng">
                <a:solidFill>
                  <a:srgbClr val="000000"/>
                </a:solidFill>
                <a:latin typeface="Arial"/>
                <a:ea typeface="Arial"/>
                <a:cs typeface="Arial"/>
                <a:sym typeface="Arial"/>
              </a:rPr>
              <a:t>Push Priority Target</a:t>
            </a:r>
            <a:r>
              <a:rPr lang="en-US" sz="1400">
                <a:solidFill>
                  <a:srgbClr val="000000"/>
                </a:solidFill>
                <a:latin typeface="Arial"/>
                <a:ea typeface="Arial"/>
                <a:cs typeface="Arial"/>
                <a:sym typeface="Arial"/>
              </a:rPr>
              <a:t> , or </a:t>
            </a:r>
            <a:r>
              <a:rPr lang="en-US" sz="1400" u="sng">
                <a:solidFill>
                  <a:srgbClr val="000000"/>
                </a:solidFill>
                <a:latin typeface="Arial"/>
                <a:ea typeface="Arial"/>
                <a:cs typeface="Arial"/>
                <a:sym typeface="Arial"/>
              </a:rPr>
              <a:t>batch size</a:t>
            </a:r>
            <a:r>
              <a:rPr lang="en-US" sz="1400">
                <a:solidFill>
                  <a:srgbClr val="000000"/>
                </a:solidFill>
                <a:latin typeface="Arial"/>
                <a:ea typeface="Arial"/>
                <a:cs typeface="Arial"/>
                <a:sym typeface="Arial"/>
              </a:rPr>
              <a:t> minus </a:t>
            </a:r>
            <a:r>
              <a:rPr lang="en-US" sz="1400" u="sng">
                <a:solidFill>
                  <a:srgbClr val="000000"/>
                </a:solidFill>
                <a:latin typeface="Arial"/>
                <a:ea typeface="Arial"/>
                <a:cs typeface="Arial"/>
                <a:sym typeface="Arial"/>
              </a:rPr>
              <a:t>priority target</a:t>
            </a:r>
            <a:endParaRPr lang="en-US" sz="1400">
              <a:solidFill>
                <a:srgbClr val="000000"/>
              </a:solidFill>
              <a:latin typeface="Arial"/>
              <a:ea typeface="Arial"/>
              <a:cs typeface="Arial"/>
            </a:endParaRPr>
          </a:p>
          <a:p>
            <a:pPr lvl="1" indent="-355600">
              <a:lnSpc>
                <a:spcPct val="100000"/>
              </a:lnSpc>
              <a:spcBef>
                <a:spcPts val="1000"/>
              </a:spcBef>
              <a:buClr>
                <a:srgbClr val="000000"/>
              </a:buClr>
              <a:buSzPts val="2000"/>
              <a:buAutoNum type="arabicPeriod"/>
            </a:pPr>
            <a:r>
              <a:rPr lang="en-US" sz="1400">
                <a:solidFill>
                  <a:srgbClr val="000000"/>
                </a:solidFill>
                <a:latin typeface="Arial"/>
                <a:ea typeface="Arial"/>
                <a:cs typeface="Arial"/>
                <a:sym typeface="Arial"/>
              </a:rPr>
              <a:t>For each docket find the oldest </a:t>
            </a:r>
            <a:r>
              <a:rPr lang="en-US" sz="1400" i="1">
                <a:solidFill>
                  <a:srgbClr val="000000"/>
                </a:solidFill>
                <a:latin typeface="Arial"/>
                <a:ea typeface="Arial"/>
                <a:cs typeface="Arial"/>
                <a:sym typeface="Arial"/>
              </a:rPr>
              <a:t>X</a:t>
            </a:r>
            <a:r>
              <a:rPr lang="en-US" sz="1400">
                <a:solidFill>
                  <a:srgbClr val="000000"/>
                </a:solidFill>
                <a:latin typeface="Arial"/>
                <a:ea typeface="Arial"/>
                <a:cs typeface="Arial"/>
                <a:sym typeface="Arial"/>
              </a:rPr>
              <a:t> number of cases</a:t>
            </a:r>
            <a:endParaRPr lang="en-US" sz="1400" u="sng">
              <a:solidFill>
                <a:srgbClr val="000000"/>
              </a:solidFill>
              <a:latin typeface="Arial"/>
              <a:ea typeface="Arial"/>
              <a:cs typeface="Arial"/>
            </a:endParaRPr>
          </a:p>
          <a:p>
            <a:pPr lvl="2" indent="-355600">
              <a:lnSpc>
                <a:spcPct val="100000"/>
              </a:lnSpc>
              <a:spcBef>
                <a:spcPts val="1000"/>
              </a:spcBef>
              <a:buClr>
                <a:srgbClr val="000000"/>
              </a:buClr>
              <a:buSzPts val="2000"/>
              <a:buAutoNum type="arabicPeriod"/>
            </a:pPr>
            <a:r>
              <a:rPr lang="en-US" sz="1400">
                <a:solidFill>
                  <a:srgbClr val="000000"/>
                </a:solidFill>
                <a:latin typeface="Arial"/>
                <a:ea typeface="Arial"/>
                <a:cs typeface="Arial"/>
                <a:sym typeface="Arial"/>
              </a:rPr>
              <a:t>Oldest is decided by the above dates</a:t>
            </a:r>
            <a:endParaRPr lang="en-US" sz="1400">
              <a:solidFill>
                <a:srgbClr val="000000"/>
              </a:solidFill>
              <a:latin typeface="Arial"/>
              <a:ea typeface="Arial"/>
              <a:cs typeface="Arial"/>
            </a:endParaRPr>
          </a:p>
          <a:p>
            <a:pPr lvl="1" indent="-355600">
              <a:lnSpc>
                <a:spcPct val="100000"/>
              </a:lnSpc>
              <a:spcBef>
                <a:spcPts val="1000"/>
              </a:spcBef>
              <a:buClr>
                <a:srgbClr val="000000"/>
              </a:buClr>
              <a:buSzPts val="2000"/>
              <a:buAutoNum type="arabicPeriod"/>
            </a:pPr>
            <a:r>
              <a:rPr lang="en-US" sz="1400">
                <a:solidFill>
                  <a:srgbClr val="000000"/>
                </a:solidFill>
                <a:latin typeface="Arial"/>
                <a:ea typeface="Arial"/>
                <a:cs typeface="Arial"/>
                <a:sym typeface="Arial"/>
              </a:rPr>
              <a:t>From combined lists in step 2 select the oldest </a:t>
            </a:r>
            <a:r>
              <a:rPr lang="en-US" sz="1400" i="1">
                <a:solidFill>
                  <a:srgbClr val="000000"/>
                </a:solidFill>
                <a:latin typeface="Arial"/>
                <a:ea typeface="Arial"/>
                <a:cs typeface="Arial"/>
                <a:sym typeface="Arial"/>
              </a:rPr>
              <a:t>X</a:t>
            </a:r>
            <a:r>
              <a:rPr lang="en-US" sz="1400">
                <a:solidFill>
                  <a:srgbClr val="000000"/>
                </a:solidFill>
                <a:latin typeface="Arial"/>
                <a:ea typeface="Arial"/>
                <a:cs typeface="Arial"/>
                <a:sym typeface="Arial"/>
              </a:rPr>
              <a:t> number of cases which will be distributed</a:t>
            </a:r>
            <a:endParaRPr lang="en-US" sz="1400">
              <a:solidFill>
                <a:srgbClr val="000000"/>
              </a:solidFill>
              <a:latin typeface="Arial"/>
              <a:ea typeface="Arial"/>
              <a:cs typeface="Arial"/>
            </a:endParaRPr>
          </a:p>
          <a:p>
            <a:pPr lvl="1" indent="-355600">
              <a:lnSpc>
                <a:spcPct val="100000"/>
              </a:lnSpc>
              <a:spcBef>
                <a:spcPts val="1000"/>
              </a:spcBef>
              <a:buClr>
                <a:srgbClr val="000000"/>
              </a:buClr>
              <a:buSzPts val="2000"/>
              <a:buChar char="•"/>
            </a:pPr>
            <a:r>
              <a:rPr lang="en-US" sz="1400">
                <a:solidFill>
                  <a:srgbClr val="000000"/>
                </a:solidFill>
                <a:latin typeface="Arial"/>
                <a:ea typeface="Arial"/>
                <a:cs typeface="Arial"/>
                <a:sym typeface="Arial"/>
              </a:rPr>
              <a:t>Goal is to shuffle the dockets together, order by dates, and then distribute  the </a:t>
            </a:r>
            <a:r>
              <a:rPr lang="en-US" sz="1400" i="1">
                <a:solidFill>
                  <a:srgbClr val="000000"/>
                </a:solidFill>
                <a:latin typeface="Arial"/>
                <a:ea typeface="Arial"/>
                <a:cs typeface="Arial"/>
                <a:sym typeface="Arial"/>
              </a:rPr>
              <a:t>X </a:t>
            </a:r>
            <a:r>
              <a:rPr lang="en-US" sz="1400">
                <a:solidFill>
                  <a:srgbClr val="000000"/>
                </a:solidFill>
                <a:latin typeface="Arial"/>
                <a:ea typeface="Arial"/>
                <a:cs typeface="Arial"/>
                <a:sym typeface="Arial"/>
              </a:rPr>
              <a:t>oldest cases to a VLJ</a:t>
            </a:r>
            <a:endParaRPr lang="en-US" sz="1400">
              <a:solidFill>
                <a:srgbClr val="000000"/>
              </a:solidFill>
              <a:latin typeface="Arial"/>
              <a:ea typeface="Arial"/>
              <a:cs typeface="Arial"/>
            </a:endParaRPr>
          </a:p>
          <a:p>
            <a:pPr lvl="1" indent="-355600">
              <a:lnSpc>
                <a:spcPct val="100000"/>
              </a:lnSpc>
              <a:spcBef>
                <a:spcPts val="1000"/>
              </a:spcBef>
              <a:buClr>
                <a:srgbClr val="000000"/>
              </a:buClr>
              <a:buSzPts val="2000"/>
              <a:buChar char="•"/>
            </a:pPr>
            <a:endParaRPr lang="en"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p>
        </p:txBody>
      </p:sp>
    </p:spTree>
    <p:extLst>
      <p:ext uri="{BB962C8B-B14F-4D97-AF65-F5344CB8AC3E}">
        <p14:creationId xmlns:p14="http://schemas.microsoft.com/office/powerpoint/2010/main" val="155444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By Docket Date Algorithm:</a:t>
            </a:r>
            <a:br>
              <a:rPr lang="en"/>
            </a:br>
            <a:r>
              <a:rPr lang="en"/>
              <a:t>Push Priority Job</a:t>
            </a:r>
            <a:endParaRPr/>
          </a:p>
        </p:txBody>
      </p:sp>
    </p:spTree>
    <p:extLst>
      <p:ext uri="{BB962C8B-B14F-4D97-AF65-F5344CB8AC3E}">
        <p14:creationId xmlns:p14="http://schemas.microsoft.com/office/powerpoint/2010/main" val="59677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US" sz="2800"/>
              <a:t>Push Priority Appeals to VLJs </a:t>
            </a:r>
            <a:r>
              <a:rPr lang="en"/>
              <a:t>Distribution</a:t>
            </a:r>
            <a:endParaRPr b="1"/>
          </a:p>
        </p:txBody>
      </p:sp>
      <p:sp>
        <p:nvSpPr>
          <p:cNvPr id="157" name="Google Shape;157;p24"/>
          <p:cNvSpPr txBox="1">
            <a:spLocks noGrp="1"/>
          </p:cNvSpPr>
          <p:nvPr>
            <p:ph type="body" idx="4294967295"/>
          </p:nvPr>
        </p:nvSpPr>
        <p:spPr>
          <a:xfrm>
            <a:off x="630925" y="1014976"/>
            <a:ext cx="7891200" cy="1360200"/>
          </a:xfrm>
          <a:prstGeom prst="rect">
            <a:avLst/>
          </a:prstGeom>
        </p:spPr>
        <p:txBody>
          <a:bodyPr spcFirstLastPara="1" wrap="square" lIns="91425" tIns="45700" rIns="91425" bIns="45700" anchor="t" anchorCtr="0">
            <a:noAutofit/>
          </a:bodyPr>
          <a:lstStyle/>
          <a:p>
            <a:pPr indent="-355600">
              <a:lnSpc>
                <a:spcPct val="100000"/>
              </a:lnSpc>
              <a:buClr>
                <a:srgbClr val="000000"/>
              </a:buClr>
              <a:buSzPts val="2000"/>
            </a:pPr>
            <a:r>
              <a:rPr lang="en" sz="2000" dirty="0">
                <a:solidFill>
                  <a:srgbClr val="000000"/>
                </a:solidFill>
                <a:latin typeface="Arial"/>
                <a:ea typeface="Arial"/>
                <a:cs typeface="Arial"/>
                <a:sym typeface="Arial"/>
              </a:rPr>
              <a:t>Distributes priority appeals to </a:t>
            </a:r>
            <a:r>
              <a:rPr lang="en" sz="2000" dirty="0" err="1">
                <a:solidFill>
                  <a:srgbClr val="000000"/>
                </a:solidFill>
                <a:latin typeface="Arial"/>
                <a:ea typeface="Arial"/>
                <a:cs typeface="Arial"/>
                <a:sym typeface="Arial"/>
              </a:rPr>
              <a:t>eligble</a:t>
            </a:r>
            <a:r>
              <a:rPr lang="en" sz="2000" dirty="0">
                <a:solidFill>
                  <a:srgbClr val="000000"/>
                </a:solidFill>
                <a:latin typeface="Arial"/>
                <a:ea typeface="Arial"/>
                <a:cs typeface="Arial"/>
                <a:sym typeface="Arial"/>
              </a:rPr>
              <a:t> VLJs automatically every Monday starting at 1am ET</a:t>
            </a:r>
          </a:p>
          <a:p>
            <a:pPr indent="-355600">
              <a:lnSpc>
                <a:spcPct val="100000"/>
              </a:lnSpc>
              <a:buClr>
                <a:srgbClr val="000000"/>
              </a:buClr>
              <a:buSzPts val="2000"/>
            </a:pPr>
            <a:r>
              <a:rPr lang="en" sz="2000" dirty="0">
                <a:solidFill>
                  <a:srgbClr val="000000"/>
                </a:solidFill>
                <a:latin typeface="Arial"/>
                <a:ea typeface="Arial"/>
                <a:cs typeface="Arial"/>
                <a:sym typeface="Arial"/>
              </a:rPr>
              <a:t>Only Judge Teams that are allowed to accept priority pushed cases are included</a:t>
            </a:r>
          </a:p>
          <a:p>
            <a:pPr lvl="1" indent="-355600">
              <a:lnSpc>
                <a:spcPct val="100000"/>
              </a:lnSpc>
              <a:buClr>
                <a:srgbClr val="000000"/>
              </a:buClr>
              <a:buSzPts val="2000"/>
            </a:pPr>
            <a:r>
              <a:rPr lang="en" sz="2000" dirty="0">
                <a:solidFill>
                  <a:srgbClr val="000000"/>
                </a:solidFill>
                <a:latin typeface="Arial"/>
                <a:ea typeface="Arial"/>
                <a:cs typeface="Arial"/>
                <a:sym typeface="Arial"/>
              </a:rPr>
              <a:t>The admin of the Judge T</a:t>
            </a:r>
            <a:r>
              <a:rPr lang="en-US" sz="2000" dirty="0">
                <a:solidFill>
                  <a:srgbClr val="000000"/>
                </a:solidFill>
                <a:latin typeface="Arial"/>
                <a:ea typeface="Arial"/>
                <a:cs typeface="Arial"/>
                <a:sym typeface="Arial"/>
              </a:rPr>
              <a:t>e</a:t>
            </a:r>
            <a:r>
              <a:rPr lang="en" sz="2000" dirty="0">
                <a:solidFill>
                  <a:srgbClr val="000000"/>
                </a:solidFill>
                <a:latin typeface="Arial"/>
                <a:ea typeface="Arial"/>
                <a:cs typeface="Arial"/>
                <a:sym typeface="Arial"/>
              </a:rPr>
              <a:t>am is the VLJ cases will be distributed to</a:t>
            </a:r>
          </a:p>
          <a:p>
            <a:pPr marL="0" indent="0">
              <a:lnSpc>
                <a:spcPct val="100000"/>
              </a:lnSpc>
              <a:spcBef>
                <a:spcPts val="0"/>
              </a:spcBef>
              <a:buNone/>
            </a:pPr>
            <a:endParaRPr sz="2000" dirty="0"/>
          </a:p>
        </p:txBody>
      </p:sp>
    </p:spTree>
    <p:extLst>
      <p:ext uri="{BB962C8B-B14F-4D97-AF65-F5344CB8AC3E}">
        <p14:creationId xmlns:p14="http://schemas.microsoft.com/office/powerpoint/2010/main" val="220299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body" idx="1"/>
          </p:nvPr>
        </p:nvSpPr>
        <p:spPr>
          <a:xfrm>
            <a:off x="630935" y="1014984"/>
            <a:ext cx="7891200" cy="33675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ct val="100000"/>
              <a:buChar char="•"/>
            </a:pPr>
            <a:r>
              <a:rPr lang="en" sz="1400" dirty="0"/>
              <a:t>Overview</a:t>
            </a:r>
          </a:p>
          <a:p>
            <a:pPr lvl="1" indent="-355600">
              <a:spcBef>
                <a:spcPts val="1000"/>
              </a:spcBef>
              <a:buSzPct val="100000"/>
              <a:buChar char="•"/>
            </a:pPr>
            <a:r>
              <a:rPr lang="en" sz="1400" dirty="0"/>
              <a:t>Definitions</a:t>
            </a:r>
          </a:p>
          <a:p>
            <a:pPr lvl="1" indent="-355600">
              <a:spcBef>
                <a:spcPts val="1000"/>
              </a:spcBef>
              <a:buSzPct val="100000"/>
              <a:buChar char="•"/>
            </a:pPr>
            <a:r>
              <a:rPr lang="en-US" sz="1400" dirty="0"/>
              <a:t>Calculations</a:t>
            </a:r>
          </a:p>
          <a:p>
            <a:pPr lvl="2" indent="-355600">
              <a:spcBef>
                <a:spcPts val="1000"/>
              </a:spcBef>
              <a:buSzPct val="100000"/>
            </a:pPr>
            <a:r>
              <a:rPr lang="en-US" sz="1400" dirty="0"/>
              <a:t>Push Priority Target</a:t>
            </a:r>
          </a:p>
          <a:p>
            <a:pPr lvl="2" indent="-355600">
              <a:spcBef>
                <a:spcPts val="1000"/>
              </a:spcBef>
              <a:buSzPct val="100000"/>
            </a:pPr>
            <a:r>
              <a:rPr lang="en-US" sz="1400" dirty="0"/>
              <a:t>Request Priority Target</a:t>
            </a:r>
          </a:p>
          <a:p>
            <a:pPr lvl="1" indent="-355600">
              <a:spcBef>
                <a:spcPts val="1000"/>
              </a:spcBef>
              <a:buSzPct val="100000"/>
              <a:buChar char="•"/>
            </a:pPr>
            <a:r>
              <a:rPr lang="en" sz="1400" dirty="0"/>
              <a:t>How VLJs receive cases</a:t>
            </a:r>
          </a:p>
          <a:p>
            <a:pPr lvl="1" indent="-355600">
              <a:spcBef>
                <a:spcPts val="1000"/>
              </a:spcBef>
              <a:buSzPct val="100000"/>
              <a:buChar char="•"/>
            </a:pPr>
            <a:r>
              <a:rPr lang="en" sz="1400" dirty="0"/>
              <a:t>Levers</a:t>
            </a:r>
            <a:endParaRPr sz="1400" dirty="0"/>
          </a:p>
          <a:p>
            <a:pPr marL="457200" lvl="0" indent="-355600" algn="l" rtl="0">
              <a:spcBef>
                <a:spcPts val="0"/>
              </a:spcBef>
              <a:spcAft>
                <a:spcPts val="0"/>
              </a:spcAft>
              <a:buSzPct val="100000"/>
              <a:buChar char="•"/>
            </a:pPr>
            <a:r>
              <a:rPr lang="en" sz="1400" dirty="0"/>
              <a:t>By Docket Date Algorithm</a:t>
            </a:r>
          </a:p>
          <a:p>
            <a:pPr lvl="1" indent="-355600">
              <a:spcBef>
                <a:spcPts val="0"/>
              </a:spcBef>
              <a:buSzPct val="100000"/>
              <a:buChar char="•"/>
            </a:pPr>
            <a:r>
              <a:rPr lang="en" sz="1400" dirty="0"/>
              <a:t>Started using on 10/13/2022</a:t>
            </a:r>
          </a:p>
          <a:p>
            <a:pPr marL="457200" lvl="0" indent="-355600" algn="l" rtl="0">
              <a:spcBef>
                <a:spcPts val="0"/>
              </a:spcBef>
              <a:spcAft>
                <a:spcPts val="0"/>
              </a:spcAft>
              <a:buSzPct val="100000"/>
              <a:buChar char="•"/>
            </a:pPr>
            <a:r>
              <a:rPr lang="en" sz="1400" dirty="0"/>
              <a:t>Proportions Algorithm </a:t>
            </a:r>
          </a:p>
          <a:p>
            <a:pPr lvl="1" indent="-355600">
              <a:spcBef>
                <a:spcPts val="0"/>
              </a:spcBef>
              <a:buSzPct val="100000"/>
              <a:buChar char="•"/>
            </a:pPr>
            <a:r>
              <a:rPr lang="en" sz="1400" dirty="0"/>
              <a:t>Disabled on 10/13/2022</a:t>
            </a:r>
          </a:p>
          <a:p>
            <a:pPr marL="457200" lvl="0" indent="-355600" algn="l" rtl="0">
              <a:spcBef>
                <a:spcPts val="0"/>
              </a:spcBef>
              <a:spcAft>
                <a:spcPts val="0"/>
              </a:spcAft>
              <a:buSzPct val="100000"/>
              <a:buChar char="•"/>
            </a:pPr>
            <a:r>
              <a:rPr lang="en" sz="1400" dirty="0"/>
              <a:t>Additional Information</a:t>
            </a:r>
          </a:p>
        </p:txBody>
      </p:sp>
      <p:sp>
        <p:nvSpPr>
          <p:cNvPr id="131" name="Google Shape;131;p20"/>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US" sz="2800"/>
              <a:t>Push Priority Appeals to VLJs </a:t>
            </a:r>
            <a:r>
              <a:rPr lang="en"/>
              <a:t>Distribution</a:t>
            </a:r>
            <a:endParaRPr b="1"/>
          </a:p>
        </p:txBody>
      </p:sp>
      <p:graphicFrame>
        <p:nvGraphicFramePr>
          <p:cNvPr id="158" name="Google Shape;158;p24"/>
          <p:cNvGraphicFramePr/>
          <p:nvPr>
            <p:extLst>
              <p:ext uri="{D42A27DB-BD31-4B8C-83A1-F6EECF244321}">
                <p14:modId xmlns:p14="http://schemas.microsoft.com/office/powerpoint/2010/main" val="3388014318"/>
              </p:ext>
            </p:extLst>
          </p:nvPr>
        </p:nvGraphicFramePr>
        <p:xfrm>
          <a:off x="628650" y="795678"/>
          <a:ext cx="7754700" cy="3741998"/>
        </p:xfrm>
        <a:graphic>
          <a:graphicData uri="http://schemas.openxmlformats.org/drawingml/2006/table">
            <a:tbl>
              <a:tblPr>
                <a:noFill/>
                <a:tableStyleId>{8B1862C6-1D0D-4344-980C-B2D5E16E70DC}</a:tableStyleId>
              </a:tblPr>
              <a:tblGrid>
                <a:gridCol w="609175">
                  <a:extLst>
                    <a:ext uri="{9D8B030D-6E8A-4147-A177-3AD203B41FA5}">
                      <a16:colId xmlns:a16="http://schemas.microsoft.com/office/drawing/2014/main" val="20000"/>
                    </a:ext>
                  </a:extLst>
                </a:gridCol>
                <a:gridCol w="7145525">
                  <a:extLst>
                    <a:ext uri="{9D8B030D-6E8A-4147-A177-3AD203B41FA5}">
                      <a16:colId xmlns:a16="http://schemas.microsoft.com/office/drawing/2014/main" val="20001"/>
                    </a:ext>
                  </a:extLst>
                </a:gridCol>
              </a:tblGrid>
              <a:tr h="218750">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Step</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841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i="0" u="none" dirty="0">
                          <a:latin typeface="Proxima Nova"/>
                          <a:ea typeface="Proxima Nova"/>
                          <a:cs typeface="Proxima Nova"/>
                          <a:sym typeface="Proxima Nova"/>
                        </a:rPr>
                        <a:t>For </a:t>
                      </a:r>
                      <a:r>
                        <a:rPr lang="en" i="0" u="none" dirty="0">
                          <a:latin typeface="Proxima Nova"/>
                          <a:ea typeface="Proxima Nova"/>
                          <a:cs typeface="Proxima Nova"/>
                        </a:rPr>
                        <a:t>all</a:t>
                      </a:r>
                      <a:r>
                        <a:rPr lang="en" i="0" u="none" dirty="0">
                          <a:latin typeface="Proxima Nova"/>
                          <a:ea typeface="Proxima Nova"/>
                          <a:cs typeface="Proxima Nova"/>
                          <a:sym typeface="Proxima Nova"/>
                        </a:rPr>
                        <a:t> </a:t>
                      </a:r>
                      <a:r>
                        <a:rPr lang="en" i="0" u="none" dirty="0">
                          <a:latin typeface="Proxima Nova"/>
                          <a:ea typeface="Proxima Nova"/>
                          <a:cs typeface="Proxima Nova"/>
                        </a:rPr>
                        <a:t>VLJs determine</a:t>
                      </a:r>
                      <a:r>
                        <a:rPr lang="en" i="0" u="none" dirty="0">
                          <a:latin typeface="Proxima Nova"/>
                          <a:ea typeface="Proxima Nova"/>
                          <a:cs typeface="Proxima Nova"/>
                          <a:sym typeface="Proxima Nova"/>
                        </a:rPr>
                        <a:t> </a:t>
                      </a:r>
                      <a:r>
                        <a:rPr lang="en" i="0" u="none" dirty="0">
                          <a:latin typeface="Proxima Nova"/>
                          <a:ea typeface="Proxima Nova"/>
                          <a:cs typeface="Proxima Nova"/>
                        </a:rPr>
                        <a:t>each of their </a:t>
                      </a:r>
                      <a:r>
                        <a:rPr lang="en" i="0" u="sng" dirty="0">
                          <a:latin typeface="Proxima Nova"/>
                          <a:ea typeface="Proxima Nova"/>
                          <a:cs typeface="Proxima Nova"/>
                        </a:rPr>
                        <a:t>Push Priority Target</a:t>
                      </a:r>
                      <a:r>
                        <a:rPr lang="en" i="0" u="none" dirty="0">
                          <a:latin typeface="Proxima Nova"/>
                          <a:ea typeface="Proxima Nova"/>
                          <a:cs typeface="Proxima Nova"/>
                        </a:rPr>
                        <a:t> (</a:t>
                      </a:r>
                      <a:r>
                        <a:rPr lang="en" i="1" u="none" dirty="0">
                          <a:latin typeface="Proxima Nova"/>
                          <a:ea typeface="Proxima Nova"/>
                          <a:cs typeface="Proxima Nova"/>
                        </a:rPr>
                        <a:t>X)</a:t>
                      </a:r>
                      <a:endParaRPr lang="en" i="0" u="none" dirty="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41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none">
                          <a:latin typeface="Proxima Nova"/>
                          <a:ea typeface="Proxima Nova"/>
                          <a:cs typeface="Proxima Nova"/>
                        </a:rPr>
                        <a:t>For</a:t>
                      </a:r>
                      <a:r>
                        <a:rPr lang="en-US" u="none">
                          <a:latin typeface="Proxima Nova"/>
                          <a:ea typeface="Proxima Nova"/>
                          <a:cs typeface="Proxima Nova"/>
                          <a:sym typeface="Proxima Nova"/>
                        </a:rPr>
                        <a:t> each docket find the oldest </a:t>
                      </a:r>
                      <a:r>
                        <a:rPr lang="en-US" i="1" u="none">
                          <a:latin typeface="Proxima Nova"/>
                          <a:ea typeface="Proxima Nova"/>
                          <a:cs typeface="Proxima Nova"/>
                          <a:sym typeface="Proxima Nova"/>
                        </a:rPr>
                        <a:t>X</a:t>
                      </a:r>
                      <a:r>
                        <a:rPr lang="en-US" i="1" u="none">
                          <a:latin typeface="Proxima Nova"/>
                          <a:ea typeface="Proxima Nova"/>
                          <a:cs typeface="Proxima Nova"/>
                        </a:rPr>
                        <a:t> </a:t>
                      </a:r>
                      <a:r>
                        <a:rPr lang="en-US" i="0" u="none">
                          <a:latin typeface="Proxima Nova"/>
                          <a:ea typeface="Proxima Nova"/>
                          <a:cs typeface="Proxima Nova"/>
                        </a:rPr>
                        <a:t>for the VLJ number</a:t>
                      </a:r>
                      <a:r>
                        <a:rPr lang="en-US" i="0" u="none">
                          <a:latin typeface="Proxima Nova"/>
                          <a:ea typeface="Proxima Nova"/>
                          <a:cs typeface="Proxima Nova"/>
                          <a:sym typeface="Proxima Nova"/>
                        </a:rPr>
                        <a:t> of </a:t>
                      </a:r>
                      <a:r>
                        <a:rPr lang="en-US" i="0" u="sng">
                          <a:latin typeface="Proxima Nova"/>
                          <a:ea typeface="Proxima Nova"/>
                          <a:cs typeface="Proxima Nova"/>
                          <a:sym typeface="Proxima Nova"/>
                        </a:rPr>
                        <a:t>priority</a:t>
                      </a:r>
                      <a:r>
                        <a:rPr lang="en-US" i="0" u="none">
                          <a:latin typeface="Proxima Nova"/>
                          <a:ea typeface="Proxima Nova"/>
                          <a:cs typeface="Proxima Nova"/>
                          <a:sym typeface="Proxima Nova"/>
                        </a:rPr>
                        <a:t> cases</a:t>
                      </a:r>
                    </a:p>
                    <a:p>
                      <a:pPr marL="285750" lvl="0" indent="-285750" algn="l" rtl="0">
                        <a:lnSpc>
                          <a:spcPct val="115000"/>
                        </a:lnSpc>
                        <a:spcBef>
                          <a:spcPts val="0"/>
                        </a:spcBef>
                        <a:spcAft>
                          <a:spcPts val="0"/>
                        </a:spcAft>
                        <a:buFont typeface="Arial" panose="020B0604020202020204" pitchFamily="34" charset="0"/>
                        <a:buChar char="•"/>
                      </a:pPr>
                      <a:r>
                        <a:rPr lang="en-US" i="0" u="none">
                          <a:latin typeface="Proxima Nova"/>
                          <a:ea typeface="Proxima Nova"/>
                          <a:cs typeface="Proxima Nova"/>
                          <a:sym typeface="Proxima Nova"/>
                        </a:rPr>
                        <a:t>This includes Legacy </a:t>
                      </a:r>
                      <a:r>
                        <a:rPr lang="en-US" i="0" u="sng">
                          <a:latin typeface="Proxima Nova"/>
                          <a:ea typeface="Proxima Nova"/>
                          <a:cs typeface="Proxima Nova"/>
                          <a:sym typeface="Proxima Nova"/>
                        </a:rPr>
                        <a:t>priority</a:t>
                      </a:r>
                      <a:r>
                        <a:rPr lang="en-US" i="0" u="none">
                          <a:latin typeface="Proxima Nova"/>
                          <a:ea typeface="Proxima Nova"/>
                          <a:cs typeface="Proxima Nova"/>
                          <a:sym typeface="Proxima Nova"/>
                        </a:rPr>
                        <a:t> cases where the VLJ held the hearing</a:t>
                      </a:r>
                      <a:r>
                        <a:rPr lang="en-US" i="0" u="none">
                          <a:latin typeface="Proxima Nova"/>
                          <a:ea typeface="Proxima Nova"/>
                          <a:cs typeface="Proxima Nova"/>
                        </a:rPr>
                        <a:t>, in addition to the four dockets</a:t>
                      </a:r>
                      <a:endParaRPr lang="en-US" i="0" u="none">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Combine each </a:t>
                      </a:r>
                      <a:r>
                        <a:rPr lang="en-US">
                          <a:latin typeface="Proxima Nova"/>
                          <a:ea typeface="Proxima Nova"/>
                          <a:cs typeface="Proxima Nova"/>
                        </a:rPr>
                        <a:t>docket's</a:t>
                      </a:r>
                      <a:r>
                        <a:rPr lang="en-US">
                          <a:latin typeface="Proxima Nova"/>
                          <a:ea typeface="Proxima Nova"/>
                          <a:cs typeface="Proxima Nova"/>
                          <a:sym typeface="Proxima Nova"/>
                        </a:rPr>
                        <a:t> list from Step 2 and sort by age</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268076185"/>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0" u="none">
                          <a:latin typeface="Proxima Nova"/>
                          <a:ea typeface="Proxima Nova"/>
                          <a:cs typeface="Proxima Nova"/>
                          <a:sym typeface="Proxima Nova"/>
                        </a:rPr>
                        <a:t>Select</a:t>
                      </a:r>
                      <a:r>
                        <a:rPr lang="en-US" i="0" u="none">
                          <a:latin typeface="Proxima Nova"/>
                          <a:ea typeface="Proxima Nova"/>
                          <a:cs typeface="Proxima Nova"/>
                        </a:rPr>
                        <a:t> </a:t>
                      </a:r>
                      <a:r>
                        <a:rPr lang="en-US" sz="1400" b="0" i="1" u="none" strike="noStrike" noProof="0">
                          <a:latin typeface="Proxima Nova"/>
                          <a:sym typeface="Proxima Nova"/>
                        </a:rPr>
                        <a:t>X</a:t>
                      </a:r>
                      <a:r>
                        <a:rPr lang="en-US" sz="1400" b="0" i="1" u="none" strike="noStrike" noProof="0">
                          <a:latin typeface="Proxima Nova"/>
                        </a:rPr>
                        <a:t> </a:t>
                      </a:r>
                      <a:r>
                        <a:rPr lang="en-US" sz="1400" b="0" i="0" u="none" strike="noStrike" noProof="0">
                          <a:latin typeface="Proxima Nova"/>
                        </a:rPr>
                        <a:t>for the VLJ</a:t>
                      </a:r>
                      <a:r>
                        <a:rPr lang="en-US" i="0" u="none">
                          <a:latin typeface="Proxima Nova"/>
                          <a:ea typeface="Proxima Nova"/>
                          <a:cs typeface="Proxima Nova"/>
                        </a:rPr>
                        <a:t> </a:t>
                      </a:r>
                      <a:r>
                        <a:rPr lang="en-US" i="0" u="none">
                          <a:latin typeface="Proxima Nova"/>
                          <a:ea typeface="Proxima Nova"/>
                          <a:cs typeface="Proxima Nova"/>
                          <a:sym typeface="Proxima Nova"/>
                        </a:rPr>
                        <a:t>number of oldest cases from the combined list</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656420789"/>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sng">
                          <a:latin typeface="Proxima Nova"/>
                          <a:ea typeface="Proxima Nova"/>
                          <a:cs typeface="Proxima Nova"/>
                          <a:sym typeface="Proxima Nova"/>
                        </a:rPr>
                        <a:t>Distribute</a:t>
                      </a:r>
                      <a:r>
                        <a:rPr lang="en-US" u="none">
                          <a:latin typeface="Proxima Nova"/>
                          <a:ea typeface="Proxima Nova"/>
                          <a:cs typeface="Proxima Nova"/>
                          <a:sym typeface="Proxima Nova"/>
                        </a:rPr>
                        <a:t> selected </a:t>
                      </a:r>
                      <a:r>
                        <a:rPr lang="en-US" i="0" u="none">
                          <a:latin typeface="Proxima Nova"/>
                          <a:ea typeface="Proxima Nova"/>
                          <a:cs typeface="Proxima Nova"/>
                          <a:sym typeface="Proxima Nova"/>
                        </a:rPr>
                        <a:t>cases to the VLJ</a:t>
                      </a:r>
                      <a:endParaRPr lang="en-US" i="1"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834235166"/>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6</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0" u="none" dirty="0">
                          <a:latin typeface="Proxima Nova"/>
                          <a:ea typeface="Proxima Nova"/>
                          <a:cs typeface="Proxima Nova"/>
                          <a:sym typeface="Proxima Nova"/>
                        </a:rPr>
                        <a:t>Repeat Steps </a:t>
                      </a:r>
                      <a:r>
                        <a:rPr lang="en-US" i="0" u="none" dirty="0">
                          <a:latin typeface="Proxima Nova"/>
                          <a:ea typeface="Proxima Nova"/>
                          <a:cs typeface="Proxima Nova"/>
                        </a:rPr>
                        <a:t>2-5</a:t>
                      </a:r>
                      <a:r>
                        <a:rPr lang="en-US" i="0" u="none" dirty="0">
                          <a:latin typeface="Proxima Nova"/>
                          <a:ea typeface="Proxima Nova"/>
                          <a:cs typeface="Proxima Nova"/>
                          <a:sym typeface="Proxima Nova"/>
                        </a:rPr>
                        <a:t> for each</a:t>
                      </a:r>
                      <a:r>
                        <a:rPr lang="en-US" i="0" u="none" dirty="0">
                          <a:latin typeface="Proxima Nova"/>
                          <a:ea typeface="Proxima Nova"/>
                          <a:cs typeface="Proxima Nova"/>
                        </a:rPr>
                        <a:t> eligible</a:t>
                      </a:r>
                      <a:r>
                        <a:rPr lang="en-US" i="0" u="none" dirty="0">
                          <a:latin typeface="Proxima Nova"/>
                          <a:ea typeface="Proxima Nova"/>
                          <a:cs typeface="Proxima Nova"/>
                          <a:sym typeface="Proxima Nova"/>
                        </a:rPr>
                        <a:t> VLJ</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950814521"/>
                  </a:ext>
                </a:extLst>
              </a:tr>
            </a:tbl>
          </a:graphicData>
        </a:graphic>
      </p:graphicFrame>
    </p:spTree>
    <p:extLst>
      <p:ext uri="{BB962C8B-B14F-4D97-AF65-F5344CB8AC3E}">
        <p14:creationId xmlns:p14="http://schemas.microsoft.com/office/powerpoint/2010/main" val="283203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By Docket Date Algorithm:</a:t>
            </a:r>
            <a:br>
              <a:rPr lang="en"/>
            </a:br>
            <a:r>
              <a:rPr lang="en"/>
              <a:t>Request more cases</a:t>
            </a:r>
            <a:endParaRPr/>
          </a:p>
        </p:txBody>
      </p:sp>
    </p:spTree>
    <p:extLst>
      <p:ext uri="{BB962C8B-B14F-4D97-AF65-F5344CB8AC3E}">
        <p14:creationId xmlns:p14="http://schemas.microsoft.com/office/powerpoint/2010/main" val="320365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r>
              <a:rPr lang="en-US"/>
              <a:t>Request</a:t>
            </a:r>
            <a:r>
              <a:rPr lang="en-US" sz="2800"/>
              <a:t> </a:t>
            </a:r>
            <a:r>
              <a:rPr lang="en-US"/>
              <a:t>more</a:t>
            </a:r>
            <a:r>
              <a:rPr lang="en-US" sz="2800"/>
              <a:t> </a:t>
            </a:r>
            <a:r>
              <a:rPr lang="en-US"/>
              <a:t>cases by</a:t>
            </a:r>
            <a:r>
              <a:rPr lang="en-US" sz="2800"/>
              <a:t> VLJs </a:t>
            </a:r>
            <a:r>
              <a:rPr lang="en"/>
              <a:t>Distribution</a:t>
            </a:r>
            <a:endParaRPr b="1"/>
          </a:p>
        </p:txBody>
      </p:sp>
      <p:graphicFrame>
        <p:nvGraphicFramePr>
          <p:cNvPr id="158" name="Google Shape;158;p24"/>
          <p:cNvGraphicFramePr/>
          <p:nvPr>
            <p:extLst>
              <p:ext uri="{D42A27DB-BD31-4B8C-83A1-F6EECF244321}">
                <p14:modId xmlns:p14="http://schemas.microsoft.com/office/powerpoint/2010/main" val="1857653273"/>
              </p:ext>
            </p:extLst>
          </p:nvPr>
        </p:nvGraphicFramePr>
        <p:xfrm>
          <a:off x="628650" y="795678"/>
          <a:ext cx="7754700" cy="3741997"/>
        </p:xfrm>
        <a:graphic>
          <a:graphicData uri="http://schemas.openxmlformats.org/drawingml/2006/table">
            <a:tbl>
              <a:tblPr>
                <a:noFill/>
                <a:tableStyleId>{8B1862C6-1D0D-4344-980C-B2D5E16E70DC}</a:tableStyleId>
              </a:tblPr>
              <a:tblGrid>
                <a:gridCol w="609175">
                  <a:extLst>
                    <a:ext uri="{9D8B030D-6E8A-4147-A177-3AD203B41FA5}">
                      <a16:colId xmlns:a16="http://schemas.microsoft.com/office/drawing/2014/main" val="20000"/>
                    </a:ext>
                  </a:extLst>
                </a:gridCol>
                <a:gridCol w="7145525">
                  <a:extLst>
                    <a:ext uri="{9D8B030D-6E8A-4147-A177-3AD203B41FA5}">
                      <a16:colId xmlns:a16="http://schemas.microsoft.com/office/drawing/2014/main" val="20001"/>
                    </a:ext>
                  </a:extLst>
                </a:gridCol>
              </a:tblGrid>
              <a:tr h="218750">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Step</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841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i="0" u="none" dirty="0">
                          <a:latin typeface="Proxima Nova"/>
                          <a:ea typeface="Proxima Nova"/>
                          <a:cs typeface="Proxima Nova"/>
                          <a:sym typeface="Proxima Nova"/>
                        </a:rPr>
                        <a:t>For </a:t>
                      </a:r>
                      <a:r>
                        <a:rPr lang="en" i="0" u="none" dirty="0">
                          <a:latin typeface="Proxima Nova"/>
                          <a:ea typeface="Proxima Nova"/>
                          <a:cs typeface="Proxima Nova"/>
                        </a:rPr>
                        <a:t>the</a:t>
                      </a:r>
                      <a:r>
                        <a:rPr lang="en" i="0" u="none" dirty="0">
                          <a:latin typeface="Proxima Nova"/>
                          <a:ea typeface="Proxima Nova"/>
                          <a:cs typeface="Proxima Nova"/>
                          <a:sym typeface="Proxima Nova"/>
                        </a:rPr>
                        <a:t> VLJ determine their </a:t>
                      </a:r>
                      <a:r>
                        <a:rPr lang="en" i="0" u="sng" dirty="0">
                          <a:latin typeface="Proxima Nova"/>
                          <a:ea typeface="Proxima Nova"/>
                          <a:cs typeface="Proxima Nova"/>
                          <a:sym typeface="Proxima Nova"/>
                        </a:rPr>
                        <a:t>request </a:t>
                      </a:r>
                      <a:r>
                        <a:rPr lang="en" i="0" u="sng" dirty="0">
                          <a:latin typeface="Proxima Nova"/>
                          <a:ea typeface="Proxima Nova"/>
                          <a:cs typeface="Proxima Nova"/>
                        </a:rPr>
                        <a:t>priority target</a:t>
                      </a:r>
                      <a:r>
                        <a:rPr lang="en" i="0" u="none" dirty="0">
                          <a:latin typeface="Proxima Nova"/>
                          <a:ea typeface="Proxima Nova"/>
                          <a:cs typeface="Proxima Nova"/>
                          <a:sym typeface="Proxima Nova"/>
                        </a:rPr>
                        <a:t> (</a:t>
                      </a:r>
                      <a:r>
                        <a:rPr lang="en" i="1" u="none" dirty="0">
                          <a:latin typeface="Proxima Nova"/>
                          <a:ea typeface="Proxima Nova"/>
                          <a:cs typeface="Proxima Nova"/>
                          <a:sym typeface="Proxima Nova"/>
                        </a:rPr>
                        <a:t>X</a:t>
                      </a:r>
                      <a:r>
                        <a:rPr lang="en" i="0" u="none" dirty="0">
                          <a:latin typeface="Proxima Nova"/>
                          <a:ea typeface="Proxima Nova"/>
                          <a:cs typeface="Proxima Nova"/>
                          <a:sym typeface="Proxima Nova"/>
                        </a:rPr>
                        <a:t>).</a:t>
                      </a:r>
                      <a:r>
                        <a:rPr lang="en" i="1" u="none" dirty="0">
                          <a:latin typeface="Proxima Nova"/>
                          <a:ea typeface="Proxima Nova"/>
                          <a:cs typeface="Proxima Nova"/>
                        </a:rPr>
                        <a:t> </a:t>
                      </a:r>
                      <a:endParaRPr lang="en" i="0" u="none" dirty="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41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none">
                          <a:latin typeface="Proxima Nova"/>
                          <a:ea typeface="Proxima Nova"/>
                          <a:cs typeface="Proxima Nova"/>
                          <a:sym typeface="Proxima Nova"/>
                        </a:rPr>
                        <a:t>For each docket find the oldest </a:t>
                      </a:r>
                      <a:r>
                        <a:rPr lang="en-US" i="1" u="none">
                          <a:latin typeface="Proxima Nova"/>
                          <a:ea typeface="Proxima Nova"/>
                          <a:cs typeface="Proxima Nova"/>
                          <a:sym typeface="Proxima Nova"/>
                        </a:rPr>
                        <a:t>X</a:t>
                      </a:r>
                      <a:r>
                        <a:rPr lang="en-US" i="0" u="none">
                          <a:latin typeface="Proxima Nova"/>
                          <a:ea typeface="Proxima Nova"/>
                          <a:cs typeface="Proxima Nova"/>
                          <a:sym typeface="Proxima Nova"/>
                        </a:rPr>
                        <a:t> number of </a:t>
                      </a:r>
                      <a:r>
                        <a:rPr lang="en-US" i="0" u="sng">
                          <a:latin typeface="Proxima Nova"/>
                          <a:ea typeface="Proxima Nova"/>
                          <a:cs typeface="Proxima Nova"/>
                          <a:sym typeface="Proxima Nova"/>
                        </a:rPr>
                        <a:t>priority</a:t>
                      </a:r>
                      <a:r>
                        <a:rPr lang="en-US" i="0" u="none">
                          <a:latin typeface="Proxima Nova"/>
                          <a:ea typeface="Proxima Nova"/>
                          <a:cs typeface="Proxima Nova"/>
                          <a:sym typeface="Proxima Nova"/>
                        </a:rPr>
                        <a:t> cases</a:t>
                      </a:r>
                    </a:p>
                    <a:p>
                      <a:pPr marL="285750" lvl="0" indent="-285750" algn="l" rtl="0">
                        <a:lnSpc>
                          <a:spcPct val="115000"/>
                        </a:lnSpc>
                        <a:spcBef>
                          <a:spcPts val="0"/>
                        </a:spcBef>
                        <a:spcAft>
                          <a:spcPts val="0"/>
                        </a:spcAft>
                        <a:buFont typeface="Arial" panose="020B0604020202020204" pitchFamily="34" charset="0"/>
                        <a:buChar char="•"/>
                      </a:pPr>
                      <a:r>
                        <a:rPr lang="en-US" i="0" u="none">
                          <a:latin typeface="Proxima Nova"/>
                          <a:ea typeface="Proxima Nova"/>
                          <a:cs typeface="Proxima Nova"/>
                          <a:sym typeface="Proxima Nova"/>
                        </a:rPr>
                        <a:t>This includes Legacy </a:t>
                      </a:r>
                      <a:r>
                        <a:rPr lang="en-US" i="0" u="sng">
                          <a:latin typeface="Proxima Nova"/>
                          <a:ea typeface="Proxima Nova"/>
                          <a:cs typeface="Proxima Nova"/>
                          <a:sym typeface="Proxima Nova"/>
                        </a:rPr>
                        <a:t>priority</a:t>
                      </a:r>
                      <a:r>
                        <a:rPr lang="en-US" i="0" u="none">
                          <a:latin typeface="Proxima Nova"/>
                          <a:ea typeface="Proxima Nova"/>
                          <a:cs typeface="Proxima Nova"/>
                          <a:sym typeface="Proxima Nova"/>
                        </a:rPr>
                        <a:t> cases where the VLJ held the hearing</a:t>
                      </a:r>
                      <a:r>
                        <a:rPr lang="en-US" sz="1400" b="0" i="0" u="none" strike="noStrike" noProof="0">
                          <a:latin typeface="Proxima Nova"/>
                        </a:rPr>
                        <a:t>, in addition to the four dockets</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Combine each </a:t>
                      </a:r>
                      <a:r>
                        <a:rPr lang="en-US">
                          <a:latin typeface="Proxima Nova"/>
                          <a:ea typeface="Proxima Nova"/>
                          <a:cs typeface="Proxima Nova"/>
                        </a:rPr>
                        <a:t>docket's</a:t>
                      </a:r>
                      <a:r>
                        <a:rPr lang="en-US">
                          <a:latin typeface="Proxima Nova"/>
                          <a:ea typeface="Proxima Nova"/>
                          <a:cs typeface="Proxima Nova"/>
                          <a:sym typeface="Proxima Nova"/>
                        </a:rPr>
                        <a:t> </a:t>
                      </a:r>
                      <a:r>
                        <a:rPr lang="en-US">
                          <a:latin typeface="Proxima Nova"/>
                          <a:ea typeface="Proxima Nova"/>
                          <a:cs typeface="Proxima Nova"/>
                        </a:rPr>
                        <a:t>list</a:t>
                      </a:r>
                      <a:r>
                        <a:rPr lang="en-US">
                          <a:latin typeface="Proxima Nova"/>
                          <a:ea typeface="Proxima Nova"/>
                          <a:cs typeface="Proxima Nova"/>
                          <a:sym typeface="Proxima Nova"/>
                        </a:rPr>
                        <a:t> from Step 2 and sort by age</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268076185"/>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0" u="none">
                          <a:latin typeface="Proxima Nova"/>
                          <a:ea typeface="Proxima Nova"/>
                          <a:cs typeface="Proxima Nova"/>
                          <a:sym typeface="Proxima Nova"/>
                        </a:rPr>
                        <a:t>Select </a:t>
                      </a:r>
                      <a:r>
                        <a:rPr lang="en-US" i="1" u="none">
                          <a:latin typeface="Proxima Nova"/>
                          <a:ea typeface="Proxima Nova"/>
                          <a:cs typeface="Proxima Nova"/>
                          <a:sym typeface="Proxima Nova"/>
                        </a:rPr>
                        <a:t>X</a:t>
                      </a:r>
                      <a:r>
                        <a:rPr lang="en-US" i="0" u="none">
                          <a:latin typeface="Proxima Nova"/>
                          <a:ea typeface="Proxima Nova"/>
                          <a:cs typeface="Proxima Nova"/>
                          <a:sym typeface="Proxima Nova"/>
                        </a:rPr>
                        <a:t> number of oldest cases from the combined list</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656420789"/>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sng">
                          <a:latin typeface="Proxima Nova"/>
                          <a:ea typeface="Proxima Nova"/>
                          <a:cs typeface="Proxima Nova"/>
                          <a:sym typeface="Proxima Nova"/>
                        </a:rPr>
                        <a:t>Distribute</a:t>
                      </a:r>
                      <a:r>
                        <a:rPr lang="en-US" u="none">
                          <a:latin typeface="Proxima Nova"/>
                          <a:ea typeface="Proxima Nova"/>
                          <a:cs typeface="Proxima Nova"/>
                          <a:sym typeface="Proxima Nova"/>
                        </a:rPr>
                        <a:t> selected </a:t>
                      </a:r>
                      <a:r>
                        <a:rPr lang="en-US" u="sng">
                          <a:latin typeface="Proxima Nova"/>
                          <a:ea typeface="Proxima Nova"/>
                          <a:cs typeface="Proxima Nova"/>
                          <a:sym typeface="Proxima Nova"/>
                        </a:rPr>
                        <a:t>priority</a:t>
                      </a:r>
                      <a:r>
                        <a:rPr lang="en-US" u="none">
                          <a:latin typeface="Proxima Nova"/>
                          <a:ea typeface="Proxima Nova"/>
                          <a:cs typeface="Proxima Nova"/>
                          <a:sym typeface="Proxima Nova"/>
                        </a:rPr>
                        <a:t> </a:t>
                      </a:r>
                      <a:r>
                        <a:rPr lang="en-US" i="0" u="none">
                          <a:latin typeface="Proxima Nova"/>
                          <a:ea typeface="Proxima Nova"/>
                          <a:cs typeface="Proxima Nova"/>
                          <a:sym typeface="Proxima Nova"/>
                        </a:rPr>
                        <a:t>cases to the VLJ</a:t>
                      </a:r>
                      <a:endParaRPr lang="en-US" i="1"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2834235166"/>
                  </a:ext>
                </a:extLst>
              </a:tr>
              <a:tr h="484149">
                <a:tc>
                  <a:txBody>
                    <a:bodyPr/>
                    <a:lstStyle/>
                    <a:p>
                      <a:pPr marL="0" lvl="0" indent="0" algn="l">
                        <a:lnSpc>
                          <a:spcPct val="114999"/>
                        </a:lnSpc>
                        <a:spcBef>
                          <a:spcPts val="0"/>
                        </a:spcBef>
                        <a:spcAft>
                          <a:spcPts val="0"/>
                        </a:spcAft>
                        <a:buNone/>
                      </a:pPr>
                      <a:r>
                        <a:rPr lang="en-US">
                          <a:latin typeface="Proxima Nova"/>
                          <a:ea typeface="Proxima Nova"/>
                          <a:cs typeface="Proxima Nova"/>
                        </a:rPr>
                        <a:t>6</a:t>
                      </a:r>
                      <a:endParaRPr>
                        <a:latin typeface="Proxima Nova"/>
                        <a:ea typeface="Proxima Nova"/>
                        <a:cs typeface="Proxima Nova"/>
                        <a:sym typeface="Proxima Nova"/>
                      </a:endParaRPr>
                    </a:p>
                  </a:txBody>
                  <a:tcPr marL="91425" marR="91425" marT="91425" marB="91425">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tcPr>
                </a:tc>
                <a:tc>
                  <a:txBody>
                    <a:bodyPr/>
                    <a:lstStyle/>
                    <a:p>
                      <a:pPr marL="0" lvl="0" indent="0" algn="l">
                        <a:lnSpc>
                          <a:spcPct val="114999"/>
                        </a:lnSpc>
                        <a:spcBef>
                          <a:spcPts val="0"/>
                        </a:spcBef>
                        <a:spcAft>
                          <a:spcPts val="0"/>
                        </a:spcAft>
                        <a:buNone/>
                      </a:pPr>
                      <a:r>
                        <a:rPr lang="en-US" i="0" u="none" dirty="0">
                          <a:latin typeface="Proxima Nova"/>
                          <a:ea typeface="Proxima Nova"/>
                          <a:cs typeface="Proxima Nova"/>
                        </a:rPr>
                        <a:t>If a VLJ's </a:t>
                      </a:r>
                      <a:r>
                        <a:rPr lang="en-US" i="0" u="sng" dirty="0">
                          <a:latin typeface="Proxima Nova"/>
                          <a:ea typeface="Proxima Nova"/>
                          <a:cs typeface="Proxima Nova"/>
                        </a:rPr>
                        <a:t>batch size</a:t>
                      </a:r>
                      <a:r>
                        <a:rPr lang="en-US" i="0" u="none" dirty="0">
                          <a:latin typeface="Proxima Nova"/>
                          <a:ea typeface="Proxima Nova"/>
                          <a:cs typeface="Proxima Nova"/>
                        </a:rPr>
                        <a:t> number of cases has not been distributed yet continue to step 7</a:t>
                      </a:r>
                      <a:endParaRPr lang="en-US" i="0" u="none" dirty="0">
                        <a:latin typeface="Proxima Nova"/>
                        <a:ea typeface="Proxima Nova"/>
                        <a:cs typeface="Proxima Nova"/>
                        <a:sym typeface="Proxima Nova"/>
                      </a:endParaRPr>
                    </a:p>
                  </a:txBody>
                  <a:tcPr marL="91425" marR="91425" marT="91425" marB="91425">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tcPr>
                </a:tc>
                <a:extLst>
                  <a:ext uri="{0D108BD9-81ED-4DB2-BD59-A6C34878D82A}">
                    <a16:rowId xmlns:a16="http://schemas.microsoft.com/office/drawing/2014/main" val="1827450104"/>
                  </a:ext>
                </a:extLst>
              </a:tr>
            </a:tbl>
          </a:graphicData>
        </a:graphic>
      </p:graphicFrame>
    </p:spTree>
    <p:extLst>
      <p:ext uri="{BB962C8B-B14F-4D97-AF65-F5344CB8AC3E}">
        <p14:creationId xmlns:p14="http://schemas.microsoft.com/office/powerpoint/2010/main" val="373453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r>
              <a:rPr lang="en-US"/>
              <a:t>Request</a:t>
            </a:r>
            <a:r>
              <a:rPr lang="en-US" sz="2800"/>
              <a:t> </a:t>
            </a:r>
            <a:r>
              <a:rPr lang="en-US"/>
              <a:t>more</a:t>
            </a:r>
            <a:r>
              <a:rPr lang="en-US" sz="2800"/>
              <a:t> </a:t>
            </a:r>
            <a:r>
              <a:rPr lang="en-US"/>
              <a:t>cases by</a:t>
            </a:r>
            <a:r>
              <a:rPr lang="en-US" sz="2800"/>
              <a:t> VLJs </a:t>
            </a:r>
            <a:r>
              <a:rPr lang="en"/>
              <a:t>Distribution</a:t>
            </a:r>
            <a:endParaRPr b="1"/>
          </a:p>
        </p:txBody>
      </p:sp>
      <p:graphicFrame>
        <p:nvGraphicFramePr>
          <p:cNvPr id="158" name="Google Shape;158;p24"/>
          <p:cNvGraphicFramePr/>
          <p:nvPr>
            <p:extLst>
              <p:ext uri="{D42A27DB-BD31-4B8C-83A1-F6EECF244321}">
                <p14:modId xmlns:p14="http://schemas.microsoft.com/office/powerpoint/2010/main" val="3018109500"/>
              </p:ext>
            </p:extLst>
          </p:nvPr>
        </p:nvGraphicFramePr>
        <p:xfrm>
          <a:off x="628650" y="795678"/>
          <a:ext cx="7754700" cy="3438129"/>
        </p:xfrm>
        <a:graphic>
          <a:graphicData uri="http://schemas.openxmlformats.org/drawingml/2006/table">
            <a:tbl>
              <a:tblPr>
                <a:noFill/>
                <a:tableStyleId>{8B1862C6-1D0D-4344-980C-B2D5E16E70DC}</a:tableStyleId>
              </a:tblPr>
              <a:tblGrid>
                <a:gridCol w="609175">
                  <a:extLst>
                    <a:ext uri="{9D8B030D-6E8A-4147-A177-3AD203B41FA5}">
                      <a16:colId xmlns:a16="http://schemas.microsoft.com/office/drawing/2014/main" val="20000"/>
                    </a:ext>
                  </a:extLst>
                </a:gridCol>
                <a:gridCol w="7145525">
                  <a:extLst>
                    <a:ext uri="{9D8B030D-6E8A-4147-A177-3AD203B41FA5}">
                      <a16:colId xmlns:a16="http://schemas.microsoft.com/office/drawing/2014/main" val="20001"/>
                    </a:ext>
                  </a:extLst>
                </a:gridCol>
              </a:tblGrid>
              <a:tr h="218750">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Step</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rPr>
                        <a:t>7</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a:lnSpc>
                          <a:spcPct val="114999"/>
                        </a:lnSpc>
                        <a:spcBef>
                          <a:spcPts val="0"/>
                        </a:spcBef>
                        <a:spcAft>
                          <a:spcPts val="0"/>
                        </a:spcAft>
                        <a:buNone/>
                      </a:pPr>
                      <a:r>
                        <a:rPr lang="en" i="0" u="none">
                          <a:latin typeface="Proxima Nova"/>
                        </a:rPr>
                        <a:t>For </a:t>
                      </a:r>
                      <a:r>
                        <a:rPr lang="en" i="0" u="sng">
                          <a:latin typeface="Proxima Nova"/>
                        </a:rPr>
                        <a:t>nonpriority</a:t>
                      </a:r>
                      <a:r>
                        <a:rPr lang="en" i="0" u="none">
                          <a:latin typeface="Proxima Nova"/>
                        </a:rPr>
                        <a:t> </a:t>
                      </a:r>
                      <a:r>
                        <a:rPr lang="en" i="1" u="none">
                          <a:latin typeface="Proxima Nova"/>
                        </a:rPr>
                        <a:t>X</a:t>
                      </a:r>
                      <a:r>
                        <a:rPr lang="en" i="0" u="none">
                          <a:latin typeface="Proxima Nova"/>
                        </a:rPr>
                        <a:t> now equals </a:t>
                      </a:r>
                      <a:r>
                        <a:rPr lang="en" i="0" u="sng">
                          <a:latin typeface="Proxima Nova"/>
                        </a:rPr>
                        <a:t>batch size</a:t>
                      </a:r>
                      <a:r>
                        <a:rPr lang="en" i="0" u="none">
                          <a:latin typeface="Proxima Nova"/>
                        </a:rPr>
                        <a:t> minus the number of </a:t>
                      </a:r>
                      <a:r>
                        <a:rPr lang="en" i="0" u="sng">
                          <a:latin typeface="Proxima Nova"/>
                        </a:rPr>
                        <a:t>priority</a:t>
                      </a:r>
                      <a:r>
                        <a:rPr lang="en" i="0" u="none">
                          <a:latin typeface="Proxima Nova"/>
                        </a:rPr>
                        <a:t> cases distributed in step 5</a:t>
                      </a:r>
                      <a:endParaRPr lang="en-US">
                        <a:latin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950814521"/>
                  </a:ext>
                </a:extLst>
              </a:tr>
              <a:tr h="484149">
                <a:tc>
                  <a:txBody>
                    <a:bodyPr/>
                    <a:lstStyle/>
                    <a:p>
                      <a:pPr marL="0" lvl="0" indent="0" algn="l">
                        <a:lnSpc>
                          <a:spcPct val="114999"/>
                        </a:lnSpc>
                        <a:spcBef>
                          <a:spcPts val="0"/>
                        </a:spcBef>
                        <a:spcAft>
                          <a:spcPts val="0"/>
                        </a:spcAft>
                        <a:buNone/>
                      </a:pPr>
                      <a:r>
                        <a:rPr lang="en-US">
                          <a:latin typeface="Proxima Nova"/>
                          <a:ea typeface="Proxima Nova"/>
                          <a:cs typeface="Proxima Nova"/>
                        </a:rPr>
                        <a:t>8</a:t>
                      </a:r>
                      <a:endParaRPr>
                        <a:latin typeface="Proxima Nova"/>
                        <a:ea typeface="Proxima Nova"/>
                        <a:cs typeface="Proxima Nova"/>
                        <a:sym typeface="Proxima Nova"/>
                      </a:endParaRPr>
                    </a:p>
                  </a:txBody>
                  <a:tcPr marL="91425" marR="91425" marT="91425" marB="91425">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cap="flat" cmpd="sng" algn="ctr">
                      <a:solidFill>
                        <a:srgbClr val="000000"/>
                      </a:solidFill>
                      <a:prstDash val="solid"/>
                      <a:round/>
                      <a:headEnd type="none" w="med" len="med"/>
                      <a:tailEnd type="none" w="med" len="med"/>
                    </a:lnB>
                  </a:tcPr>
                </a:tc>
                <a:tc>
                  <a:txBody>
                    <a:bodyPr/>
                    <a:lstStyle/>
                    <a:p>
                      <a:pPr marL="0" lvl="0" indent="0" algn="l" rtl="0">
                        <a:lnSpc>
                          <a:spcPct val="114999"/>
                        </a:lnSpc>
                        <a:spcBef>
                          <a:spcPts val="0"/>
                        </a:spcBef>
                        <a:spcAft>
                          <a:spcPts val="0"/>
                        </a:spcAft>
                        <a:buNone/>
                      </a:pPr>
                      <a:r>
                        <a:rPr lang="en-US" u="none">
                          <a:latin typeface="Proxima Nova"/>
                        </a:rPr>
                        <a:t>For each docket find the oldest </a:t>
                      </a:r>
                      <a:r>
                        <a:rPr lang="en-US" i="1" u="none">
                          <a:latin typeface="Proxima Nova"/>
                        </a:rPr>
                        <a:t>X</a:t>
                      </a:r>
                      <a:r>
                        <a:rPr lang="en-US" i="0" u="none">
                          <a:latin typeface="Proxima Nova"/>
                        </a:rPr>
                        <a:t> number of </a:t>
                      </a:r>
                      <a:r>
                        <a:rPr lang="en-US" i="0" u="sng">
                          <a:latin typeface="Proxima Nova"/>
                        </a:rPr>
                        <a:t>nonpriority</a:t>
                      </a:r>
                      <a:r>
                        <a:rPr lang="en-US" i="0" u="none">
                          <a:latin typeface="Proxima Nova"/>
                        </a:rPr>
                        <a:t> cases</a:t>
                      </a:r>
                      <a:endParaRPr lang="en-US">
                        <a:latin typeface="Proxima Nova"/>
                      </a:endParaRPr>
                    </a:p>
                    <a:p>
                      <a:pPr marL="285750" lvl="0" indent="-285750" algn="l" rtl="0">
                        <a:lnSpc>
                          <a:spcPct val="114999"/>
                        </a:lnSpc>
                        <a:spcBef>
                          <a:spcPts val="0"/>
                        </a:spcBef>
                        <a:spcAft>
                          <a:spcPts val="0"/>
                        </a:spcAft>
                        <a:buFont typeface="Arial" panose="020B0604020202020204" pitchFamily="34" charset="0"/>
                        <a:buChar char="•"/>
                      </a:pPr>
                      <a:r>
                        <a:rPr lang="en-US" i="0" u="none">
                          <a:latin typeface="Proxima Nova"/>
                        </a:rPr>
                        <a:t>This includes Legacy </a:t>
                      </a:r>
                      <a:r>
                        <a:rPr lang="en-US" sz="1400" b="0" i="0" u="sng" strike="noStrike" noProof="0">
                          <a:latin typeface="Proxima Nova"/>
                        </a:rPr>
                        <a:t>nonpriority</a:t>
                      </a:r>
                      <a:r>
                        <a:rPr lang="en-US" sz="1400" b="0" i="0" u="none" strike="noStrike" noProof="0">
                          <a:latin typeface="Proxima Nova"/>
                        </a:rPr>
                        <a:t> </a:t>
                      </a:r>
                      <a:r>
                        <a:rPr lang="en-US" i="0" u="none">
                          <a:latin typeface="Proxima Nova"/>
                        </a:rPr>
                        <a:t>cases where the VLJ held the hearing</a:t>
                      </a:r>
                      <a:r>
                        <a:rPr lang="en-US" sz="1400" b="0" i="0" u="none" strike="noStrike" noProof="0">
                          <a:latin typeface="Proxima Nova"/>
                        </a:rPr>
                        <a:t>, in addition to the four dockets</a:t>
                      </a:r>
                    </a:p>
                  </a:txBody>
                  <a:tcPr marL="91425" marR="91425" marT="91425" marB="91425">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722441"/>
                  </a:ext>
                </a:extLst>
              </a:tr>
              <a:tr h="484149">
                <a:tc>
                  <a:txBody>
                    <a:bodyPr/>
                    <a:lstStyle/>
                    <a:p>
                      <a:pPr marL="0" lvl="0" indent="0" algn="l">
                        <a:lnSpc>
                          <a:spcPct val="114999"/>
                        </a:lnSpc>
                        <a:spcBef>
                          <a:spcPts val="0"/>
                        </a:spcBef>
                        <a:spcAft>
                          <a:spcPts val="0"/>
                        </a:spcAft>
                        <a:buNone/>
                      </a:pPr>
                      <a:r>
                        <a:rPr lang="en-US">
                          <a:latin typeface="Proxima Nova"/>
                          <a:ea typeface="Proxima Nova"/>
                          <a:cs typeface="Proxima Nova"/>
                        </a:rPr>
                        <a:t>9</a:t>
                      </a:r>
                      <a:endParaRPr>
                        <a:latin typeface="Proxima Nova"/>
                        <a:ea typeface="Proxima Nova"/>
                        <a:cs typeface="Proxima Nova"/>
                        <a:sym typeface="Proxima Nova"/>
                      </a:endParaRPr>
                    </a:p>
                  </a:txBody>
                  <a:tcPr marL="91425" marR="91425" marT="91425" marB="91425">
                    <a:lnL w="9524">
                      <a:solidFill>
                        <a:srgbClr val="000000"/>
                      </a:solidFill>
                    </a:lnL>
                    <a:lnR w="9524">
                      <a:solidFill>
                        <a:srgbClr val="000000"/>
                      </a:solidFill>
                    </a:lnR>
                    <a:lnT w="9524">
                      <a:solidFill>
                        <a:srgbClr val="000000"/>
                      </a:solidFill>
                    </a:lnT>
                    <a:lnB w="9524">
                      <a:solidFill>
                        <a:srgbClr val="000000"/>
                      </a:solidFill>
                    </a:lnB>
                  </a:tcPr>
                </a:tc>
                <a:tc>
                  <a:txBody>
                    <a:bodyPr/>
                    <a:lstStyle/>
                    <a:p>
                      <a:pPr marL="0" lvl="0" indent="0" algn="l" rtl="0">
                        <a:lnSpc>
                          <a:spcPct val="114999"/>
                        </a:lnSpc>
                        <a:spcBef>
                          <a:spcPts val="0"/>
                        </a:spcBef>
                        <a:spcAft>
                          <a:spcPts val="0"/>
                        </a:spcAft>
                        <a:buNone/>
                      </a:pPr>
                      <a:r>
                        <a:rPr lang="en-US">
                          <a:latin typeface="Proxima Nova"/>
                        </a:rPr>
                        <a:t>Combine each docket's lists from Step 8 and sort by age</a:t>
                      </a:r>
                    </a:p>
                  </a:txBody>
                  <a:tcPr marL="91425" marR="91425" marT="91425" marB="91425">
                    <a:lnL w="9524">
                      <a:solidFill>
                        <a:srgbClr val="000000"/>
                      </a:solidFill>
                    </a:lnL>
                    <a:lnR w="9524">
                      <a:solidFill>
                        <a:srgbClr val="000000"/>
                      </a:solidFill>
                    </a:lnR>
                    <a:lnT w="9524">
                      <a:solidFill>
                        <a:srgbClr val="000000"/>
                      </a:solidFill>
                    </a:lnT>
                    <a:lnB w="9524">
                      <a:solidFill>
                        <a:srgbClr val="000000"/>
                      </a:solidFill>
                    </a:lnB>
                  </a:tcPr>
                </a:tc>
                <a:extLst>
                  <a:ext uri="{0D108BD9-81ED-4DB2-BD59-A6C34878D82A}">
                    <a16:rowId xmlns:a16="http://schemas.microsoft.com/office/drawing/2014/main" val="3762474151"/>
                  </a:ext>
                </a:extLst>
              </a:tr>
              <a:tr h="484149">
                <a:tc>
                  <a:txBody>
                    <a:bodyPr/>
                    <a:lstStyle/>
                    <a:p>
                      <a:pPr marL="0" lvl="0" indent="0" algn="l">
                        <a:lnSpc>
                          <a:spcPct val="114999"/>
                        </a:lnSpc>
                        <a:spcBef>
                          <a:spcPts val="0"/>
                        </a:spcBef>
                        <a:spcAft>
                          <a:spcPts val="0"/>
                        </a:spcAft>
                        <a:buNone/>
                      </a:pPr>
                      <a:r>
                        <a:rPr lang="en-US">
                          <a:latin typeface="Proxima Nova"/>
                          <a:ea typeface="Proxima Nova"/>
                          <a:cs typeface="Proxima Nova"/>
                        </a:rPr>
                        <a:t>10</a:t>
                      </a:r>
                      <a:endParaRPr>
                        <a:latin typeface="Proxima Nova"/>
                        <a:ea typeface="Proxima Nova"/>
                        <a:cs typeface="Proxima Nova"/>
                        <a:sym typeface="Proxima Nova"/>
                      </a:endParaRPr>
                    </a:p>
                  </a:txBody>
                  <a:tcPr marL="91425" marR="91425" marT="91425" marB="91425">
                    <a:lnL w="9524">
                      <a:solidFill>
                        <a:srgbClr val="000000"/>
                      </a:solidFill>
                    </a:lnL>
                    <a:lnR w="9524">
                      <a:solidFill>
                        <a:srgbClr val="000000"/>
                      </a:solidFill>
                    </a:lnR>
                    <a:lnT w="9524">
                      <a:solidFill>
                        <a:srgbClr val="000000"/>
                      </a:solidFill>
                    </a:lnT>
                    <a:lnB w="9524">
                      <a:solidFill>
                        <a:srgbClr val="000000"/>
                      </a:solidFill>
                    </a:lnB>
                  </a:tcPr>
                </a:tc>
                <a:tc>
                  <a:txBody>
                    <a:bodyPr/>
                    <a:lstStyle/>
                    <a:p>
                      <a:pPr marL="0" lvl="0" indent="0" algn="l" rtl="0">
                        <a:lnSpc>
                          <a:spcPct val="114999"/>
                        </a:lnSpc>
                        <a:spcBef>
                          <a:spcPts val="0"/>
                        </a:spcBef>
                        <a:spcAft>
                          <a:spcPts val="0"/>
                        </a:spcAft>
                        <a:buNone/>
                      </a:pPr>
                      <a:r>
                        <a:rPr lang="en-US" i="0" u="none">
                          <a:latin typeface="Proxima Nova"/>
                        </a:rPr>
                        <a:t>Select </a:t>
                      </a:r>
                      <a:r>
                        <a:rPr lang="en-US" i="1" u="none">
                          <a:latin typeface="Proxima Nova"/>
                        </a:rPr>
                        <a:t>X</a:t>
                      </a:r>
                      <a:r>
                        <a:rPr lang="en-US" i="0" u="none">
                          <a:latin typeface="Proxima Nova"/>
                        </a:rPr>
                        <a:t> number of oldest cases from the combined list</a:t>
                      </a:r>
                      <a:endParaRPr lang="en-US">
                        <a:latin typeface="Proxima Nova"/>
                      </a:endParaRPr>
                    </a:p>
                  </a:txBody>
                  <a:tcPr marL="91425" marR="91425" marT="91425" marB="91425">
                    <a:lnL w="9524">
                      <a:solidFill>
                        <a:srgbClr val="000000"/>
                      </a:solidFill>
                    </a:lnL>
                    <a:lnR w="9524">
                      <a:solidFill>
                        <a:srgbClr val="000000"/>
                      </a:solidFill>
                    </a:lnR>
                    <a:lnT w="9524">
                      <a:solidFill>
                        <a:srgbClr val="000000"/>
                      </a:solidFill>
                    </a:lnT>
                    <a:lnB w="9524">
                      <a:solidFill>
                        <a:srgbClr val="000000"/>
                      </a:solidFill>
                    </a:lnB>
                  </a:tcPr>
                </a:tc>
                <a:extLst>
                  <a:ext uri="{0D108BD9-81ED-4DB2-BD59-A6C34878D82A}">
                    <a16:rowId xmlns:a16="http://schemas.microsoft.com/office/drawing/2014/main" val="4089399321"/>
                  </a:ext>
                </a:extLst>
              </a:tr>
              <a:tr h="484149">
                <a:tc>
                  <a:txBody>
                    <a:bodyPr/>
                    <a:lstStyle/>
                    <a:p>
                      <a:pPr marL="0" lvl="0" indent="0" algn="l">
                        <a:lnSpc>
                          <a:spcPct val="114999"/>
                        </a:lnSpc>
                        <a:spcBef>
                          <a:spcPts val="0"/>
                        </a:spcBef>
                        <a:spcAft>
                          <a:spcPts val="0"/>
                        </a:spcAft>
                        <a:buNone/>
                      </a:pPr>
                      <a:r>
                        <a:rPr lang="en-US">
                          <a:latin typeface="Proxima Nova"/>
                          <a:ea typeface="Proxima Nova"/>
                          <a:cs typeface="Proxima Nova"/>
                        </a:rPr>
                        <a:t>11</a:t>
                      </a:r>
                      <a:endParaRPr>
                        <a:latin typeface="Proxima Nova"/>
                        <a:ea typeface="Proxima Nova"/>
                        <a:cs typeface="Proxima Nova"/>
                        <a:sym typeface="Proxima Nova"/>
                      </a:endParaRPr>
                    </a:p>
                  </a:txBody>
                  <a:tcPr marL="91425" marR="91425" marT="91425" marB="91425">
                    <a:lnL w="9524">
                      <a:solidFill>
                        <a:srgbClr val="000000"/>
                      </a:solidFill>
                    </a:lnL>
                    <a:lnR w="9524">
                      <a:solidFill>
                        <a:srgbClr val="000000"/>
                      </a:solidFill>
                    </a:lnR>
                    <a:lnT w="9524">
                      <a:solidFill>
                        <a:srgbClr val="000000"/>
                      </a:solidFill>
                    </a:lnT>
                    <a:lnB w="9524">
                      <a:solidFill>
                        <a:srgbClr val="000000"/>
                      </a:solidFill>
                    </a:lnB>
                  </a:tcPr>
                </a:tc>
                <a:tc>
                  <a:txBody>
                    <a:bodyPr/>
                    <a:lstStyle/>
                    <a:p>
                      <a:pPr marL="0" lvl="0" indent="0" algn="l" rtl="0">
                        <a:lnSpc>
                          <a:spcPct val="114999"/>
                        </a:lnSpc>
                        <a:spcBef>
                          <a:spcPts val="0"/>
                        </a:spcBef>
                        <a:spcAft>
                          <a:spcPts val="0"/>
                        </a:spcAft>
                        <a:buNone/>
                      </a:pPr>
                      <a:r>
                        <a:rPr lang="en-US" u="sng">
                          <a:latin typeface="Proxima Nova"/>
                        </a:rPr>
                        <a:t>Distribute</a:t>
                      </a:r>
                      <a:r>
                        <a:rPr lang="en-US" u="none">
                          <a:latin typeface="Proxima Nova"/>
                        </a:rPr>
                        <a:t> selected </a:t>
                      </a:r>
                      <a:r>
                        <a:rPr lang="en-US" sz="1400" b="0" i="0" u="sng" strike="noStrike" noProof="0">
                          <a:latin typeface="Proxima Nova"/>
                        </a:rPr>
                        <a:t>nonpriority</a:t>
                      </a:r>
                      <a:r>
                        <a:rPr lang="en-US" sz="1400" b="0" i="0" u="none" strike="noStrike" noProof="0">
                          <a:latin typeface="Proxima Nova"/>
                        </a:rPr>
                        <a:t> </a:t>
                      </a:r>
                      <a:r>
                        <a:rPr lang="en-US" i="0" u="none">
                          <a:latin typeface="Proxima Nova"/>
                        </a:rPr>
                        <a:t>cases to the VLJ</a:t>
                      </a:r>
                      <a:endParaRPr lang="en-US" i="1" u="sng">
                        <a:latin typeface="Proxima Nova"/>
                      </a:endParaRPr>
                    </a:p>
                  </a:txBody>
                  <a:tcPr marL="91425" marR="91425" marT="91425" marB="91425">
                    <a:lnL w="9524">
                      <a:solidFill>
                        <a:srgbClr val="000000"/>
                      </a:solidFill>
                    </a:lnL>
                    <a:lnR w="9524">
                      <a:solidFill>
                        <a:srgbClr val="000000"/>
                      </a:solidFill>
                    </a:lnR>
                    <a:lnT w="9524">
                      <a:solidFill>
                        <a:srgbClr val="000000"/>
                      </a:solidFill>
                    </a:lnT>
                    <a:lnB w="9524">
                      <a:solidFill>
                        <a:srgbClr val="000000"/>
                      </a:solidFill>
                    </a:lnB>
                  </a:tcPr>
                </a:tc>
                <a:extLst>
                  <a:ext uri="{0D108BD9-81ED-4DB2-BD59-A6C34878D82A}">
                    <a16:rowId xmlns:a16="http://schemas.microsoft.com/office/drawing/2014/main" val="4247939887"/>
                  </a:ext>
                </a:extLst>
              </a:tr>
            </a:tbl>
          </a:graphicData>
        </a:graphic>
      </p:graphicFrame>
    </p:spTree>
    <p:extLst>
      <p:ext uri="{BB962C8B-B14F-4D97-AF65-F5344CB8AC3E}">
        <p14:creationId xmlns:p14="http://schemas.microsoft.com/office/powerpoint/2010/main" val="101870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Proportions Algorithm</a:t>
            </a:r>
            <a:endParaRPr/>
          </a:p>
        </p:txBody>
      </p:sp>
    </p:spTree>
    <p:extLst>
      <p:ext uri="{BB962C8B-B14F-4D97-AF65-F5344CB8AC3E}">
        <p14:creationId xmlns:p14="http://schemas.microsoft.com/office/powerpoint/2010/main" val="355110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US" sz="2800"/>
              <a:t>Overview</a:t>
            </a:r>
            <a:endParaRPr b="1"/>
          </a:p>
        </p:txBody>
      </p:sp>
      <p:sp>
        <p:nvSpPr>
          <p:cNvPr id="157" name="Google Shape;157;p24"/>
          <p:cNvSpPr txBox="1">
            <a:spLocks noGrp="1"/>
          </p:cNvSpPr>
          <p:nvPr>
            <p:ph type="body" idx="4294967295"/>
          </p:nvPr>
        </p:nvSpPr>
        <p:spPr>
          <a:xfrm>
            <a:off x="628650" y="714410"/>
            <a:ext cx="7891200" cy="3714679"/>
          </a:xfrm>
          <a:prstGeom prst="rect">
            <a:avLst/>
          </a:prstGeom>
        </p:spPr>
        <p:txBody>
          <a:bodyPr spcFirstLastPara="1" wrap="square" lIns="91425" tIns="45700" rIns="91425" bIns="45700" anchor="t" anchorCtr="0">
            <a:noAutofit/>
          </a:bodyPr>
          <a:lstStyle/>
          <a:p>
            <a:pPr indent="-355600">
              <a:lnSpc>
                <a:spcPct val="100000"/>
              </a:lnSpc>
              <a:buClr>
                <a:srgbClr val="000000"/>
              </a:buClr>
              <a:buSzPts val="2000"/>
            </a:pPr>
            <a:r>
              <a:rPr lang="en-US" sz="1400" dirty="0">
                <a:solidFill>
                  <a:srgbClr val="000000"/>
                </a:solidFill>
                <a:latin typeface="Arial"/>
                <a:ea typeface="Arial"/>
                <a:cs typeface="Arial"/>
                <a:sym typeface="Arial"/>
              </a:rPr>
              <a:t>AMA Docket cases are sorted by </a:t>
            </a:r>
            <a:endParaRPr lang="en-US" dirty="0">
              <a:sym typeface="Arial"/>
            </a:endParaRPr>
          </a:p>
          <a:p>
            <a:pPr lvl="1">
              <a:lnSpc>
                <a:spcPct val="100000"/>
              </a:lnSpc>
              <a:buClr>
                <a:srgbClr val="000000"/>
              </a:buClr>
              <a:buSzPts val="2000"/>
            </a:pPr>
            <a:r>
              <a:rPr lang="en-US" sz="1400" dirty="0">
                <a:solidFill>
                  <a:srgbClr val="000000"/>
                </a:solidFill>
                <a:latin typeface="Arial"/>
                <a:ea typeface="Arial"/>
                <a:cs typeface="Arial"/>
                <a:sym typeface="Arial"/>
              </a:rPr>
              <a:t>For </a:t>
            </a:r>
            <a:r>
              <a:rPr lang="en-US" sz="1400" u="sng" dirty="0">
                <a:solidFill>
                  <a:srgbClr val="000000"/>
                </a:solidFill>
                <a:latin typeface="Arial"/>
                <a:ea typeface="Arial"/>
                <a:cs typeface="Arial"/>
                <a:sym typeface="Arial"/>
              </a:rPr>
              <a:t>priority</a:t>
            </a:r>
            <a:r>
              <a:rPr lang="en-US" sz="1400" dirty="0">
                <a:solidFill>
                  <a:srgbClr val="000000"/>
                </a:solidFill>
                <a:latin typeface="Arial"/>
                <a:ea typeface="Arial"/>
                <a:cs typeface="Arial"/>
                <a:sym typeface="Arial"/>
              </a:rPr>
              <a:t> the </a:t>
            </a:r>
            <a:r>
              <a:rPr lang="en-US" sz="1400" i="1" dirty="0" err="1">
                <a:solidFill>
                  <a:srgbClr val="000000"/>
                </a:solidFill>
                <a:latin typeface="Arial"/>
                <a:ea typeface="Arial"/>
                <a:cs typeface="Arial"/>
                <a:sym typeface="Arial"/>
              </a:rPr>
              <a:t>assigned_at</a:t>
            </a:r>
            <a:r>
              <a:rPr lang="en-US" sz="1400" dirty="0">
                <a:solidFill>
                  <a:srgbClr val="000000"/>
                </a:solidFill>
                <a:latin typeface="Arial"/>
                <a:ea typeface="Arial"/>
                <a:cs typeface="Arial"/>
                <a:sym typeface="Arial"/>
              </a:rPr>
              <a:t> date of the Distribution Task</a:t>
            </a:r>
            <a:endParaRPr lang="en-US" dirty="0"/>
          </a:p>
          <a:p>
            <a:pPr lvl="1">
              <a:lnSpc>
                <a:spcPct val="100000"/>
              </a:lnSpc>
              <a:buClr>
                <a:srgbClr val="000000"/>
              </a:buClr>
              <a:buSzPts val="2000"/>
            </a:pPr>
            <a:r>
              <a:rPr lang="en-US" sz="1400" dirty="0">
                <a:solidFill>
                  <a:srgbClr val="000000"/>
                </a:solidFill>
                <a:latin typeface="Arial"/>
                <a:ea typeface="Arial"/>
                <a:cs typeface="Arial"/>
                <a:sym typeface="Arial"/>
              </a:rPr>
              <a:t>For </a:t>
            </a:r>
            <a:r>
              <a:rPr lang="en-US" sz="1400" u="sng" dirty="0">
                <a:solidFill>
                  <a:srgbClr val="000000"/>
                </a:solidFill>
                <a:latin typeface="Arial"/>
                <a:ea typeface="Arial"/>
                <a:cs typeface="Arial"/>
                <a:sym typeface="Arial"/>
              </a:rPr>
              <a:t>nonpriority</a:t>
            </a:r>
            <a:r>
              <a:rPr lang="en-US" sz="1400" dirty="0">
                <a:solidFill>
                  <a:srgbClr val="000000"/>
                </a:solidFill>
                <a:latin typeface="Arial"/>
                <a:ea typeface="Arial"/>
                <a:cs typeface="Arial"/>
                <a:sym typeface="Arial"/>
              </a:rPr>
              <a:t> the </a:t>
            </a:r>
            <a:r>
              <a:rPr lang="en-US" sz="1400" i="1" dirty="0" err="1">
                <a:solidFill>
                  <a:srgbClr val="000000"/>
                </a:solidFill>
                <a:latin typeface="Arial"/>
                <a:ea typeface="Arial"/>
                <a:cs typeface="Arial"/>
                <a:sym typeface="Arial"/>
              </a:rPr>
              <a:t>receipt_date</a:t>
            </a:r>
            <a:r>
              <a:rPr lang="en-US" sz="1400" dirty="0">
                <a:solidFill>
                  <a:srgbClr val="000000"/>
                </a:solidFill>
                <a:latin typeface="Arial"/>
                <a:ea typeface="Arial"/>
                <a:cs typeface="Arial"/>
                <a:sym typeface="Arial"/>
              </a:rPr>
              <a:t> of the case</a:t>
            </a:r>
            <a:endParaRPr lang="en-US" sz="1400" dirty="0">
              <a:solidFill>
                <a:srgbClr val="000000"/>
              </a:solidFill>
              <a:latin typeface="Arial"/>
              <a:ea typeface="Arial"/>
              <a:cs typeface="Arial"/>
            </a:endParaRPr>
          </a:p>
          <a:p>
            <a:pPr indent="-355600">
              <a:lnSpc>
                <a:spcPct val="100000"/>
              </a:lnSpc>
              <a:buClr>
                <a:srgbClr val="000000"/>
              </a:buClr>
              <a:buSzPts val="2000"/>
            </a:pPr>
            <a:r>
              <a:rPr lang="en-US" sz="1400" dirty="0">
                <a:solidFill>
                  <a:srgbClr val="000000"/>
                </a:solidFill>
                <a:latin typeface="Arial"/>
                <a:ea typeface="Arial"/>
                <a:cs typeface="Arial"/>
                <a:sym typeface="Arial"/>
              </a:rPr>
              <a:t>Legacy Docket cases are sorted by </a:t>
            </a:r>
          </a:p>
          <a:p>
            <a:pPr lvl="1" indent="-355600">
              <a:lnSpc>
                <a:spcPct val="100000"/>
              </a:lnSpc>
              <a:buClr>
                <a:srgbClr val="000000"/>
              </a:buClr>
              <a:buSzPts val="2000"/>
            </a:pPr>
            <a:r>
              <a:rPr lang="en-US" sz="1400" dirty="0">
                <a:solidFill>
                  <a:srgbClr val="000000"/>
                </a:solidFill>
                <a:latin typeface="Arial"/>
                <a:ea typeface="Arial"/>
                <a:cs typeface="Arial"/>
                <a:sym typeface="Arial"/>
              </a:rPr>
              <a:t>For </a:t>
            </a:r>
            <a:r>
              <a:rPr lang="en-US" sz="1400" u="sng" dirty="0">
                <a:solidFill>
                  <a:srgbClr val="000000"/>
                </a:solidFill>
                <a:latin typeface="Arial"/>
                <a:ea typeface="Arial"/>
                <a:cs typeface="Arial"/>
                <a:sym typeface="Arial"/>
              </a:rPr>
              <a:t>priority</a:t>
            </a:r>
            <a:r>
              <a:rPr lang="en-US" sz="1400" dirty="0">
                <a:solidFill>
                  <a:srgbClr val="000000"/>
                </a:solidFill>
                <a:latin typeface="Arial"/>
                <a:ea typeface="Arial"/>
                <a:cs typeface="Arial"/>
                <a:sym typeface="Arial"/>
              </a:rPr>
              <a:t> the date column BFDLOOUT in table BRIEFF</a:t>
            </a:r>
            <a:endParaRPr lang="en-US" sz="1400" dirty="0">
              <a:solidFill>
                <a:srgbClr val="000000"/>
              </a:solidFill>
              <a:latin typeface="Arial"/>
              <a:ea typeface="Arial"/>
              <a:cs typeface="Arial"/>
            </a:endParaRPr>
          </a:p>
          <a:p>
            <a:pPr lvl="1" indent="-355600">
              <a:lnSpc>
                <a:spcPct val="100000"/>
              </a:lnSpc>
              <a:buClr>
                <a:srgbClr val="000000"/>
              </a:buClr>
              <a:buSzPts val="2000"/>
            </a:pPr>
            <a:r>
              <a:rPr lang="en-US" sz="1400" dirty="0">
                <a:solidFill>
                  <a:srgbClr val="000000"/>
                </a:solidFill>
                <a:latin typeface="Arial"/>
                <a:ea typeface="Arial"/>
                <a:cs typeface="Arial"/>
              </a:rPr>
              <a:t>For </a:t>
            </a:r>
            <a:r>
              <a:rPr lang="en-US" sz="1400" u="sng" dirty="0">
                <a:solidFill>
                  <a:srgbClr val="000000"/>
                </a:solidFill>
                <a:latin typeface="Arial"/>
                <a:ea typeface="Arial"/>
                <a:cs typeface="Arial"/>
              </a:rPr>
              <a:t>nonpriority</a:t>
            </a:r>
            <a:r>
              <a:rPr lang="en-US" sz="1400" dirty="0">
                <a:solidFill>
                  <a:srgbClr val="000000"/>
                </a:solidFill>
                <a:latin typeface="Arial"/>
                <a:ea typeface="Arial"/>
                <a:cs typeface="Arial"/>
              </a:rPr>
              <a:t> the docket number / TINUM (legacy)</a:t>
            </a:r>
            <a:endParaRPr lang="en-US" sz="1400" dirty="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Char char="•"/>
            </a:pPr>
            <a:r>
              <a:rPr lang="en-US" sz="1400" dirty="0">
                <a:solidFill>
                  <a:srgbClr val="000000"/>
                </a:solidFill>
                <a:latin typeface="Arial"/>
                <a:ea typeface="Arial"/>
                <a:cs typeface="Arial"/>
                <a:sym typeface="Arial"/>
              </a:rPr>
              <a:t>When a single </a:t>
            </a:r>
            <a:r>
              <a:rPr lang="en-US" sz="1400" u="sng" dirty="0">
                <a:solidFill>
                  <a:srgbClr val="000000"/>
                </a:solidFill>
                <a:latin typeface="Arial"/>
                <a:ea typeface="Arial"/>
                <a:cs typeface="Arial"/>
                <a:sym typeface="Arial"/>
              </a:rPr>
              <a:t>Distribute</a:t>
            </a:r>
            <a:r>
              <a:rPr lang="en-US" sz="1400" dirty="0">
                <a:solidFill>
                  <a:srgbClr val="000000"/>
                </a:solidFill>
                <a:latin typeface="Arial"/>
                <a:ea typeface="Arial"/>
                <a:cs typeface="Arial"/>
                <a:sym typeface="Arial"/>
              </a:rPr>
              <a:t> occurs for All Dockets:</a:t>
            </a:r>
            <a:endParaRPr lang="en-US" sz="1400" dirty="0">
              <a:solidFill>
                <a:srgbClr val="000000"/>
              </a:solidFill>
              <a:latin typeface="Arial"/>
              <a:ea typeface="Arial"/>
              <a:cs typeface="Arial"/>
            </a:endParaRPr>
          </a:p>
          <a:p>
            <a:pPr lvl="1" indent="-355600">
              <a:lnSpc>
                <a:spcPct val="100000"/>
              </a:lnSpc>
              <a:spcBef>
                <a:spcPts val="1000"/>
              </a:spcBef>
              <a:buClr>
                <a:srgbClr val="000000"/>
              </a:buClr>
              <a:buSzPts val="2000"/>
              <a:buChar char="•"/>
            </a:pPr>
            <a:r>
              <a:rPr lang="en-US" sz="1400" i="1" dirty="0">
                <a:solidFill>
                  <a:srgbClr val="000000"/>
                </a:solidFill>
                <a:latin typeface="Arial"/>
                <a:ea typeface="Arial"/>
                <a:cs typeface="Arial"/>
                <a:sym typeface="Arial"/>
              </a:rPr>
              <a:t>X</a:t>
            </a:r>
            <a:r>
              <a:rPr lang="en-US" sz="1400" dirty="0">
                <a:solidFill>
                  <a:srgbClr val="000000"/>
                </a:solidFill>
                <a:latin typeface="Arial"/>
                <a:ea typeface="Arial"/>
                <a:cs typeface="Arial"/>
                <a:sym typeface="Arial"/>
              </a:rPr>
              <a:t> = Current </a:t>
            </a:r>
            <a:r>
              <a:rPr lang="en-US" sz="1400" u="sng" dirty="0">
                <a:solidFill>
                  <a:srgbClr val="000000"/>
                </a:solidFill>
                <a:latin typeface="Arial"/>
                <a:ea typeface="Arial"/>
                <a:cs typeface="Arial"/>
                <a:sym typeface="Arial"/>
              </a:rPr>
              <a:t>remainder</a:t>
            </a:r>
            <a:r>
              <a:rPr lang="en-US" sz="1400" dirty="0">
                <a:solidFill>
                  <a:srgbClr val="000000"/>
                </a:solidFill>
                <a:latin typeface="Arial"/>
                <a:ea typeface="Arial"/>
                <a:cs typeface="Arial"/>
                <a:sym typeface="Arial"/>
              </a:rPr>
              <a:t> of a VLJ’s </a:t>
            </a:r>
            <a:r>
              <a:rPr lang="en-US" sz="1400" u="sng" dirty="0">
                <a:solidFill>
                  <a:srgbClr val="000000"/>
                </a:solidFill>
                <a:latin typeface="Arial"/>
                <a:ea typeface="Arial"/>
                <a:cs typeface="Arial"/>
                <a:sym typeface="Arial"/>
              </a:rPr>
              <a:t>batch size</a:t>
            </a:r>
            <a:endParaRPr lang="en-US" sz="1400" dirty="0">
              <a:solidFill>
                <a:srgbClr val="000000"/>
              </a:solidFill>
              <a:latin typeface="Arial"/>
              <a:ea typeface="Arial"/>
              <a:cs typeface="Arial"/>
              <a:sym typeface="Arial"/>
            </a:endParaRPr>
          </a:p>
          <a:p>
            <a:pPr lvl="1" indent="-355600">
              <a:lnSpc>
                <a:spcPct val="100000"/>
              </a:lnSpc>
              <a:spcBef>
                <a:spcPts val="1000"/>
              </a:spcBef>
              <a:buClr>
                <a:srgbClr val="000000"/>
              </a:buClr>
              <a:buSzPts val="2000"/>
              <a:buChar char="•"/>
            </a:pPr>
            <a:r>
              <a:rPr lang="en-US" sz="1400" dirty="0">
                <a:solidFill>
                  <a:srgbClr val="000000"/>
                </a:solidFill>
                <a:latin typeface="Arial"/>
                <a:ea typeface="Arial"/>
                <a:cs typeface="Arial"/>
                <a:sym typeface="Arial"/>
              </a:rPr>
              <a:t>For each docket find the oldest </a:t>
            </a:r>
            <a:r>
              <a:rPr lang="en-US" sz="1400" i="1" dirty="0">
                <a:solidFill>
                  <a:srgbClr val="000000"/>
                </a:solidFill>
                <a:latin typeface="Arial"/>
                <a:ea typeface="Arial"/>
                <a:cs typeface="Arial"/>
                <a:sym typeface="Arial"/>
              </a:rPr>
              <a:t>X</a:t>
            </a:r>
            <a:r>
              <a:rPr lang="en-US" sz="1400" dirty="0">
                <a:solidFill>
                  <a:srgbClr val="000000"/>
                </a:solidFill>
                <a:latin typeface="Arial"/>
                <a:ea typeface="Arial"/>
                <a:cs typeface="Arial"/>
                <a:sym typeface="Arial"/>
              </a:rPr>
              <a:t> number of cases</a:t>
            </a:r>
            <a:endParaRPr lang="en-US" sz="1400" u="sng" dirty="0">
              <a:solidFill>
                <a:srgbClr val="000000"/>
              </a:solidFill>
              <a:latin typeface="Arial"/>
              <a:ea typeface="Arial"/>
              <a:cs typeface="Arial"/>
              <a:sym typeface="Arial"/>
            </a:endParaRPr>
          </a:p>
          <a:p>
            <a:pPr lvl="2" indent="-355600">
              <a:lnSpc>
                <a:spcPct val="100000"/>
              </a:lnSpc>
              <a:spcBef>
                <a:spcPts val="1000"/>
              </a:spcBef>
              <a:buClr>
                <a:srgbClr val="000000"/>
              </a:buClr>
              <a:buSzPts val="2000"/>
            </a:pPr>
            <a:r>
              <a:rPr lang="en-US" sz="1400" dirty="0">
                <a:solidFill>
                  <a:srgbClr val="000000"/>
                </a:solidFill>
                <a:latin typeface="Arial"/>
                <a:ea typeface="Arial"/>
                <a:cs typeface="Arial"/>
                <a:sym typeface="Arial"/>
              </a:rPr>
              <a:t>Oldest is decided by above dates</a:t>
            </a:r>
            <a:endParaRPr lang="en-US" sz="1400" dirty="0">
              <a:solidFill>
                <a:srgbClr val="000000"/>
              </a:solidFill>
              <a:latin typeface="Arial"/>
              <a:ea typeface="Arial"/>
              <a:cs typeface="Arial"/>
            </a:endParaRPr>
          </a:p>
          <a:p>
            <a:pPr lvl="1" indent="-355600">
              <a:lnSpc>
                <a:spcPct val="100000"/>
              </a:lnSpc>
              <a:spcBef>
                <a:spcPts val="1000"/>
              </a:spcBef>
              <a:buClr>
                <a:srgbClr val="000000"/>
              </a:buClr>
              <a:buSzPts val="2000"/>
              <a:buChar char="•"/>
            </a:pPr>
            <a:r>
              <a:rPr lang="en-US" sz="1400" dirty="0">
                <a:solidFill>
                  <a:srgbClr val="000000"/>
                </a:solidFill>
                <a:latin typeface="Arial"/>
                <a:ea typeface="Arial"/>
                <a:cs typeface="Arial"/>
                <a:sym typeface="Arial"/>
              </a:rPr>
              <a:t>Then from combined lists of above select the oldest </a:t>
            </a:r>
            <a:r>
              <a:rPr lang="en-US" sz="1400" i="1" dirty="0">
                <a:solidFill>
                  <a:srgbClr val="000000"/>
                </a:solidFill>
                <a:latin typeface="Arial"/>
                <a:ea typeface="Arial"/>
                <a:cs typeface="Arial"/>
                <a:sym typeface="Arial"/>
              </a:rPr>
              <a:t>X</a:t>
            </a:r>
            <a:r>
              <a:rPr lang="en-US" sz="1400" dirty="0">
                <a:solidFill>
                  <a:srgbClr val="000000"/>
                </a:solidFill>
                <a:latin typeface="Arial"/>
                <a:ea typeface="Arial"/>
                <a:cs typeface="Arial"/>
                <a:sym typeface="Arial"/>
              </a:rPr>
              <a:t> number of cases which will be distributed</a:t>
            </a:r>
            <a:endParaRPr lang="en-US" sz="1400" dirty="0">
              <a:solidFill>
                <a:srgbClr val="000000"/>
              </a:solidFill>
              <a:latin typeface="Arial"/>
              <a:ea typeface="Arial"/>
              <a:cs typeface="Arial"/>
            </a:endParaRPr>
          </a:p>
          <a:p>
            <a:pPr lvl="1" indent="-355600">
              <a:lnSpc>
                <a:spcPct val="100000"/>
              </a:lnSpc>
              <a:spcBef>
                <a:spcPts val="1000"/>
              </a:spcBef>
              <a:buClr>
                <a:srgbClr val="000000"/>
              </a:buClr>
              <a:buSzPts val="2000"/>
              <a:buChar char="•"/>
            </a:pPr>
            <a:endParaRPr lang="en"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p>
        </p:txBody>
      </p:sp>
    </p:spTree>
    <p:extLst>
      <p:ext uri="{BB962C8B-B14F-4D97-AF65-F5344CB8AC3E}">
        <p14:creationId xmlns:p14="http://schemas.microsoft.com/office/powerpoint/2010/main" val="2648010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Proportions Algorithm:</a:t>
            </a:r>
            <a:br>
              <a:rPr lang="en"/>
            </a:br>
            <a:r>
              <a:rPr lang="en"/>
              <a:t>Push Priority Job</a:t>
            </a:r>
            <a:endParaRPr/>
          </a:p>
        </p:txBody>
      </p:sp>
    </p:spTree>
    <p:extLst>
      <p:ext uri="{BB962C8B-B14F-4D97-AF65-F5344CB8AC3E}">
        <p14:creationId xmlns:p14="http://schemas.microsoft.com/office/powerpoint/2010/main" val="3540664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US" sz="2800"/>
              <a:t>Push Priority Appeals to VLJs </a:t>
            </a:r>
            <a:r>
              <a:rPr lang="en"/>
              <a:t>Distribution</a:t>
            </a:r>
            <a:endParaRPr b="1"/>
          </a:p>
        </p:txBody>
      </p:sp>
      <p:sp>
        <p:nvSpPr>
          <p:cNvPr id="157" name="Google Shape;157;p24"/>
          <p:cNvSpPr txBox="1">
            <a:spLocks noGrp="1"/>
          </p:cNvSpPr>
          <p:nvPr>
            <p:ph type="body" idx="4294967295"/>
          </p:nvPr>
        </p:nvSpPr>
        <p:spPr>
          <a:xfrm>
            <a:off x="630925" y="1014976"/>
            <a:ext cx="7891200" cy="13602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Clr>
                <a:srgbClr val="000000"/>
              </a:buClr>
              <a:buSzPts val="2000"/>
              <a:buChar char="•"/>
            </a:pPr>
            <a:r>
              <a:rPr lang="en" sz="2000">
                <a:solidFill>
                  <a:srgbClr val="000000"/>
                </a:solidFill>
                <a:latin typeface="Arial"/>
                <a:ea typeface="Arial"/>
                <a:cs typeface="Arial"/>
                <a:sym typeface="Arial"/>
              </a:rPr>
              <a:t>Launched in September 2020</a:t>
            </a:r>
            <a:endParaRPr sz="2000">
              <a:solidFill>
                <a:srgbClr val="000000"/>
              </a:solidFill>
              <a:latin typeface="Arial"/>
              <a:ea typeface="Arial"/>
              <a:cs typeface="Arial"/>
              <a:sym typeface="Arial"/>
            </a:endParaRPr>
          </a:p>
          <a:p>
            <a:pPr marL="457200" lvl="0" indent="-355600" algn="l" rtl="0">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Distributes priority appeals to available VLJs automatically every Monday starting at 1am ET</a:t>
            </a:r>
          </a:p>
          <a:p>
            <a:pPr indent="-355600">
              <a:lnSpc>
                <a:spcPct val="100000"/>
              </a:lnSpc>
              <a:buClr>
                <a:srgbClr val="000000"/>
              </a:buClr>
              <a:buSzPts val="2000"/>
            </a:pPr>
            <a:r>
              <a:rPr lang="en" sz="2000">
                <a:solidFill>
                  <a:srgbClr val="000000"/>
                </a:solidFill>
                <a:latin typeface="Arial"/>
                <a:ea typeface="Arial"/>
                <a:cs typeface="Arial"/>
                <a:sym typeface="Arial"/>
              </a:rPr>
              <a:t>Only Judge Teams that are allowed to accept priority pushed cases are included</a:t>
            </a:r>
          </a:p>
          <a:p>
            <a:pPr lvl="1" indent="-355600">
              <a:lnSpc>
                <a:spcPct val="100000"/>
              </a:lnSpc>
              <a:buClr>
                <a:srgbClr val="000000"/>
              </a:buClr>
              <a:buSzPts val="2000"/>
            </a:pPr>
            <a:r>
              <a:rPr lang="en" sz="2000">
                <a:solidFill>
                  <a:srgbClr val="000000"/>
                </a:solidFill>
                <a:latin typeface="Arial"/>
                <a:ea typeface="Arial"/>
                <a:cs typeface="Arial"/>
                <a:sym typeface="Arial"/>
              </a:rPr>
              <a:t>The admin of the Judge T</a:t>
            </a:r>
            <a:r>
              <a:rPr lang="en-US" sz="2000">
                <a:solidFill>
                  <a:srgbClr val="000000"/>
                </a:solidFill>
                <a:latin typeface="Arial"/>
                <a:ea typeface="Arial"/>
                <a:cs typeface="Arial"/>
                <a:sym typeface="Arial"/>
              </a:rPr>
              <a:t>e</a:t>
            </a:r>
            <a:r>
              <a:rPr lang="en" sz="2000">
                <a:solidFill>
                  <a:srgbClr val="000000"/>
                </a:solidFill>
                <a:latin typeface="Arial"/>
                <a:ea typeface="Arial"/>
                <a:cs typeface="Arial"/>
                <a:sym typeface="Arial"/>
              </a:rPr>
              <a:t>am is the VLJ cases will be distributed to</a:t>
            </a:r>
          </a:p>
          <a:p>
            <a:pPr marL="0" lvl="0" indent="0" algn="l" rtl="0">
              <a:lnSpc>
                <a:spcPct val="100000"/>
              </a:lnSpc>
              <a:spcBef>
                <a:spcPts val="0"/>
              </a:spcBef>
              <a:spcAft>
                <a:spcPts val="0"/>
              </a:spcAft>
              <a:buNone/>
            </a:pP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US" sz="2800"/>
              <a:t>Push Priority Appeals to VLJs </a:t>
            </a:r>
            <a:r>
              <a:rPr lang="en"/>
              <a:t>Distribution</a:t>
            </a:r>
            <a:endParaRPr b="1"/>
          </a:p>
        </p:txBody>
      </p:sp>
      <p:graphicFrame>
        <p:nvGraphicFramePr>
          <p:cNvPr id="158" name="Google Shape;158;p24"/>
          <p:cNvGraphicFramePr/>
          <p:nvPr>
            <p:extLst>
              <p:ext uri="{D42A27DB-BD31-4B8C-83A1-F6EECF244321}">
                <p14:modId xmlns:p14="http://schemas.microsoft.com/office/powerpoint/2010/main" val="4009327645"/>
              </p:ext>
            </p:extLst>
          </p:nvPr>
        </p:nvGraphicFramePr>
        <p:xfrm>
          <a:off x="628650" y="795678"/>
          <a:ext cx="7754700" cy="4174224"/>
        </p:xfrm>
        <a:graphic>
          <a:graphicData uri="http://schemas.openxmlformats.org/drawingml/2006/table">
            <a:tbl>
              <a:tblPr>
                <a:noFill/>
                <a:tableStyleId>{8B1862C6-1D0D-4344-980C-B2D5E16E70DC}</a:tableStyleId>
              </a:tblPr>
              <a:tblGrid>
                <a:gridCol w="609175">
                  <a:extLst>
                    <a:ext uri="{9D8B030D-6E8A-4147-A177-3AD203B41FA5}">
                      <a16:colId xmlns:a16="http://schemas.microsoft.com/office/drawing/2014/main" val="20000"/>
                    </a:ext>
                  </a:extLst>
                </a:gridCol>
                <a:gridCol w="7145525">
                  <a:extLst>
                    <a:ext uri="{9D8B030D-6E8A-4147-A177-3AD203B41FA5}">
                      <a16:colId xmlns:a16="http://schemas.microsoft.com/office/drawing/2014/main" val="20001"/>
                    </a:ext>
                  </a:extLst>
                </a:gridCol>
              </a:tblGrid>
              <a:tr h="218750">
                <a:tc>
                  <a:txBody>
                    <a:bodyPr/>
                    <a:lstStyle/>
                    <a:p>
                      <a:pPr marL="0" lvl="0" indent="0" algn="l" rtl="0">
                        <a:spcBef>
                          <a:spcPts val="0"/>
                        </a:spcBef>
                        <a:spcAft>
                          <a:spcPts val="0"/>
                        </a:spcAft>
                        <a:buNone/>
                      </a:pPr>
                      <a:r>
                        <a:rPr lang="en" sz="1500" b="1" dirty="0">
                          <a:solidFill>
                            <a:srgbClr val="FFFFFF"/>
                          </a:solidFill>
                          <a:latin typeface="Proxima Nova"/>
                          <a:ea typeface="Proxima Nova"/>
                          <a:cs typeface="Proxima Nova"/>
                          <a:sym typeface="Proxima Nova"/>
                        </a:rPr>
                        <a:t>Step</a:t>
                      </a:r>
                      <a:endParaRPr sz="1500" b="1" dirty="0">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841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u="sng">
                          <a:latin typeface="Proxima Nova"/>
                          <a:ea typeface="Proxima Nova"/>
                          <a:cs typeface="Proxima Nova"/>
                          <a:sym typeface="Proxima Nova"/>
                        </a:rPr>
                        <a:t>Distribute</a:t>
                      </a:r>
                      <a:r>
                        <a:rPr lang="en">
                          <a:latin typeface="Proxima Nova"/>
                          <a:ea typeface="Proxima Nova"/>
                          <a:cs typeface="Proxima Nova"/>
                          <a:sym typeface="Proxima Nova"/>
                        </a:rPr>
                        <a:t> Legacy Docket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tied to a VLJ</a:t>
                      </a:r>
                      <a:r>
                        <a:rPr lang="en">
                          <a:latin typeface="Proxima Nova"/>
                          <a:ea typeface="Proxima Nova"/>
                          <a:cs typeface="Proxima Nova"/>
                          <a:sym typeface="Proxima Nova"/>
                        </a:rPr>
                        <a:t> without limit</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41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sng">
                          <a:latin typeface="Proxima Nova"/>
                          <a:ea typeface="Proxima Nova"/>
                          <a:cs typeface="Proxima Nova"/>
                          <a:sym typeface="Proxima Nova"/>
                        </a:rPr>
                        <a:t>Distribute</a:t>
                      </a:r>
                      <a:r>
                        <a:rPr lang="en-US">
                          <a:latin typeface="Proxima Nova"/>
                          <a:ea typeface="Proxima Nova"/>
                          <a:cs typeface="Proxima Nova"/>
                          <a:sym typeface="Proxima Nova"/>
                        </a:rPr>
                        <a:t> AMA Hearing Docket </a:t>
                      </a:r>
                      <a:r>
                        <a:rPr lang="en-US" u="sng">
                          <a:latin typeface="Proxima Nova"/>
                          <a:ea typeface="Proxima Nova"/>
                          <a:cs typeface="Proxima Nova"/>
                          <a:sym typeface="Proxima Nova"/>
                        </a:rPr>
                        <a:t>priority</a:t>
                      </a:r>
                      <a:r>
                        <a:rPr lang="en-US" u="none">
                          <a:latin typeface="Proxima Nova"/>
                          <a:ea typeface="Proxima Nova"/>
                          <a:cs typeface="Proxima Nova"/>
                          <a:sym typeface="Proxima Nova"/>
                        </a:rPr>
                        <a:t> cases</a:t>
                      </a:r>
                      <a:r>
                        <a:rPr lang="en-US">
                          <a:latin typeface="Proxima Nova"/>
                          <a:ea typeface="Proxima Nova"/>
                          <a:cs typeface="Proxima Nova"/>
                          <a:sym typeface="Proxima Nova"/>
                        </a:rPr>
                        <a:t> that are that </a:t>
                      </a:r>
                      <a:r>
                        <a:rPr lang="en">
                          <a:latin typeface="Proxima Nova"/>
                          <a:ea typeface="Proxima Nova"/>
                          <a:cs typeface="Proxima Nova"/>
                          <a:sym typeface="Proxima Nova"/>
                        </a:rPr>
                        <a:t>are </a:t>
                      </a:r>
                      <a:r>
                        <a:rPr lang="en" u="sng">
                          <a:latin typeface="Proxima Nova"/>
                          <a:ea typeface="Proxima Nova"/>
                          <a:cs typeface="Proxima Nova"/>
                          <a:sym typeface="Proxima Nova"/>
                        </a:rPr>
                        <a:t>tied to a VLJ</a:t>
                      </a:r>
                      <a:r>
                        <a:rPr lang="en">
                          <a:latin typeface="Proxima Nova"/>
                          <a:ea typeface="Proxima Nova"/>
                          <a:cs typeface="Proxima Nova"/>
                          <a:sym typeface="Proxima Nova"/>
                        </a:rPr>
                        <a:t> without limit</a:t>
                      </a:r>
                    </a:p>
                    <a:p>
                      <a:pPr marL="285750" lvl="0" indent="-285750" algn="l" rtl="0">
                        <a:lnSpc>
                          <a:spcPct val="115000"/>
                        </a:lnSpc>
                        <a:spcBef>
                          <a:spcPts val="0"/>
                        </a:spcBef>
                        <a:spcAft>
                          <a:spcPts val="0"/>
                        </a:spcAft>
                        <a:buFont typeface="Arial" panose="020B0604020202020204" pitchFamily="34" charset="0"/>
                        <a:buChar char="•"/>
                      </a:pPr>
                      <a:r>
                        <a:rPr lang="en-US">
                          <a:latin typeface="Proxima Nova"/>
                          <a:ea typeface="Proxima Nova"/>
                          <a:cs typeface="Proxima Nova"/>
                          <a:sym typeface="Proxima Nova"/>
                        </a:rPr>
                        <a:t>If a case’s Distribution Task’s </a:t>
                      </a:r>
                      <a:r>
                        <a:rPr lang="en-US" i="1">
                          <a:latin typeface="Proxima Nova"/>
                          <a:ea typeface="Proxima Nova"/>
                          <a:cs typeface="Proxima Nova"/>
                          <a:sym typeface="Proxima Nova"/>
                        </a:rPr>
                        <a:t>assigned_at</a:t>
                      </a:r>
                      <a:r>
                        <a:rPr lang="en-US">
                          <a:latin typeface="Proxima Nova"/>
                          <a:ea typeface="Proxima Nova"/>
                          <a:cs typeface="Proxima Nova"/>
                          <a:sym typeface="Proxima Nova"/>
                        </a:rPr>
                        <a:t> date is less than the lever </a:t>
                      </a:r>
                      <a:r>
                        <a:rPr lang="en-US" i="1">
                          <a:latin typeface="Proxima Nova"/>
                          <a:ea typeface="Proxima Nova"/>
                          <a:cs typeface="Proxima Nova"/>
                          <a:sym typeface="Proxima Nova"/>
                        </a:rPr>
                        <a:t>hearing_case_affinity_days</a:t>
                      </a:r>
                      <a:r>
                        <a:rPr lang="en-US">
                          <a:latin typeface="Proxima Nova"/>
                          <a:ea typeface="Proxima Nova"/>
                          <a:cs typeface="Proxima Nova"/>
                          <a:sym typeface="Proxima Nova"/>
                        </a:rPr>
                        <a:t> ago it falls into this group</a:t>
                      </a: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Font typeface="Arial" panose="020B0604020202020204" pitchFamily="34" charset="0"/>
                        <a:buNone/>
                      </a:pPr>
                      <a:r>
                        <a:rPr lang="en-US">
                          <a:latin typeface="Proxima Nova"/>
                          <a:ea typeface="Proxima Nova"/>
                          <a:cs typeface="Proxima Nova"/>
                          <a:sym typeface="Proxima Nova"/>
                        </a:rPr>
                        <a:t>Repeat first 2 steps for every VLJ</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4188537132"/>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sng" dirty="0">
                          <a:latin typeface="Proxima Nova"/>
                          <a:ea typeface="Proxima Nova"/>
                          <a:cs typeface="Proxima Nova"/>
                          <a:sym typeface="Proxima Nova"/>
                        </a:rPr>
                        <a:t>Distribute</a:t>
                      </a:r>
                      <a:r>
                        <a:rPr lang="en-US" dirty="0">
                          <a:latin typeface="Proxima Nova"/>
                          <a:ea typeface="Proxima Nova"/>
                          <a:cs typeface="Proxima Nova"/>
                          <a:sym typeface="Proxima Nova"/>
                        </a:rPr>
                        <a:t> </a:t>
                      </a:r>
                      <a:r>
                        <a:rPr lang="en-US" u="sng" dirty="0">
                          <a:latin typeface="Proxima Nova"/>
                          <a:ea typeface="Proxima Nova"/>
                          <a:cs typeface="Proxima Nova"/>
                          <a:sym typeface="Proxima Nova"/>
                        </a:rPr>
                        <a:t>priority</a:t>
                      </a:r>
                      <a:r>
                        <a:rPr lang="en-US" dirty="0">
                          <a:latin typeface="Proxima Nova"/>
                          <a:ea typeface="Proxima Nova"/>
                          <a:cs typeface="Proxima Nova"/>
                          <a:sym typeface="Proxima Nova"/>
                        </a:rPr>
                        <a:t> cases </a:t>
                      </a:r>
                      <a:r>
                        <a:rPr lang="en-US" u="none" dirty="0">
                          <a:latin typeface="Proxima Nova"/>
                          <a:ea typeface="Proxima Nova"/>
                          <a:cs typeface="Proxima Nova"/>
                          <a:sym typeface="Proxima Nova"/>
                        </a:rPr>
                        <a:t>that are </a:t>
                      </a:r>
                      <a:r>
                        <a:rPr lang="en-US" u="sng" dirty="0">
                          <a:latin typeface="Proxima Nova"/>
                          <a:ea typeface="Proxima Nova"/>
                          <a:cs typeface="Proxima Nova"/>
                          <a:sym typeface="Proxima Nova"/>
                        </a:rPr>
                        <a:t>general population</a:t>
                      </a:r>
                      <a:r>
                        <a:rPr lang="en-US" u="none" dirty="0">
                          <a:latin typeface="Proxima Nova"/>
                          <a:ea typeface="Proxima Nova"/>
                          <a:cs typeface="Proxima Nova"/>
                          <a:sym typeface="Proxima Nova"/>
                        </a:rPr>
                        <a:t> using </a:t>
                      </a:r>
                      <a:r>
                        <a:rPr lang="en-US" u="sng" dirty="0">
                          <a:latin typeface="Proxima Nova"/>
                          <a:ea typeface="Proxima Nova"/>
                          <a:cs typeface="Proxima Nova"/>
                          <a:sym typeface="Proxima Nova"/>
                        </a:rPr>
                        <a:t>Push Priority Target</a:t>
                      </a:r>
                      <a:r>
                        <a:rPr lang="en-US" u="none" dirty="0">
                          <a:latin typeface="Proxima Nova"/>
                          <a:ea typeface="Proxima Nova"/>
                          <a:cs typeface="Proxima Nova"/>
                          <a:sym typeface="Proxima Nova"/>
                        </a:rPr>
                        <a:t> as limit</a:t>
                      </a:r>
                      <a:endParaRPr lang="en-US" u="sng" dirty="0">
                        <a:latin typeface="Proxima Nova"/>
                        <a:ea typeface="Proxima Nova"/>
                        <a:cs typeface="Proxima Nova"/>
                        <a:sym typeface="Proxima Nova"/>
                      </a:endParaRPr>
                    </a:p>
                    <a:p>
                      <a:pPr marL="285750" lvl="0" indent="-285750" algn="l" rtl="0">
                        <a:lnSpc>
                          <a:spcPct val="115000"/>
                        </a:lnSpc>
                        <a:spcBef>
                          <a:spcPts val="0"/>
                        </a:spcBef>
                        <a:spcAft>
                          <a:spcPts val="0"/>
                        </a:spcAft>
                        <a:buFont typeface="Arial" panose="020B0604020202020204" pitchFamily="34" charset="0"/>
                        <a:buChar char="•"/>
                      </a:pPr>
                      <a:r>
                        <a:rPr lang="en-US" dirty="0">
                          <a:latin typeface="Proxima Nova"/>
                          <a:ea typeface="Proxima Nova"/>
                          <a:cs typeface="Proxima Nova"/>
                          <a:sym typeface="Proxima Nova"/>
                        </a:rPr>
                        <a:t>Distributes appeals evenly across VLJs over the course of the past 30 days based on the </a:t>
                      </a:r>
                      <a:r>
                        <a:rPr lang="en-US" u="sng" dirty="0">
                          <a:latin typeface="Proxima Nova"/>
                          <a:ea typeface="Proxima Nova"/>
                          <a:cs typeface="Proxima Nova"/>
                          <a:sym typeface="Proxima Nova"/>
                        </a:rPr>
                        <a:t>Push Priority Target</a:t>
                      </a:r>
                    </a:p>
                    <a:p>
                      <a:pPr marL="285750" lvl="0" indent="-285750" algn="l" rtl="0">
                        <a:lnSpc>
                          <a:spcPct val="115000"/>
                        </a:lnSpc>
                        <a:spcBef>
                          <a:spcPts val="0"/>
                        </a:spcBef>
                        <a:spcAft>
                          <a:spcPts val="0"/>
                        </a:spcAft>
                        <a:buFont typeface="Arial" panose="020B0604020202020204" pitchFamily="34" charset="0"/>
                        <a:buChar char="•"/>
                      </a:pPr>
                      <a:r>
                        <a:rPr lang="en-US" dirty="0">
                          <a:latin typeface="Proxima Nova"/>
                          <a:ea typeface="Proxima Nova"/>
                          <a:cs typeface="Proxima Nova"/>
                          <a:sym typeface="Proxima Nova"/>
                        </a:rPr>
                        <a:t>Sorting of these cases is by the </a:t>
                      </a:r>
                      <a:r>
                        <a:rPr lang="en-US" i="1" dirty="0" err="1">
                          <a:latin typeface="Proxima Nova"/>
                          <a:ea typeface="Proxima Nova"/>
                          <a:cs typeface="Proxima Nova"/>
                          <a:sym typeface="Proxima Nova"/>
                        </a:rPr>
                        <a:t>assigned_at</a:t>
                      </a:r>
                      <a:r>
                        <a:rPr lang="en-US" dirty="0">
                          <a:latin typeface="Proxima Nova"/>
                          <a:ea typeface="Proxima Nova"/>
                          <a:cs typeface="Proxima Nova"/>
                          <a:sym typeface="Proxima Nova"/>
                        </a:rPr>
                        <a:t> date of their Distribution Task for AMA and </a:t>
                      </a:r>
                      <a:r>
                        <a:rPr lang="en-US" i="1" dirty="0" err="1">
                          <a:latin typeface="Proxima Nova"/>
                          <a:ea typeface="Proxima Nova"/>
                          <a:cs typeface="Proxima Nova"/>
                          <a:sym typeface="Proxima Nova"/>
                        </a:rPr>
                        <a:t>bfdloout</a:t>
                      </a:r>
                      <a:r>
                        <a:rPr lang="en-US" dirty="0">
                          <a:latin typeface="Proxima Nova"/>
                          <a:ea typeface="Proxima Nova"/>
                          <a:cs typeface="Proxima Nova"/>
                          <a:sym typeface="Proxima Nova"/>
                        </a:rPr>
                        <a:t> column in BRIEFF table for Legacy</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268076185"/>
                  </a:ext>
                </a:extLst>
              </a:tr>
              <a:tr h="4841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Font typeface="Arial" panose="020B0604020202020204" pitchFamily="34" charset="0"/>
                        <a:buNone/>
                      </a:pPr>
                      <a:r>
                        <a:rPr lang="en-US">
                          <a:latin typeface="Proxima Nova"/>
                          <a:ea typeface="Proxima Nova"/>
                          <a:cs typeface="Proxima Nova"/>
                          <a:sym typeface="Proxima Nova"/>
                        </a:rPr>
                        <a:t>Repeat Step 4 for every VLJ</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62060757"/>
                  </a:ext>
                </a:extLst>
              </a:tr>
            </a:tbl>
          </a:graphicData>
        </a:graphic>
      </p:graphicFrame>
    </p:spTree>
    <p:extLst>
      <p:ext uri="{BB962C8B-B14F-4D97-AF65-F5344CB8AC3E}">
        <p14:creationId xmlns:p14="http://schemas.microsoft.com/office/powerpoint/2010/main" val="321099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Proportions Algorithm:</a:t>
            </a:r>
            <a:br>
              <a:rPr lang="en"/>
            </a:br>
            <a:r>
              <a:rPr lang="en"/>
              <a:t>Request more cases</a:t>
            </a:r>
            <a:endParaRPr/>
          </a:p>
        </p:txBody>
      </p:sp>
    </p:spTree>
    <p:extLst>
      <p:ext uri="{BB962C8B-B14F-4D97-AF65-F5344CB8AC3E}">
        <p14:creationId xmlns:p14="http://schemas.microsoft.com/office/powerpoint/2010/main" val="194540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Overview</a:t>
            </a:r>
            <a:endParaRPr/>
          </a:p>
        </p:txBody>
      </p:sp>
    </p:spTree>
    <p:extLst>
      <p:ext uri="{BB962C8B-B14F-4D97-AF65-F5344CB8AC3E}">
        <p14:creationId xmlns:p14="http://schemas.microsoft.com/office/powerpoint/2010/main" val="3538584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b="1"/>
              <a:t>Request more cases action by a VLJ Distribution</a:t>
            </a:r>
            <a:endParaRPr b="1"/>
          </a:p>
        </p:txBody>
      </p:sp>
      <p:graphicFrame>
        <p:nvGraphicFramePr>
          <p:cNvPr id="176" name="Google Shape;176;p27"/>
          <p:cNvGraphicFramePr/>
          <p:nvPr>
            <p:extLst>
              <p:ext uri="{D42A27DB-BD31-4B8C-83A1-F6EECF244321}">
                <p14:modId xmlns:p14="http://schemas.microsoft.com/office/powerpoint/2010/main" val="3670827072"/>
              </p:ext>
            </p:extLst>
          </p:nvPr>
        </p:nvGraphicFramePr>
        <p:xfrm>
          <a:off x="628650" y="755650"/>
          <a:ext cx="7978725" cy="4106672"/>
        </p:xfrm>
        <a:graphic>
          <a:graphicData uri="http://schemas.openxmlformats.org/drawingml/2006/table">
            <a:tbl>
              <a:tblPr>
                <a:noFill/>
                <a:tableStyleId>{8B1862C6-1D0D-4344-980C-B2D5E16E70DC}</a:tableStyleId>
              </a:tblPr>
              <a:tblGrid>
                <a:gridCol w="626775">
                  <a:extLst>
                    <a:ext uri="{9D8B030D-6E8A-4147-A177-3AD203B41FA5}">
                      <a16:colId xmlns:a16="http://schemas.microsoft.com/office/drawing/2014/main" val="20000"/>
                    </a:ext>
                  </a:extLst>
                </a:gridCol>
                <a:gridCol w="7351950">
                  <a:extLst>
                    <a:ext uri="{9D8B030D-6E8A-4147-A177-3AD203B41FA5}">
                      <a16:colId xmlns:a16="http://schemas.microsoft.com/office/drawing/2014/main" val="20001"/>
                    </a:ext>
                  </a:extLst>
                </a:gridCol>
              </a:tblGrid>
              <a:tr h="418300">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Step</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682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0</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0">
                          <a:latin typeface="Proxima Nova"/>
                          <a:ea typeface="Proxima Nova"/>
                          <a:cs typeface="Proxima Nova"/>
                          <a:sym typeface="Proxima Nova"/>
                        </a:rPr>
                        <a:t>Calculate </a:t>
                      </a:r>
                      <a:r>
                        <a:rPr lang="en-US" i="0" u="sng">
                          <a:latin typeface="Proxima Nova"/>
                          <a:ea typeface="Proxima Nova"/>
                          <a:cs typeface="Proxima Nova"/>
                          <a:sym typeface="Proxima Nova"/>
                        </a:rPr>
                        <a:t>batch size</a:t>
                      </a:r>
                      <a:r>
                        <a:rPr lang="en-US" i="0" u="none">
                          <a:latin typeface="Proxima Nova"/>
                          <a:ea typeface="Proxima Nova"/>
                          <a:cs typeface="Proxima Nova"/>
                          <a:sym typeface="Proxima Nova"/>
                        </a:rPr>
                        <a:t> for the VLJ.</a:t>
                      </a:r>
                    </a:p>
                    <a:p>
                      <a:pPr marL="0" lvl="0" indent="0" algn="l" rtl="0">
                        <a:lnSpc>
                          <a:spcPct val="115000"/>
                        </a:lnSpc>
                        <a:spcBef>
                          <a:spcPts val="0"/>
                        </a:spcBef>
                        <a:spcAft>
                          <a:spcPts val="0"/>
                        </a:spcAft>
                        <a:buNone/>
                      </a:pPr>
                      <a:r>
                        <a:rPr lang="en-US" i="0" u="none">
                          <a:latin typeface="Proxima Nova"/>
                          <a:ea typeface="Proxima Nova"/>
                          <a:cs typeface="Proxima Nova"/>
                          <a:sym typeface="Proxima Nova"/>
                        </a:rPr>
                        <a:t>This is subtracted from at each </a:t>
                      </a:r>
                      <a:r>
                        <a:rPr lang="en-US" i="0" u="sng">
                          <a:latin typeface="Proxima Nova"/>
                          <a:ea typeface="Proxima Nova"/>
                          <a:cs typeface="Proxima Nova"/>
                          <a:sym typeface="Proxima Nova"/>
                        </a:rPr>
                        <a:t>Distribute</a:t>
                      </a:r>
                      <a:r>
                        <a:rPr lang="en-US" i="0" u="none">
                          <a:latin typeface="Proxima Nova"/>
                          <a:ea typeface="Proxima Nova"/>
                          <a:cs typeface="Proxima Nova"/>
                          <a:sym typeface="Proxima Nova"/>
                        </a:rPr>
                        <a:t> to create a </a:t>
                      </a:r>
                      <a:r>
                        <a:rPr lang="en-US" i="0" u="sng">
                          <a:latin typeface="Proxima Nova"/>
                          <a:ea typeface="Proxima Nova"/>
                          <a:cs typeface="Proxima Nova"/>
                          <a:sym typeface="Proxima Nova"/>
                        </a:rPr>
                        <a:t>remainder</a:t>
                      </a:r>
                      <a:r>
                        <a:rPr lang="en-US" i="0" u="none">
                          <a:latin typeface="Proxima Nova"/>
                          <a:ea typeface="Proxima Nova"/>
                          <a:cs typeface="Proxima Nova"/>
                          <a:sym typeface="Proxima Nova"/>
                        </a:rPr>
                        <a:t>.</a:t>
                      </a:r>
                      <a:endParaRPr lang="en-US" i="0">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2005340206"/>
                  </a:ext>
                </a:extLst>
              </a:tr>
              <a:tr h="4682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If </a:t>
                      </a:r>
                      <a:r>
                        <a:rPr lang="en-US">
                          <a:latin typeface="Proxima Nova"/>
                          <a:ea typeface="Proxima Nova"/>
                          <a:cs typeface="Proxima Nova"/>
                          <a:sym typeface="Proxima Nova"/>
                        </a:rPr>
                        <a:t>the feature toggle </a:t>
                      </a:r>
                      <a:r>
                        <a:rPr lang="en-US" i="1" err="1">
                          <a:latin typeface="Proxima Nova"/>
                          <a:ea typeface="Proxima Nova"/>
                          <a:cs typeface="Proxima Nova"/>
                          <a:sym typeface="Proxima Nova"/>
                        </a:rPr>
                        <a:t>priority_acd</a:t>
                      </a:r>
                      <a:r>
                        <a:rPr lang="en-US" i="1">
                          <a:latin typeface="Proxima Nova"/>
                          <a:ea typeface="Proxima Nova"/>
                          <a:cs typeface="Proxima Nova"/>
                          <a:sym typeface="Proxima Nova"/>
                        </a:rPr>
                        <a:t> </a:t>
                      </a:r>
                      <a:r>
                        <a:rPr lang="en-US" i="0">
                          <a:latin typeface="Proxima Nova"/>
                          <a:ea typeface="Proxima Nova"/>
                          <a:cs typeface="Proxima Nova"/>
                          <a:sym typeface="Proxima Nova"/>
                        </a:rPr>
                        <a:t>is enabled (This is currently enabled in production) then, </a:t>
                      </a:r>
                    </a:p>
                    <a:p>
                      <a:pPr marL="0" lvl="0" indent="0" algn="l" rtl="0">
                        <a:lnSpc>
                          <a:spcPct val="115000"/>
                        </a:lnSpc>
                        <a:spcBef>
                          <a:spcPts val="0"/>
                        </a:spcBef>
                        <a:spcAft>
                          <a:spcPts val="0"/>
                        </a:spcAft>
                        <a:buNone/>
                      </a:pPr>
                      <a:endParaRPr lang="en-US" i="0">
                        <a:latin typeface="Proxima Nova"/>
                        <a:ea typeface="Proxima Nova"/>
                        <a:cs typeface="Proxima Nova"/>
                        <a:sym typeface="Proxima Nova"/>
                      </a:endParaRPr>
                    </a:p>
                    <a:p>
                      <a:pPr marL="0" lvl="0" indent="0" algn="l" rtl="0">
                        <a:lnSpc>
                          <a:spcPct val="115000"/>
                        </a:lnSpc>
                        <a:spcBef>
                          <a:spcPts val="0"/>
                        </a:spcBef>
                        <a:spcAft>
                          <a:spcPts val="0"/>
                        </a:spcAft>
                        <a:buNone/>
                      </a:pPr>
                      <a:r>
                        <a:rPr lang="en-US" i="0" u="sng">
                          <a:latin typeface="Proxima Nova"/>
                          <a:ea typeface="Proxima Nova"/>
                          <a:cs typeface="Proxima Nova"/>
                          <a:sym typeface="Proxima Nova"/>
                        </a:rPr>
                        <a:t>Distribute</a:t>
                      </a:r>
                      <a:r>
                        <a:rPr lang="en-US" i="0">
                          <a:latin typeface="Proxima Nova"/>
                          <a:ea typeface="Proxima Nova"/>
                          <a:cs typeface="Proxima Nova"/>
                          <a:sym typeface="Proxima Nova"/>
                        </a:rPr>
                        <a:t> </a:t>
                      </a:r>
                      <a:r>
                        <a:rPr lang="en-US" i="0" u="sng">
                          <a:latin typeface="Proxima Nova"/>
                          <a:ea typeface="Proxima Nova"/>
                          <a:cs typeface="Proxima Nova"/>
                          <a:sym typeface="Proxima Nova"/>
                        </a:rPr>
                        <a:t>nonpriority</a:t>
                      </a:r>
                      <a:r>
                        <a:rPr lang="en-US" i="0">
                          <a:latin typeface="Proxima Nova"/>
                          <a:ea typeface="Proxima Nova"/>
                          <a:cs typeface="Proxima Nova"/>
                          <a:sym typeface="Proxima Nova"/>
                        </a:rPr>
                        <a:t> legacy cases tied to a judge. </a:t>
                      </a:r>
                    </a:p>
                    <a:p>
                      <a:pPr marL="0" lvl="0" indent="0" algn="l" rtl="0">
                        <a:lnSpc>
                          <a:spcPct val="115000"/>
                        </a:lnSpc>
                        <a:spcBef>
                          <a:spcPts val="0"/>
                        </a:spcBef>
                        <a:spcAft>
                          <a:spcPts val="0"/>
                        </a:spcAft>
                        <a:buNone/>
                      </a:pPr>
                      <a:r>
                        <a:rPr lang="en-US" i="0">
                          <a:latin typeface="Proxima Nova"/>
                          <a:ea typeface="Proxima Nova"/>
                          <a:cs typeface="Proxima Nova"/>
                          <a:sym typeface="Proxima Nova"/>
                        </a:rPr>
                        <a:t>The limit of cases is the minimum value between </a:t>
                      </a:r>
                      <a:r>
                        <a:rPr lang="en-US" i="0" u="sng">
                          <a:latin typeface="Proxima Nova"/>
                          <a:ea typeface="Proxima Nova"/>
                          <a:cs typeface="Proxima Nova"/>
                          <a:sym typeface="Proxima Nova"/>
                        </a:rPr>
                        <a:t>batch size</a:t>
                      </a:r>
                      <a:r>
                        <a:rPr lang="en-US" i="0" u="none">
                          <a:latin typeface="Proxima Nova"/>
                          <a:ea typeface="Proxima Nova"/>
                          <a:cs typeface="Proxima Nova"/>
                          <a:sym typeface="Proxima Nova"/>
                        </a:rPr>
                        <a:t> and number of non-priority cases </a:t>
                      </a:r>
                      <a:r>
                        <a:rPr lang="en-US" i="0" u="sng">
                          <a:latin typeface="Proxima Nova"/>
                          <a:ea typeface="Proxima Nova"/>
                          <a:cs typeface="Proxima Nova"/>
                          <a:sym typeface="Proxima Nova"/>
                        </a:rPr>
                        <a:t>tied to the VLJ</a:t>
                      </a:r>
                      <a:r>
                        <a:rPr lang="en-US" i="0" u="none">
                          <a:latin typeface="Proxima Nova"/>
                          <a:ea typeface="Proxima Nova"/>
                          <a:cs typeface="Proxima Nova"/>
                          <a:sym typeface="Proxima Nova"/>
                        </a:rPr>
                        <a:t> minus 30.</a:t>
                      </a:r>
                      <a:endParaRPr lang="en-US" i="0">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2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u="sng">
                          <a:latin typeface="Proxima Nova"/>
                          <a:ea typeface="Proxima Nova"/>
                          <a:cs typeface="Proxima Nova"/>
                          <a:sym typeface="Proxima Nova"/>
                        </a:rPr>
                        <a:t>Distribute</a:t>
                      </a:r>
                      <a:r>
                        <a:rPr lang="en">
                          <a:latin typeface="Proxima Nova"/>
                          <a:ea typeface="Proxima Nova"/>
                          <a:cs typeface="Proxima Nova"/>
                          <a:sym typeface="Proxima Nova"/>
                        </a:rPr>
                        <a:t> Legacy Docket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tied to a VLJ</a:t>
                      </a:r>
                      <a:r>
                        <a:rPr lang="en">
                          <a:latin typeface="Proxima Nova"/>
                          <a:ea typeface="Proxima Nova"/>
                          <a:cs typeface="Proxima Nova"/>
                          <a:sym typeface="Proxima Nova"/>
                        </a:rPr>
                        <a:t> with limit of the </a:t>
                      </a:r>
                      <a:r>
                        <a:rPr lang="en" u="sng">
                          <a:latin typeface="Proxima Nova"/>
                          <a:ea typeface="Proxima Nova"/>
                          <a:cs typeface="Proxima Nova"/>
                          <a:sym typeface="Proxima Nova"/>
                        </a:rPr>
                        <a:t>remainder</a:t>
                      </a:r>
                      <a:endParaRPr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82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u="sng">
                          <a:latin typeface="Proxima Nova"/>
                          <a:ea typeface="Proxima Nova"/>
                          <a:cs typeface="Proxima Nova"/>
                          <a:sym typeface="Proxima Nova"/>
                        </a:rPr>
                        <a:t>Distribute</a:t>
                      </a:r>
                      <a:r>
                        <a:rPr lang="en-US">
                          <a:latin typeface="Proxima Nova"/>
                          <a:ea typeface="Proxima Nova"/>
                          <a:cs typeface="Proxima Nova"/>
                          <a:sym typeface="Proxima Nova"/>
                        </a:rPr>
                        <a:t> AMA Hearing Docket </a:t>
                      </a:r>
                      <a:r>
                        <a:rPr lang="en-US" u="sng">
                          <a:latin typeface="Proxima Nova"/>
                          <a:ea typeface="Proxima Nova"/>
                          <a:cs typeface="Proxima Nova"/>
                          <a:sym typeface="Proxima Nova"/>
                        </a:rPr>
                        <a:t>priority</a:t>
                      </a:r>
                      <a:r>
                        <a:rPr lang="en-US" u="none">
                          <a:latin typeface="Proxima Nova"/>
                          <a:ea typeface="Proxima Nova"/>
                          <a:cs typeface="Proxima Nova"/>
                          <a:sym typeface="Proxima Nova"/>
                        </a:rPr>
                        <a:t> cases</a:t>
                      </a:r>
                      <a:r>
                        <a:rPr lang="en-US">
                          <a:latin typeface="Proxima Nova"/>
                          <a:ea typeface="Proxima Nova"/>
                          <a:cs typeface="Proxima Nova"/>
                          <a:sym typeface="Proxima Nova"/>
                        </a:rPr>
                        <a:t> that are that </a:t>
                      </a:r>
                      <a:r>
                        <a:rPr lang="en">
                          <a:latin typeface="Proxima Nova"/>
                          <a:ea typeface="Proxima Nova"/>
                          <a:cs typeface="Proxima Nova"/>
                          <a:sym typeface="Proxima Nova"/>
                        </a:rPr>
                        <a:t>are </a:t>
                      </a:r>
                      <a:r>
                        <a:rPr lang="en" u="sng">
                          <a:latin typeface="Proxima Nova"/>
                          <a:ea typeface="Proxima Nova"/>
                          <a:cs typeface="Proxima Nova"/>
                          <a:sym typeface="Proxima Nova"/>
                        </a:rPr>
                        <a:t>tied to a VLJ</a:t>
                      </a:r>
                      <a:r>
                        <a:rPr lang="en">
                          <a:latin typeface="Proxima Nova"/>
                          <a:ea typeface="Proxima Nova"/>
                          <a:cs typeface="Proxima Nova"/>
                          <a:sym typeface="Proxima Nova"/>
                        </a:rPr>
                        <a:t> with limit of the </a:t>
                      </a:r>
                      <a:r>
                        <a:rPr lang="en" u="sng">
                          <a:latin typeface="Proxima Nova"/>
                          <a:ea typeface="Proxima Nova"/>
                          <a:cs typeface="Proxima Nova"/>
                          <a:sym typeface="Proxima Nova"/>
                        </a:rPr>
                        <a:t>remainder</a:t>
                      </a:r>
                      <a:endParaRPr lang="en">
                        <a:latin typeface="Proxima Nova"/>
                        <a:ea typeface="Proxima Nova"/>
                        <a:cs typeface="Proxima Nova"/>
                        <a:sym typeface="Proxima Nova"/>
                      </a:endParaRPr>
                    </a:p>
                    <a:p>
                      <a:pPr marL="285750" lvl="0" indent="-285750" algn="l" rtl="0">
                        <a:lnSpc>
                          <a:spcPct val="115000"/>
                        </a:lnSpc>
                        <a:spcBef>
                          <a:spcPts val="0"/>
                        </a:spcBef>
                        <a:spcAft>
                          <a:spcPts val="0"/>
                        </a:spcAft>
                        <a:buFont typeface="Arial" panose="020B0604020202020204" pitchFamily="34" charset="0"/>
                        <a:buChar char="•"/>
                      </a:pPr>
                      <a:r>
                        <a:rPr lang="en-US">
                          <a:latin typeface="Proxima Nova"/>
                          <a:ea typeface="Proxima Nova"/>
                          <a:cs typeface="Proxima Nova"/>
                          <a:sym typeface="Proxima Nova"/>
                        </a:rPr>
                        <a:t>If a case’s Distribution Task’s </a:t>
                      </a:r>
                      <a:r>
                        <a:rPr lang="en-US" i="1">
                          <a:latin typeface="Proxima Nova"/>
                          <a:ea typeface="Proxima Nova"/>
                          <a:cs typeface="Proxima Nova"/>
                          <a:sym typeface="Proxima Nova"/>
                        </a:rPr>
                        <a:t>assigned_at</a:t>
                      </a:r>
                      <a:r>
                        <a:rPr lang="en-US">
                          <a:latin typeface="Proxima Nova"/>
                          <a:ea typeface="Proxima Nova"/>
                          <a:cs typeface="Proxima Nova"/>
                          <a:sym typeface="Proxima Nova"/>
                        </a:rPr>
                        <a:t> date is less than the lever </a:t>
                      </a:r>
                      <a:r>
                        <a:rPr lang="en-US" i="1">
                          <a:latin typeface="Proxima Nova"/>
                          <a:ea typeface="Proxima Nova"/>
                          <a:cs typeface="Proxima Nova"/>
                          <a:sym typeface="Proxima Nova"/>
                        </a:rPr>
                        <a:t>hearing_case_affinity_days</a:t>
                      </a:r>
                      <a:r>
                        <a:rPr lang="en-US">
                          <a:latin typeface="Proxima Nova"/>
                          <a:ea typeface="Proxima Nova"/>
                          <a:cs typeface="Proxima Nova"/>
                          <a:sym typeface="Proxima Nova"/>
                        </a:rPr>
                        <a:t> ago it falls into this group</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229022393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graphicFrame>
        <p:nvGraphicFramePr>
          <p:cNvPr id="176" name="Google Shape;176;p27"/>
          <p:cNvGraphicFramePr/>
          <p:nvPr>
            <p:extLst>
              <p:ext uri="{D42A27DB-BD31-4B8C-83A1-F6EECF244321}">
                <p14:modId xmlns:p14="http://schemas.microsoft.com/office/powerpoint/2010/main" val="1573172318"/>
              </p:ext>
            </p:extLst>
          </p:nvPr>
        </p:nvGraphicFramePr>
        <p:xfrm>
          <a:off x="628650" y="281178"/>
          <a:ext cx="7978725" cy="4296006"/>
        </p:xfrm>
        <a:graphic>
          <a:graphicData uri="http://schemas.openxmlformats.org/drawingml/2006/table">
            <a:tbl>
              <a:tblPr>
                <a:noFill/>
                <a:tableStyleId>{8B1862C6-1D0D-4344-980C-B2D5E16E70DC}</a:tableStyleId>
              </a:tblPr>
              <a:tblGrid>
                <a:gridCol w="626775">
                  <a:extLst>
                    <a:ext uri="{9D8B030D-6E8A-4147-A177-3AD203B41FA5}">
                      <a16:colId xmlns:a16="http://schemas.microsoft.com/office/drawing/2014/main" val="20000"/>
                    </a:ext>
                  </a:extLst>
                </a:gridCol>
                <a:gridCol w="7351950">
                  <a:extLst>
                    <a:ext uri="{9D8B030D-6E8A-4147-A177-3AD203B41FA5}">
                      <a16:colId xmlns:a16="http://schemas.microsoft.com/office/drawing/2014/main" val="20001"/>
                    </a:ext>
                  </a:extLst>
                </a:gridCol>
              </a:tblGrid>
              <a:tr h="245600">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Step</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682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en-US" u="sng">
                          <a:latin typeface="Proxima Nova"/>
                          <a:ea typeface="Proxima Nova"/>
                          <a:cs typeface="Proxima Nova"/>
                          <a:sym typeface="Proxima Nova"/>
                        </a:rPr>
                        <a:t>Distribute</a:t>
                      </a:r>
                      <a:r>
                        <a:rPr lang="en-US">
                          <a:latin typeface="Proxima Nova"/>
                          <a:ea typeface="Proxima Nova"/>
                          <a:cs typeface="Proxima Nova"/>
                          <a:sym typeface="Proxima Nova"/>
                        </a:rPr>
                        <a:t> Legacy Docket </a:t>
                      </a:r>
                      <a:r>
                        <a:rPr lang="en-US" u="sng">
                          <a:latin typeface="Proxima Nova"/>
                          <a:ea typeface="Proxima Nova"/>
                          <a:cs typeface="Proxima Nova"/>
                          <a:sym typeface="Proxima Nova"/>
                        </a:rPr>
                        <a:t>nonpriority</a:t>
                      </a:r>
                      <a:r>
                        <a:rPr lang="en-US">
                          <a:latin typeface="Proxima Nova"/>
                          <a:ea typeface="Proxima Nova"/>
                          <a:cs typeface="Proxima Nova"/>
                          <a:sym typeface="Proxima Nova"/>
                        </a:rPr>
                        <a:t> cases that are </a:t>
                      </a:r>
                      <a:r>
                        <a:rPr lang="en-US" u="sng">
                          <a:latin typeface="Proxima Nova"/>
                          <a:ea typeface="Proxima Nova"/>
                          <a:cs typeface="Proxima Nova"/>
                          <a:sym typeface="Proxima Nova"/>
                        </a:rPr>
                        <a:t>tied to a VLJ</a:t>
                      </a:r>
                      <a:r>
                        <a:rPr lang="en-US">
                          <a:latin typeface="Proxima Nova"/>
                          <a:ea typeface="Proxima Nova"/>
                          <a:cs typeface="Proxima Nova"/>
                          <a:sym typeface="Proxima Nova"/>
                        </a:rPr>
                        <a:t> with limit of the </a:t>
                      </a:r>
                      <a:r>
                        <a:rPr lang="en-US" u="sng">
                          <a:latin typeface="Proxima Nova"/>
                          <a:ea typeface="Proxima Nova"/>
                          <a:cs typeface="Proxima Nova"/>
                          <a:sym typeface="Proxima Nova"/>
                        </a:rPr>
                        <a:t>remainder</a:t>
                      </a:r>
                    </a:p>
                    <a:p>
                      <a:pPr marL="0" lvl="0" indent="0" algn="l" rtl="0">
                        <a:lnSpc>
                          <a:spcPct val="115000"/>
                        </a:lnSpc>
                        <a:spcBef>
                          <a:spcPts val="0"/>
                        </a:spcBef>
                        <a:spcAft>
                          <a:spcPts val="0"/>
                        </a:spcAft>
                        <a:buFont typeface="Arial" panose="020B0604020202020204" pitchFamily="34" charset="0"/>
                        <a:buNone/>
                      </a:pPr>
                      <a:endParaRPr lang="en-US"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4110138171"/>
                  </a:ext>
                </a:extLst>
              </a:tr>
              <a:tr h="4682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en-US" u="sng">
                          <a:latin typeface="Proxima Nova"/>
                          <a:ea typeface="Proxima Nova"/>
                          <a:cs typeface="Proxima Nova"/>
                          <a:sym typeface="Proxima Nova"/>
                        </a:rPr>
                        <a:t>Distribute</a:t>
                      </a:r>
                      <a:r>
                        <a:rPr lang="en-US">
                          <a:latin typeface="Proxima Nova"/>
                          <a:ea typeface="Proxima Nova"/>
                          <a:cs typeface="Proxima Nova"/>
                          <a:sym typeface="Proxima Nova"/>
                        </a:rPr>
                        <a:t> AMA Hearing Docket </a:t>
                      </a:r>
                      <a:r>
                        <a:rPr lang="en-US" u="sng">
                          <a:latin typeface="Proxima Nova"/>
                          <a:ea typeface="Proxima Nova"/>
                          <a:cs typeface="Proxima Nova"/>
                          <a:sym typeface="Proxima Nova"/>
                        </a:rPr>
                        <a:t>nonpriority</a:t>
                      </a:r>
                      <a:r>
                        <a:rPr lang="en-US" u="none">
                          <a:latin typeface="Proxima Nova"/>
                          <a:ea typeface="Proxima Nova"/>
                          <a:cs typeface="Proxima Nova"/>
                          <a:sym typeface="Proxima Nova"/>
                        </a:rPr>
                        <a:t> cases</a:t>
                      </a:r>
                      <a:r>
                        <a:rPr lang="en-US">
                          <a:latin typeface="Proxima Nova"/>
                          <a:ea typeface="Proxima Nova"/>
                          <a:cs typeface="Proxima Nova"/>
                          <a:sym typeface="Proxima Nova"/>
                        </a:rPr>
                        <a:t> that are that </a:t>
                      </a:r>
                      <a:r>
                        <a:rPr lang="en">
                          <a:latin typeface="Proxima Nova"/>
                          <a:ea typeface="Proxima Nova"/>
                          <a:cs typeface="Proxima Nova"/>
                          <a:sym typeface="Proxima Nova"/>
                        </a:rPr>
                        <a:t>are </a:t>
                      </a:r>
                      <a:r>
                        <a:rPr lang="en" u="sng">
                          <a:latin typeface="Proxima Nova"/>
                          <a:ea typeface="Proxima Nova"/>
                          <a:cs typeface="Proxima Nova"/>
                          <a:sym typeface="Proxima Nova"/>
                        </a:rPr>
                        <a:t>tied to a VLJ</a:t>
                      </a:r>
                      <a:r>
                        <a:rPr lang="en">
                          <a:latin typeface="Proxima Nova"/>
                          <a:ea typeface="Proxima Nova"/>
                          <a:cs typeface="Proxima Nova"/>
                          <a:sym typeface="Proxima Nova"/>
                        </a:rPr>
                        <a:t> with limit of the </a:t>
                      </a:r>
                      <a:r>
                        <a:rPr lang="en" u="sng">
                          <a:latin typeface="Proxima Nova"/>
                          <a:ea typeface="Proxima Nova"/>
                          <a:cs typeface="Proxima Nova"/>
                          <a:sym typeface="Proxima Nova"/>
                        </a:rPr>
                        <a:t>remainder</a:t>
                      </a:r>
                    </a:p>
                    <a:p>
                      <a:pPr marL="285750" marR="0" lvl="0" indent="-28575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a:latin typeface="Proxima Nova"/>
                          <a:ea typeface="Proxima Nova"/>
                          <a:cs typeface="Proxima Nova"/>
                          <a:sym typeface="Proxima Nova"/>
                        </a:rPr>
                        <a:t>If a case’s Distribution Task’s </a:t>
                      </a:r>
                      <a:r>
                        <a:rPr lang="en-US" i="1">
                          <a:latin typeface="Proxima Nova"/>
                          <a:ea typeface="Proxima Nova"/>
                          <a:cs typeface="Proxima Nova"/>
                          <a:sym typeface="Proxima Nova"/>
                        </a:rPr>
                        <a:t>assigned_at</a:t>
                      </a:r>
                      <a:r>
                        <a:rPr lang="en-US">
                          <a:latin typeface="Proxima Nova"/>
                          <a:ea typeface="Proxima Nova"/>
                          <a:cs typeface="Proxima Nova"/>
                          <a:sym typeface="Proxima Nova"/>
                        </a:rPr>
                        <a:t> date is less than the lever </a:t>
                      </a:r>
                      <a:r>
                        <a:rPr lang="en-US" i="1">
                          <a:latin typeface="Proxima Nova"/>
                          <a:ea typeface="Proxima Nova"/>
                          <a:cs typeface="Proxima Nova"/>
                          <a:sym typeface="Proxima Nova"/>
                        </a:rPr>
                        <a:t>hearing_case_affinity_days</a:t>
                      </a:r>
                      <a:r>
                        <a:rPr lang="en-US">
                          <a:latin typeface="Proxima Nova"/>
                          <a:ea typeface="Proxima Nova"/>
                          <a:cs typeface="Proxima Nova"/>
                          <a:sym typeface="Proxima Nova"/>
                        </a:rPr>
                        <a:t> ago it falls into this group</a:t>
                      </a:r>
                      <a:endParaRPr lang="en-US"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643670934"/>
                  </a:ext>
                </a:extLst>
              </a:tr>
              <a:tr h="4682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6</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None/>
                        <a:tabLst/>
                        <a:defRPr/>
                      </a:pPr>
                      <a:r>
                        <a:rPr lang="en-US" u="none">
                          <a:latin typeface="Proxima Nova"/>
                          <a:ea typeface="Proxima Nova"/>
                          <a:cs typeface="Proxima Nova"/>
                          <a:sym typeface="Proxima Nova"/>
                        </a:rPr>
                        <a:t>If </a:t>
                      </a:r>
                      <a:r>
                        <a:rPr lang="en-US" u="sng">
                          <a:latin typeface="Proxima Nova"/>
                          <a:ea typeface="Proxima Nova"/>
                          <a:cs typeface="Proxima Nova"/>
                          <a:sym typeface="Proxima Nova"/>
                        </a:rPr>
                        <a:t>Request Priority Target</a:t>
                      </a:r>
                      <a:r>
                        <a:rPr lang="en-US" u="none">
                          <a:latin typeface="Proxima Nova"/>
                          <a:ea typeface="Proxima Nova"/>
                          <a:cs typeface="Proxima Nova"/>
                          <a:sym typeface="Proxima Nova"/>
                        </a:rPr>
                        <a:t> has not been met yet then,</a:t>
                      </a:r>
                    </a:p>
                    <a:p>
                      <a:pPr marL="342900" marR="0" lvl="0" indent="-342900" algn="l"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u="none">
                          <a:latin typeface="Proxima Nova"/>
                          <a:ea typeface="Proxima Nova"/>
                          <a:cs typeface="Proxima Nova"/>
                          <a:sym typeface="Proxima Nova"/>
                        </a:rPr>
                        <a:t>Calculate remainder of priority capacity by subtracting the VLJs </a:t>
                      </a:r>
                      <a:r>
                        <a:rPr lang="en-US" u="sng">
                          <a:latin typeface="Proxima Nova"/>
                          <a:ea typeface="Proxima Nova"/>
                          <a:cs typeface="Proxima Nova"/>
                          <a:sym typeface="Proxima Nova"/>
                        </a:rPr>
                        <a:t>Request Priority Target</a:t>
                      </a:r>
                      <a:r>
                        <a:rPr lang="en-US" u="none">
                          <a:latin typeface="Proxima Nova"/>
                          <a:ea typeface="Proxima Nova"/>
                          <a:cs typeface="Proxima Nova"/>
                          <a:sym typeface="Proxima Nova"/>
                        </a:rPr>
                        <a:t> from number of </a:t>
                      </a:r>
                      <a:r>
                        <a:rPr lang="en-US" u="sng">
                          <a:latin typeface="Proxima Nova"/>
                          <a:ea typeface="Proxima Nova"/>
                          <a:cs typeface="Proxima Nova"/>
                          <a:sym typeface="Proxima Nova"/>
                        </a:rPr>
                        <a:t>priority</a:t>
                      </a:r>
                      <a:r>
                        <a:rPr lang="en-US" u="none">
                          <a:latin typeface="Proxima Nova"/>
                          <a:ea typeface="Proxima Nova"/>
                          <a:cs typeface="Proxima Nova"/>
                          <a:sym typeface="Proxima Nova"/>
                        </a:rPr>
                        <a:t> cases already distributed to the VLJ.</a:t>
                      </a:r>
                    </a:p>
                    <a:p>
                      <a:pPr marL="342900" marR="0" lvl="0" indent="-342900" algn="l" defTabSz="914400" rtl="0" eaLnBrk="1" fontAlgn="auto" latinLnBrk="0" hangingPunct="1">
                        <a:lnSpc>
                          <a:spcPct val="115000"/>
                        </a:lnSpc>
                        <a:spcBef>
                          <a:spcPts val="0"/>
                        </a:spcBef>
                        <a:spcAft>
                          <a:spcPts val="0"/>
                        </a:spcAft>
                        <a:buClr>
                          <a:srgbClr val="000000"/>
                        </a:buClr>
                        <a:buSzTx/>
                        <a:buFont typeface="+mj-lt"/>
                        <a:buAutoNum type="arabicPeriod"/>
                        <a:tabLst/>
                        <a:defRPr/>
                      </a:pPr>
                      <a:r>
                        <a:rPr lang="en-US" u="sng">
                          <a:latin typeface="Proxima Nova"/>
                          <a:ea typeface="Proxima Nova"/>
                          <a:cs typeface="Proxima Nova"/>
                          <a:sym typeface="Proxima Nova"/>
                        </a:rPr>
                        <a:t>Distribute</a:t>
                      </a:r>
                      <a:r>
                        <a:rPr lang="en-US" u="none">
                          <a:latin typeface="Proxima Nova"/>
                          <a:ea typeface="Proxima Nova"/>
                          <a:cs typeface="Proxima Nova"/>
                          <a:sym typeface="Proxima Nova"/>
                        </a:rPr>
                        <a:t> </a:t>
                      </a:r>
                      <a:r>
                        <a:rPr lang="en-US" u="sng">
                          <a:latin typeface="Proxima Nova"/>
                          <a:ea typeface="Proxima Nova"/>
                          <a:cs typeface="Proxima Nova"/>
                          <a:sym typeface="Proxima Nova"/>
                        </a:rPr>
                        <a:t>priority</a:t>
                      </a:r>
                      <a:r>
                        <a:rPr lang="en-US" u="none">
                          <a:latin typeface="Proxima Nova"/>
                          <a:ea typeface="Proxima Nova"/>
                          <a:cs typeface="Proxima Nova"/>
                          <a:sym typeface="Proxima Nova"/>
                        </a:rPr>
                        <a:t> cases from all dockets with the limit being the remainder of priority capacity</a:t>
                      </a:r>
                      <a:endParaRPr lang="en-US"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221988186"/>
                  </a:ext>
                </a:extLst>
              </a:tr>
              <a:tr h="468250">
                <a:tc>
                  <a:txBody>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7</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Font typeface="Arial" panose="020B0604020202020204" pitchFamily="34" charset="0"/>
                        <a:buNone/>
                      </a:pPr>
                      <a:r>
                        <a:rPr lang="en-US">
                          <a:latin typeface="Proxima Nova"/>
                          <a:ea typeface="Proxima Nova"/>
                          <a:cs typeface="Proxima Nova"/>
                          <a:sym typeface="Proxima Nova"/>
                        </a:rPr>
                        <a:t>Adjust docket proportions based on already distributed </a:t>
                      </a:r>
                      <a:r>
                        <a:rPr lang="en-US" u="sng">
                          <a:latin typeface="Proxima Nova"/>
                          <a:ea typeface="Proxima Nova"/>
                          <a:cs typeface="Proxima Nova"/>
                          <a:sym typeface="Proxima Nova"/>
                        </a:rPr>
                        <a:t>nonpriority</a:t>
                      </a:r>
                      <a:r>
                        <a:rPr lang="en-US" u="none">
                          <a:latin typeface="Proxima Nova"/>
                          <a:ea typeface="Proxima Nova"/>
                          <a:cs typeface="Proxima Nova"/>
                          <a:sym typeface="Proxima Nova"/>
                        </a:rPr>
                        <a:t> from Legacy and Hearing dockets</a:t>
                      </a: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811246035"/>
                  </a:ext>
                </a:extLst>
              </a:tr>
            </a:tbl>
          </a:graphicData>
        </a:graphic>
      </p:graphicFrame>
    </p:spTree>
    <p:extLst>
      <p:ext uri="{BB962C8B-B14F-4D97-AF65-F5344CB8AC3E}">
        <p14:creationId xmlns:p14="http://schemas.microsoft.com/office/powerpoint/2010/main" val="710703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graphicFrame>
        <p:nvGraphicFramePr>
          <p:cNvPr id="176" name="Google Shape;176;p27"/>
          <p:cNvGraphicFramePr/>
          <p:nvPr>
            <p:extLst>
              <p:ext uri="{D42A27DB-BD31-4B8C-83A1-F6EECF244321}">
                <p14:modId xmlns:p14="http://schemas.microsoft.com/office/powerpoint/2010/main" val="1583006311"/>
              </p:ext>
            </p:extLst>
          </p:nvPr>
        </p:nvGraphicFramePr>
        <p:xfrm>
          <a:off x="628650" y="281178"/>
          <a:ext cx="7978725" cy="1328098"/>
        </p:xfrm>
        <a:graphic>
          <a:graphicData uri="http://schemas.openxmlformats.org/drawingml/2006/table">
            <a:tbl>
              <a:tblPr>
                <a:noFill/>
                <a:tableStyleId>{8B1862C6-1D0D-4344-980C-B2D5E16E70DC}</a:tableStyleId>
              </a:tblPr>
              <a:tblGrid>
                <a:gridCol w="626775">
                  <a:extLst>
                    <a:ext uri="{9D8B030D-6E8A-4147-A177-3AD203B41FA5}">
                      <a16:colId xmlns:a16="http://schemas.microsoft.com/office/drawing/2014/main" val="20000"/>
                    </a:ext>
                  </a:extLst>
                </a:gridCol>
                <a:gridCol w="7351950">
                  <a:extLst>
                    <a:ext uri="{9D8B030D-6E8A-4147-A177-3AD203B41FA5}">
                      <a16:colId xmlns:a16="http://schemas.microsoft.com/office/drawing/2014/main" val="20001"/>
                    </a:ext>
                  </a:extLst>
                </a:gridCol>
              </a:tblGrid>
              <a:tr h="418300">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Step</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500" b="1">
                          <a:solidFill>
                            <a:srgbClr val="FFFFFF"/>
                          </a:solidFill>
                          <a:latin typeface="Proxima Nova"/>
                          <a:ea typeface="Proxima Nova"/>
                          <a:cs typeface="Proxima Nova"/>
                          <a:sym typeface="Proxima Nova"/>
                        </a:rPr>
                        <a:t>Description</a:t>
                      </a:r>
                      <a:endParaRPr sz="1500" b="1">
                        <a:solidFill>
                          <a:srgbClr val="FFFFFF"/>
                        </a:solidFill>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468250">
                <a:tc>
                  <a:txBody>
                    <a:bodyPr/>
                    <a:lstStyle/>
                    <a:p>
                      <a:pPr marL="0" lvl="0" indent="0" algn="l" rtl="0">
                        <a:lnSpc>
                          <a:spcPct val="115000"/>
                        </a:lnSpc>
                        <a:spcBef>
                          <a:spcPts val="0"/>
                        </a:spcBef>
                        <a:spcAft>
                          <a:spcPts val="0"/>
                        </a:spcAft>
                        <a:buNone/>
                      </a:pPr>
                      <a:r>
                        <a:rPr lang="en-US">
                          <a:latin typeface="Proxima Nova"/>
                          <a:ea typeface="Proxima Nova"/>
                          <a:cs typeface="Proxima Nova"/>
                          <a:sym typeface="Proxima Nova"/>
                        </a:rPr>
                        <a:t>8</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Font typeface="Arial" panose="020B0604020202020204" pitchFamily="34" charset="0"/>
                        <a:buNone/>
                      </a:pPr>
                      <a:r>
                        <a:rPr lang="en-US" u="sng">
                          <a:latin typeface="Proxima Nova"/>
                          <a:ea typeface="Proxima Nova"/>
                          <a:cs typeface="Proxima Nova"/>
                          <a:sym typeface="Proxima Nova"/>
                        </a:rPr>
                        <a:t>Distribute</a:t>
                      </a:r>
                      <a:r>
                        <a:rPr lang="en-US" u="none">
                          <a:latin typeface="Proxima Nova"/>
                          <a:ea typeface="Proxima Nova"/>
                          <a:cs typeface="Proxima Nova"/>
                          <a:sym typeface="Proxima Nova"/>
                        </a:rPr>
                        <a:t> </a:t>
                      </a:r>
                      <a:r>
                        <a:rPr lang="en-US" u="sng">
                          <a:latin typeface="Proxima Nova"/>
                          <a:ea typeface="Proxima Nova"/>
                          <a:cs typeface="Proxima Nova"/>
                          <a:sym typeface="Proxima Nova"/>
                        </a:rPr>
                        <a:t>nonpriority</a:t>
                      </a:r>
                      <a:r>
                        <a:rPr lang="en-US" u="none">
                          <a:latin typeface="Proxima Nova"/>
                          <a:ea typeface="Proxima Nova"/>
                          <a:cs typeface="Proxima Nova"/>
                          <a:sym typeface="Proxima Nova"/>
                        </a:rPr>
                        <a:t> cases from all dockets according to remaining docket proportions until </a:t>
                      </a:r>
                      <a:r>
                        <a:rPr lang="en-US" u="sng">
                          <a:latin typeface="Proxima Nova"/>
                          <a:ea typeface="Proxima Nova"/>
                          <a:cs typeface="Proxima Nova"/>
                          <a:sym typeface="Proxima Nova"/>
                        </a:rPr>
                        <a:t>remainder</a:t>
                      </a:r>
                      <a:r>
                        <a:rPr lang="en-US" u="none">
                          <a:latin typeface="Proxima Nova"/>
                          <a:ea typeface="Proxima Nova"/>
                          <a:cs typeface="Proxima Nova"/>
                          <a:sym typeface="Proxima Nova"/>
                        </a:rPr>
                        <a:t> is 0 or remaining docket proportions are 0 for each docket</a:t>
                      </a:r>
                    </a:p>
                    <a:p>
                      <a:pPr marL="285750" lvl="0" indent="-285750" algn="l" rtl="0">
                        <a:lnSpc>
                          <a:spcPct val="115000"/>
                        </a:lnSpc>
                        <a:spcBef>
                          <a:spcPts val="0"/>
                        </a:spcBef>
                        <a:spcAft>
                          <a:spcPts val="0"/>
                        </a:spcAft>
                        <a:buFont typeface="Arial" panose="020B0604020202020204" pitchFamily="34" charset="0"/>
                        <a:buChar char="•"/>
                      </a:pPr>
                      <a:endParaRPr lang="en-US" u="sng">
                        <a:latin typeface="Proxima Nova"/>
                        <a:ea typeface="Proxima Nova"/>
                        <a:cs typeface="Proxima Nova"/>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698260855"/>
                  </a:ext>
                </a:extLst>
              </a:tr>
            </a:tbl>
          </a:graphicData>
        </a:graphic>
      </p:graphicFrame>
    </p:spTree>
    <p:extLst>
      <p:ext uri="{BB962C8B-B14F-4D97-AF65-F5344CB8AC3E}">
        <p14:creationId xmlns:p14="http://schemas.microsoft.com/office/powerpoint/2010/main" val="330884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28650" y="281178"/>
            <a:ext cx="7886700" cy="514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b="1"/>
              <a:t>Levers</a:t>
            </a:r>
            <a:endParaRPr b="1"/>
          </a:p>
        </p:txBody>
      </p:sp>
      <p:graphicFrame>
        <p:nvGraphicFramePr>
          <p:cNvPr id="212" name="Google Shape;212;p30"/>
          <p:cNvGraphicFramePr/>
          <p:nvPr>
            <p:extLst>
              <p:ext uri="{D42A27DB-BD31-4B8C-83A1-F6EECF244321}">
                <p14:modId xmlns:p14="http://schemas.microsoft.com/office/powerpoint/2010/main" val="2813701726"/>
              </p:ext>
            </p:extLst>
          </p:nvPr>
        </p:nvGraphicFramePr>
        <p:xfrm>
          <a:off x="628650" y="716532"/>
          <a:ext cx="7563999" cy="2825816"/>
        </p:xfrm>
        <a:graphic>
          <a:graphicData uri="http://schemas.openxmlformats.org/drawingml/2006/table">
            <a:tbl>
              <a:tblPr>
                <a:noFill/>
                <a:tableStyleId>{8B1862C6-1D0D-4344-980C-B2D5E16E70DC}</a:tableStyleId>
              </a:tblPr>
              <a:tblGrid>
                <a:gridCol w="2673100">
                  <a:extLst>
                    <a:ext uri="{9D8B030D-6E8A-4147-A177-3AD203B41FA5}">
                      <a16:colId xmlns:a16="http://schemas.microsoft.com/office/drawing/2014/main" val="20000"/>
                    </a:ext>
                  </a:extLst>
                </a:gridCol>
                <a:gridCol w="1135117">
                  <a:extLst>
                    <a:ext uri="{9D8B030D-6E8A-4147-A177-3AD203B41FA5}">
                      <a16:colId xmlns:a16="http://schemas.microsoft.com/office/drawing/2014/main" val="20001"/>
                    </a:ext>
                  </a:extLst>
                </a:gridCol>
                <a:gridCol w="3755782">
                  <a:extLst>
                    <a:ext uri="{9D8B030D-6E8A-4147-A177-3AD203B41FA5}">
                      <a16:colId xmlns:a16="http://schemas.microsoft.com/office/drawing/2014/main" val="3243770039"/>
                    </a:ext>
                  </a:extLst>
                </a:gridCol>
              </a:tblGrid>
              <a:tr h="418300">
                <a:tc>
                  <a:txBody>
                    <a:bodyPr/>
                    <a:lstStyle/>
                    <a:p>
                      <a:pPr marL="0" lvl="0" indent="0" algn="l" rtl="0">
                        <a:spcBef>
                          <a:spcPts val="0"/>
                        </a:spcBef>
                        <a:spcAft>
                          <a:spcPts val="0"/>
                        </a:spcAft>
                        <a:buNone/>
                      </a:pPr>
                      <a:r>
                        <a:rPr lang="en" sz="1200" b="0">
                          <a:solidFill>
                            <a:srgbClr val="FFFFFF"/>
                          </a:solidFill>
                          <a:latin typeface="Calibri"/>
                          <a:ea typeface="Proxima Nova"/>
                          <a:cs typeface="Calibri"/>
                          <a:sym typeface="Proxima Nova"/>
                        </a:rPr>
                        <a:t>Lever</a:t>
                      </a:r>
                      <a:endParaRPr sz="1200" b="0">
                        <a:solidFill>
                          <a:srgbClr val="FFFFFF"/>
                        </a:solidFill>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 sz="1200" b="0">
                          <a:solidFill>
                            <a:srgbClr val="FFFFFF"/>
                          </a:solidFill>
                          <a:latin typeface="Calibri"/>
                          <a:ea typeface="Proxima Nova"/>
                          <a:cs typeface="Calibri"/>
                          <a:sym typeface="Proxima Nova"/>
                        </a:rPr>
                        <a:t>Current Setting</a:t>
                      </a:r>
                      <a:endParaRPr sz="1200" b="0">
                        <a:solidFill>
                          <a:srgbClr val="FFFFFF"/>
                        </a:solidFill>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75594"/>
                    </a:solidFill>
                  </a:tcPr>
                </a:tc>
                <a:tc>
                  <a:txBody>
                    <a:bodyPr/>
                    <a:lstStyle/>
                    <a:p>
                      <a:pPr marL="0" lvl="0" indent="0" algn="l" rtl="0">
                        <a:spcBef>
                          <a:spcPts val="0"/>
                        </a:spcBef>
                        <a:spcAft>
                          <a:spcPts val="0"/>
                        </a:spcAft>
                        <a:buNone/>
                      </a:pPr>
                      <a:r>
                        <a:rPr lang="en-US" sz="1200" b="0">
                          <a:solidFill>
                            <a:srgbClr val="FFFFFF"/>
                          </a:solidFill>
                          <a:latin typeface="Calibri"/>
                          <a:ea typeface="Proxima Nova"/>
                          <a:cs typeface="Calibri"/>
                          <a:sym typeface="Proxima Nova"/>
                        </a:rPr>
                        <a:t>Description</a:t>
                      </a:r>
                      <a:endParaRPr sz="1200" b="0">
                        <a:solidFill>
                          <a:srgbClr val="FFFFFF"/>
                        </a:solidFill>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75594"/>
                    </a:solidFill>
                  </a:tcPr>
                </a:tc>
                <a:extLst>
                  <a:ext uri="{0D108BD9-81ED-4DB2-BD59-A6C34878D82A}">
                    <a16:rowId xmlns:a16="http://schemas.microsoft.com/office/drawing/2014/main" val="10000"/>
                  </a:ext>
                </a:extLst>
              </a:tr>
              <a:tr h="294860">
                <a:tc>
                  <a:txBody>
                    <a:bodyPr/>
                    <a:lstStyle/>
                    <a:p>
                      <a:pPr marL="0" lvl="0" indent="0" algn="l" rtl="0">
                        <a:lnSpc>
                          <a:spcPct val="115000"/>
                        </a:lnSpc>
                        <a:spcBef>
                          <a:spcPts val="0"/>
                        </a:spcBef>
                        <a:spcAft>
                          <a:spcPts val="0"/>
                        </a:spcAft>
                        <a:buNone/>
                      </a:pPr>
                      <a:r>
                        <a:rPr lang="en-US" sz="1200" b="0" i="0" u="none" strike="noStrike" cap="none" err="1">
                          <a:solidFill>
                            <a:srgbClr val="000000"/>
                          </a:solidFill>
                          <a:effectLst/>
                          <a:latin typeface="Calibri"/>
                          <a:ea typeface="Arial"/>
                          <a:cs typeface="Calibri"/>
                          <a:sym typeface="Arial"/>
                        </a:rPr>
                        <a:t>days_before_goal_due_for_distribution</a:t>
                      </a:r>
                      <a:endParaRPr sz="1200" b="0" err="1">
                        <a:latin typeface="Calibri"/>
                        <a:ea typeface="Proxima Nova"/>
                        <a:cs typeface="Calibri"/>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rPr>
                        <a:t>ignored</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ea typeface="Proxima Nova"/>
                          <a:cs typeface="Calibri"/>
                          <a:sym typeface="Proxima Nova"/>
                        </a:rPr>
                        <a:t>Used to determine when a Direct Review Docket case is ready for distribution</a:t>
                      </a:r>
                      <a:r>
                        <a:rPr lang="en-US" sz="1200" b="0">
                          <a:latin typeface="Calibri"/>
                          <a:ea typeface="Proxima Nova"/>
                          <a:cs typeface="Calibri"/>
                        </a:rPr>
                        <a:t>, when ignored cases are ready for distribution immediately</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402346331"/>
                  </a:ext>
                </a:extLst>
              </a:tr>
              <a:tr h="294860">
                <a:tc>
                  <a:txBody>
                    <a:bodyPr/>
                    <a:lstStyle/>
                    <a:p>
                      <a:r>
                        <a:rPr lang="en-US" sz="1200" b="0" err="1">
                          <a:effectLst/>
                          <a:latin typeface="Calibri"/>
                          <a:cs typeface="Calibri"/>
                        </a:rPr>
                        <a:t>hearing_case_affinity_days</a:t>
                      </a:r>
                    </a:p>
                  </a:txBody>
                  <a:tcPr marL="123825" marR="123825" marT="57150" marB="571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cs typeface="Calibri"/>
                        </a:rPr>
                        <a:t>0</a:t>
                      </a:r>
                      <a:endParaRPr sz="1200" b="0">
                        <a:latin typeface="Calibri"/>
                        <a:cs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b="0">
                          <a:latin typeface="Calibri"/>
                          <a:cs typeface="Calibri"/>
                        </a:rPr>
                        <a:t>How long an AMA Hearing Case is tied to the judge that held the hearing	</a:t>
                      </a:r>
                      <a:endParaRPr sz="1200" b="0">
                        <a:latin typeface="Calibri"/>
                        <a:cs typeface="Calibri"/>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812549384"/>
                  </a:ext>
                </a:extLst>
              </a:tr>
              <a:tr h="294860">
                <a:tc>
                  <a:txBody>
                    <a:bodyPr/>
                    <a:lstStyle/>
                    <a:p>
                      <a:r>
                        <a:rPr lang="en-US" sz="1200" b="0" err="1">
                          <a:effectLst/>
                          <a:latin typeface="Calibri" panose="020F0502020204030204" pitchFamily="34" charset="0"/>
                          <a:cs typeface="Calibri" panose="020F0502020204030204" pitchFamily="34" charset="0"/>
                        </a:rPr>
                        <a:t>maximum_direct_review_proportion</a:t>
                      </a:r>
                      <a:endParaRPr lang="en-US" sz="1200" b="0">
                        <a:effectLst/>
                        <a:latin typeface="Calibri" panose="020F0502020204030204" pitchFamily="34" charset="0"/>
                        <a:cs typeface="Calibri" panose="020F0502020204030204" pitchFamily="34" charset="0"/>
                      </a:endParaRPr>
                    </a:p>
                  </a:txBody>
                  <a:tcPr marL="123825" marR="123825" marT="57150" marB="5715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b="0">
                          <a:latin typeface="Calibri"/>
                          <a:cs typeface="Calibri"/>
                          <a:sym typeface="Proxima Nova"/>
                        </a:rPr>
                        <a:t>0.07</a:t>
                      </a:r>
                      <a:endParaRPr sz="1200" b="0">
                        <a:latin typeface="Calibri"/>
                        <a:cs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0">
                        <a:latin typeface="Calibri" panose="020F0502020204030204" pitchFamily="34" charset="0"/>
                        <a:cs typeface="Calibri" panose="020F0502020204030204" pitchFamily="34" charset="0"/>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799381992"/>
                  </a:ext>
                </a:extLst>
              </a:tr>
              <a:tr h="294860">
                <a:tc>
                  <a:txBody>
                    <a:bodyPr/>
                    <a:lstStyle/>
                    <a:p>
                      <a:pPr marL="0" lvl="0" indent="0" algn="l" rtl="0">
                        <a:lnSpc>
                          <a:spcPct val="115000"/>
                        </a:lnSpc>
                        <a:spcBef>
                          <a:spcPts val="0"/>
                        </a:spcBef>
                        <a:spcAft>
                          <a:spcPts val="0"/>
                        </a:spcAft>
                        <a:buNone/>
                      </a:pPr>
                      <a:r>
                        <a:rPr lang="en-US" sz="1200" b="0" err="1">
                          <a:latin typeface="Calibri" panose="020F0502020204030204" pitchFamily="34" charset="0"/>
                          <a:ea typeface="Proxima Nova"/>
                          <a:cs typeface="Calibri" panose="020F0502020204030204" pitchFamily="34" charset="0"/>
                          <a:sym typeface="Proxima Nova"/>
                        </a:rPr>
                        <a:t>minimum_legacy_proportion</a:t>
                      </a: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b="0">
                          <a:latin typeface="Calibri"/>
                          <a:ea typeface="Proxima Nova"/>
                          <a:cs typeface="Calibri"/>
                          <a:sym typeface="Proxima Nova"/>
                        </a:rPr>
                        <a:t>0.9</a:t>
                      </a:r>
                      <a:endParaRPr sz="1200" b="0">
                        <a:latin typeface="Calibri"/>
                        <a:cs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0">
                        <a:latin typeface="Calibri" panose="020F0502020204030204" pitchFamily="34" charset="0"/>
                        <a:cs typeface="Calibri" panose="020F0502020204030204" pitchFamily="34" charset="0"/>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6892577"/>
                  </a:ext>
                </a:extLst>
              </a:tr>
              <a:tr h="294860">
                <a:tc>
                  <a:txBody>
                    <a:bodyPr/>
                    <a:lstStyle/>
                    <a:p>
                      <a:pPr marL="0" lvl="0" indent="0" algn="l" rtl="0">
                        <a:lnSpc>
                          <a:spcPct val="115000"/>
                        </a:lnSpc>
                        <a:spcBef>
                          <a:spcPts val="0"/>
                        </a:spcBef>
                        <a:spcAft>
                          <a:spcPts val="0"/>
                        </a:spcAft>
                        <a:buNone/>
                      </a:pPr>
                      <a:r>
                        <a:rPr lang="en-US" sz="1200" b="0" err="1">
                          <a:latin typeface="Calibri" panose="020F0502020204030204" pitchFamily="34" charset="0"/>
                          <a:ea typeface="Proxima Nova"/>
                          <a:cs typeface="Calibri" panose="020F0502020204030204" pitchFamily="34" charset="0"/>
                          <a:sym typeface="Proxima Nova"/>
                        </a:rPr>
                        <a:t>nod_adjustment</a:t>
                      </a: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b="0">
                          <a:latin typeface="Calibri"/>
                          <a:ea typeface="Proxima Nova"/>
                          <a:cs typeface="Calibri"/>
                          <a:sym typeface="Proxima Nova"/>
                        </a:rPr>
                        <a:t>0.4</a:t>
                      </a:r>
                      <a:endParaRPr sz="1200" b="0">
                        <a:latin typeface="Calibri"/>
                        <a:ea typeface="Proxima Nova"/>
                        <a:cs typeface="Calibri"/>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b="0">
                        <a:latin typeface="Calibri" panose="020F0502020204030204" pitchFamily="34" charset="0"/>
                        <a:ea typeface="Proxima Nova"/>
                        <a:cs typeface="Calibri" panose="020F0502020204030204" pitchFamily="34" charset="0"/>
                        <a:sym typeface="Proxima Nova"/>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347253051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24"/>
        <p:cNvGrpSpPr/>
        <p:nvPr/>
      </p:nvGrpSpPr>
      <p:grpSpPr>
        <a:xfrm>
          <a:off x="0" y="0"/>
          <a:ext cx="0" cy="0"/>
          <a:chOff x="0" y="0"/>
          <a:chExt cx="0" cy="0"/>
        </a:xfrm>
      </p:grpSpPr>
      <p:sp>
        <p:nvSpPr>
          <p:cNvPr id="225" name="Google Shape;225;p32"/>
          <p:cNvSpPr txBox="1">
            <a:spLocks noGrp="1"/>
          </p:cNvSpPr>
          <p:nvPr>
            <p:ph type="body" idx="1"/>
          </p:nvPr>
        </p:nvSpPr>
        <p:spPr>
          <a:xfrm>
            <a:off x="628650" y="703137"/>
            <a:ext cx="7891200" cy="2964600"/>
          </a:xfrm>
          <a:prstGeom prst="rect">
            <a:avLst/>
          </a:prstGeom>
        </p:spPr>
        <p:txBody>
          <a:bodyPr spcFirstLastPara="1" wrap="square" lIns="91425" tIns="45700" rIns="91425" bIns="45700" anchor="t" anchorCtr="0">
            <a:noAutofit/>
          </a:bodyPr>
          <a:lstStyle/>
          <a:p>
            <a:pPr indent="-355600">
              <a:lnSpc>
                <a:spcPct val="100000"/>
              </a:lnSpc>
              <a:spcBef>
                <a:spcPts val="800"/>
              </a:spcBef>
              <a:buSzPts val="2000"/>
            </a:pPr>
            <a:r>
              <a:rPr lang="en" sz="1200" b="1" err="1"/>
              <a:t>Target_decision_date</a:t>
            </a:r>
            <a:r>
              <a:rPr lang="en" sz="1200" b="1"/>
              <a:t>:</a:t>
            </a:r>
            <a:r>
              <a:rPr lang="en" sz="1200"/>
              <a:t> A Direct Review’s rec</a:t>
            </a:r>
            <a:r>
              <a:rPr lang="en-US" sz="1200" err="1"/>
              <a:t>ei</a:t>
            </a:r>
            <a:r>
              <a:rPr lang="en" sz="1200" err="1"/>
              <a:t>pt</a:t>
            </a:r>
            <a:r>
              <a:rPr lang="en" sz="1200"/>
              <a:t> date plus </a:t>
            </a:r>
            <a:r>
              <a:rPr lang="en-US" sz="1200" i="1" err="1"/>
              <a:t>direct_docket_time_goal</a:t>
            </a:r>
            <a:r>
              <a:rPr lang="en-US" sz="1200" i="1"/>
              <a:t> </a:t>
            </a:r>
            <a:r>
              <a:rPr lang="en-US" sz="1200"/>
              <a:t>number of days.</a:t>
            </a:r>
            <a:endParaRPr lang="en" sz="1200" b="1"/>
          </a:p>
          <a:p>
            <a:pPr lvl="1">
              <a:lnSpc>
                <a:spcPct val="100000"/>
              </a:lnSpc>
              <a:spcBef>
                <a:spcPts val="800"/>
              </a:spcBef>
              <a:buSzPts val="2000"/>
            </a:pPr>
            <a:r>
              <a:rPr lang="en-US" sz="1200"/>
              <a:t> E.g. </a:t>
            </a:r>
            <a:r>
              <a:rPr lang="en-US" sz="1200" i="1" err="1"/>
              <a:t>receipt_date</a:t>
            </a:r>
            <a:r>
              <a:rPr lang="en-US" sz="1200" i="1"/>
              <a:t> </a:t>
            </a:r>
            <a:r>
              <a:rPr lang="en-US" sz="1200"/>
              <a:t>= 9/21/2022, </a:t>
            </a:r>
            <a:r>
              <a:rPr lang="en-US" sz="1200" i="1" err="1"/>
              <a:t>target_decision_date</a:t>
            </a:r>
            <a:r>
              <a:rPr lang="en-US" sz="1200"/>
              <a:t> = 9/21/2023</a:t>
            </a:r>
            <a:endParaRPr lang="en" sz="1200" b="1"/>
          </a:p>
          <a:p>
            <a:pPr indent="-355600">
              <a:lnSpc>
                <a:spcPct val="100000"/>
              </a:lnSpc>
              <a:spcBef>
                <a:spcPts val="800"/>
              </a:spcBef>
              <a:buSzPts val="2000"/>
            </a:pPr>
            <a:r>
              <a:rPr lang="en-US" sz="1200" b="1"/>
              <a:t>Due count: </a:t>
            </a:r>
            <a:r>
              <a:rPr lang="en-US" sz="1200"/>
              <a:t>number of </a:t>
            </a:r>
            <a:r>
              <a:rPr lang="en-US" sz="1200" u="sng"/>
              <a:t>nonpriority</a:t>
            </a:r>
            <a:r>
              <a:rPr lang="en-US" sz="1200"/>
              <a:t> cases in the docket</a:t>
            </a:r>
          </a:p>
          <a:p>
            <a:pPr lvl="1">
              <a:lnSpc>
                <a:spcPct val="100000"/>
              </a:lnSpc>
              <a:spcBef>
                <a:spcPts val="800"/>
              </a:spcBef>
              <a:buSzPts val="2000"/>
            </a:pPr>
            <a:r>
              <a:rPr lang="en-US" sz="1200"/>
              <a:t>If </a:t>
            </a:r>
            <a:r>
              <a:rPr lang="en-US" sz="1200" i="1" err="1"/>
              <a:t>days_before_goal_due_for_distribution</a:t>
            </a:r>
            <a:r>
              <a:rPr lang="en-US" sz="1200"/>
              <a:t> is not ignored, </a:t>
            </a:r>
          </a:p>
          <a:p>
            <a:pPr lvl="2">
              <a:lnSpc>
                <a:spcPct val="100000"/>
              </a:lnSpc>
              <a:spcBef>
                <a:spcPts val="800"/>
              </a:spcBef>
              <a:buSzPts val="2000"/>
            </a:pPr>
            <a:r>
              <a:rPr lang="en-US" sz="1200"/>
              <a:t>value is number of </a:t>
            </a:r>
            <a:r>
              <a:rPr lang="en-US" sz="1200" u="sng"/>
              <a:t>nonpriority</a:t>
            </a:r>
            <a:r>
              <a:rPr lang="en-US" sz="1200"/>
              <a:t> cases whose </a:t>
            </a:r>
            <a:r>
              <a:rPr lang="en-US" sz="1200" i="1" err="1"/>
              <a:t>target_decision_date</a:t>
            </a:r>
            <a:r>
              <a:rPr lang="en-US" sz="1200"/>
              <a:t> is before or equal to </a:t>
            </a:r>
            <a:r>
              <a:rPr lang="en-US" sz="1200" i="1" err="1"/>
              <a:t>days_before_goal_due_for_distribution</a:t>
            </a:r>
            <a:r>
              <a:rPr lang="en-US" sz="1200" i="1"/>
              <a:t> </a:t>
            </a:r>
            <a:r>
              <a:rPr lang="en-US" sz="1200"/>
              <a:t>days</a:t>
            </a:r>
            <a:r>
              <a:rPr lang="en-US" sz="1200" i="1"/>
              <a:t> </a:t>
            </a:r>
            <a:r>
              <a:rPr lang="en-US" sz="1200"/>
              <a:t>from now</a:t>
            </a:r>
          </a:p>
          <a:p>
            <a:pPr lvl="2">
              <a:lnSpc>
                <a:spcPct val="100000"/>
              </a:lnSpc>
              <a:spcBef>
                <a:spcPts val="800"/>
              </a:spcBef>
              <a:buSzPts val="2000"/>
            </a:pPr>
            <a:r>
              <a:rPr lang="en-US" sz="1200"/>
              <a:t>SQL ≈ </a:t>
            </a:r>
            <a:r>
              <a:rPr lang="en-US" sz="1200" i="1"/>
              <a:t>WHERE </a:t>
            </a:r>
            <a:r>
              <a:rPr lang="en-US" sz="1200" i="1" err="1"/>
              <a:t>target_decision_date</a:t>
            </a:r>
            <a:r>
              <a:rPr lang="en-US" sz="1200" i="1"/>
              <a:t> &lt;= </a:t>
            </a:r>
            <a:r>
              <a:rPr lang="en-US" sz="1200" i="1" err="1"/>
              <a:t>days_before_goal_due_for_distribution.days.from_now</a:t>
            </a:r>
            <a:endParaRPr lang="en-US" sz="1200" err="1"/>
          </a:p>
          <a:p>
            <a:pPr indent="-355600">
              <a:lnSpc>
                <a:spcPct val="100000"/>
              </a:lnSpc>
              <a:spcBef>
                <a:spcPts val="800"/>
              </a:spcBef>
              <a:buSzPts val="2000"/>
            </a:pPr>
            <a:r>
              <a:rPr lang="en-US" sz="1200" b="1"/>
              <a:t>Docket margin net of priority: </a:t>
            </a:r>
            <a:r>
              <a:rPr lang="en-US" sz="1200"/>
              <a:t>maximum value between zero and  </a:t>
            </a:r>
            <a:r>
              <a:rPr lang="en-US" sz="1200" u="sng"/>
              <a:t>total batch size</a:t>
            </a:r>
            <a:r>
              <a:rPr lang="en-US" sz="1200"/>
              <a:t> minus priority count from all dockets</a:t>
            </a:r>
          </a:p>
          <a:p>
            <a:pPr indent="-355600">
              <a:lnSpc>
                <a:spcPct val="100000"/>
              </a:lnSpc>
              <a:spcBef>
                <a:spcPts val="800"/>
              </a:spcBef>
              <a:buSzPts val="2000"/>
            </a:pPr>
            <a:r>
              <a:rPr lang="en" sz="1200" b="1"/>
              <a:t>Due direct review: </a:t>
            </a:r>
            <a:r>
              <a:rPr lang="en" sz="1200"/>
              <a:t>Due count divided by </a:t>
            </a:r>
            <a:r>
              <a:rPr lang="en-US" sz="1200"/>
              <a:t>docket margin net of priority</a:t>
            </a:r>
          </a:p>
          <a:p>
            <a:pPr marL="101600" lvl="0" indent="0" algn="l" rtl="0">
              <a:lnSpc>
                <a:spcPct val="100000"/>
              </a:lnSpc>
              <a:spcBef>
                <a:spcPts val="800"/>
              </a:spcBef>
              <a:spcAft>
                <a:spcPts val="0"/>
              </a:spcAft>
              <a:buSzPts val="2000"/>
              <a:buNone/>
            </a:pPr>
            <a:endParaRPr lang="en-US" sz="1400" b="1" i="1"/>
          </a:p>
        </p:txBody>
      </p:sp>
      <p:sp>
        <p:nvSpPr>
          <p:cNvPr id="226" name="Google Shape;226;p32"/>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r>
              <a:rPr lang="en"/>
              <a:t>Direct Review Proportion calculation</a:t>
            </a:r>
            <a:endParaRPr/>
          </a:p>
        </p:txBody>
      </p:sp>
      <p:sp>
        <p:nvSpPr>
          <p:cNvPr id="227" name="Google Shape;227;p32"/>
          <p:cNvSpPr txBox="1"/>
          <p:nvPr/>
        </p:nvSpPr>
        <p:spPr>
          <a:xfrm>
            <a:off x="8137775" y="4699925"/>
            <a:ext cx="820800" cy="36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Lever</a:t>
            </a:r>
            <a:endParaRPr>
              <a:latin typeface="Calibri"/>
              <a:ea typeface="Calibri"/>
              <a:cs typeface="Calibri"/>
              <a:sym typeface="Calibri"/>
            </a:endParaRPr>
          </a:p>
        </p:txBody>
      </p:sp>
      <p:grpSp>
        <p:nvGrpSpPr>
          <p:cNvPr id="228" name="Google Shape;228;p32"/>
          <p:cNvGrpSpPr/>
          <p:nvPr/>
        </p:nvGrpSpPr>
        <p:grpSpPr>
          <a:xfrm>
            <a:off x="799725" y="3805872"/>
            <a:ext cx="5604089" cy="908306"/>
            <a:chOff x="799725" y="3805872"/>
            <a:chExt cx="5604089" cy="908306"/>
          </a:xfrm>
        </p:grpSpPr>
        <p:grpSp>
          <p:nvGrpSpPr>
            <p:cNvPr id="229" name="Google Shape;229;p32"/>
            <p:cNvGrpSpPr/>
            <p:nvPr/>
          </p:nvGrpSpPr>
          <p:grpSpPr>
            <a:xfrm>
              <a:off x="799725" y="3805872"/>
              <a:ext cx="5604089" cy="786000"/>
              <a:chOff x="799725" y="3961747"/>
              <a:chExt cx="5604089" cy="786000"/>
            </a:xfrm>
          </p:grpSpPr>
          <p:sp>
            <p:nvSpPr>
              <p:cNvPr id="230" name="Google Shape;230;p32"/>
              <p:cNvSpPr txBox="1"/>
              <p:nvPr/>
            </p:nvSpPr>
            <p:spPr>
              <a:xfrm>
                <a:off x="799725" y="4033125"/>
                <a:ext cx="1350300" cy="67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Calibri"/>
                    <a:ea typeface="Calibri"/>
                    <a:cs typeface="Calibri"/>
                    <a:sym typeface="Calibri"/>
                  </a:rPr>
                  <a:t>Direct review proportion</a:t>
                </a:r>
                <a:endParaRPr sz="1600">
                  <a:latin typeface="Calibri"/>
                  <a:ea typeface="Calibri"/>
                  <a:cs typeface="Calibri"/>
                  <a:sym typeface="Calibri"/>
                </a:endParaRPr>
              </a:p>
            </p:txBody>
          </p:sp>
          <p:sp>
            <p:nvSpPr>
              <p:cNvPr id="231" name="Google Shape;231;p32"/>
              <p:cNvSpPr/>
              <p:nvPr/>
            </p:nvSpPr>
            <p:spPr>
              <a:xfrm>
                <a:off x="2150019" y="4192424"/>
                <a:ext cx="446700" cy="3603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txBox="1"/>
              <p:nvPr/>
            </p:nvSpPr>
            <p:spPr>
              <a:xfrm>
                <a:off x="3344150" y="4080598"/>
                <a:ext cx="1080300" cy="571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Due Direct Review</a:t>
                </a:r>
                <a:endParaRPr>
                  <a:latin typeface="Calibri"/>
                  <a:ea typeface="Calibri"/>
                  <a:cs typeface="Calibri"/>
                  <a:sym typeface="Calibri"/>
                </a:endParaRPr>
              </a:p>
            </p:txBody>
          </p:sp>
          <p:sp>
            <p:nvSpPr>
              <p:cNvPr id="235" name="Google Shape;235;p32"/>
              <p:cNvSpPr txBox="1"/>
              <p:nvPr/>
            </p:nvSpPr>
            <p:spPr>
              <a:xfrm>
                <a:off x="2495450" y="4086674"/>
                <a:ext cx="8487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libri"/>
                    <a:ea typeface="Calibri"/>
                    <a:cs typeface="Calibri"/>
                    <a:sym typeface="Calibri"/>
                  </a:rPr>
                  <a:t>Min (</a:t>
                </a:r>
                <a:endParaRPr sz="2400">
                  <a:latin typeface="Calibri"/>
                  <a:ea typeface="Calibri"/>
                  <a:cs typeface="Calibri"/>
                  <a:sym typeface="Calibri"/>
                </a:endParaRPr>
              </a:p>
            </p:txBody>
          </p:sp>
          <p:sp>
            <p:nvSpPr>
              <p:cNvPr id="237" name="Google Shape;237;p32"/>
              <p:cNvSpPr txBox="1"/>
              <p:nvPr/>
            </p:nvSpPr>
            <p:spPr>
              <a:xfrm>
                <a:off x="5957114" y="4108024"/>
                <a:ext cx="4467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sp>
            <p:nvSpPr>
              <p:cNvPr id="238" name="Google Shape;238;p32"/>
              <p:cNvSpPr txBox="1"/>
              <p:nvPr/>
            </p:nvSpPr>
            <p:spPr>
              <a:xfrm>
                <a:off x="4627307" y="3961747"/>
                <a:ext cx="1350300" cy="786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Maximum direct review proportion</a:t>
                </a:r>
                <a:endParaRPr>
                  <a:latin typeface="Calibri"/>
                  <a:ea typeface="Calibri"/>
                  <a:cs typeface="Calibri"/>
                  <a:sym typeface="Calibri"/>
                </a:endParaRPr>
              </a:p>
            </p:txBody>
          </p:sp>
        </p:grpSp>
        <p:sp>
          <p:nvSpPr>
            <p:cNvPr id="240" name="Google Shape;240;p32"/>
            <p:cNvSpPr txBox="1"/>
            <p:nvPr/>
          </p:nvSpPr>
          <p:spPr>
            <a:xfrm>
              <a:off x="4280178" y="4142378"/>
              <a:ext cx="4467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3888" y="1664269"/>
            <a:ext cx="7886700" cy="94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Additional Information</a:t>
            </a:r>
            <a:endParaRPr/>
          </a:p>
        </p:txBody>
      </p:sp>
    </p:spTree>
    <p:extLst>
      <p:ext uri="{BB962C8B-B14F-4D97-AF65-F5344CB8AC3E}">
        <p14:creationId xmlns:p14="http://schemas.microsoft.com/office/powerpoint/2010/main" val="902888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body" idx="1"/>
          </p:nvPr>
        </p:nvSpPr>
        <p:spPr>
          <a:xfrm>
            <a:off x="630935" y="1014984"/>
            <a:ext cx="7891200" cy="33675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sz="2000" dirty="0"/>
              <a:t>Code</a:t>
            </a:r>
          </a:p>
          <a:p>
            <a:pPr marL="914400" lvl="1" indent="-355600" algn="l" rtl="0">
              <a:spcBef>
                <a:spcPts val="0"/>
              </a:spcBef>
              <a:spcAft>
                <a:spcPts val="0"/>
              </a:spcAft>
              <a:buSzPts val="2000"/>
              <a:buChar char="⎯"/>
            </a:pPr>
            <a:r>
              <a:rPr lang="en-US" sz="2000" dirty="0">
                <a:hlinkClick r:id="rId3"/>
              </a:rPr>
              <a:t>Push Priority Job</a:t>
            </a:r>
            <a:endParaRPr lang="en-US" sz="2000" dirty="0"/>
          </a:p>
          <a:p>
            <a:pPr marL="914400" lvl="1" indent="-355600" algn="l" rtl="0">
              <a:spcBef>
                <a:spcPts val="0"/>
              </a:spcBef>
              <a:spcAft>
                <a:spcPts val="0"/>
              </a:spcAft>
              <a:buSzPts val="2000"/>
              <a:buChar char="⎯"/>
            </a:pPr>
            <a:r>
              <a:rPr lang="en-US" sz="2000" dirty="0">
                <a:hlinkClick r:id="rId4"/>
              </a:rPr>
              <a:t>Distribution database model</a:t>
            </a:r>
            <a:endParaRPr lang="en-US" sz="2000" dirty="0"/>
          </a:p>
          <a:p>
            <a:pPr marL="914400" lvl="1" indent="-355600" algn="l" rtl="0">
              <a:spcBef>
                <a:spcPts val="0"/>
              </a:spcBef>
              <a:spcAft>
                <a:spcPts val="0"/>
              </a:spcAft>
              <a:buSzPts val="2000"/>
              <a:buChar char="⎯"/>
            </a:pPr>
            <a:r>
              <a:rPr lang="en-US" sz="2000" dirty="0">
                <a:hlinkClick r:id="rId5"/>
              </a:rPr>
              <a:t>Proportions Distribution</a:t>
            </a:r>
            <a:endParaRPr lang="en-US" sz="2000" dirty="0"/>
          </a:p>
          <a:p>
            <a:pPr marL="914400" lvl="1" indent="-355600" algn="l" rtl="0">
              <a:spcBef>
                <a:spcPts val="0"/>
              </a:spcBef>
              <a:spcAft>
                <a:spcPts val="0"/>
              </a:spcAft>
              <a:buSzPts val="2000"/>
              <a:buChar char="⎯"/>
            </a:pPr>
            <a:r>
              <a:rPr lang="en-US" sz="2000" dirty="0">
                <a:hlinkClick r:id="rId6"/>
              </a:rPr>
              <a:t>By Docket Date Distribution</a:t>
            </a:r>
            <a:endParaRPr lang="en-US" sz="2000" dirty="0"/>
          </a:p>
          <a:p>
            <a:pPr marL="457200" lvl="0" indent="-355600" algn="l" rtl="0">
              <a:spcBef>
                <a:spcPts val="0"/>
              </a:spcBef>
              <a:spcAft>
                <a:spcPts val="0"/>
              </a:spcAft>
              <a:buSzPts val="2000"/>
              <a:buChar char="•"/>
            </a:pPr>
            <a:r>
              <a:rPr lang="en-US" sz="2000" dirty="0">
                <a:hlinkClick r:id="rId7"/>
              </a:rPr>
              <a:t>Automatic Case Distribution Wiki</a:t>
            </a:r>
            <a:endParaRPr lang="en-US" sz="2000" dirty="0"/>
          </a:p>
          <a:p>
            <a:pPr lvl="1" indent="-355600">
              <a:spcBef>
                <a:spcPts val="0"/>
              </a:spcBef>
              <a:buSzPts val="2000"/>
              <a:buChar char="•"/>
            </a:pPr>
            <a:r>
              <a:rPr lang="en-US" sz="2000" dirty="0">
                <a:hlinkClick r:id="rId8"/>
              </a:rPr>
              <a:t>Proportions Wiki</a:t>
            </a:r>
            <a:endParaRPr lang="en-US" sz="2000" dirty="0"/>
          </a:p>
          <a:p>
            <a:pPr lvl="1" indent="-355600">
              <a:spcBef>
                <a:spcPts val="0"/>
              </a:spcBef>
              <a:buSzPts val="2000"/>
              <a:buChar char="•"/>
            </a:pPr>
            <a:r>
              <a:rPr lang="en-US" sz="2000" dirty="0">
                <a:hlinkClick r:id="rId9"/>
              </a:rPr>
              <a:t>By Docket Date Wiki</a:t>
            </a:r>
            <a:endParaRPr lang="en-US" sz="2000" dirty="0"/>
          </a:p>
          <a:p>
            <a:pPr indent="-355600">
              <a:spcBef>
                <a:spcPts val="0"/>
              </a:spcBef>
              <a:buSzPts val="2000"/>
            </a:pPr>
            <a:r>
              <a:rPr lang="en-US" sz="2000" dirty="0">
                <a:hlinkClick r:id="rId10"/>
              </a:rPr>
              <a:t>DSVA Slack channel for notifications from Push Priority Job</a:t>
            </a:r>
            <a:endParaRPr lang="en-US" sz="2000" dirty="0"/>
          </a:p>
          <a:p>
            <a:pPr lvl="1" indent="-355600">
              <a:spcBef>
                <a:spcPts val="0"/>
              </a:spcBef>
              <a:buSzPts val="2000"/>
            </a:pPr>
            <a:endParaRPr lang="en-US" sz="2000" dirty="0"/>
          </a:p>
          <a:p>
            <a:pPr marL="0" lvl="0" indent="0" algn="l" rtl="0">
              <a:spcBef>
                <a:spcPts val="1000"/>
              </a:spcBef>
              <a:spcAft>
                <a:spcPts val="0"/>
              </a:spcAft>
              <a:buNone/>
            </a:pPr>
            <a:endParaRPr lang="en-US" sz="2000" dirty="0"/>
          </a:p>
        </p:txBody>
      </p:sp>
      <p:sp>
        <p:nvSpPr>
          <p:cNvPr id="273" name="Google Shape;273;p35"/>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References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body" idx="1"/>
          </p:nvPr>
        </p:nvSpPr>
        <p:spPr>
          <a:xfrm>
            <a:off x="630935" y="1014984"/>
            <a:ext cx="7891200" cy="3367500"/>
          </a:xfrm>
          <a:prstGeom prst="rect">
            <a:avLst/>
          </a:prstGeom>
        </p:spPr>
        <p:txBody>
          <a:bodyPr spcFirstLastPara="1" wrap="square" lIns="91425" tIns="45700" rIns="91425" bIns="45700" anchor="t" anchorCtr="0">
            <a:noAutofit/>
          </a:bodyPr>
          <a:lstStyle/>
          <a:p>
            <a:pPr marL="0" indent="0">
              <a:buNone/>
            </a:pPr>
            <a:r>
              <a:rPr lang="en-US" sz="2000"/>
              <a:t>When a Veterans Law Judge requests cases that are ready for a decision, those cases are drawn from the Board's various dockets according to a set of rules. Prior to the implementation of the Appeals Modernization Act in February 2019, there was only a single docket, and the distribution of cases could be done by hand. With AMA in place, there are now four dockets, and the rules for distribution have reached a level of complexity that this task now must be automated using algorithms.</a:t>
            </a:r>
          </a:p>
          <a:p>
            <a:pPr marL="0" indent="0">
              <a:buNone/>
            </a:pPr>
            <a:br>
              <a:rPr lang="en-US" sz="2000"/>
            </a:br>
            <a:endParaRPr lang="en-US" sz="2000"/>
          </a:p>
          <a:p>
            <a:pPr marL="0" lvl="0" indent="0" algn="l" rtl="0">
              <a:spcBef>
                <a:spcPts val="1000"/>
              </a:spcBef>
              <a:spcAft>
                <a:spcPts val="0"/>
              </a:spcAft>
              <a:buNone/>
            </a:pPr>
            <a:r>
              <a:rPr lang="en-US" sz="2000"/>
              <a:t>These are those algorithms.</a:t>
            </a:r>
            <a:endParaRPr sz="2000"/>
          </a:p>
        </p:txBody>
      </p:sp>
      <p:sp>
        <p:nvSpPr>
          <p:cNvPr id="137" name="Google Shape;137;p21"/>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body" idx="1"/>
          </p:nvPr>
        </p:nvSpPr>
        <p:spPr>
          <a:xfrm>
            <a:off x="628650" y="795678"/>
            <a:ext cx="7891200" cy="33675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 sz="2000" b="1"/>
              <a:t>Priority case:</a:t>
            </a:r>
            <a:r>
              <a:rPr lang="en" sz="2000"/>
              <a:t> A case is considered a priority if it is:</a:t>
            </a:r>
            <a:endParaRPr sz="2000"/>
          </a:p>
          <a:p>
            <a:pPr marL="914400" lvl="1" indent="-355600" algn="l" rtl="0">
              <a:spcBef>
                <a:spcPts val="0"/>
              </a:spcBef>
              <a:spcAft>
                <a:spcPts val="0"/>
              </a:spcAft>
              <a:buSzPts val="2000"/>
              <a:buChar char="⎯"/>
            </a:pPr>
            <a:r>
              <a:rPr lang="en" sz="2000"/>
              <a:t>AOD</a:t>
            </a:r>
            <a:endParaRPr sz="2000"/>
          </a:p>
          <a:p>
            <a:pPr marL="914400" lvl="1" indent="-355600" algn="l" rtl="0">
              <a:spcBef>
                <a:spcPts val="0"/>
              </a:spcBef>
              <a:spcAft>
                <a:spcPts val="0"/>
              </a:spcAft>
              <a:buSzPts val="2000"/>
              <a:buChar char="⎯"/>
            </a:pPr>
            <a:r>
              <a:rPr lang="en" sz="2000"/>
              <a:t>post-CAVC</a:t>
            </a:r>
            <a:endParaRPr sz="2000"/>
          </a:p>
          <a:p>
            <a:pPr marL="457200" lvl="0" indent="-355600" algn="l" rtl="0">
              <a:spcBef>
                <a:spcPts val="0"/>
              </a:spcBef>
              <a:spcAft>
                <a:spcPts val="0"/>
              </a:spcAft>
              <a:buSzPts val="2000"/>
              <a:buChar char="•"/>
            </a:pPr>
            <a:r>
              <a:rPr lang="en" sz="2000" b="1"/>
              <a:t>Nonpriority case:</a:t>
            </a:r>
            <a:r>
              <a:rPr lang="en" sz="2000"/>
              <a:t> Any case that does not fall under </a:t>
            </a:r>
            <a:r>
              <a:rPr lang="en" sz="2000" u="sng"/>
              <a:t>priority</a:t>
            </a:r>
            <a:endParaRPr lang="en" sz="2000" b="1"/>
          </a:p>
          <a:p>
            <a:pPr marL="457200" lvl="0" indent="-355600" algn="l" rtl="0">
              <a:spcBef>
                <a:spcPts val="0"/>
              </a:spcBef>
              <a:spcAft>
                <a:spcPts val="0"/>
              </a:spcAft>
              <a:buSzPts val="2000"/>
              <a:buChar char="•"/>
            </a:pPr>
            <a:r>
              <a:rPr lang="en" sz="2000" b="1"/>
              <a:t>Tied to a judge: </a:t>
            </a:r>
            <a:r>
              <a:rPr lang="en" sz="2000"/>
              <a:t>A case is considered “tied to a judge” if there is a specific judge who must receive it.</a:t>
            </a:r>
            <a:endParaRPr sz="2000"/>
          </a:p>
          <a:p>
            <a:pPr marL="914400" lvl="1" indent="-355600" algn="l" rtl="0">
              <a:spcBef>
                <a:spcPts val="0"/>
              </a:spcBef>
              <a:spcAft>
                <a:spcPts val="0"/>
              </a:spcAft>
              <a:buSzPts val="2000"/>
              <a:buChar char="⎯"/>
            </a:pPr>
            <a:r>
              <a:rPr lang="en" sz="2000"/>
              <a:t>A legacy case with a hearing must be decided by the same judge who held the hearing</a:t>
            </a:r>
            <a:endParaRPr sz="2000"/>
          </a:p>
          <a:p>
            <a:pPr marL="914400" lvl="1" indent="-355600" algn="l" rtl="0">
              <a:spcBef>
                <a:spcPts val="0"/>
              </a:spcBef>
              <a:spcAft>
                <a:spcPts val="0"/>
              </a:spcAft>
              <a:buSzPts val="2000"/>
              <a:buChar char="⎯"/>
            </a:pPr>
            <a:r>
              <a:rPr lang="en" sz="2000"/>
              <a:t>Hearing Docket cases with held hearing assigned to a judge where the Distribution Task </a:t>
            </a:r>
            <a:r>
              <a:rPr lang="en" sz="2000" i="1" err="1"/>
              <a:t>assigned_at</a:t>
            </a:r>
            <a:r>
              <a:rPr lang="en" sz="2000"/>
              <a:t> date is less than </a:t>
            </a:r>
            <a:r>
              <a:rPr lang="en" sz="2000" i="1" err="1"/>
              <a:t>hearing_case_affinity_days</a:t>
            </a:r>
            <a:r>
              <a:rPr lang="en" sz="2000"/>
              <a:t> ago</a:t>
            </a:r>
          </a:p>
          <a:p>
            <a:pPr lvl="1" indent="-355600">
              <a:spcBef>
                <a:spcPts val="0"/>
              </a:spcBef>
              <a:buSzPts val="2000"/>
            </a:pPr>
            <a:r>
              <a:rPr lang="en-US" sz="2000"/>
              <a:t>Is sometimes referred to as </a:t>
            </a:r>
            <a:r>
              <a:rPr lang="en-US" sz="2000" err="1"/>
              <a:t>not_genpop</a:t>
            </a:r>
            <a:r>
              <a:rPr lang="en-US" sz="2000"/>
              <a:t> or </a:t>
            </a:r>
            <a:r>
              <a:rPr lang="en-US" sz="2000" err="1"/>
              <a:t>non_genpop</a:t>
            </a: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p:txBody>
      </p:sp>
      <p:sp>
        <p:nvSpPr>
          <p:cNvPr id="143" name="Google Shape;143;p22"/>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Definitions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body" idx="1"/>
          </p:nvPr>
        </p:nvSpPr>
        <p:spPr>
          <a:xfrm>
            <a:off x="630935" y="1014984"/>
            <a:ext cx="7891200" cy="3367500"/>
          </a:xfrm>
          <a:prstGeom prst="rect">
            <a:avLst/>
          </a:prstGeom>
        </p:spPr>
        <p:txBody>
          <a:bodyPr spcFirstLastPara="1" wrap="square" lIns="91425" tIns="45700" rIns="91425" bIns="45700" anchor="t" anchorCtr="0">
            <a:noAutofit/>
          </a:bodyPr>
          <a:lstStyle/>
          <a:p>
            <a:pPr indent="-355600">
              <a:spcBef>
                <a:spcPts val="0"/>
              </a:spcBef>
              <a:buSzPts val="2000"/>
            </a:pPr>
            <a:r>
              <a:rPr lang="en-US" sz="2000" b="1"/>
              <a:t>General population </a:t>
            </a:r>
            <a:r>
              <a:rPr lang="en-US" sz="2000"/>
              <a:t>(genpop): A case that is not tied to a judge (can be distributed to anyone)</a:t>
            </a:r>
          </a:p>
          <a:p>
            <a:pPr marL="457200" lvl="0" indent="-355600" algn="l" rtl="0">
              <a:spcBef>
                <a:spcPts val="0"/>
              </a:spcBef>
              <a:spcAft>
                <a:spcPts val="0"/>
              </a:spcAft>
              <a:buSzPts val="2000"/>
              <a:buChar char="•"/>
            </a:pPr>
            <a:r>
              <a:rPr lang="en" sz="2000" b="1"/>
              <a:t>Ready to be distributed</a:t>
            </a:r>
            <a:r>
              <a:rPr lang="en" sz="2000"/>
              <a:t>: </a:t>
            </a:r>
            <a:r>
              <a:rPr lang="en" sz="2000">
                <a:solidFill>
                  <a:schemeClr val="dk1"/>
                </a:solidFill>
              </a:rPr>
              <a:t>A case where all tasks that must be completed before a decision is written have been completed</a:t>
            </a:r>
          </a:p>
          <a:p>
            <a:pPr lvl="1" indent="-355600">
              <a:spcBef>
                <a:spcPts val="0"/>
              </a:spcBef>
              <a:buSzPts val="2000"/>
              <a:buChar char="•"/>
            </a:pPr>
            <a:r>
              <a:rPr lang="en-US" sz="2000"/>
              <a:t>Mainly looks to see if the case's Distribution Task has a status of assigned</a:t>
            </a:r>
          </a:p>
          <a:p>
            <a:pPr lvl="1" indent="-355600">
              <a:spcBef>
                <a:spcPts val="0"/>
              </a:spcBef>
              <a:buSzPts val="2000"/>
              <a:buChar char="•"/>
            </a:pPr>
            <a:r>
              <a:rPr lang="en-US" sz="2000"/>
              <a:t>Direct Review docket are distributed based on the Board's 365-day timeliness goal. Using the two levers:</a:t>
            </a:r>
            <a:endParaRPr lang="en-US"/>
          </a:p>
          <a:p>
            <a:pPr lvl="2" indent="-355600">
              <a:spcBef>
                <a:spcPts val="0"/>
              </a:spcBef>
              <a:buSzPts val="2000"/>
            </a:pPr>
            <a:r>
              <a:rPr lang="en-US" sz="2000" i="1"/>
              <a:t>days_before_goal_due_for_distribution </a:t>
            </a:r>
          </a:p>
          <a:p>
            <a:pPr lvl="2" indent="-355600">
              <a:spcBef>
                <a:spcPts val="0"/>
              </a:spcBef>
              <a:buSzPts val="2000"/>
            </a:pPr>
            <a:r>
              <a:rPr lang="en-US" sz="2000" i="1"/>
              <a:t>direct_docket_time_goal</a:t>
            </a:r>
          </a:p>
          <a:p>
            <a:pPr indent="-355600">
              <a:spcBef>
                <a:spcPts val="0"/>
              </a:spcBef>
              <a:buSzPts val="2000"/>
            </a:pPr>
            <a:r>
              <a:rPr lang="en-US" sz="2000" b="1"/>
              <a:t>Distribute:</a:t>
            </a:r>
            <a:r>
              <a:rPr lang="en-US" sz="2000"/>
              <a:t> Make database changes so that cases will show up on the VLJ’s Assign Cases page</a:t>
            </a:r>
          </a:p>
          <a:p>
            <a:pPr lvl="2" indent="-355600">
              <a:spcBef>
                <a:spcPts val="0"/>
              </a:spcBef>
              <a:buSzPts val="2000"/>
            </a:pPr>
            <a:endParaRPr lang="en-US" sz="2000" i="1"/>
          </a:p>
        </p:txBody>
      </p:sp>
      <p:sp>
        <p:nvSpPr>
          <p:cNvPr id="143" name="Google Shape;143;p22"/>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Definitions</a:t>
            </a:r>
            <a:endParaRPr/>
          </a:p>
        </p:txBody>
      </p:sp>
    </p:spTree>
    <p:extLst>
      <p:ext uri="{BB962C8B-B14F-4D97-AF65-F5344CB8AC3E}">
        <p14:creationId xmlns:p14="http://schemas.microsoft.com/office/powerpoint/2010/main" val="342545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body" idx="1"/>
          </p:nvPr>
        </p:nvSpPr>
        <p:spPr>
          <a:xfrm>
            <a:off x="630935" y="1014984"/>
            <a:ext cx="7891200" cy="3367500"/>
          </a:xfrm>
          <a:prstGeom prst="rect">
            <a:avLst/>
          </a:prstGeom>
        </p:spPr>
        <p:txBody>
          <a:bodyPr spcFirstLastPara="1" wrap="square" lIns="91425" tIns="45700" rIns="91425" bIns="45700" anchor="t" anchorCtr="0">
            <a:noAutofit/>
          </a:bodyPr>
          <a:lstStyle/>
          <a:p>
            <a:pPr indent="-355600">
              <a:spcBef>
                <a:spcPts val="0"/>
              </a:spcBef>
              <a:buSzPts val="2000"/>
            </a:pPr>
            <a:r>
              <a:rPr lang="en-US" sz="2000" b="1" dirty="0"/>
              <a:t>Request: </a:t>
            </a:r>
            <a:r>
              <a:rPr lang="en-US" sz="2000" dirty="0"/>
              <a:t>This is the “Request more cases” by a VLJ on the Assign Cases page action</a:t>
            </a:r>
          </a:p>
          <a:p>
            <a:pPr indent="-355600">
              <a:spcBef>
                <a:spcPts val="0"/>
              </a:spcBef>
              <a:buSzPts val="2000"/>
            </a:pPr>
            <a:r>
              <a:rPr lang="en-US" sz="2000" b="1" dirty="0"/>
              <a:t>Push, Push Priority, Priority Push: </a:t>
            </a:r>
            <a:r>
              <a:rPr lang="en-US" sz="2000" dirty="0"/>
              <a:t>This is referencing the Push Priority Appeals to VLJs scheduled job</a:t>
            </a:r>
            <a:endParaRPr lang="en-US" sz="2000" b="1" dirty="0"/>
          </a:p>
          <a:p>
            <a:pPr marL="457200" lvl="0" indent="-355600" algn="l" rtl="0">
              <a:spcBef>
                <a:spcPts val="0"/>
              </a:spcBef>
              <a:spcAft>
                <a:spcPts val="0"/>
              </a:spcAft>
              <a:buSzPts val="2000"/>
              <a:buChar char="•"/>
            </a:pPr>
            <a:r>
              <a:rPr lang="en-US" sz="2000" b="1" dirty="0"/>
              <a:t>Distribution Task: </a:t>
            </a:r>
            <a:r>
              <a:rPr lang="en-US" sz="2000" dirty="0">
                <a:hlinkClick r:id="rId3"/>
              </a:rPr>
              <a:t>https://department-of-veterans-affairs.github.io/caseflow/task_trees/trees/task_descr/DistributionTask_Organization.html</a:t>
            </a:r>
            <a:r>
              <a:rPr lang="en-US" sz="2000" dirty="0"/>
              <a:t> </a:t>
            </a:r>
          </a:p>
          <a:p>
            <a:pPr marL="457200" lvl="0" indent="-355600" algn="l" rtl="0">
              <a:spcBef>
                <a:spcPts val="0"/>
              </a:spcBef>
              <a:spcAft>
                <a:spcPts val="0"/>
              </a:spcAft>
              <a:buSzPts val="2000"/>
              <a:buChar char="•"/>
            </a:pPr>
            <a:r>
              <a:rPr lang="en-US" sz="2000" b="1" dirty="0"/>
              <a:t>Remainder:</a:t>
            </a:r>
            <a:r>
              <a:rPr lang="en-US" sz="2000" dirty="0"/>
              <a:t> </a:t>
            </a:r>
            <a:r>
              <a:rPr lang="en-US" sz="2000" u="sng" dirty="0"/>
              <a:t>batch size</a:t>
            </a:r>
            <a:r>
              <a:rPr lang="en-US" sz="2000" dirty="0"/>
              <a:t> minus number of cases during a </a:t>
            </a:r>
            <a:r>
              <a:rPr lang="en-US" sz="2000" u="sng" dirty="0"/>
              <a:t>distribute</a:t>
            </a:r>
            <a:endParaRPr lang="en-US" sz="2000" b="1" u="sng" dirty="0"/>
          </a:p>
          <a:p>
            <a:pPr marL="457200" lvl="0" indent="-355600" algn="l" rtl="0">
              <a:spcBef>
                <a:spcPts val="0"/>
              </a:spcBef>
              <a:spcAft>
                <a:spcPts val="0"/>
              </a:spcAft>
              <a:buSzPts val="2000"/>
              <a:buChar char="•"/>
            </a:pPr>
            <a:r>
              <a:rPr lang="en-US" sz="2000" b="1" dirty="0"/>
              <a:t>Dockets: </a:t>
            </a:r>
            <a:r>
              <a:rPr lang="en-US" sz="2000" dirty="0"/>
              <a:t>Legacy, Direct Review, Evidence Submission, Hearing</a:t>
            </a:r>
          </a:p>
          <a:p>
            <a:pPr marL="457200" lvl="0" indent="-355600" algn="l" rtl="0">
              <a:spcBef>
                <a:spcPts val="0"/>
              </a:spcBef>
              <a:spcAft>
                <a:spcPts val="0"/>
              </a:spcAft>
              <a:buSzPts val="2000"/>
              <a:buChar char="•"/>
            </a:pPr>
            <a:r>
              <a:rPr lang="en-US" sz="2000" b="1" dirty="0"/>
              <a:t>Distributions: </a:t>
            </a:r>
            <a:r>
              <a:rPr lang="en-US" sz="2000" dirty="0"/>
              <a:t>This is referencing the Distributions table or records within the table</a:t>
            </a:r>
            <a:endParaRPr lang="en-US" sz="2000" b="1" dirty="0"/>
          </a:p>
          <a:p>
            <a:pPr marL="101600" lvl="0" indent="0" algn="l" rtl="0">
              <a:spcBef>
                <a:spcPts val="0"/>
              </a:spcBef>
              <a:spcAft>
                <a:spcPts val="0"/>
              </a:spcAft>
              <a:buSzPts val="2000"/>
              <a:buNone/>
            </a:pPr>
            <a:endParaRPr sz="2000" dirty="0"/>
          </a:p>
          <a:p>
            <a:pPr marL="0" lvl="0" indent="0" algn="l" rtl="0">
              <a:spcBef>
                <a:spcPts val="1000"/>
              </a:spcBef>
              <a:spcAft>
                <a:spcPts val="0"/>
              </a:spcAft>
              <a:buNone/>
            </a:pPr>
            <a:endParaRPr sz="2000" dirty="0"/>
          </a:p>
        </p:txBody>
      </p:sp>
      <p:sp>
        <p:nvSpPr>
          <p:cNvPr id="143" name="Google Shape;143;p22"/>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Definitions</a:t>
            </a:r>
            <a:endParaRPr/>
          </a:p>
        </p:txBody>
      </p:sp>
    </p:spTree>
    <p:extLst>
      <p:ext uri="{BB962C8B-B14F-4D97-AF65-F5344CB8AC3E}">
        <p14:creationId xmlns:p14="http://schemas.microsoft.com/office/powerpoint/2010/main" val="176486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body" idx="1"/>
          </p:nvPr>
        </p:nvSpPr>
        <p:spPr>
          <a:xfrm>
            <a:off x="628650" y="708683"/>
            <a:ext cx="7891200" cy="33675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Char char="•"/>
            </a:pPr>
            <a:r>
              <a:rPr lang="en" sz="2000" b="1" dirty="0"/>
              <a:t>Batch size:</a:t>
            </a:r>
            <a:r>
              <a:rPr lang="en" sz="2000" dirty="0"/>
              <a:t> The number of cases the judge receives when they order cases</a:t>
            </a:r>
            <a:endParaRPr sz="2000" dirty="0"/>
          </a:p>
          <a:p>
            <a:pPr marL="914400" lvl="1" indent="-355600" algn="l" rtl="0">
              <a:lnSpc>
                <a:spcPct val="100000"/>
              </a:lnSpc>
              <a:spcBef>
                <a:spcPts val="1000"/>
              </a:spcBef>
              <a:spcAft>
                <a:spcPts val="0"/>
              </a:spcAft>
              <a:buSzPts val="2000"/>
              <a:buChar char="⎯"/>
            </a:pPr>
            <a:r>
              <a:rPr lang="en" sz="2000" dirty="0"/>
              <a:t>Number of Attorneys X </a:t>
            </a:r>
            <a:r>
              <a:rPr lang="en" sz="2000" u="sng" dirty="0"/>
              <a:t>3</a:t>
            </a:r>
            <a:endParaRPr sz="2000" dirty="0"/>
          </a:p>
          <a:p>
            <a:pPr marL="457200" lvl="0" indent="-355600" algn="l" rtl="0">
              <a:lnSpc>
                <a:spcPct val="100000"/>
              </a:lnSpc>
              <a:spcBef>
                <a:spcPts val="1000"/>
              </a:spcBef>
              <a:spcAft>
                <a:spcPts val="0"/>
              </a:spcAft>
              <a:buSzPts val="2000"/>
              <a:buChar char="•"/>
            </a:pPr>
            <a:r>
              <a:rPr lang="en" sz="2000" b="1" dirty="0"/>
              <a:t>Total Batch Size: </a:t>
            </a:r>
            <a:r>
              <a:rPr lang="en" sz="2000" dirty="0"/>
              <a:t>If every judge tried to distribute cases at the same time, this is the maximum number of cases we need to distribute</a:t>
            </a:r>
            <a:endParaRPr sz="2000" dirty="0"/>
          </a:p>
          <a:p>
            <a:pPr marL="914400" lvl="1" indent="-355600" algn="l" rtl="0">
              <a:lnSpc>
                <a:spcPct val="100000"/>
              </a:lnSpc>
              <a:spcBef>
                <a:spcPts val="1000"/>
              </a:spcBef>
              <a:spcAft>
                <a:spcPts val="0"/>
              </a:spcAft>
              <a:buSzPts val="2000"/>
              <a:buChar char="⎯"/>
            </a:pPr>
            <a:r>
              <a:rPr lang="en" sz="2000" dirty="0"/>
              <a:t>Total number of Attorneys X </a:t>
            </a:r>
            <a:r>
              <a:rPr lang="en" sz="2000" u="sng" dirty="0"/>
              <a:t>3</a:t>
            </a:r>
            <a:endParaRPr sz="2000" dirty="0"/>
          </a:p>
          <a:p>
            <a:pPr marL="0" lvl="0" indent="0" algn="l" rtl="0">
              <a:lnSpc>
                <a:spcPct val="100000"/>
              </a:lnSpc>
              <a:spcBef>
                <a:spcPts val="1000"/>
              </a:spcBef>
              <a:spcAft>
                <a:spcPts val="0"/>
              </a:spcAft>
              <a:buNone/>
            </a:pPr>
            <a:endParaRPr lang="en-US" sz="2000" dirty="0"/>
          </a:p>
          <a:p>
            <a:pPr marL="0" lvl="0" indent="0" algn="l" rtl="0">
              <a:lnSpc>
                <a:spcPct val="100000"/>
              </a:lnSpc>
              <a:spcBef>
                <a:spcPts val="1000"/>
              </a:spcBef>
              <a:spcAft>
                <a:spcPts val="0"/>
              </a:spcAft>
              <a:buNone/>
            </a:pPr>
            <a:endParaRPr sz="2000" dirty="0"/>
          </a:p>
          <a:p>
            <a:pPr marL="0" lvl="0" indent="0" algn="l" rtl="0">
              <a:lnSpc>
                <a:spcPct val="100000"/>
              </a:lnSpc>
              <a:spcBef>
                <a:spcPts val="1000"/>
              </a:spcBef>
              <a:spcAft>
                <a:spcPts val="0"/>
              </a:spcAft>
              <a:buNone/>
            </a:pPr>
            <a:endParaRPr sz="2000" dirty="0"/>
          </a:p>
        </p:txBody>
      </p:sp>
      <p:sp>
        <p:nvSpPr>
          <p:cNvPr id="170" name="Google Shape;170;p26"/>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Calculations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body" idx="1"/>
          </p:nvPr>
        </p:nvSpPr>
        <p:spPr>
          <a:xfrm>
            <a:off x="628650" y="695169"/>
            <a:ext cx="7891200" cy="3367500"/>
          </a:xfrm>
          <a:prstGeom prst="rect">
            <a:avLst/>
          </a:prstGeom>
        </p:spPr>
        <p:txBody>
          <a:bodyPr spcFirstLastPara="1" wrap="square" lIns="91425" tIns="45700" rIns="91425" bIns="45700" anchor="t" anchorCtr="0">
            <a:noAutofit/>
          </a:bodyPr>
          <a:lstStyle/>
          <a:p>
            <a:pPr indent="-355600">
              <a:lnSpc>
                <a:spcPct val="100000"/>
              </a:lnSpc>
              <a:buSzPts val="2000"/>
            </a:pPr>
            <a:r>
              <a:rPr lang="en" sz="2000" b="1" dirty="0"/>
              <a:t>Push Priority Target</a:t>
            </a:r>
            <a:r>
              <a:rPr lang="en" sz="2000" dirty="0"/>
              <a:t>: </a:t>
            </a:r>
            <a:r>
              <a:rPr lang="en-US" sz="2000" dirty="0"/>
              <a:t>Looks at the number of cases all eligible judges have received in the last 30 days (including the ones distributed before this is calculated), calculate a target number for each judge that would get us as close to even as possible</a:t>
            </a:r>
            <a:endParaRPr sz="2000" dirty="0"/>
          </a:p>
          <a:p>
            <a:pPr indent="-355600">
              <a:lnSpc>
                <a:spcPct val="100000"/>
              </a:lnSpc>
              <a:buSzPts val="2000"/>
            </a:pPr>
            <a:r>
              <a:rPr lang="en-US" sz="2000" b="1" dirty="0"/>
              <a:t>Request Priority Target</a:t>
            </a:r>
            <a:r>
              <a:rPr lang="en-US" sz="2000" dirty="0"/>
              <a:t>: Target percentage of priority cases in this distribution. </a:t>
            </a:r>
          </a:p>
          <a:p>
            <a:pPr marL="914400" lvl="1" indent="-355600" algn="l" rtl="0">
              <a:lnSpc>
                <a:spcPct val="100000"/>
              </a:lnSpc>
              <a:spcBef>
                <a:spcPts val="1000"/>
              </a:spcBef>
              <a:spcAft>
                <a:spcPts val="0"/>
              </a:spcAft>
              <a:buSzPts val="2000"/>
              <a:buChar char="⎯"/>
            </a:pPr>
            <a:r>
              <a:rPr lang="en-US" sz="2000" dirty="0"/>
              <a:t>Number of Priority Cases / Total Batch Size</a:t>
            </a:r>
          </a:p>
          <a:p>
            <a:pPr marL="914400" lvl="1" indent="-355600" algn="l" rtl="0">
              <a:lnSpc>
                <a:spcPct val="100000"/>
              </a:lnSpc>
              <a:spcBef>
                <a:spcPts val="1000"/>
              </a:spcBef>
              <a:spcAft>
                <a:spcPts val="0"/>
              </a:spcAft>
              <a:buSzPts val="2000"/>
              <a:buChar char="⎯"/>
            </a:pPr>
            <a:r>
              <a:rPr lang="en-US" sz="2000" dirty="0"/>
              <a:t>Ensures priority cases are distributed evenly amongst judges</a:t>
            </a:r>
          </a:p>
          <a:p>
            <a:pPr indent="-355600">
              <a:lnSpc>
                <a:spcPct val="100000"/>
              </a:lnSpc>
              <a:buSzPts val="2000"/>
              <a:buChar char="⎯"/>
            </a:pPr>
            <a:endParaRPr sz="2000" dirty="0"/>
          </a:p>
          <a:p>
            <a:pPr marL="0" lvl="0" indent="0" algn="l" rtl="0">
              <a:lnSpc>
                <a:spcPct val="100000"/>
              </a:lnSpc>
              <a:spcBef>
                <a:spcPts val="1000"/>
              </a:spcBef>
              <a:spcAft>
                <a:spcPts val="0"/>
              </a:spcAft>
              <a:buNone/>
            </a:pPr>
            <a:endParaRPr sz="2000" dirty="0"/>
          </a:p>
          <a:p>
            <a:pPr marL="0" lvl="0" indent="0" algn="l" rtl="0">
              <a:lnSpc>
                <a:spcPct val="100000"/>
              </a:lnSpc>
              <a:spcBef>
                <a:spcPts val="1000"/>
              </a:spcBef>
              <a:spcAft>
                <a:spcPts val="0"/>
              </a:spcAft>
              <a:buNone/>
            </a:pPr>
            <a:endParaRPr sz="2000" dirty="0"/>
          </a:p>
          <a:p>
            <a:pPr marL="0" lvl="0" indent="0" algn="l" rtl="0">
              <a:lnSpc>
                <a:spcPct val="100000"/>
              </a:lnSpc>
              <a:spcBef>
                <a:spcPts val="1000"/>
              </a:spcBef>
              <a:spcAft>
                <a:spcPts val="0"/>
              </a:spcAft>
              <a:buNone/>
            </a:pPr>
            <a:endParaRPr sz="2000" dirty="0"/>
          </a:p>
        </p:txBody>
      </p:sp>
      <p:sp>
        <p:nvSpPr>
          <p:cNvPr id="170" name="Google Shape;170;p26"/>
          <p:cNvSpPr txBox="1">
            <a:spLocks noGrp="1"/>
          </p:cNvSpPr>
          <p:nvPr>
            <p:ph type="title"/>
          </p:nvPr>
        </p:nvSpPr>
        <p:spPr>
          <a:xfrm>
            <a:off x="628650" y="281178"/>
            <a:ext cx="7886700" cy="51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Calculations</a:t>
            </a:r>
            <a:endParaRPr/>
          </a:p>
        </p:txBody>
      </p:sp>
    </p:spTree>
    <p:extLst>
      <p:ext uri="{BB962C8B-B14F-4D97-AF65-F5344CB8AC3E}">
        <p14:creationId xmlns:p14="http://schemas.microsoft.com/office/powerpoint/2010/main" val="2366892511"/>
      </p:ext>
    </p:extLst>
  </p:cSld>
  <p:clrMapOvr>
    <a:masterClrMapping/>
  </p:clrMapOvr>
</p:sld>
</file>

<file path=ppt/theme/theme1.xml><?xml version="1.0" encoding="utf-8"?>
<a:theme xmlns:a="http://schemas.openxmlformats.org/drawingml/2006/main" name="OI&amp;T PPT Layou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6863661244FB468986CD766A0543CF" ma:contentTypeVersion="15" ma:contentTypeDescription="Create a new document." ma:contentTypeScope="" ma:versionID="148993ce9f526865be27957b8b319177">
  <xsd:schema xmlns:xsd="http://www.w3.org/2001/XMLSchema" xmlns:xs="http://www.w3.org/2001/XMLSchema" xmlns:p="http://schemas.microsoft.com/office/2006/metadata/properties" xmlns:ns2="f50cd64e-15c2-4e5b-b28a-8a8a2d6b23a7" xmlns:ns3="b592700c-d9da-46dc-8694-ca438d333613" xmlns:ns4="74ea459b-7bbf-43af-834e-d16fbea12f70" targetNamespace="http://schemas.microsoft.com/office/2006/metadata/properties" ma:root="true" ma:fieldsID="e7543d1a6844f858dc4b98d4885b481d" ns2:_="" ns3:_="" ns4:_="">
    <xsd:import namespace="f50cd64e-15c2-4e5b-b28a-8a8a2d6b23a7"/>
    <xsd:import namespace="b592700c-d9da-46dc-8694-ca438d333613"/>
    <xsd:import namespace="74ea459b-7bbf-43af-834e-d16fbea12f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cd64e-15c2-4e5b-b28a-8a8a2d6b2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92700c-d9da-46dc-8694-ca438d33361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a459b-7bbf-43af-834e-d16fbea12f7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642ea17-9396-490d-816d-f75eebe31ab9}" ma:internalName="TaxCatchAll" ma:showField="CatchAllData" ma:web="b592700c-d9da-46dc-8694-ca438d3336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ea459b-7bbf-43af-834e-d16fbea12f70" xsi:nil="true"/>
    <lcf76f155ced4ddcb4097134ff3c332f xmlns="f50cd64e-15c2-4e5b-b28a-8a8a2d6b23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07B159-1196-4392-8300-B8D940B284C9}">
  <ds:schemaRefs>
    <ds:schemaRef ds:uri="http://schemas.microsoft.com/sharepoint/v3/contenttype/forms"/>
  </ds:schemaRefs>
</ds:datastoreItem>
</file>

<file path=customXml/itemProps2.xml><?xml version="1.0" encoding="utf-8"?>
<ds:datastoreItem xmlns:ds="http://schemas.openxmlformats.org/officeDocument/2006/customXml" ds:itemID="{D8C59B22-6313-4819-B81D-E8A171D948F4}">
  <ds:schemaRefs>
    <ds:schemaRef ds:uri="74ea459b-7bbf-43af-834e-d16fbea12f70"/>
    <ds:schemaRef ds:uri="b592700c-d9da-46dc-8694-ca438d333613"/>
    <ds:schemaRef ds:uri="f50cd64e-15c2-4e5b-b28a-8a8a2d6b23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2C2FA7-4570-434C-B402-604E864C4026}">
  <ds:schemaRefs>
    <ds:schemaRef ds:uri="74ea459b-7bbf-43af-834e-d16fbea12f70"/>
    <ds:schemaRef ds:uri="f50cd64e-15c2-4e5b-b28a-8a8a2d6b23a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1229</TotalTime>
  <Words>3035</Words>
  <Application>Microsoft Macintosh PowerPoint</Application>
  <PresentationFormat>On-screen Show (16:9)</PresentationFormat>
  <Paragraphs>310</Paragraphs>
  <Slides>36</Slides>
  <Notes>36</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Proxima Nova</vt:lpstr>
      <vt:lpstr>Cambria Math</vt:lpstr>
      <vt:lpstr>Arial</vt:lpstr>
      <vt:lpstr>Work Sans ExtraBold</vt:lpstr>
      <vt:lpstr>OI&amp;T PPT Layout</vt:lpstr>
      <vt:lpstr>PowerPoint Presentation</vt:lpstr>
      <vt:lpstr>Table of Contents</vt:lpstr>
      <vt:lpstr>Overview</vt:lpstr>
      <vt:lpstr>Overview</vt:lpstr>
      <vt:lpstr>Definitions</vt:lpstr>
      <vt:lpstr>Definitions</vt:lpstr>
      <vt:lpstr>Definitions</vt:lpstr>
      <vt:lpstr>Calculations</vt:lpstr>
      <vt:lpstr>Calculations</vt:lpstr>
      <vt:lpstr>Calculations: Push Priority Target</vt:lpstr>
      <vt:lpstr>Calculations: Push Priority Target</vt:lpstr>
      <vt:lpstr>Calculations: Push Priority Target</vt:lpstr>
      <vt:lpstr>Calculations: Request Priority Target</vt:lpstr>
      <vt:lpstr>Levers</vt:lpstr>
      <vt:lpstr>How VLJs receive cases</vt:lpstr>
      <vt:lpstr>By Docket Date Algorithm</vt:lpstr>
      <vt:lpstr>Overview</vt:lpstr>
      <vt:lpstr>By Docket Date Algorithm: Push Priority Job</vt:lpstr>
      <vt:lpstr>Push Priority Appeals to VLJs Distribution</vt:lpstr>
      <vt:lpstr>Push Priority Appeals to VLJs Distribution</vt:lpstr>
      <vt:lpstr>By Docket Date Algorithm: Request more cases</vt:lpstr>
      <vt:lpstr>Request more cases by VLJs Distribution</vt:lpstr>
      <vt:lpstr>Request more cases by VLJs Distribution</vt:lpstr>
      <vt:lpstr>Proportions Algorithm</vt:lpstr>
      <vt:lpstr>Overview</vt:lpstr>
      <vt:lpstr>Proportions Algorithm: Push Priority Job</vt:lpstr>
      <vt:lpstr>Push Priority Appeals to VLJs Distribution</vt:lpstr>
      <vt:lpstr>Push Priority Appeals to VLJs Distribution</vt:lpstr>
      <vt:lpstr>Proportions Algorithm: Request more cases</vt:lpstr>
      <vt:lpstr>Request more cases action by a VLJ Distribution</vt:lpstr>
      <vt:lpstr>PowerPoint Presentation</vt:lpstr>
      <vt:lpstr>PowerPoint Presentation</vt:lpstr>
      <vt:lpstr>Levers</vt:lpstr>
      <vt:lpstr>Direct Review Proportion calculation</vt:lpstr>
      <vt:lpstr>Additional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Roth, Matthew [USA]</cp:lastModifiedBy>
  <cp:revision>24</cp:revision>
  <dcterms:modified xsi:type="dcterms:W3CDTF">2022-10-20T15:54:13Z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0x010100CC6863661244FB468986CD766A0543CF</vt:lpwstr>
  </property>
  <property fmtid="{D5CDD505-2E9C-101B-9397-08002B2CF9AE}" pid="3" name="MediaServiceImageTags">
    <vt:lpwstr/>
  </property>
</Properties>
</file>