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5" r:id="rId3"/>
    <p:sldId id="431" r:id="rId4"/>
    <p:sldId id="432" r:id="rId5"/>
    <p:sldId id="433" r:id="rId6"/>
    <p:sldId id="455" r:id="rId7"/>
    <p:sldId id="434" r:id="rId8"/>
    <p:sldId id="460" r:id="rId9"/>
    <p:sldId id="439" r:id="rId10"/>
    <p:sldId id="463" r:id="rId11"/>
    <p:sldId id="435" r:id="rId12"/>
    <p:sldId id="462" r:id="rId13"/>
    <p:sldId id="464" r:id="rId14"/>
    <p:sldId id="441" r:id="rId15"/>
    <p:sldId id="442" r:id="rId16"/>
    <p:sldId id="292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6B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31"/>
    <p:restoredTop sz="94631"/>
  </p:normalViewPr>
  <p:slideViewPr>
    <p:cSldViewPr snapToObjects="1" showGuides="1">
      <p:cViewPr varScale="1">
        <p:scale>
          <a:sx n="128" d="100"/>
          <a:sy n="128" d="100"/>
        </p:scale>
        <p:origin x="27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ADBA6-AE7D-7849-AD04-9B3C80D33473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E8DB9-BABD-274C-B54C-B517A7CEA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6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9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571750"/>
            <a:ext cx="6858000" cy="1486810"/>
          </a:xfrm>
        </p:spPr>
        <p:txBody>
          <a:bodyPr anchor="b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8560"/>
            <a:ext cx="6858000" cy="57059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F89FB5-9726-D44F-B655-D6773224E1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75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3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2247706-88AE-1A44-B55B-EC1C2E045BA1}" type="datetime3">
              <a:rPr lang="en-US" smtClean="0"/>
              <a:t>30 October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3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052E3BC1-44A7-994A-9857-5E9826DEEFF7}" type="datetime3">
              <a:rPr lang="en-US" smtClean="0"/>
              <a:t>30 October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90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4DD5A31-3632-B34C-9E46-F4FC1D3A153E}" type="datetime3">
              <a:rPr lang="en-US" smtClean="0"/>
              <a:t>30 October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322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49098B3-C054-B547-A5EC-409519CD1C19}" type="datetime3">
              <a:rPr lang="en-US" smtClean="0"/>
              <a:t>30 October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5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338328" indent="0">
              <a:spcBef>
                <a:spcPts val="0"/>
              </a:spcBef>
              <a:buNone/>
              <a:defRPr sz="1800"/>
            </a:lvl2pPr>
            <a:lvl3pPr marL="685800" indent="0">
              <a:spcBef>
                <a:spcPts val="0"/>
              </a:spcBef>
              <a:buNone/>
              <a:defRPr sz="1800"/>
            </a:lvl3pPr>
            <a:lvl4pPr marL="1024128" indent="0">
              <a:spcBef>
                <a:spcPts val="0"/>
              </a:spcBef>
              <a:buNone/>
              <a:defRPr sz="1800"/>
            </a:lvl4pPr>
            <a:lvl5pPr marL="137160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8193117-1AAA-C145-B8CB-C8B0DE5DFF43}" type="datetime3">
              <a:rPr lang="en-US" smtClean="0"/>
              <a:t>30 October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9638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28107E97-1259-3443-B559-D35BE5D72356}" type="datetime3">
              <a:rPr lang="en-US" smtClean="0"/>
              <a:t>30 October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6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8A84313-7A95-084F-90A8-25D22676E378}" type="datetime3">
              <a:rPr lang="en-US" smtClean="0"/>
              <a:t>30 October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639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AC83848-4BCA-844F-9882-6E2DDCE84FE8}" type="datetime3">
              <a:rPr lang="en-US" smtClean="0"/>
              <a:t>30 October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255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F4903E5-8422-2D46-89AD-EA48D1414F55}" type="datetime3">
              <a:rPr lang="en-US" smtClean="0"/>
              <a:t>30 October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200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BEC3E3CB-1F76-994D-AACC-8093D340B5AE}" type="datetime3">
              <a:rPr lang="en-US" smtClean="0"/>
              <a:t>30 October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14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8037"/>
            <a:ext cx="8229600" cy="72742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1847"/>
            <a:ext cx="8229600" cy="361806"/>
          </a:xfrm>
        </p:spPr>
        <p:txBody>
          <a:bodyPr>
            <a:normAutofit/>
          </a:bodyPr>
          <a:lstStyle>
            <a:lvl1pPr marL="0" indent="0">
              <a:buNone/>
              <a:defRPr sz="1400" b="1" i="0" cap="all" spc="50" baseline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37FEA6-1A2C-D14B-80D4-D1D39CE1B055}"/>
              </a:ext>
            </a:extLst>
          </p:cNvPr>
          <p:cNvCxnSpPr/>
          <p:nvPr userDrawn="1"/>
        </p:nvCxnSpPr>
        <p:spPr>
          <a:xfrm>
            <a:off x="457200" y="2935462"/>
            <a:ext cx="822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82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D1CB74F-FE79-1A45-8710-2BD3A7D8E44E}" type="datetime3">
              <a:rPr lang="en-US" smtClean="0"/>
              <a:t>30 October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926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82CAB48B-DAC7-0D4F-8BA1-5046F1014A7D}" type="datetime3">
              <a:rPr lang="en-US" smtClean="0"/>
              <a:t>30 October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6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36308B8-2FA4-7842-B3E5-53FA84F19DA6}" type="datetime3">
              <a:rPr lang="en-US" smtClean="0"/>
              <a:t>30 October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38328" indent="0">
              <a:buNone/>
              <a:defRPr sz="1600"/>
            </a:lvl2pPr>
            <a:lvl3pPr marL="685800" indent="0">
              <a:buNone/>
              <a:defRPr sz="1600"/>
            </a:lvl3pPr>
            <a:lvl4pPr marL="1024128" indent="0">
              <a:buNone/>
              <a:defRPr sz="1600"/>
            </a:lvl4pPr>
            <a:lvl5pPr marL="13716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218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19D83D04-1D5A-5D4D-9727-9379A1D7954E}" type="datetime3">
              <a:rPr lang="en-US" smtClean="0"/>
              <a:t>30 October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338328" indent="0"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buNone/>
              <a:defRPr sz="1600">
                <a:solidFill>
                  <a:schemeClr val="bg1"/>
                </a:solidFill>
              </a:defRPr>
            </a:lvl3pPr>
            <a:lvl4pPr marL="1024128" indent="0"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6154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8E88E0C-9E8E-7A48-BBCF-3D650AFE8784}" type="datetime3">
              <a:rPr lang="en-US" smtClean="0"/>
              <a:t>30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26886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96F03584-8276-1444-99C1-D49BE5D75F4B}" type="datetime3">
              <a:rPr lang="en-US" smtClean="0"/>
              <a:t>30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0703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5791200" y="0"/>
            <a:ext cx="33528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4994476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548669-3537-3D48-AEC6-69BEEF4918CE}" type="datetime3">
              <a:rPr lang="en-US" smtClean="0"/>
              <a:t>30 October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4767263"/>
            <a:ext cx="2403676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4994476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4994476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0" y="514350"/>
            <a:ext cx="2590799" cy="4114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38328" indent="0" algn="l">
              <a:buNone/>
              <a:defRPr>
                <a:solidFill>
                  <a:schemeClr val="bg1"/>
                </a:solidFill>
              </a:defRPr>
            </a:lvl2pPr>
            <a:lvl3pPr marL="685800" indent="0" algn="l">
              <a:buNone/>
              <a:defRPr>
                <a:solidFill>
                  <a:schemeClr val="bg1"/>
                </a:solidFill>
              </a:defRPr>
            </a:lvl3pPr>
            <a:lvl4pPr marL="1024128" indent="0" algn="l">
              <a:buNone/>
              <a:defRPr>
                <a:solidFill>
                  <a:schemeClr val="bg1"/>
                </a:solidFill>
              </a:defRPr>
            </a:lvl4pPr>
            <a:lvl5pPr marL="1371600" indent="0" algn="l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57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4724400" y="0"/>
            <a:ext cx="44196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565890D-C554-0B45-A214-73986C52D38E}" type="datetime3">
              <a:rPr lang="en-US" smtClean="0"/>
              <a:t>30 October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19050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69710" y="514350"/>
            <a:ext cx="3617089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38328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4128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82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3352800" y="0"/>
            <a:ext cx="57912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226F000-0323-5D40-A73A-AFCE231EA21C}" type="datetime3">
              <a:rPr lang="en-US" smtClean="0"/>
              <a:t>30 October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2324" y="4767263"/>
            <a:ext cx="2403676" cy="273844"/>
          </a:xfr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92324" y="514350"/>
            <a:ext cx="4994475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38328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4128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EB4C65-0043-874A-864A-C95B64D3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2571750" cy="647700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4516BD91-5D0B-F146-9E8A-B5D6EB7DA28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2571750" cy="335279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38328" indent="0">
              <a:buNone/>
              <a:defRPr sz="1400"/>
            </a:lvl2pPr>
            <a:lvl3pPr marL="685800" indent="0">
              <a:buNone/>
              <a:defRPr sz="1400"/>
            </a:lvl3pPr>
            <a:lvl4pPr marL="1024128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3D814B-1F62-5848-AF4F-13F1D0486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50780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1641FC7-B538-F548-80EB-C6718C1A7D14}" type="datetime3">
              <a:rPr lang="en-US" smtClean="0"/>
              <a:t>30 October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5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6114EA-0D00-BC46-A5D4-ACF5B72038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84"/>
            <a:ext cx="9144000" cy="5134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6350"/>
            <a:ext cx="7543800" cy="1659112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71D1D59-DAF4-234F-B337-E721F80E8FC6}" type="datetime3">
              <a:rPr lang="en-US" smtClean="0"/>
              <a:t>30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FD32B6E-CB65-6444-AC6F-B99C81A5F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971975"/>
            <a:ext cx="7543800" cy="50274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1860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F2BE8D8B-9FB4-8D42-BC0F-E1F202DF91B0}" type="datetime3">
              <a:rPr lang="en-US" smtClean="0"/>
              <a:t>30 October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8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/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81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BE324FA9-DA9E-7640-8A4A-32800FF2288F}" type="datetime3">
              <a:rPr lang="en-US" smtClean="0"/>
              <a:t>30 October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76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359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F8FB4D2-D8B1-854E-8E32-7E50F3EA39D2}" type="datetime3">
              <a:rPr lang="en-US" smtClean="0"/>
              <a:t>30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304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45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7DAA066-01CA-5D48-9C48-947C8A66608E}" type="datetime3">
              <a:rPr lang="en-US" smtClean="0"/>
              <a:t>30 October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75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350"/>
            <a:ext cx="7543800" cy="335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8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73" r:id="rId4"/>
    <p:sldLayoutId id="2147483674" r:id="rId5"/>
    <p:sldLayoutId id="2147483662" r:id="rId6"/>
    <p:sldLayoutId id="2147483685" r:id="rId7"/>
    <p:sldLayoutId id="2147483664" r:id="rId8"/>
    <p:sldLayoutId id="2147483686" r:id="rId9"/>
    <p:sldLayoutId id="2147483678" r:id="rId10"/>
    <p:sldLayoutId id="2147483687" r:id="rId11"/>
    <p:sldLayoutId id="2147483675" r:id="rId12"/>
    <p:sldLayoutId id="2147483688" r:id="rId13"/>
    <p:sldLayoutId id="2147483676" r:id="rId14"/>
    <p:sldLayoutId id="2147483689" r:id="rId15"/>
    <p:sldLayoutId id="2147483677" r:id="rId16"/>
    <p:sldLayoutId id="2147483690" r:id="rId17"/>
    <p:sldLayoutId id="2147483679" r:id="rId18"/>
    <p:sldLayoutId id="2147483694" r:id="rId19"/>
    <p:sldLayoutId id="2147483680" r:id="rId20"/>
    <p:sldLayoutId id="2147483693" r:id="rId21"/>
    <p:sldLayoutId id="2147483668" r:id="rId22"/>
    <p:sldLayoutId id="2147483692" r:id="rId23"/>
    <p:sldLayoutId id="2147483681" r:id="rId24"/>
    <p:sldLayoutId id="2147483691" r:id="rId25"/>
    <p:sldLayoutId id="2147483684" r:id="rId26"/>
    <p:sldLayoutId id="2147483683" r:id="rId27"/>
    <p:sldLayoutId id="2147483682" r:id="rId28"/>
    <p:sldLayoutId id="2147483667" r:id="rId29"/>
    <p:sldLayoutId id="2147483695" r:id="rId30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b="1" i="0" kern="1200">
          <a:solidFill>
            <a:schemeClr val="accent1"/>
          </a:solidFill>
          <a:latin typeface="Avenir Heavy" panose="02000503020000020003" pitchFamily="2" charset="0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1pPr>
      <a:lvl2pPr marL="5669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2pPr>
      <a:lvl3pPr marL="9144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3pPr>
      <a:lvl4pPr marL="12527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4pPr>
      <a:lvl5pPr marL="16002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pos="720" userDrawn="1">
          <p15:clr>
            <a:srgbClr val="F26B43"/>
          </p15:clr>
        </p15:guide>
        <p15:guide id="6" pos="5040" userDrawn="1">
          <p15:clr>
            <a:srgbClr val="F26B43"/>
          </p15:clr>
        </p15:guide>
        <p15:guide id="7" orient="horz" pos="156" userDrawn="1">
          <p15:clr>
            <a:srgbClr val="F26B43"/>
          </p15:clr>
        </p15:guide>
        <p15:guide id="8" orient="horz" pos="324" userDrawn="1">
          <p15:clr>
            <a:srgbClr val="F26B43"/>
          </p15:clr>
        </p15:guide>
        <p15:guide id="9" orient="horz" pos="732" userDrawn="1">
          <p15:clr>
            <a:srgbClr val="F26B43"/>
          </p15:clr>
        </p15:guide>
        <p15:guide id="10" orient="horz" pos="804" userDrawn="1">
          <p15:clr>
            <a:srgbClr val="F26B43"/>
          </p15:clr>
        </p15:guide>
        <p15:guide id="11" orient="horz" pos="2916" userDrawn="1">
          <p15:clr>
            <a:srgbClr val="F26B43"/>
          </p15:clr>
        </p15:guide>
        <p15:guide id="12" pos="2016" userDrawn="1">
          <p15:clr>
            <a:srgbClr val="F26B43"/>
          </p15:clr>
        </p15:guide>
        <p15:guide id="13" pos="3744" userDrawn="1">
          <p15:clr>
            <a:srgbClr val="F26B43"/>
          </p15:clr>
        </p15:guide>
        <p15:guide id="14" pos="2976" userDrawn="1">
          <p15:clr>
            <a:srgbClr val="F26B43"/>
          </p15:clr>
        </p15:guide>
        <p15:guide id="15" pos="2784" userDrawn="1">
          <p15:clr>
            <a:srgbClr val="F26B43"/>
          </p15:clr>
        </p15:guide>
        <p15:guide id="16" pos="3840" userDrawn="1">
          <p15:clr>
            <a:srgbClr val="F26B43"/>
          </p15:clr>
        </p15:guide>
        <p15:guide id="17" pos="3648" userDrawn="1">
          <p15:clr>
            <a:srgbClr val="F26B43"/>
          </p15:clr>
        </p15:guide>
        <p15:guide id="18" pos="2112" userDrawn="1">
          <p15:clr>
            <a:srgbClr val="F26B43"/>
          </p15:clr>
        </p15:guide>
        <p15:guide id="19" pos="19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8A574D-84D0-0444-A071-BD19A924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57350"/>
            <a:ext cx="6858000" cy="1486810"/>
          </a:xfrm>
        </p:spPr>
        <p:txBody>
          <a:bodyPr anchor="ctr"/>
          <a:lstStyle/>
          <a:p>
            <a:r>
              <a:rPr lang="en-US" dirty="0"/>
              <a:t>User Research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09950"/>
            <a:ext cx="6858000" cy="1219200"/>
          </a:xfrm>
        </p:spPr>
        <p:txBody>
          <a:bodyPr>
            <a:normAutofit/>
          </a:bodyPr>
          <a:lstStyle/>
          <a:p>
            <a:r>
              <a:rPr lang="en-US" dirty="0"/>
              <a:t>Prepared by the Digital Service at Veterans Affairs (DSVA)</a:t>
            </a:r>
          </a:p>
          <a:p>
            <a:r>
              <a:rPr lang="en-US" dirty="0"/>
              <a:t>Prepared for and presented to the VA Web Brand Consolidation Working Group</a:t>
            </a:r>
          </a:p>
          <a:p>
            <a:endParaRPr lang="en-US" dirty="0"/>
          </a:p>
          <a:p>
            <a:r>
              <a:rPr lang="en-US" dirty="0"/>
              <a:t>October 1, 2018</a:t>
            </a:r>
          </a:p>
        </p:txBody>
      </p:sp>
    </p:spTree>
    <p:extLst>
      <p:ext uri="{BB962C8B-B14F-4D97-AF65-F5344CB8AC3E}">
        <p14:creationId xmlns:p14="http://schemas.microsoft.com/office/powerpoint/2010/main" val="392080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62F4-E0D4-FD40-9F89-91F6DFF9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Veteran Images on Homepage Quotes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FEB6-2A90-C341-802E-26E24E4A5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0889"/>
            <a:ext cx="7543800" cy="321826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200" i="1" dirty="0"/>
              <a:t>“It's fine. Showing the different retired guys. But the different branches.” – DP2</a:t>
            </a:r>
          </a:p>
          <a:p>
            <a:pPr marL="0" indent="0">
              <a:buNone/>
            </a:pPr>
            <a:r>
              <a:rPr lang="en-US" sz="2200" i="1" dirty="0"/>
              <a:t>"It's got all the branches -- that's pretty cool.” – DP3</a:t>
            </a:r>
          </a:p>
          <a:p>
            <a:pPr marL="0" indent="0">
              <a:buNone/>
            </a:pPr>
            <a:r>
              <a:rPr lang="en-US" sz="2200" i="1" dirty="0"/>
              <a:t>“Think it's fantastic. Represents all kinds of different people. Don't see anything offensive about it.” – DP5</a:t>
            </a:r>
          </a:p>
          <a:p>
            <a:pPr marL="0" indent="0">
              <a:buNone/>
            </a:pPr>
            <a:r>
              <a:rPr lang="en-US" sz="2200" i="1" dirty="0"/>
              <a:t>“Don't see any marines there. You got Navy Coast guard. Air Force. WWII Army Air Corp. Don't see any marines.” – DP10</a:t>
            </a:r>
          </a:p>
          <a:p>
            <a:pPr marL="0" indent="0">
              <a:buNone/>
            </a:pPr>
            <a:r>
              <a:rPr lang="en-US" sz="2200" i="1" dirty="0"/>
              <a:t>“I think its pretty nice. Different veterans that come from different walks of life.” – MP1</a:t>
            </a:r>
          </a:p>
          <a:p>
            <a:pPr marL="0" indent="0">
              <a:buNone/>
            </a:pPr>
            <a:r>
              <a:rPr lang="en-US" sz="2200" i="1" dirty="0"/>
              <a:t>“Some people look like they are officially in service and some look like they are spouses. Being a veteran I like seeing them.” – MP7</a:t>
            </a:r>
            <a:endParaRPr lang="en-US" sz="1900" i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B7883-EF92-294F-8DCB-3126D926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BF538-F971-E349-A75E-D3CEE0DE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10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47598F-0958-4D4E-B89E-9C210876BF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7 – </a:t>
            </a:r>
            <a:r>
              <a:rPr lang="en-US" dirty="0" err="1"/>
              <a:t>Preview.va.gov</a:t>
            </a:r>
            <a:r>
              <a:rPr lang="en-US" dirty="0"/>
              <a:t> Usability Test 2</a:t>
            </a:r>
          </a:p>
        </p:txBody>
      </p:sp>
    </p:spTree>
    <p:extLst>
      <p:ext uri="{BB962C8B-B14F-4D97-AF65-F5344CB8AC3E}">
        <p14:creationId xmlns:p14="http://schemas.microsoft.com/office/powerpoint/2010/main" val="166963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Between day 1 and day 2 of this study two key usability issues were resolved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49"/>
            <a:ext cx="7543800" cy="3048001"/>
          </a:xfrm>
        </p:spPr>
        <p:txBody>
          <a:bodyPr>
            <a:normAutofit/>
          </a:bodyPr>
          <a:lstStyle/>
          <a:p>
            <a:r>
              <a:rPr lang="en-US" b="1" dirty="0"/>
              <a:t>The left navigation component on the content pages was not displaying the updated version – FIXED</a:t>
            </a:r>
          </a:p>
          <a:p>
            <a:r>
              <a:rPr lang="en-US" b="1" dirty="0"/>
              <a:t>Single sign-on to MHV was not functioning – FIXED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7 – </a:t>
            </a:r>
            <a:r>
              <a:rPr lang="en-US" dirty="0" err="1"/>
              <a:t>Preview.va.gov</a:t>
            </a:r>
            <a:r>
              <a:rPr lang="en-US" dirty="0"/>
              <a:t> Usability Test 2</a:t>
            </a:r>
          </a:p>
        </p:txBody>
      </p:sp>
    </p:spTree>
    <p:extLst>
      <p:ext uri="{BB962C8B-B14F-4D97-AF65-F5344CB8AC3E}">
        <p14:creationId xmlns:p14="http://schemas.microsoft.com/office/powerpoint/2010/main" val="122538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25D6-D142-DF44-8288-2B0A99C7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learned a lot about the Veteran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8CD7E-C871-3F46-9DF6-D99D6363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b="1" dirty="0"/>
              <a:t>Veterans are generally returning to the homepage to accomplish tasks after being logged-in, not the dashboard</a:t>
            </a:r>
          </a:p>
          <a:p>
            <a:r>
              <a:rPr lang="en-US" sz="2600" b="1" dirty="0"/>
              <a:t>On MHV, users are able to find the most common tasks</a:t>
            </a:r>
          </a:p>
          <a:p>
            <a:r>
              <a:rPr lang="en-US" sz="2600" b="1" dirty="0"/>
              <a:t>Several Veterans were hesitant to provide their email address and phone number when converting MHV credentials to </a:t>
            </a:r>
            <a:r>
              <a:rPr lang="en-US" sz="2600" b="1" dirty="0" err="1"/>
              <a:t>ID.me</a:t>
            </a:r>
            <a:endParaRPr lang="en-US" sz="2600" b="1" dirty="0"/>
          </a:p>
          <a:p>
            <a:r>
              <a:rPr lang="en-US" sz="2600" b="1" dirty="0"/>
              <a:t>Most Veterans did not find the VCL through the top banner, they either noticed the button or the footer link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2359F-C55B-7B4B-BAF9-AE36E95A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965BA-D094-864D-9206-C1F6750B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0E52A2-475D-0A4F-B1A8-1CA24A1D86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7 – </a:t>
            </a:r>
            <a:r>
              <a:rPr lang="en-US" dirty="0" err="1"/>
              <a:t>Preview.va.gov</a:t>
            </a:r>
            <a:r>
              <a:rPr lang="en-US" dirty="0"/>
              <a:t> Usability Test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8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25D6-D142-DF44-8288-2B0A99C7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learned a lot about the Veteran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8CD7E-C871-3F46-9DF6-D99D6363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b="1" dirty="0"/>
              <a:t>Veterans had mixed feedback about the “Contact Us” information on the hub pages</a:t>
            </a:r>
          </a:p>
          <a:p>
            <a:r>
              <a:rPr lang="en-US" sz="2600" b="1" dirty="0"/>
              <a:t>The new left navigation corrects the usability issues found in Study 5</a:t>
            </a:r>
          </a:p>
          <a:p>
            <a:r>
              <a:rPr lang="en-US" sz="2600" b="1" dirty="0"/>
              <a:t>Veterans were not confused by the multiple sign-in options (MHV, DS Logon, </a:t>
            </a:r>
            <a:r>
              <a:rPr lang="en-US" sz="2600" b="1" dirty="0" err="1"/>
              <a:t>ID.me</a:t>
            </a:r>
            <a:r>
              <a:rPr lang="en-US" sz="2600" b="1" dirty="0"/>
              <a:t>)</a:t>
            </a:r>
          </a:p>
          <a:p>
            <a:r>
              <a:rPr lang="en-US" sz="2600" b="1" dirty="0"/>
              <a:t>Open in new tab function failing from the tool landing pages, either because the new tab to MHV/</a:t>
            </a:r>
            <a:r>
              <a:rPr lang="en-US" sz="2600" b="1" dirty="0" err="1"/>
              <a:t>eBN</a:t>
            </a:r>
            <a:r>
              <a:rPr lang="en-US" sz="2600" b="1" dirty="0"/>
              <a:t> doesn’t open or it gets blocked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2359F-C55B-7B4B-BAF9-AE36E95A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965BA-D094-864D-9206-C1F6750B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13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0E52A2-475D-0A4F-B1A8-1CA24A1D86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7 – </a:t>
            </a:r>
            <a:r>
              <a:rPr lang="en-US" dirty="0" err="1"/>
              <a:t>Preview.va.gov</a:t>
            </a:r>
            <a:r>
              <a:rPr lang="en-US" dirty="0"/>
              <a:t> Usability Test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57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62F4-E0D4-FD40-9F89-91F6DFF9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design solutions and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FEB6-2A90-C341-802E-26E24E4A5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0889"/>
            <a:ext cx="7543800" cy="321826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The single sign-on issues with MHV and the new tab usability issues must be fixed before launch</a:t>
            </a:r>
          </a:p>
          <a:p>
            <a:r>
              <a:rPr lang="en-US" b="1" dirty="0"/>
              <a:t>Split the contact us section into two sections - phone numbers and social media links</a:t>
            </a:r>
          </a:p>
          <a:p>
            <a:r>
              <a:rPr lang="en-US" b="1" dirty="0"/>
              <a:t>Keep the VCL copy the same do not rely solely on the banner to drive users to that information</a:t>
            </a:r>
          </a:p>
          <a:p>
            <a:r>
              <a:rPr lang="en-US" b="1" dirty="0"/>
              <a:t>Longer-term the flow to convert an MHV account to </a:t>
            </a:r>
            <a:r>
              <a:rPr lang="en-US" b="1" dirty="0" err="1"/>
              <a:t>ID.me</a:t>
            </a:r>
            <a:r>
              <a:rPr lang="en-US" b="1" dirty="0"/>
              <a:t> account should be simplified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B7883-EF92-294F-8DCB-3126D926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BF538-F971-E349-A75E-D3CEE0DE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14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47598F-0958-4D4E-B89E-9C210876BF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7 – </a:t>
            </a:r>
            <a:r>
              <a:rPr lang="en-US" dirty="0" err="1"/>
              <a:t>Preview.va.gov</a:t>
            </a:r>
            <a:r>
              <a:rPr lang="en-US" dirty="0"/>
              <a:t> Usability Test 2</a:t>
            </a:r>
          </a:p>
        </p:txBody>
      </p:sp>
    </p:spTree>
    <p:extLst>
      <p:ext uri="{BB962C8B-B14F-4D97-AF65-F5344CB8AC3E}">
        <p14:creationId xmlns:p14="http://schemas.microsoft.com/office/powerpoint/2010/main" val="1080505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15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7 – </a:t>
            </a:r>
            <a:r>
              <a:rPr lang="en-US" dirty="0" err="1"/>
              <a:t>Preview.va.gov</a:t>
            </a:r>
            <a:r>
              <a:rPr lang="en-US" dirty="0"/>
              <a:t> Usability Test 2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Now?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E6BE9B-2787-CD40-991E-C4A9E237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7543800" cy="3490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We have a few critical updates to make and another round of testing coming up next week. We need to focus on fixing major usability issues prior to launch and generating a backlog for post-launch.</a:t>
            </a:r>
          </a:p>
        </p:txBody>
      </p:sp>
    </p:spTree>
    <p:extLst>
      <p:ext uri="{BB962C8B-B14F-4D97-AF65-F5344CB8AC3E}">
        <p14:creationId xmlns:p14="http://schemas.microsoft.com/office/powerpoint/2010/main" val="794483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8A574D-84D0-0444-A071-BD19A924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57350"/>
            <a:ext cx="6858000" cy="1486810"/>
          </a:xfrm>
        </p:spPr>
        <p:txBody>
          <a:bodyPr anchor="ctr"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77560"/>
            <a:ext cx="6858000" cy="570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Contact Jeff Barnes with questions:</a:t>
            </a:r>
          </a:p>
          <a:p>
            <a:r>
              <a:rPr lang="en-US" dirty="0"/>
              <a:t>jeffrey.barnes4@va.gov</a:t>
            </a:r>
          </a:p>
        </p:txBody>
      </p:sp>
    </p:spTree>
    <p:extLst>
      <p:ext uri="{BB962C8B-B14F-4D97-AF65-F5344CB8AC3E}">
        <p14:creationId xmlns:p14="http://schemas.microsoft.com/office/powerpoint/2010/main" val="164804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97BD-49D0-F045-BFFC-0016C1DC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C0D33C2-8E08-A041-AA74-D2FE0E97E71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287903102"/>
              </p:ext>
            </p:extLst>
          </p:nvPr>
        </p:nvGraphicFramePr>
        <p:xfrm>
          <a:off x="457200" y="1276350"/>
          <a:ext cx="499427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628">
                  <a:extLst>
                    <a:ext uri="{9D8B030D-6E8A-4147-A177-3AD203B41FA5}">
                      <a16:colId xmlns:a16="http://schemas.microsoft.com/office/drawing/2014/main" val="3491581060"/>
                    </a:ext>
                  </a:extLst>
                </a:gridCol>
                <a:gridCol w="983648">
                  <a:extLst>
                    <a:ext uri="{9D8B030D-6E8A-4147-A177-3AD203B41FA5}">
                      <a16:colId xmlns:a16="http://schemas.microsoft.com/office/drawing/2014/main" val="186776584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Study 1 </a:t>
                      </a:r>
                      <a:r>
                        <a:rPr lang="mr-IN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–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“Others” Resources Card Sort</a:t>
                      </a:r>
                    </a:p>
                  </a:txBody>
                  <a:tcPr marL="115253" marR="115253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4713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Study</a:t>
                      </a: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2 </a:t>
                      </a:r>
                      <a:r>
                        <a:rPr lang="mr-IN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–</a:t>
                      </a: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Benefit Lifecycle Card Sort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59654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Study 3 </a:t>
                      </a:r>
                      <a:r>
                        <a:rPr lang="mr-IN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–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Homepage Wireframe Tests</a:t>
                      </a: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3601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Study 4 </a:t>
                      </a:r>
                      <a:r>
                        <a:rPr lang="mr-IN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–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Navigation Tree</a:t>
                      </a: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Tests</a:t>
                      </a: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Study 5 – </a:t>
                      </a:r>
                      <a:r>
                        <a:rPr lang="en-US" sz="1400" b="0" baseline="0" dirty="0" err="1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Preview.va.gov</a:t>
                      </a: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Usability Test 1</a:t>
                      </a: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2639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Study 6 – </a:t>
                      </a:r>
                      <a:r>
                        <a:rPr lang="en-US" sz="1400" b="0" baseline="0" dirty="0" err="1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Preview.va.gov</a:t>
                      </a: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Non-VA Vets</a:t>
                      </a: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46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Study 7 – </a:t>
                      </a:r>
                      <a:r>
                        <a:rPr lang="en-US" sz="1400" b="0" baseline="0" dirty="0" err="1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Preview.va.gov</a:t>
                      </a: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Usability Test 2</a:t>
                      </a: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26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Study 8 – </a:t>
                      </a:r>
                      <a:r>
                        <a:rPr lang="en-US" sz="1400" b="0" baseline="0" dirty="0" err="1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Preview.va.gov</a:t>
                      </a: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Authenticated Test</a:t>
                      </a: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942833"/>
                  </a:ext>
                </a:extLst>
              </a:tr>
            </a:tbl>
          </a:graphicData>
        </a:graphic>
      </p:graphicFrame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191117A-1E2E-F44A-9D94-897E08DBC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A35D4E5-3A5D-BE4A-A792-7CC069181AC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We gathered feedback from hundreds of Veterans about our plans for a new </a:t>
            </a:r>
            <a:r>
              <a:rPr lang="en-US" dirty="0" err="1"/>
              <a:t>va.gov</a:t>
            </a:r>
            <a:r>
              <a:rPr lang="en-US" dirty="0"/>
              <a:t> experience.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2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1807-043A-1048-96AC-F122E0C5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Study 7 – </a:t>
            </a:r>
            <a:r>
              <a:rPr lang="en-US" dirty="0" err="1"/>
              <a:t>Preview.va.gov</a:t>
            </a:r>
            <a:r>
              <a:rPr lang="en-US" dirty="0"/>
              <a:t> Usability Test 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9AA589C-77AF-7544-860A-3BD190F9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>
            <a:normAutofit fontScale="90000"/>
          </a:bodyPr>
          <a:lstStyle/>
          <a:p>
            <a:r>
              <a:rPr lang="en-US" dirty="0"/>
              <a:t>Our goal was to test the full Preview site with Veterans</a:t>
            </a:r>
            <a:br>
              <a:rPr lang="en-US" b="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/>
          </a:bodyPr>
          <a:lstStyle/>
          <a:p>
            <a:r>
              <a:rPr lang="en-US" b="1" dirty="0"/>
              <a:t>In-person user research at the Durham VAMC</a:t>
            </a:r>
          </a:p>
          <a:p>
            <a:r>
              <a:rPr lang="en-US" b="1" dirty="0"/>
              <a:t>Spoke with 18 Veterans of varying ages and races</a:t>
            </a:r>
          </a:p>
          <a:p>
            <a:pPr lvl="1"/>
            <a:r>
              <a:rPr lang="en-US" b="1" dirty="0"/>
              <a:t>7 used the mobile site, 11 saw the desktop site</a:t>
            </a:r>
          </a:p>
          <a:p>
            <a:r>
              <a:rPr lang="en-US" b="1" dirty="0"/>
              <a:t>Used the live </a:t>
            </a:r>
            <a:r>
              <a:rPr lang="en-US" b="1" dirty="0" err="1"/>
              <a:t>preview.va.gov</a:t>
            </a:r>
            <a:r>
              <a:rPr lang="en-US" b="1" dirty="0"/>
              <a:t> website</a:t>
            </a:r>
          </a:p>
          <a:p>
            <a:r>
              <a:rPr lang="en-US" b="1" dirty="0"/>
              <a:t>Took a task-based approach to get feedback on the homepage, Veterans Crisis Line, Veteran images, login experience, and new left-navigation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7 – </a:t>
            </a:r>
            <a:r>
              <a:rPr lang="en-US" dirty="0" err="1"/>
              <a:t>Preview.va.gov</a:t>
            </a:r>
            <a:r>
              <a:rPr lang="en-US" dirty="0"/>
              <a:t> Usability Test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4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Preview.va.gov</a:t>
            </a:r>
            <a:r>
              <a:rPr lang="en-US" dirty="0"/>
              <a:t> Homepage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5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62" y="1078230"/>
            <a:ext cx="4013460" cy="347472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7 – </a:t>
            </a:r>
            <a:r>
              <a:rPr lang="en-US" dirty="0" err="1"/>
              <a:t>Preview.va.gov</a:t>
            </a:r>
            <a:r>
              <a:rPr lang="en-US" dirty="0"/>
              <a:t> Usability Test 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 txBox="1">
            <a:spLocks/>
          </p:cNvSpPr>
          <p:nvPr/>
        </p:nvSpPr>
        <p:spPr>
          <a:xfrm>
            <a:off x="4970584" y="1152526"/>
            <a:ext cx="4159128" cy="323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On the homepage we focused on a few outstanding questions around:</a:t>
            </a:r>
          </a:p>
          <a:p>
            <a:pPr>
              <a:buFontTx/>
              <a:buChar char="-"/>
            </a:pPr>
            <a:r>
              <a:rPr lang="en-US" b="1" dirty="0"/>
              <a:t>Veteran’s Crisis Line</a:t>
            </a:r>
          </a:p>
          <a:p>
            <a:pPr>
              <a:buFontTx/>
              <a:buChar char="-"/>
            </a:pPr>
            <a:r>
              <a:rPr lang="en-US" b="1" dirty="0"/>
              <a:t>Veteran Images</a:t>
            </a:r>
          </a:p>
          <a:p>
            <a:pPr>
              <a:buFontTx/>
              <a:buChar char="-"/>
            </a:pPr>
            <a:r>
              <a:rPr lang="en-US" b="1" dirty="0"/>
              <a:t>Sign-in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6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Login Experience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6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62" y="1652698"/>
            <a:ext cx="4013460" cy="232578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7 – </a:t>
            </a:r>
            <a:r>
              <a:rPr lang="en-US" dirty="0" err="1"/>
              <a:t>Preview.va.gov</a:t>
            </a:r>
            <a:r>
              <a:rPr lang="en-US" dirty="0"/>
              <a:t> Usability Test 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 txBox="1">
            <a:spLocks/>
          </p:cNvSpPr>
          <p:nvPr/>
        </p:nvSpPr>
        <p:spPr>
          <a:xfrm>
            <a:off x="4970584" y="1152526"/>
            <a:ext cx="4159128" cy="323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Watched users work through the sign-in flow for the first time:</a:t>
            </a:r>
          </a:p>
          <a:p>
            <a:pPr>
              <a:buFontTx/>
              <a:buChar char="-"/>
            </a:pPr>
            <a:r>
              <a:rPr lang="en-US" b="1" dirty="0"/>
              <a:t>Find the login button</a:t>
            </a:r>
          </a:p>
          <a:p>
            <a:pPr>
              <a:buFontTx/>
              <a:buChar char="-"/>
            </a:pPr>
            <a:r>
              <a:rPr lang="en-US" b="1" dirty="0"/>
              <a:t>Convert MHV account to </a:t>
            </a:r>
            <a:r>
              <a:rPr lang="en-US" b="1" dirty="0" err="1"/>
              <a:t>ID.me</a:t>
            </a:r>
            <a:endParaRPr lang="en-US" b="1" dirty="0"/>
          </a:p>
          <a:p>
            <a:pPr>
              <a:buFontTx/>
              <a:buChar char="-"/>
            </a:pPr>
            <a:r>
              <a:rPr lang="en-US" b="1" dirty="0"/>
              <a:t>Access authenticated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1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7391400" cy="647701"/>
          </a:xfrm>
        </p:spPr>
        <p:txBody>
          <a:bodyPr>
            <a:normAutofit/>
          </a:bodyPr>
          <a:lstStyle/>
          <a:p>
            <a:r>
              <a:rPr lang="en-US" dirty="0"/>
              <a:t>Updated components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7 – </a:t>
            </a:r>
            <a:r>
              <a:rPr lang="en-US" dirty="0" err="1"/>
              <a:t>Preview.va.gov</a:t>
            </a:r>
            <a:r>
              <a:rPr lang="en-US" dirty="0"/>
              <a:t> Usability Test 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 txBox="1">
            <a:spLocks/>
          </p:cNvSpPr>
          <p:nvPr/>
        </p:nvSpPr>
        <p:spPr>
          <a:xfrm>
            <a:off x="4970584" y="1152526"/>
            <a:ext cx="4159128" cy="323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Focused on testing other recently re-designed elements like the content page left navigation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B0570B6-B7A9-DB44-B921-F4C65E3DAE3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71"/>
          <a:stretch/>
        </p:blipFill>
        <p:spPr>
          <a:xfrm>
            <a:off x="457200" y="1597090"/>
            <a:ext cx="3276600" cy="2711319"/>
          </a:xfrm>
        </p:spPr>
      </p:pic>
    </p:spTree>
    <p:extLst>
      <p:ext uri="{BB962C8B-B14F-4D97-AF65-F5344CB8AC3E}">
        <p14:creationId xmlns:p14="http://schemas.microsoft.com/office/powerpoint/2010/main" val="285466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101C-E50F-9D47-B2A3-5EE5EC645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Veteran Quotes for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94E65-E775-104D-9ED7-41303ECAF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i="1" dirty="0"/>
              <a:t>"It's a very useful source. Instead of calling a 1-800 number and waiting and waiting and waiting, you can get your payment info, your health care history. It's a very useful tool.” – DP4</a:t>
            </a:r>
          </a:p>
          <a:p>
            <a:pPr marL="0" indent="0">
              <a:buNone/>
            </a:pPr>
            <a:r>
              <a:rPr lang="en-US" sz="1400" i="1" dirty="0"/>
              <a:t>"This is a one stop shop, right? One source login for everything, so you don't have to remember all the passwords.” – DP10</a:t>
            </a:r>
          </a:p>
          <a:p>
            <a:pPr marL="0" indent="0">
              <a:buNone/>
            </a:pPr>
            <a:r>
              <a:rPr lang="en-US" sz="1400" i="1" dirty="0"/>
              <a:t>“They can go there and take care of things and VA will take care of them as opposed to coming up here [VAMC] and standing in line, they can do as much from home, that would help a lot of guys.” – MP1</a:t>
            </a:r>
          </a:p>
          <a:p>
            <a:pPr marL="0" indent="0">
              <a:buNone/>
            </a:pPr>
            <a:r>
              <a:rPr lang="en-US" sz="1400" i="1" dirty="0"/>
              <a:t>“Oh night and day. You had a website and it wasn't as user friendly… There is so much more you can do with it and I believe it will save everybody time and money and help veterans.” – MP6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D9A53-B478-2C44-B641-B7638103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9B1C8-D88B-2345-A0FC-C52C7DB1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8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95779E-EFF8-484B-920E-948A884627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7 – </a:t>
            </a:r>
            <a:r>
              <a:rPr lang="en-US" dirty="0" err="1"/>
              <a:t>Preview.va.gov</a:t>
            </a:r>
            <a:r>
              <a:rPr lang="en-US" dirty="0"/>
              <a:t> Usability Test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3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62F4-E0D4-FD40-9F89-91F6DFF9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Veterans Crisis Line Quotes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FEB6-2A90-C341-802E-26E24E4A5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0889"/>
            <a:ext cx="7543800" cy="3218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i="1" dirty="0"/>
              <a:t>"Then I would look for something that says help or crisis.” – DP8</a:t>
            </a:r>
          </a:p>
          <a:p>
            <a:pPr marL="0" indent="0">
              <a:buNone/>
            </a:pPr>
            <a:r>
              <a:rPr lang="en-US" sz="1500" i="1" dirty="0"/>
              <a:t>“If you need help at 3am and you're depressed you call this number.” – DP8</a:t>
            </a:r>
          </a:p>
          <a:p>
            <a:pPr marL="0" indent="0">
              <a:buNone/>
            </a:pPr>
            <a:r>
              <a:rPr lang="en-US" sz="1500" i="1" dirty="0"/>
              <a:t>"If a guy needs some help, you've got somebody to talk to." – DP9</a:t>
            </a:r>
          </a:p>
          <a:p>
            <a:pPr marL="0" indent="0">
              <a:buNone/>
            </a:pPr>
            <a:r>
              <a:rPr lang="en-US" sz="1500" i="1" dirty="0"/>
              <a:t>“We're available 24/7.” – DP10</a:t>
            </a:r>
          </a:p>
          <a:p>
            <a:pPr marL="0" indent="0">
              <a:buNone/>
            </a:pPr>
            <a:r>
              <a:rPr lang="en-US" sz="1500" i="1" dirty="0"/>
              <a:t>“It means that I would think that I had a friend that called me a lot who committed suicide that I would prefer to go this route to get help. That's just one example.” – MP6</a:t>
            </a:r>
          </a:p>
          <a:p>
            <a:pPr marL="0" indent="0">
              <a:buNone/>
            </a:pPr>
            <a:r>
              <a:rPr lang="en-US" sz="1500" i="1" dirty="0"/>
              <a:t>“This is actually pretty easy. Its all touch you can text, start a confidential chat or even call.” – MP7</a:t>
            </a:r>
            <a:endParaRPr lang="en-US" sz="1500" b="1" i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B7883-EF92-294F-8DCB-3126D926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BF538-F971-E349-A75E-D3CEE0DE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9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47598F-0958-4D4E-B89E-9C210876BF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7 – </a:t>
            </a:r>
            <a:r>
              <a:rPr lang="en-US" dirty="0" err="1"/>
              <a:t>Preview.va.gov</a:t>
            </a:r>
            <a:r>
              <a:rPr lang="en-US" dirty="0"/>
              <a:t> Usability Test 2</a:t>
            </a:r>
          </a:p>
        </p:txBody>
      </p:sp>
    </p:spTree>
    <p:extLst>
      <p:ext uri="{BB962C8B-B14F-4D97-AF65-F5344CB8AC3E}">
        <p14:creationId xmlns:p14="http://schemas.microsoft.com/office/powerpoint/2010/main" val="1260574118"/>
      </p:ext>
    </p:extLst>
  </p:cSld>
  <p:clrMapOvr>
    <a:masterClrMapping/>
  </p:clrMapOvr>
</p:sld>
</file>

<file path=ppt/theme/theme1.xml><?xml version="1.0" encoding="utf-8"?>
<a:theme xmlns:a="http://schemas.openxmlformats.org/drawingml/2006/main" name="Brown Bag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n Bag Template new" id="{00D39547-BFEB-FC4F-ACD6-7F648320910A}" vid="{E45AE7B7-5F5A-3244-8129-DCB53905CF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9248</TotalTime>
  <Words>1161</Words>
  <Application>Microsoft Macintosh PowerPoint</Application>
  <PresentationFormat>On-screen Show (16:9)</PresentationFormat>
  <Paragraphs>121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</vt:lpstr>
      <vt:lpstr>Avenir Heavy</vt:lpstr>
      <vt:lpstr>Calibri</vt:lpstr>
      <vt:lpstr>Brown Bag Template</vt:lpstr>
      <vt:lpstr>User Research Summary</vt:lpstr>
      <vt:lpstr>Outline</vt:lpstr>
      <vt:lpstr>Study 7 – Preview.va.gov Usability Test 2</vt:lpstr>
      <vt:lpstr>Our goal was to test the full Preview site with Veterans  </vt:lpstr>
      <vt:lpstr>Preview.va.gov Homepage</vt:lpstr>
      <vt:lpstr>Login Experience</vt:lpstr>
      <vt:lpstr>Updated components</vt:lpstr>
      <vt:lpstr>Veteran Quotes for Preview</vt:lpstr>
      <vt:lpstr>Veterans Crisis Line Quotes</vt:lpstr>
      <vt:lpstr>Veteran Images on Homepage Quotes</vt:lpstr>
      <vt:lpstr>Between day 1 and day 2 of this study two key usability issues were resolved</vt:lpstr>
      <vt:lpstr>We learned a lot about the Veteran Experience</vt:lpstr>
      <vt:lpstr>We learned a lot about the Veteran Experience</vt:lpstr>
      <vt:lpstr>Potential design solutions and discussions</vt:lpstr>
      <vt:lpstr>What Now?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 Hoc LLC</dc:creator>
  <cp:lastModifiedBy>Barnes, Jeffrey (OIT)</cp:lastModifiedBy>
  <cp:revision>437</cp:revision>
  <cp:lastPrinted>2018-02-05T23:05:28Z</cp:lastPrinted>
  <dcterms:created xsi:type="dcterms:W3CDTF">2018-02-02T22:31:38Z</dcterms:created>
  <dcterms:modified xsi:type="dcterms:W3CDTF">2018-10-30T19:06:35Z</dcterms:modified>
</cp:coreProperties>
</file>