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2"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5143500" type="screen16x9"/>
  <p:notesSz cx="6858000" cy="9144000"/>
  <p:embeddedFontLst>
    <p:embeddedFont>
      <p:font typeface="Poppins" panose="020B0604020202020204" charset="0"/>
      <p:regular r:id="rId40"/>
      <p:bold r:id="rId41"/>
      <p:italic r:id="rId42"/>
      <p:boldItalic r:id="rId43"/>
    </p:embeddedFont>
    <p:embeddedFont>
      <p:font typeface="Proxima Nova"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J Rice" initials="" lastIdx="4" clrIdx="0"/>
  <p:cmAuthor id="1" name="Joanne Esteban" initials="" lastIdx="20" clrIdx="1"/>
  <p:cmAuthor id="2" name="Brandon rapp" initial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E66E8-5EBB-2249-C7FC-02906E489906}" v="138" dt="2019-09-19T18:29:51.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75df29f93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75df29f9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75df29f9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75df29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75df29f9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75df29f9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75df29f93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75df29f9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75df29f93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75df29f9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75df29f93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75df29f9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75df29f93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75df29f9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75df29f93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75df29f9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75df29f93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75df29f9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75df29f9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75df29f9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5df29f9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5df29f9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75df29f9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75df29f9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75df29f93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75df29f9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75df29f93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75df29f9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75df29f93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75df29f9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092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75df29f9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75df29f9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fec23d931_4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fec23d931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75df29f93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75df29f9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fec23d931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fec23d931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75df29f93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75df29f9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fec23d931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fec23d931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75df29f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75df29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75df29f9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75df29f9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fec23d93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fec23d93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75df29f93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75df29f93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fec23d931_4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fec23d931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75df29f93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75df29f9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75df29f9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75df29f9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75df29f93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75df29f93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fec23d931_4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fec23d931_4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75df29f9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75df29f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75df29f9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75df29f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75df29f93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75df29f9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75df29f9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75df29f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75df29f9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75df29f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75df29f9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75df29f9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presentation/d/1tIn0Bsqgc7yNtqUhhNXpt4wS9m6Xam4OEgh5HWwJcZE/edit#slide=id.g5b56be569c_0_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smestrategy.net/blog/example-mission-statements-why-they-are-great" TargetMode="External"/><Relationship Id="rId4" Type="http://schemas.openxmlformats.org/officeDocument/2006/relationships/hyperlink" Target="https://www.shopify.com/encyclopedia/mission-statemen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presentation/d/1-8LlD8jljlv-C9IIQO1fHDC4ok0NzpJF3nLfwnx5610/edit#slide=id.g5bcedc037d_2_147"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okrexamples.co/product_management-okr-example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amazon.com/Measure-What-Matters-Google-Foundation/dp/052553622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presentation/d/1-8LlD8jljlv-C9IIQO1fHDC4ok0NzpJF3nLfwnx5610/edit#slide=id.g5bcedc037d_2_48"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VSP PM Workshop</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Setting Team Missions + OKRs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151918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Team mission workshop</a:t>
            </a:r>
            <a:endParaRPr/>
          </a:p>
        </p:txBody>
      </p:sp>
      <p:sp>
        <p:nvSpPr>
          <p:cNvPr id="110" name="Google Shape;110;p22"/>
          <p:cNvSpPr txBox="1"/>
          <p:nvPr/>
        </p:nvSpPr>
        <p:spPr>
          <a:xfrm>
            <a:off x="3431700" y="2282356"/>
            <a:ext cx="22806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666666"/>
                </a:solidFill>
              </a:rPr>
              <a:t>1:45 - 2:15 PM ET</a:t>
            </a:r>
            <a:endParaRPr sz="2000" b="1">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mission statement?</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Brief description of why your team exists.</a:t>
            </a:r>
            <a:r>
              <a:rPr lang="en" sz="1300">
                <a:solidFill>
                  <a:schemeClr val="dk1"/>
                </a:solidFill>
              </a:rPr>
              <a:t> It explains </a:t>
            </a:r>
            <a:r>
              <a:rPr lang="en" sz="1300" u="sng">
                <a:solidFill>
                  <a:schemeClr val="dk1"/>
                </a:solidFill>
              </a:rPr>
              <a:t>what your team does</a:t>
            </a:r>
            <a:r>
              <a:rPr lang="en" sz="1300">
                <a:solidFill>
                  <a:schemeClr val="dk1"/>
                </a:solidFill>
              </a:rPr>
              <a:t>, </a:t>
            </a:r>
            <a:r>
              <a:rPr lang="en" sz="1300" u="sng">
                <a:solidFill>
                  <a:schemeClr val="dk1"/>
                </a:solidFill>
              </a:rPr>
              <a:t>who you serve</a:t>
            </a:r>
            <a:r>
              <a:rPr lang="en" sz="1300">
                <a:solidFill>
                  <a:schemeClr val="dk1"/>
                </a:solidFill>
              </a:rPr>
              <a:t>, and </a:t>
            </a:r>
            <a:r>
              <a:rPr lang="en" sz="1300" u="sng">
                <a:solidFill>
                  <a:schemeClr val="dk1"/>
                </a:solidFill>
              </a:rPr>
              <a:t>what impact you hope to have</a:t>
            </a:r>
            <a:r>
              <a:rPr lang="en" sz="1300">
                <a:solidFill>
                  <a:schemeClr val="dk1"/>
                </a:solidFill>
              </a:rPr>
              <a:t>. It’s used to provide focus, direction, and inspiration to team members, and tell others what to expect from you.</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b="1">
                <a:solidFill>
                  <a:schemeClr val="dk1"/>
                </a:solidFill>
              </a:rPr>
              <a:t>TED:</a:t>
            </a:r>
            <a:r>
              <a:rPr lang="en" sz="1300">
                <a:solidFill>
                  <a:schemeClr val="dk1"/>
                </a:solidFill>
              </a:rPr>
              <a:t> Spread ideas.</a:t>
            </a:r>
            <a:endParaRPr sz="1300">
              <a:solidFill>
                <a:schemeClr val="dk1"/>
              </a:solidFill>
            </a:endParaRPr>
          </a:p>
          <a:p>
            <a:pPr marL="0" lvl="0" indent="0" algn="l" rtl="0">
              <a:spcBef>
                <a:spcPts val="0"/>
              </a:spcBef>
              <a:spcAft>
                <a:spcPts val="0"/>
              </a:spcAft>
              <a:buNone/>
            </a:pPr>
            <a:r>
              <a:rPr lang="en" sz="1300" b="1">
                <a:solidFill>
                  <a:schemeClr val="dk1"/>
                </a:solidFill>
              </a:rPr>
              <a:t>Google:</a:t>
            </a:r>
            <a:r>
              <a:rPr lang="en" sz="1300">
                <a:solidFill>
                  <a:schemeClr val="dk1"/>
                </a:solidFill>
              </a:rPr>
              <a:t> Organize the world’s information and make it universally accessible and useful.</a:t>
            </a:r>
            <a:endParaRPr sz="1300">
              <a:solidFill>
                <a:schemeClr val="dk1"/>
              </a:solidFill>
            </a:endParaRPr>
          </a:p>
          <a:p>
            <a:pPr marL="0" lvl="0" indent="0" algn="l" rtl="0">
              <a:spcBef>
                <a:spcPts val="0"/>
              </a:spcBef>
              <a:spcAft>
                <a:spcPts val="0"/>
              </a:spcAft>
              <a:buNone/>
            </a:pPr>
            <a:r>
              <a:rPr lang="en" sz="1300" b="1">
                <a:solidFill>
                  <a:schemeClr val="dk1"/>
                </a:solidFill>
              </a:rPr>
              <a:t>Walmart:</a:t>
            </a:r>
            <a:r>
              <a:rPr lang="en" sz="1300">
                <a:solidFill>
                  <a:schemeClr val="dk1"/>
                </a:solidFill>
              </a:rPr>
              <a:t> Save people money so they can live better.</a:t>
            </a:r>
            <a:endParaRPr sz="1300">
              <a:solidFill>
                <a:schemeClr val="dk1"/>
              </a:solidFill>
            </a:endParaRPr>
          </a:p>
          <a:p>
            <a:pPr marL="0" lvl="0" indent="0" algn="l" rtl="0">
              <a:spcBef>
                <a:spcPts val="0"/>
              </a:spcBef>
              <a:spcAft>
                <a:spcPts val="0"/>
              </a:spcAft>
              <a:buNone/>
            </a:pPr>
            <a:r>
              <a:rPr lang="en" sz="1300" b="1">
                <a:solidFill>
                  <a:schemeClr val="dk1"/>
                </a:solidFill>
              </a:rPr>
              <a:t>Patagonia:</a:t>
            </a:r>
            <a:r>
              <a:rPr lang="en" sz="1300">
                <a:solidFill>
                  <a:schemeClr val="dk1"/>
                </a:solidFill>
              </a:rPr>
              <a:t> Build the best product, cause no unnecessary harm, use business to inspire and implement solutions to the environmental crisis.</a:t>
            </a:r>
            <a:endParaRPr sz="1300">
              <a:solidFill>
                <a:schemeClr val="dk1"/>
              </a:solidFill>
            </a:endParaRPr>
          </a:p>
          <a:p>
            <a:pPr marL="0" lvl="0" indent="0" algn="l" rtl="0">
              <a:spcBef>
                <a:spcPts val="0"/>
              </a:spcBef>
              <a:spcAft>
                <a:spcPts val="0"/>
              </a:spcAft>
              <a:buNone/>
            </a:pPr>
            <a:r>
              <a:rPr lang="en" sz="1300" b="1">
                <a:solidFill>
                  <a:schemeClr val="dk1"/>
                </a:solidFill>
              </a:rPr>
              <a:t>SpaceX</a:t>
            </a:r>
            <a:r>
              <a:rPr lang="en" sz="1300">
                <a:solidFill>
                  <a:schemeClr val="dk1"/>
                </a:solidFill>
              </a:rPr>
              <a:t>: design, manufacture, and launch advanced rockets and spacecraft. Revolutionize space technology, with the ultimate goal of enabling people to live on other planets.</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a:solidFill>
                  <a:schemeClr val="dk1"/>
                </a:solidFill>
              </a:rPr>
              <a:t>(starter team mission descriptions: </a:t>
            </a:r>
            <a:r>
              <a:rPr lang="en" sz="1100" u="sng">
                <a:solidFill>
                  <a:schemeClr val="hlink"/>
                </a:solidFill>
                <a:hlinkClick r:id="rId3"/>
              </a:rPr>
              <a:t>https://docs.google.com/presentation/d/1tIn0Bsqgc7yNtqUhhNXpt4wS9m6Xam4OEgh5HWwJcZE/edit#slide=id.g5b56be569c_0_0</a:t>
            </a:r>
            <a:r>
              <a:rPr lang="en" sz="1300">
                <a:solidFill>
                  <a:schemeClr val="dk1"/>
                </a:solidFill>
              </a:rPr>
              <a:t>)</a:t>
            </a:r>
            <a:endParaRPr sz="1300">
              <a:solidFill>
                <a:schemeClr val="dk1"/>
              </a:solidFill>
            </a:endParaRPr>
          </a:p>
        </p:txBody>
      </p:sp>
      <p:sp>
        <p:nvSpPr>
          <p:cNvPr id="117" name="Google Shape;117;p23"/>
          <p:cNvSpPr txBox="1"/>
          <p:nvPr/>
        </p:nvSpPr>
        <p:spPr>
          <a:xfrm>
            <a:off x="311700" y="4492675"/>
            <a:ext cx="79008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Sources:</a:t>
            </a:r>
            <a:endParaRPr sz="1000"/>
          </a:p>
          <a:p>
            <a:pPr marL="0" lvl="0" indent="0" algn="l" rtl="0">
              <a:spcBef>
                <a:spcPts val="0"/>
              </a:spcBef>
              <a:spcAft>
                <a:spcPts val="0"/>
              </a:spcAft>
              <a:buNone/>
            </a:pPr>
            <a:r>
              <a:rPr lang="en" sz="1000" u="sng">
                <a:solidFill>
                  <a:schemeClr val="hlink"/>
                </a:solidFill>
                <a:hlinkClick r:id="rId4"/>
              </a:rPr>
              <a:t>https://www.shopify.com/encyclopedia/mission-statement</a:t>
            </a:r>
            <a:endParaRPr sz="1000"/>
          </a:p>
          <a:p>
            <a:pPr marL="0" lvl="0" indent="0" algn="l" rtl="0">
              <a:spcBef>
                <a:spcPts val="0"/>
              </a:spcBef>
              <a:spcAft>
                <a:spcPts val="0"/>
              </a:spcAft>
              <a:buNone/>
            </a:pPr>
            <a:r>
              <a:rPr lang="en" sz="1000" u="sng">
                <a:solidFill>
                  <a:schemeClr val="hlink"/>
                </a:solidFill>
                <a:hlinkClick r:id="rId5"/>
              </a:rPr>
              <a:t>https://www.smestrategy.net/blog/example-mission-statements-why-they-are-great</a:t>
            </a:r>
            <a:endParaRPr sz="1000"/>
          </a:p>
          <a:p>
            <a:pPr marL="0" lvl="0" indent="0" algn="l" rtl="0">
              <a:spcBef>
                <a:spcPts val="0"/>
              </a:spcBef>
              <a:spcAft>
                <a:spcPts val="0"/>
              </a:spcAft>
              <a:buNone/>
            </a:pP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VSP Mission</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lang="en" sz="1500" dirty="0">
              <a:solidFill>
                <a:schemeClr val="dk1"/>
              </a:solidFill>
              <a:latin typeface="Poppins"/>
              <a:cs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Mission</a:t>
            </a:r>
            <a:endParaRPr/>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20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221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Operations Mission</a:t>
            </a:r>
            <a:endParaRPr/>
          </a:p>
        </p:txBody>
      </p:sp>
      <p:sp>
        <p:nvSpPr>
          <p:cNvPr id="135" name="Google Shape;135;p26"/>
          <p:cNvSpPr txBox="1">
            <a:spLocks noGrp="1"/>
          </p:cNvSpPr>
          <p:nvPr>
            <p:ph type="body" idx="1"/>
          </p:nvPr>
        </p:nvSpPr>
        <p:spPr>
          <a:xfrm>
            <a:off x="311700" y="718250"/>
            <a:ext cx="8520600" cy="40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dirty="0">
              <a:solidFill>
                <a:schemeClr val="dk1"/>
              </a:solidFill>
              <a:latin typeface="Proxima Nova"/>
              <a:ea typeface="Roboto"/>
              <a:cs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sz="1400" b="1" dirty="0">
              <a:solidFill>
                <a:schemeClr val="dk1"/>
              </a:solidFill>
              <a:ea typeface="Proxima Nova"/>
            </a:endParaRPr>
          </a:p>
        </p:txBody>
      </p:sp>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Triage Mission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Support Mission</a:t>
            </a:r>
            <a:endParaRPr/>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200" dirty="0">
              <a:solidFill>
                <a:srgbClr val="24292E"/>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&amp; Analytics Mission</a:t>
            </a:r>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 &amp; IA Mission</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151918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Break</a:t>
            </a:r>
            <a:endParaRPr/>
          </a:p>
        </p:txBody>
      </p:sp>
      <p:sp>
        <p:nvSpPr>
          <p:cNvPr id="165" name="Google Shape;165;p31"/>
          <p:cNvSpPr txBox="1"/>
          <p:nvPr/>
        </p:nvSpPr>
        <p:spPr>
          <a:xfrm>
            <a:off x="3431700" y="2282356"/>
            <a:ext cx="22806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666666"/>
                </a:solidFill>
              </a:rPr>
              <a:t>2:15 - 2:30 PM ET</a:t>
            </a:r>
            <a:endParaRPr sz="2000" b="1">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51918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 + OKR overview</a:t>
            </a:r>
            <a:endParaRPr/>
          </a:p>
        </p:txBody>
      </p:sp>
      <p:sp>
        <p:nvSpPr>
          <p:cNvPr id="61" name="Google Shape;61;p14"/>
          <p:cNvSpPr txBox="1"/>
          <p:nvPr/>
        </p:nvSpPr>
        <p:spPr>
          <a:xfrm>
            <a:off x="3431700" y="2282356"/>
            <a:ext cx="22806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666666"/>
                </a:solidFill>
              </a:rPr>
              <a:t>1:00 - 1:30 PM ET</a:t>
            </a:r>
            <a:endParaRPr sz="2000" b="1">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151918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Heads-down: stream of conscious OKRs</a:t>
            </a:r>
            <a:endParaRPr/>
          </a:p>
        </p:txBody>
      </p:sp>
      <p:sp>
        <p:nvSpPr>
          <p:cNvPr id="171" name="Google Shape;171;p32"/>
          <p:cNvSpPr txBox="1"/>
          <p:nvPr/>
        </p:nvSpPr>
        <p:spPr>
          <a:xfrm>
            <a:off x="3431700" y="2282356"/>
            <a:ext cx="22806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666666"/>
                </a:solidFill>
              </a:rPr>
              <a:t>2:30 - 3:00 PM ET</a:t>
            </a:r>
            <a:endParaRPr sz="2000" b="1">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408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Inputs for brainstorming</a:t>
            </a:r>
            <a:endParaRPr/>
          </a:p>
        </p:txBody>
      </p:sp>
      <p:sp>
        <p:nvSpPr>
          <p:cNvPr id="177" name="Google Shape;177;p33"/>
          <p:cNvSpPr txBox="1">
            <a:spLocks noGrp="1"/>
          </p:cNvSpPr>
          <p:nvPr>
            <p:ph type="body" idx="1"/>
          </p:nvPr>
        </p:nvSpPr>
        <p:spPr>
          <a:xfrm>
            <a:off x="311700" y="1228675"/>
            <a:ext cx="3927000" cy="19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solidFill>
                  <a:schemeClr val="hlink"/>
                </a:solidFill>
                <a:hlinkClick r:id="rId3"/>
              </a:rPr>
              <a:t>Overall VSP OKRs</a:t>
            </a:r>
            <a:endParaRPr sz="1400" b="1">
              <a:solidFill>
                <a:srgbClr val="000000"/>
              </a:solidFill>
            </a:endParaRPr>
          </a:p>
          <a:p>
            <a:pPr marL="0" lvl="0" indent="0" algn="l" rtl="0">
              <a:spcBef>
                <a:spcPts val="1000"/>
              </a:spcBef>
              <a:spcAft>
                <a:spcPts val="0"/>
              </a:spcAft>
              <a:buNone/>
            </a:pPr>
            <a:r>
              <a:rPr lang="en" sz="1400" b="1">
                <a:solidFill>
                  <a:srgbClr val="000000"/>
                </a:solidFill>
              </a:rPr>
              <a:t>Your team’s mission</a:t>
            </a:r>
            <a:endParaRPr sz="1400" b="1">
              <a:solidFill>
                <a:srgbClr val="000000"/>
              </a:solidFill>
            </a:endParaRPr>
          </a:p>
          <a:p>
            <a:pPr marL="0" lvl="0" indent="0" algn="l" rtl="0">
              <a:spcBef>
                <a:spcPts val="1000"/>
              </a:spcBef>
              <a:spcAft>
                <a:spcPts val="0"/>
              </a:spcAft>
              <a:buNone/>
            </a:pPr>
            <a:r>
              <a:rPr lang="en" sz="1400" b="1">
                <a:solidFill>
                  <a:srgbClr val="000000"/>
                </a:solidFill>
              </a:rPr>
              <a:t>OKR brainstorming framework</a:t>
            </a:r>
            <a:endParaRPr sz="1400" b="1">
              <a:solidFill>
                <a:srgbClr val="000000"/>
              </a:solidFill>
            </a:endParaRPr>
          </a:p>
          <a:p>
            <a:pPr marL="171450" lvl="0" indent="-184150" algn="l" rtl="0">
              <a:spcBef>
                <a:spcPts val="0"/>
              </a:spcBef>
              <a:spcAft>
                <a:spcPts val="0"/>
              </a:spcAft>
              <a:buClr>
                <a:srgbClr val="000000"/>
              </a:buClr>
              <a:buSzPts val="1100"/>
              <a:buChar char="●"/>
            </a:pPr>
            <a:r>
              <a:rPr lang="en" sz="1100">
                <a:solidFill>
                  <a:srgbClr val="000000"/>
                </a:solidFill>
              </a:rPr>
              <a:t>How can your team contribute to the overall VSP OKRs?</a:t>
            </a:r>
            <a:endParaRPr sz="1100">
              <a:solidFill>
                <a:srgbClr val="000000"/>
              </a:solidFill>
            </a:endParaRPr>
          </a:p>
          <a:p>
            <a:pPr marL="171450" lvl="0" indent="-184150" algn="l" rtl="0">
              <a:spcBef>
                <a:spcPts val="0"/>
              </a:spcBef>
              <a:spcAft>
                <a:spcPts val="0"/>
              </a:spcAft>
              <a:buClr>
                <a:srgbClr val="000000"/>
              </a:buClr>
              <a:buSzPts val="1100"/>
              <a:buChar char="●"/>
            </a:pPr>
            <a:r>
              <a:rPr lang="en" sz="1100">
                <a:solidFill>
                  <a:srgbClr val="000000"/>
                </a:solidFill>
              </a:rPr>
              <a:t>What are the big risks to users + VSP if your team “fails”?</a:t>
            </a:r>
            <a:endParaRPr sz="1100">
              <a:solidFill>
                <a:srgbClr val="000000"/>
              </a:solidFill>
            </a:endParaRPr>
          </a:p>
          <a:p>
            <a:pPr marL="171450" lvl="0" indent="-184150" algn="l" rtl="0">
              <a:spcBef>
                <a:spcPts val="0"/>
              </a:spcBef>
              <a:spcAft>
                <a:spcPts val="0"/>
              </a:spcAft>
              <a:buClr>
                <a:srgbClr val="000000"/>
              </a:buClr>
              <a:buSzPts val="1100"/>
              <a:buChar char="●"/>
            </a:pPr>
            <a:r>
              <a:rPr lang="en" sz="1100">
                <a:solidFill>
                  <a:srgbClr val="000000"/>
                </a:solidFill>
              </a:rPr>
              <a:t>What outcomes do you hope to achieve for your users?</a:t>
            </a:r>
            <a:endParaRPr sz="1100">
              <a:solidFill>
                <a:srgbClr val="000000"/>
              </a:solidFill>
            </a:endParaRPr>
          </a:p>
          <a:p>
            <a:pPr marL="171450" lvl="0" indent="-184150" algn="l" rtl="0">
              <a:spcBef>
                <a:spcPts val="0"/>
              </a:spcBef>
              <a:spcAft>
                <a:spcPts val="0"/>
              </a:spcAft>
              <a:buClr>
                <a:srgbClr val="000000"/>
              </a:buClr>
              <a:buSzPts val="1100"/>
              <a:buChar char="●"/>
            </a:pPr>
            <a:r>
              <a:rPr lang="en" sz="1100">
                <a:solidFill>
                  <a:srgbClr val="000000"/>
                </a:solidFill>
              </a:rPr>
              <a:t>What outcomes do you hope to achieve for your team?</a:t>
            </a:r>
            <a:endParaRPr sz="1100">
              <a:solidFill>
                <a:srgbClr val="000000"/>
              </a:solidFill>
            </a:endParaRPr>
          </a:p>
          <a:p>
            <a:pPr marL="171450" lvl="0" indent="-184150" algn="l" rtl="0">
              <a:spcBef>
                <a:spcPts val="0"/>
              </a:spcBef>
              <a:spcAft>
                <a:spcPts val="0"/>
              </a:spcAft>
              <a:buClr>
                <a:srgbClr val="000000"/>
              </a:buClr>
              <a:buSzPts val="1100"/>
              <a:buChar char="●"/>
            </a:pPr>
            <a:r>
              <a:rPr lang="en" sz="1100">
                <a:solidFill>
                  <a:srgbClr val="000000"/>
                </a:solidFill>
              </a:rPr>
              <a:t>What are some ways you’ll know if you’re successful?</a:t>
            </a:r>
            <a:endParaRPr sz="1100">
              <a:solidFill>
                <a:srgbClr val="000000"/>
              </a:solidFill>
            </a:endParaRPr>
          </a:p>
          <a:p>
            <a:pPr marL="171450" lvl="0" indent="-184150" algn="l" rtl="0">
              <a:spcBef>
                <a:spcPts val="0"/>
              </a:spcBef>
              <a:spcAft>
                <a:spcPts val="0"/>
              </a:spcAft>
              <a:buClr>
                <a:srgbClr val="000000"/>
              </a:buClr>
              <a:buSzPts val="1100"/>
              <a:buChar char="●"/>
            </a:pPr>
            <a:r>
              <a:rPr lang="en" sz="1100">
                <a:solidFill>
                  <a:srgbClr val="000000"/>
                </a:solidFill>
              </a:rPr>
              <a:t>What things do you need to do to achieve this?</a:t>
            </a:r>
            <a:endParaRPr sz="1100">
              <a:solidFill>
                <a:srgbClr val="000000"/>
              </a:solidFill>
            </a:endParaRPr>
          </a:p>
          <a:p>
            <a:pPr marL="0" lvl="0" indent="0" algn="l" rtl="0">
              <a:spcBef>
                <a:spcPts val="0"/>
              </a:spcBef>
              <a:spcAft>
                <a:spcPts val="0"/>
              </a:spcAft>
              <a:buNone/>
            </a:pPr>
            <a:endParaRPr sz="1100">
              <a:solidFill>
                <a:srgbClr val="000000"/>
              </a:solidFill>
            </a:endParaRPr>
          </a:p>
        </p:txBody>
      </p:sp>
      <p:pic>
        <p:nvPicPr>
          <p:cNvPr id="178" name="Google Shape;178;p33"/>
          <p:cNvPicPr preferRelativeResize="0"/>
          <p:nvPr/>
        </p:nvPicPr>
        <p:blipFill>
          <a:blip r:embed="rId4">
            <a:alphaModFix/>
          </a:blip>
          <a:stretch>
            <a:fillRect/>
          </a:stretch>
        </p:blipFill>
        <p:spPr>
          <a:xfrm>
            <a:off x="5219773" y="68750"/>
            <a:ext cx="3927099" cy="2607849"/>
          </a:xfrm>
          <a:prstGeom prst="rect">
            <a:avLst/>
          </a:prstGeom>
          <a:noFill/>
          <a:ln>
            <a:noFill/>
          </a:ln>
        </p:spPr>
      </p:pic>
      <p:pic>
        <p:nvPicPr>
          <p:cNvPr id="179" name="Google Shape;179;p33"/>
          <p:cNvPicPr preferRelativeResize="0"/>
          <p:nvPr/>
        </p:nvPicPr>
        <p:blipFill>
          <a:blip r:embed="rId5">
            <a:alphaModFix/>
          </a:blip>
          <a:stretch>
            <a:fillRect/>
          </a:stretch>
        </p:blipFill>
        <p:spPr>
          <a:xfrm>
            <a:off x="4238700" y="1415046"/>
            <a:ext cx="3476275" cy="2483053"/>
          </a:xfrm>
          <a:prstGeom prst="rect">
            <a:avLst/>
          </a:prstGeom>
          <a:noFill/>
          <a:ln>
            <a:noFill/>
          </a:ln>
          <a:effectLst>
            <a:outerShdw blurRad="57150" dist="19050" dir="5400000" algn="bl" rotWithShape="0">
              <a:srgbClr val="000000">
                <a:alpha val="80000"/>
              </a:srgbClr>
            </a:outerShdw>
          </a:effectLst>
        </p:spPr>
      </p:pic>
      <p:pic>
        <p:nvPicPr>
          <p:cNvPr id="180" name="Google Shape;180;p33"/>
          <p:cNvPicPr preferRelativeResize="0"/>
          <p:nvPr/>
        </p:nvPicPr>
        <p:blipFill>
          <a:blip r:embed="rId6">
            <a:alphaModFix/>
          </a:blip>
          <a:stretch>
            <a:fillRect/>
          </a:stretch>
        </p:blipFill>
        <p:spPr>
          <a:xfrm>
            <a:off x="142475" y="3506506"/>
            <a:ext cx="5522124" cy="14936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OKRs</a:t>
            </a:r>
            <a:endParaRPr/>
          </a:p>
        </p:txBody>
      </p:sp>
      <p:sp>
        <p:nvSpPr>
          <p:cNvPr id="186" name="Google Shape;18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OKRs</a:t>
            </a:r>
            <a:endParaRPr/>
          </a:p>
        </p:txBody>
      </p:sp>
      <p:sp>
        <p:nvSpPr>
          <p:cNvPr id="186" name="Google Shape;18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lnSpc>
                <a:spcPct val="114999"/>
              </a:lnSpc>
              <a:buNone/>
            </a:pPr>
            <a:r>
              <a:rPr lang="en" sz="1400" dirty="0">
                <a:solidFill>
                  <a:schemeClr val="tx1"/>
                </a:solidFill>
              </a:rPr>
              <a:t>Biggest risks / blockers / challenges today in VA delivering performant, human-centered products</a:t>
            </a:r>
            <a:endParaRPr lang="en-US" sz="1400" dirty="0">
              <a:solidFill>
                <a:schemeClr val="tx1"/>
              </a:solidFill>
            </a:endParaRPr>
          </a:p>
          <a:p>
            <a:pPr marL="0" indent="0">
              <a:lnSpc>
                <a:spcPct val="114999"/>
              </a:lnSpc>
              <a:buNone/>
            </a:pPr>
            <a:endParaRPr lang="en-US" sz="1400" dirty="0"/>
          </a:p>
          <a:p>
            <a:pPr marL="0" indent="0">
              <a:lnSpc>
                <a:spcPct val="114999"/>
              </a:lnSpc>
              <a:buNone/>
            </a:pPr>
            <a:r>
              <a:rPr lang="en" sz="1400" dirty="0">
                <a:solidFill>
                  <a:schemeClr val="tx1"/>
                </a:solidFill>
              </a:rPr>
              <a:t>Big ideas</a:t>
            </a:r>
            <a:endParaRPr lang="en-US" sz="1400" dirty="0">
              <a:solidFill>
                <a:schemeClr val="tx1"/>
              </a:solidFill>
            </a:endParaRPr>
          </a:p>
          <a:p>
            <a:pPr marL="0" indent="0">
              <a:lnSpc>
                <a:spcPct val="114999"/>
              </a:lnSpc>
              <a:buNone/>
            </a:pPr>
            <a:endParaRPr lang="en" sz="1400" dirty="0"/>
          </a:p>
          <a:p>
            <a:pPr marL="0" indent="0">
              <a:lnSpc>
                <a:spcPct val="114999"/>
              </a:lnSpc>
              <a:buNone/>
            </a:pPr>
            <a:r>
              <a:rPr lang="en" sz="1400" dirty="0">
                <a:solidFill>
                  <a:schemeClr val="tx1"/>
                </a:solidFill>
              </a:rPr>
              <a:t>Where is there overlap with other teams?</a:t>
            </a:r>
            <a:endParaRPr lang="en-US" sz="1400" dirty="0">
              <a:solidFill>
                <a:schemeClr val="tx1"/>
              </a:solidFill>
            </a:endParaRPr>
          </a:p>
          <a:p>
            <a:pPr marL="0" lvl="0" indent="0" algn="l">
              <a:lnSpc>
                <a:spcPct val="114999"/>
              </a:lnSpc>
              <a:spcBef>
                <a:spcPts val="0"/>
              </a:spcBef>
              <a:spcAft>
                <a:spcPts val="0"/>
              </a:spcAft>
              <a:buNone/>
            </a:pPr>
            <a:endParaRPr lang="en" sz="1400" b="1" dirty="0"/>
          </a:p>
        </p:txBody>
      </p:sp>
    </p:spTree>
    <p:extLst>
      <p:ext uri="{BB962C8B-B14F-4D97-AF65-F5344CB8AC3E}">
        <p14:creationId xmlns:p14="http://schemas.microsoft.com/office/powerpoint/2010/main" val="167117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127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Operations OKRs</a:t>
            </a:r>
            <a:endParaRPr/>
          </a:p>
        </p:txBody>
      </p:sp>
      <p:sp>
        <p:nvSpPr>
          <p:cNvPr id="192" name="Google Shape;192;p35"/>
          <p:cNvSpPr txBox="1">
            <a:spLocks noGrp="1"/>
          </p:cNvSpPr>
          <p:nvPr>
            <p:ph type="body" idx="1"/>
          </p:nvPr>
        </p:nvSpPr>
        <p:spPr>
          <a:xfrm>
            <a:off x="311700" y="658100"/>
            <a:ext cx="8520600" cy="42369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endParaRPr lang="en" sz="1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Operations OKRs</a:t>
            </a:r>
            <a:endParaRPr/>
          </a:p>
        </p:txBody>
      </p:sp>
      <p:sp>
        <p:nvSpPr>
          <p:cNvPr id="198" name="Google Shape;198;p36"/>
          <p:cNvSpPr txBox="1">
            <a:spLocks noGrp="1"/>
          </p:cNvSpPr>
          <p:nvPr>
            <p:ph type="body" idx="1"/>
          </p:nvPr>
        </p:nvSpPr>
        <p:spPr>
          <a:xfrm>
            <a:off x="311700" y="1048350"/>
            <a:ext cx="8520600" cy="3775800"/>
          </a:xfrm>
          <a:prstGeom prst="rect">
            <a:avLst/>
          </a:prstGeom>
        </p:spPr>
        <p:txBody>
          <a:bodyPr spcFirstLastPara="1" wrap="square" lIns="91425" tIns="91425" rIns="91425" bIns="91425" anchor="t" anchorCtr="0">
            <a:noAutofit/>
          </a:bodyPr>
          <a:lstStyle/>
          <a:p>
            <a:pPr marL="0" indent="0">
              <a:lnSpc>
                <a:spcPct val="114999"/>
              </a:lnSpc>
              <a:buNone/>
            </a:pPr>
            <a:r>
              <a:rPr lang="en" sz="1400" dirty="0">
                <a:solidFill>
                  <a:schemeClr val="tx1"/>
                </a:solidFill>
              </a:rPr>
              <a:t>Biggest risks / blockers / challenges today in VA delivering performant, human-centered products</a:t>
            </a:r>
            <a:endParaRPr lang="en-US" sz="1400" dirty="0">
              <a:solidFill>
                <a:schemeClr val="tx1"/>
              </a:solidFill>
            </a:endParaRPr>
          </a:p>
          <a:p>
            <a:pPr marL="0" indent="0">
              <a:lnSpc>
                <a:spcPct val="114999"/>
              </a:lnSpc>
              <a:buNone/>
            </a:pPr>
            <a:endParaRPr lang="en-US" sz="1400" dirty="0"/>
          </a:p>
          <a:p>
            <a:pPr marL="0" indent="0">
              <a:lnSpc>
                <a:spcPct val="114999"/>
              </a:lnSpc>
              <a:buNone/>
            </a:pPr>
            <a:r>
              <a:rPr lang="en" sz="1400" dirty="0">
                <a:solidFill>
                  <a:schemeClr val="tx1"/>
                </a:solidFill>
              </a:rPr>
              <a:t>Big ideas</a:t>
            </a:r>
            <a:endParaRPr lang="en-US" sz="1400" dirty="0">
              <a:solidFill>
                <a:schemeClr val="tx1"/>
              </a:solidFill>
            </a:endParaRPr>
          </a:p>
          <a:p>
            <a:pPr marL="0" marR="0" lvl="0" indent="0" algn="l">
              <a:lnSpc>
                <a:spcPct val="114999"/>
              </a:lnSpc>
              <a:spcBef>
                <a:spcPts val="0"/>
              </a:spcBef>
              <a:spcAft>
                <a:spcPts val="0"/>
              </a:spcAft>
              <a:buNone/>
            </a:pPr>
            <a:endParaRPr lang="en" sz="1400" dirty="0"/>
          </a:p>
          <a:p>
            <a:pPr marL="0" indent="0">
              <a:lnSpc>
                <a:spcPct val="114999"/>
              </a:lnSpc>
              <a:buNone/>
            </a:pPr>
            <a:r>
              <a:rPr lang="en" sz="1400" dirty="0">
                <a:solidFill>
                  <a:schemeClr val="tx1"/>
                </a:solidFill>
              </a:rPr>
              <a:t>Where is there overlap with other teams?</a:t>
            </a:r>
            <a:endParaRPr lang="en-US" sz="1400" dirty="0">
              <a:solidFill>
                <a:schemeClr val="tx1"/>
              </a:solidFill>
            </a:endParaRPr>
          </a:p>
          <a:p>
            <a:pPr marL="0" indent="0">
              <a:lnSpc>
                <a:spcPct val="114999"/>
              </a:lnSpc>
              <a:buNone/>
            </a:pPr>
            <a:endParaRPr lang="en" sz="14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body" idx="1"/>
          </p:nvPr>
        </p:nvSpPr>
        <p:spPr>
          <a:xfrm>
            <a:off x="311700" y="10762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400" dirty="0"/>
          </a:p>
        </p:txBody>
      </p:sp>
      <p:sp>
        <p:nvSpPr>
          <p:cNvPr id="204" name="Google Shape;2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Triage OKRs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body" idx="1"/>
          </p:nvPr>
        </p:nvSpPr>
        <p:spPr>
          <a:xfrm>
            <a:off x="311700" y="1076275"/>
            <a:ext cx="8520600" cy="3990900"/>
          </a:xfrm>
          <a:prstGeom prst="rect">
            <a:avLst/>
          </a:prstGeom>
        </p:spPr>
        <p:txBody>
          <a:bodyPr spcFirstLastPara="1" wrap="square" lIns="91425" tIns="91425" rIns="91425" bIns="91425" anchor="t" anchorCtr="0">
            <a:noAutofit/>
          </a:bodyPr>
          <a:lstStyle/>
          <a:p>
            <a:pPr marL="0" indent="0">
              <a:lnSpc>
                <a:spcPct val="114999"/>
              </a:lnSpc>
              <a:buNone/>
            </a:pPr>
            <a:r>
              <a:rPr lang="en" sz="1400" dirty="0">
                <a:solidFill>
                  <a:schemeClr val="tx1"/>
                </a:solidFill>
              </a:rPr>
              <a:t>Biggest risks / blockers / challenges today in VA delivering performant, human-centered products</a:t>
            </a:r>
            <a:endParaRPr lang="en-US" sz="1400" dirty="0">
              <a:solidFill>
                <a:schemeClr val="tx1"/>
              </a:solidFill>
            </a:endParaRPr>
          </a:p>
          <a:p>
            <a:pPr marL="0" indent="0">
              <a:lnSpc>
                <a:spcPct val="114999"/>
              </a:lnSpc>
              <a:buNone/>
            </a:pPr>
            <a:endParaRPr lang="en-US" sz="1400" dirty="0"/>
          </a:p>
          <a:p>
            <a:pPr marL="0" indent="0">
              <a:lnSpc>
                <a:spcPct val="114999"/>
              </a:lnSpc>
              <a:buNone/>
            </a:pPr>
            <a:r>
              <a:rPr lang="en" sz="1400" dirty="0">
                <a:solidFill>
                  <a:schemeClr val="tx1"/>
                </a:solidFill>
              </a:rPr>
              <a:t>Big ideas</a:t>
            </a:r>
            <a:endParaRPr lang="en-US" sz="1400" dirty="0">
              <a:solidFill>
                <a:schemeClr val="tx1"/>
              </a:solidFill>
            </a:endParaRPr>
          </a:p>
          <a:p>
            <a:pPr marL="0" lvl="0" indent="0" algn="l">
              <a:lnSpc>
                <a:spcPct val="114999"/>
              </a:lnSpc>
              <a:spcBef>
                <a:spcPts val="0"/>
              </a:spcBef>
              <a:spcAft>
                <a:spcPts val="0"/>
              </a:spcAft>
              <a:buNone/>
            </a:pPr>
            <a:endParaRPr lang="en" sz="1400" dirty="0"/>
          </a:p>
          <a:p>
            <a:pPr marL="0" indent="0">
              <a:lnSpc>
                <a:spcPct val="114999"/>
              </a:lnSpc>
              <a:buNone/>
            </a:pPr>
            <a:r>
              <a:rPr lang="en" sz="1400" dirty="0">
                <a:solidFill>
                  <a:schemeClr val="tx1"/>
                </a:solidFill>
              </a:rPr>
              <a:t>Where is there overlap with other teams?</a:t>
            </a:r>
            <a:endParaRPr lang="en-US" sz="1400" dirty="0">
              <a:solidFill>
                <a:schemeClr val="tx1"/>
              </a:solidFill>
            </a:endParaRPr>
          </a:p>
          <a:p>
            <a:pPr marL="0" indent="0">
              <a:lnSpc>
                <a:spcPct val="114999"/>
              </a:lnSpc>
              <a:buNone/>
            </a:pPr>
            <a:endParaRPr lang="en" sz="1400" dirty="0">
              <a:solidFill>
                <a:schemeClr val="dk1"/>
              </a:solidFill>
            </a:endParaRPr>
          </a:p>
        </p:txBody>
      </p:sp>
      <p:sp>
        <p:nvSpPr>
          <p:cNvPr id="210" name="Google Shape;21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Triage OKRs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Support OKRs</a:t>
            </a:r>
            <a:endParaRPr/>
          </a:p>
        </p:txBody>
      </p:sp>
      <p:sp>
        <p:nvSpPr>
          <p:cNvPr id="216" name="Google Shape;216;p39"/>
          <p:cNvSpPr txBox="1">
            <a:spLocks noGrp="1"/>
          </p:cNvSpPr>
          <p:nvPr>
            <p:ph type="body" idx="1"/>
          </p:nvPr>
        </p:nvSpPr>
        <p:spPr>
          <a:xfrm>
            <a:off x="311700" y="1017725"/>
            <a:ext cx="8520600" cy="39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sz="1100" dirty="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body" idx="1"/>
          </p:nvPr>
        </p:nvSpPr>
        <p:spPr>
          <a:xfrm>
            <a:off x="311700" y="1017725"/>
            <a:ext cx="8520600" cy="3906900"/>
          </a:xfrm>
          <a:prstGeom prst="rect">
            <a:avLst/>
          </a:prstGeom>
        </p:spPr>
        <p:txBody>
          <a:bodyPr spcFirstLastPara="1" wrap="square" lIns="91425" tIns="91425" rIns="91425" bIns="91425" anchor="t" anchorCtr="0">
            <a:noAutofit/>
          </a:bodyPr>
          <a:lstStyle/>
          <a:p>
            <a:pPr marL="0" lvl="0" indent="0" algn="l">
              <a:lnSpc>
                <a:spcPct val="114999"/>
              </a:lnSpc>
              <a:spcBef>
                <a:spcPts val="0"/>
              </a:spcBef>
              <a:spcAft>
                <a:spcPts val="0"/>
              </a:spcAft>
              <a:buNone/>
            </a:pPr>
            <a:r>
              <a:rPr lang="en" sz="1400" dirty="0">
                <a:solidFill>
                  <a:schemeClr val="tx1"/>
                </a:solidFill>
              </a:rPr>
              <a:t>Biggest risks / blockers / challenges today in VA delivering performant, human-centered products</a:t>
            </a:r>
            <a:endParaRPr lang="en-US" sz="1400" dirty="0">
              <a:solidFill>
                <a:schemeClr val="tx1"/>
              </a:solidFill>
            </a:endParaRPr>
          </a:p>
          <a:p>
            <a:pPr marL="0" lvl="0" indent="0" algn="l">
              <a:lnSpc>
                <a:spcPct val="114999"/>
              </a:lnSpc>
              <a:spcBef>
                <a:spcPts val="0"/>
              </a:spcBef>
              <a:spcAft>
                <a:spcPts val="0"/>
              </a:spcAft>
              <a:buClr>
                <a:schemeClr val="dk1"/>
              </a:buClr>
              <a:buSzPts val="1100"/>
              <a:buNone/>
            </a:pPr>
            <a:endParaRPr lang="en-US" sz="1400" dirty="0"/>
          </a:p>
          <a:p>
            <a:pPr marL="0" lvl="0" indent="0" algn="l">
              <a:lnSpc>
                <a:spcPct val="114999"/>
              </a:lnSpc>
              <a:spcBef>
                <a:spcPts val="0"/>
              </a:spcBef>
              <a:spcAft>
                <a:spcPts val="0"/>
              </a:spcAft>
              <a:buNone/>
            </a:pPr>
            <a:r>
              <a:rPr lang="en" sz="1400" dirty="0">
                <a:solidFill>
                  <a:schemeClr val="tx1"/>
                </a:solidFill>
              </a:rPr>
              <a:t>Big ideas</a:t>
            </a:r>
            <a:endParaRPr lang="en-US" sz="1400" dirty="0">
              <a:solidFill>
                <a:schemeClr val="tx1"/>
              </a:solidFill>
            </a:endParaRPr>
          </a:p>
          <a:p>
            <a:pPr marL="0" indent="0">
              <a:lnSpc>
                <a:spcPct val="114999"/>
              </a:lnSpc>
              <a:buNone/>
            </a:pPr>
            <a:endParaRPr lang="en" sz="1400" dirty="0"/>
          </a:p>
          <a:p>
            <a:pPr marL="0" indent="0">
              <a:lnSpc>
                <a:spcPct val="114999"/>
              </a:lnSpc>
              <a:buNone/>
            </a:pPr>
            <a:r>
              <a:rPr lang="en" sz="1400" dirty="0">
                <a:solidFill>
                  <a:schemeClr val="tx1"/>
                </a:solidFill>
              </a:rPr>
              <a:t>Where is there overlap with other teams?</a:t>
            </a:r>
            <a:endParaRPr lang="en-US" sz="1400" dirty="0">
              <a:solidFill>
                <a:schemeClr val="tx1"/>
              </a:solidFill>
            </a:endParaRPr>
          </a:p>
          <a:p>
            <a:pPr marL="0" indent="0">
              <a:lnSpc>
                <a:spcPct val="114999"/>
              </a:lnSpc>
              <a:buNone/>
            </a:pPr>
            <a:endParaRPr lang="en" sz="1400" dirty="0">
              <a:solidFill>
                <a:schemeClr val="dk1"/>
              </a:solidFill>
            </a:endParaRPr>
          </a:p>
        </p:txBody>
      </p:sp>
      <p:sp>
        <p:nvSpPr>
          <p:cNvPr id="222" name="Google Shape;22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Support OKRs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Meeting Objectives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r>
              <a:rPr lang="en" sz="2000">
                <a:solidFill>
                  <a:schemeClr val="dk1"/>
                </a:solidFill>
              </a:rPr>
              <a:t>PMs have draft team missions and OKRs they can use as starting points to kick off discussions with their full teams, to riff and finalize these artifacts.</a:t>
            </a:r>
            <a:endParaRPr sz="2000">
              <a:solidFill>
                <a:schemeClr val="dk1"/>
              </a:solidFill>
            </a:endParaRPr>
          </a:p>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r>
              <a:rPr lang="en" sz="2000">
                <a:solidFill>
                  <a:schemeClr val="dk1"/>
                </a:solidFill>
              </a:rPr>
              <a:t>PMs gain experience talking through mission + OKRs in a “safe space,” so they’re empowered to continue exploring these concepts and to effectively run subsequent meetings with their own teams.</a:t>
            </a:r>
            <a:endParaRPr sz="2000">
              <a:solidFill>
                <a:schemeClr val="dk1"/>
              </a:solidFill>
            </a:endParaRPr>
          </a:p>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Clr>
                <a:schemeClr val="dk1"/>
              </a:buClr>
              <a:buSzPts val="1100"/>
              <a:buFont typeface="Arial"/>
              <a:buNone/>
            </a:pPr>
            <a:r>
              <a:rPr lang="en" sz="2000">
                <a:solidFill>
                  <a:schemeClr val="dk1"/>
                </a:solidFill>
              </a:rPr>
              <a:t>Get to know what other teams goals / missions / work are!</a:t>
            </a:r>
            <a:endParaRPr sz="20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311700" y="215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&amp; Analytics OKRs</a:t>
            </a:r>
            <a:endParaRPr/>
          </a:p>
        </p:txBody>
      </p:sp>
      <p:sp>
        <p:nvSpPr>
          <p:cNvPr id="228" name="Google Shape;228;p41"/>
          <p:cNvSpPr txBox="1">
            <a:spLocks noGrp="1"/>
          </p:cNvSpPr>
          <p:nvPr>
            <p:ph type="body" idx="1"/>
          </p:nvPr>
        </p:nvSpPr>
        <p:spPr>
          <a:xfrm>
            <a:off x="311700" y="708500"/>
            <a:ext cx="8520600" cy="4495200"/>
          </a:xfrm>
          <a:prstGeom prst="rect">
            <a:avLst/>
          </a:prstGeom>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rgbClr val="434343"/>
              </a:buClr>
              <a:buSzPts val="1000"/>
              <a:buFont typeface="Proxima Nova"/>
              <a:buChar char="●"/>
            </a:pPr>
            <a:endParaRPr lang="en" sz="1000" b="1" dirty="0">
              <a:solidFill>
                <a:srgbClr val="434343"/>
              </a:solidFill>
              <a:latin typeface="Proxima Nova"/>
              <a:ea typeface="Proxima Nova"/>
              <a:cs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title"/>
          </p:nvPr>
        </p:nvSpPr>
        <p:spPr>
          <a:xfrm>
            <a:off x="311700" y="215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&amp; Analytics Notes</a:t>
            </a:r>
            <a:endParaRPr/>
          </a:p>
        </p:txBody>
      </p:sp>
      <p:sp>
        <p:nvSpPr>
          <p:cNvPr id="234" name="Google Shape;234;p42"/>
          <p:cNvSpPr txBox="1">
            <a:spLocks noGrp="1"/>
          </p:cNvSpPr>
          <p:nvPr>
            <p:ph type="body" idx="1"/>
          </p:nvPr>
        </p:nvSpPr>
        <p:spPr>
          <a:xfrm>
            <a:off x="311700" y="708500"/>
            <a:ext cx="8520600" cy="4495200"/>
          </a:xfrm>
          <a:prstGeom prst="rect">
            <a:avLst/>
          </a:prstGeom>
        </p:spPr>
        <p:txBody>
          <a:bodyPr spcFirstLastPara="1" wrap="square" lIns="91425" tIns="91425" rIns="91425" bIns="91425" anchor="t" anchorCtr="0">
            <a:noAutofit/>
          </a:bodyPr>
          <a:lstStyle/>
          <a:p>
            <a:pPr marL="0" indent="0">
              <a:lnSpc>
                <a:spcPct val="114999"/>
              </a:lnSpc>
              <a:buClr>
                <a:srgbClr val="434343"/>
              </a:buClr>
              <a:buSzPts val="1000"/>
              <a:buNone/>
            </a:pPr>
            <a:r>
              <a:rPr lang="en" sz="1400" dirty="0">
                <a:solidFill>
                  <a:schemeClr val="tx1"/>
                </a:solidFill>
                <a:ea typeface="Proxima Nova"/>
              </a:rPr>
              <a:t>Biggest risks / blockers / challenges today in VA delivering performant, human-centered products</a:t>
            </a:r>
            <a:endParaRPr lang="en-US" sz="1400" dirty="0">
              <a:solidFill>
                <a:schemeClr val="tx1"/>
              </a:solidFill>
              <a:ea typeface="Proxima Nova"/>
            </a:endParaRPr>
          </a:p>
          <a:p>
            <a:pPr marL="0" indent="0">
              <a:lnSpc>
                <a:spcPct val="114999"/>
              </a:lnSpc>
              <a:buClr>
                <a:srgbClr val="434343"/>
              </a:buClr>
              <a:buSzPts val="1000"/>
              <a:buNone/>
            </a:pPr>
            <a:endParaRPr lang="en-US" sz="1400" dirty="0">
              <a:ea typeface="Proxima Nova"/>
            </a:endParaRPr>
          </a:p>
          <a:p>
            <a:pPr marL="0" indent="0">
              <a:lnSpc>
                <a:spcPct val="114999"/>
              </a:lnSpc>
              <a:buClr>
                <a:srgbClr val="434343"/>
              </a:buClr>
              <a:buSzPts val="1000"/>
              <a:buNone/>
            </a:pPr>
            <a:r>
              <a:rPr lang="en" sz="1400" dirty="0">
                <a:solidFill>
                  <a:schemeClr val="tx1"/>
                </a:solidFill>
                <a:ea typeface="Proxima Nova"/>
              </a:rPr>
              <a:t>Big ideas</a:t>
            </a:r>
          </a:p>
          <a:p>
            <a:pPr marL="0" indent="0">
              <a:lnSpc>
                <a:spcPct val="114999"/>
              </a:lnSpc>
              <a:buClr>
                <a:srgbClr val="434343"/>
              </a:buClr>
              <a:buSzPts val="1000"/>
              <a:buNone/>
            </a:pPr>
            <a:endParaRPr lang="en" sz="1400" dirty="0">
              <a:ea typeface="Proxima Nova"/>
            </a:endParaRPr>
          </a:p>
          <a:p>
            <a:pPr marL="0" indent="0">
              <a:lnSpc>
                <a:spcPct val="114999"/>
              </a:lnSpc>
              <a:buClr>
                <a:srgbClr val="434343"/>
              </a:buClr>
              <a:buSzPts val="1000"/>
              <a:buNone/>
            </a:pPr>
            <a:r>
              <a:rPr lang="en" sz="1400" dirty="0">
                <a:solidFill>
                  <a:schemeClr val="tx1"/>
                </a:solidFill>
                <a:ea typeface="Proxima Nova"/>
              </a:rPr>
              <a:t>Where is there overlap with other teams?</a:t>
            </a:r>
            <a:endParaRPr lang="en-US" sz="1400" dirty="0">
              <a:solidFill>
                <a:schemeClr val="tx1"/>
              </a:solidFill>
              <a:ea typeface="Proxima Nova"/>
            </a:endParaRPr>
          </a:p>
          <a:p>
            <a:pPr marL="0" indent="0">
              <a:lnSpc>
                <a:spcPct val="114999"/>
              </a:lnSpc>
              <a:buClr>
                <a:srgbClr val="434343"/>
              </a:buClr>
              <a:buSzPts val="1000"/>
              <a:buNone/>
            </a:pPr>
            <a:endParaRPr lang="en" sz="1400" dirty="0">
              <a:solidFill>
                <a:schemeClr val="dk1"/>
              </a:solidFill>
              <a:ea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 &amp; IA OKRs</a:t>
            </a:r>
            <a:endParaRPr/>
          </a:p>
        </p:txBody>
      </p:sp>
      <p:sp>
        <p:nvSpPr>
          <p:cNvPr id="240" name="Google Shape;240;p43"/>
          <p:cNvSpPr txBox="1">
            <a:spLocks noGrp="1"/>
          </p:cNvSpPr>
          <p:nvPr>
            <p:ph type="body" idx="1"/>
          </p:nvPr>
        </p:nvSpPr>
        <p:spPr>
          <a:xfrm>
            <a:off x="311700" y="1017725"/>
            <a:ext cx="8520600" cy="402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 &amp; IA OKRs</a:t>
            </a:r>
            <a:endParaRPr/>
          </a:p>
        </p:txBody>
      </p:sp>
      <p:sp>
        <p:nvSpPr>
          <p:cNvPr id="246" name="Google Shape;246;p44"/>
          <p:cNvSpPr txBox="1">
            <a:spLocks noGrp="1"/>
          </p:cNvSpPr>
          <p:nvPr>
            <p:ph type="body" idx="1"/>
          </p:nvPr>
        </p:nvSpPr>
        <p:spPr>
          <a:xfrm>
            <a:off x="311700" y="1017725"/>
            <a:ext cx="8520600" cy="4021800"/>
          </a:xfrm>
          <a:prstGeom prst="rect">
            <a:avLst/>
          </a:prstGeom>
        </p:spPr>
        <p:txBody>
          <a:bodyPr spcFirstLastPara="1" wrap="square" lIns="91425" tIns="91425" rIns="91425" bIns="91425" anchor="t" anchorCtr="0">
            <a:noAutofit/>
          </a:bodyPr>
          <a:lstStyle/>
          <a:p>
            <a:pPr marL="0" indent="0">
              <a:lnSpc>
                <a:spcPct val="114999"/>
              </a:lnSpc>
              <a:buNone/>
            </a:pPr>
            <a:r>
              <a:rPr lang="en" sz="1400" dirty="0">
                <a:solidFill>
                  <a:schemeClr val="tx1"/>
                </a:solidFill>
              </a:rPr>
              <a:t>Biggest risks / blockers / challenges today in VA delivering performant, human-centered products</a:t>
            </a:r>
            <a:endParaRPr lang="en-US" sz="1400" dirty="0">
              <a:solidFill>
                <a:schemeClr val="tx1"/>
              </a:solidFill>
            </a:endParaRPr>
          </a:p>
          <a:p>
            <a:pPr marL="0" lvl="0" indent="0" algn="l">
              <a:lnSpc>
                <a:spcPct val="114999"/>
              </a:lnSpc>
              <a:spcBef>
                <a:spcPts val="0"/>
              </a:spcBef>
              <a:spcAft>
                <a:spcPts val="0"/>
              </a:spcAft>
              <a:buSzPts val="1400"/>
              <a:buNone/>
            </a:pPr>
            <a:endParaRPr lang="en-US" sz="1400" dirty="0">
              <a:solidFill>
                <a:schemeClr val="tx1"/>
              </a:solidFill>
            </a:endParaRPr>
          </a:p>
          <a:p>
            <a:pPr marL="0" indent="0">
              <a:lnSpc>
                <a:spcPct val="114999"/>
              </a:lnSpc>
              <a:buSzPts val="1400"/>
              <a:buNone/>
            </a:pPr>
            <a:r>
              <a:rPr lang="en" sz="1400" dirty="0">
                <a:solidFill>
                  <a:schemeClr val="tx1"/>
                </a:solidFill>
              </a:rPr>
              <a:t>Big ideas</a:t>
            </a:r>
            <a:endParaRPr lang="en-US" sz="1400" dirty="0">
              <a:solidFill>
                <a:schemeClr val="tx1"/>
              </a:solidFill>
            </a:endParaRPr>
          </a:p>
          <a:p>
            <a:pPr marL="0" lvl="0" indent="0" algn="l">
              <a:lnSpc>
                <a:spcPct val="114999"/>
              </a:lnSpc>
              <a:spcBef>
                <a:spcPts val="0"/>
              </a:spcBef>
              <a:spcAft>
                <a:spcPts val="0"/>
              </a:spcAft>
              <a:buSzPts val="1400"/>
              <a:buNone/>
            </a:pPr>
            <a:endParaRPr lang="en" sz="1400" dirty="0">
              <a:solidFill>
                <a:schemeClr val="tx1"/>
              </a:solidFill>
            </a:endParaRPr>
          </a:p>
          <a:p>
            <a:pPr marL="0" indent="0">
              <a:lnSpc>
                <a:spcPct val="114999"/>
              </a:lnSpc>
              <a:buSzPts val="1400"/>
              <a:buNone/>
            </a:pPr>
            <a:r>
              <a:rPr lang="en" sz="1400" dirty="0">
                <a:solidFill>
                  <a:schemeClr val="tx1"/>
                </a:solidFill>
              </a:rPr>
              <a:t>Where is there overlap with other teams?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5"/>
          <p:cNvSpPr txBox="1">
            <a:spLocks noGrp="1"/>
          </p:cNvSpPr>
          <p:nvPr>
            <p:ph type="title"/>
          </p:nvPr>
        </p:nvSpPr>
        <p:spPr>
          <a:xfrm>
            <a:off x="311700" y="151918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Group sharing and discussion</a:t>
            </a:r>
            <a:endParaRPr/>
          </a:p>
        </p:txBody>
      </p:sp>
      <p:sp>
        <p:nvSpPr>
          <p:cNvPr id="252" name="Google Shape;252;p45"/>
          <p:cNvSpPr txBox="1"/>
          <p:nvPr/>
        </p:nvSpPr>
        <p:spPr>
          <a:xfrm>
            <a:off x="3431700" y="2282356"/>
            <a:ext cx="22806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666666"/>
                </a:solidFill>
              </a:rPr>
              <a:t>3:00 - 4:00 PM ET</a:t>
            </a:r>
            <a:endParaRPr sz="2000" b="1">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311700" y="151918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Heads down: OKR refinement</a:t>
            </a:r>
            <a:endParaRPr/>
          </a:p>
        </p:txBody>
      </p:sp>
      <p:sp>
        <p:nvSpPr>
          <p:cNvPr id="258" name="Google Shape;258;p46"/>
          <p:cNvSpPr txBox="1"/>
          <p:nvPr/>
        </p:nvSpPr>
        <p:spPr>
          <a:xfrm>
            <a:off x="3431700" y="2282356"/>
            <a:ext cx="22806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666666"/>
                </a:solidFill>
              </a:rPr>
              <a:t>4:00 - 4:30 PM ET</a:t>
            </a:r>
            <a:endParaRPr sz="2000" b="1">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7"/>
          <p:cNvSpPr txBox="1">
            <a:spLocks noGrp="1"/>
          </p:cNvSpPr>
          <p:nvPr>
            <p:ph type="title"/>
          </p:nvPr>
        </p:nvSpPr>
        <p:spPr>
          <a:xfrm>
            <a:off x="267575" y="392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Additional Reading</a:t>
            </a:r>
            <a:endParaRPr/>
          </a:p>
        </p:txBody>
      </p:sp>
      <p:sp>
        <p:nvSpPr>
          <p:cNvPr id="264" name="Google Shape;264;p47"/>
          <p:cNvSpPr txBox="1"/>
          <p:nvPr/>
        </p:nvSpPr>
        <p:spPr>
          <a:xfrm>
            <a:off x="309175" y="1817900"/>
            <a:ext cx="42372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Setting individual OKRs: </a:t>
            </a:r>
            <a:r>
              <a:rPr lang="en" sz="1100" u="sng">
                <a:solidFill>
                  <a:schemeClr val="hlink"/>
                </a:solidFill>
                <a:hlinkClick r:id="rId3"/>
              </a:rPr>
              <a:t>https://okrexamples.co/product_management-okr-examples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67575" y="392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Next Steps</a:t>
            </a:r>
            <a:endParaRPr dirty="0"/>
          </a:p>
        </p:txBody>
      </p:sp>
      <p:sp>
        <p:nvSpPr>
          <p:cNvPr id="270" name="Google Shape;270;p48"/>
          <p:cNvSpPr txBox="1"/>
          <p:nvPr/>
        </p:nvSpPr>
        <p:spPr>
          <a:xfrm>
            <a:off x="309175" y="1817900"/>
            <a:ext cx="7764300" cy="2020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Put these things into upcoming sprint (except Ops)</a:t>
            </a:r>
            <a:endParaRPr lang="en-US" dirty="0"/>
          </a:p>
          <a:p>
            <a:pPr marL="285750" lvl="0" indent="-285750" algn="l" rtl="0">
              <a:spcBef>
                <a:spcPts val="0"/>
              </a:spcBef>
              <a:spcAft>
                <a:spcPts val="0"/>
              </a:spcAft>
              <a:buChar char="•"/>
            </a:pPr>
            <a:endParaRPr/>
          </a:p>
          <a:p>
            <a:pPr marL="457200" lvl="0" indent="-317500" algn="l" rtl="0">
              <a:spcBef>
                <a:spcPts val="0"/>
              </a:spcBef>
              <a:spcAft>
                <a:spcPts val="0"/>
              </a:spcAft>
              <a:buSzPts val="1400"/>
              <a:buChar char="•"/>
            </a:pPr>
            <a:r>
              <a:rPr lang="en" dirty="0"/>
              <a:t>Share materials about OKRs with your team so they can start reading into what OKRs are, and see some initial ideas</a:t>
            </a:r>
            <a:endParaRPr/>
          </a:p>
          <a:p>
            <a:pPr marL="285750" lvl="0" indent="-285750" algn="l" rtl="0">
              <a:spcBef>
                <a:spcPts val="0"/>
              </a:spcBef>
              <a:spcAft>
                <a:spcPts val="0"/>
              </a:spcAft>
              <a:buChar char="•"/>
            </a:pPr>
            <a:endParaRPr/>
          </a:p>
          <a:p>
            <a:pPr marL="457200" lvl="0" indent="-317500" algn="l" rtl="0">
              <a:spcBef>
                <a:spcPts val="0"/>
              </a:spcBef>
              <a:spcAft>
                <a:spcPts val="0"/>
              </a:spcAft>
              <a:buSzPts val="1400"/>
              <a:buChar char="•"/>
            </a:pPr>
            <a:r>
              <a:rPr lang="en" dirty="0"/>
              <a:t>Run an OKR-setting meeting w/the team, capture ideas - they don’t have to be perfect!!</a:t>
            </a:r>
            <a:endParaRPr dirty="0"/>
          </a:p>
          <a:p>
            <a:pPr marL="285750" lvl="0" indent="-285750" algn="l" rtl="0">
              <a:spcBef>
                <a:spcPts val="0"/>
              </a:spcBef>
              <a:spcAft>
                <a:spcPts val="0"/>
              </a:spcAft>
              <a:buChar char="•"/>
            </a:pPr>
            <a:endParaRPr/>
          </a:p>
          <a:p>
            <a:pPr marL="457200" lvl="0" indent="-317500" algn="l" rtl="0">
              <a:spcBef>
                <a:spcPts val="0"/>
              </a:spcBef>
              <a:spcAft>
                <a:spcPts val="0"/>
              </a:spcAft>
              <a:buSzPts val="1400"/>
              <a:buChar char="•"/>
            </a:pPr>
            <a:r>
              <a:rPr lang="en" dirty="0"/>
              <a:t>Run through the ideas, compare to best practice examples of good OKRs, iterate and get feedback from team</a:t>
            </a:r>
            <a:endParaRPr dirty="0"/>
          </a:p>
          <a:p>
            <a:pPr marL="285750" lvl="0" indent="-285750" algn="l" rtl="0">
              <a:spcBef>
                <a:spcPts val="0"/>
              </a:spcBef>
              <a:spcAft>
                <a:spcPts val="0"/>
              </a:spcAft>
              <a:buChar char="•"/>
            </a:pPr>
            <a:endParaRPr/>
          </a:p>
          <a:p>
            <a:pPr marL="457200" indent="-317500">
              <a:buSzPts val="1400"/>
              <a:buChar char="•"/>
            </a:pPr>
            <a:r>
              <a:rPr lang="en" dirty="0"/>
              <a:t>Share w/VSP Leadership + DSVA for discussion</a:t>
            </a:r>
            <a:endParaRPr dirty="0"/>
          </a:p>
          <a:p>
            <a:pPr marL="285750" lvl="0" indent="-285750" algn="l" rtl="0">
              <a:spcBef>
                <a:spcPts val="0"/>
              </a:spcBef>
              <a:spcAft>
                <a:spcPts val="0"/>
              </a:spcAft>
              <a:buChar char="•"/>
            </a:pPr>
            <a:endParaRPr/>
          </a:p>
          <a:p>
            <a:pPr marL="285750" lvl="0" indent="-285750" algn="l" rtl="0">
              <a:spcBef>
                <a:spcPts val="0"/>
              </a:spcBef>
              <a:spcAft>
                <a:spcPts val="0"/>
              </a:spcAft>
              <a:buChar char="•"/>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i="1" dirty="0">
                <a:solidFill>
                  <a:srgbClr val="000000"/>
                </a:solidFill>
              </a:rPr>
              <a:t>OKRs are the goals we set to guide the solutions we create, to align those solutions to the outcomes we want them to achieve. To be revisited on a quarterly basis.</a:t>
            </a:r>
            <a:endParaRPr sz="1500" i="1" dirty="0">
              <a:solidFill>
                <a:srgbClr val="000000"/>
              </a:solidFill>
            </a:endParaRPr>
          </a:p>
          <a:p>
            <a:pPr marL="0" lvl="0" indent="0" algn="l" rtl="0">
              <a:lnSpc>
                <a:spcPct val="100000"/>
              </a:lnSpc>
              <a:spcBef>
                <a:spcPts val="1600"/>
              </a:spcBef>
              <a:spcAft>
                <a:spcPts val="0"/>
              </a:spcAft>
              <a:buNone/>
            </a:pPr>
            <a:r>
              <a:rPr lang="en" sz="1300" b="1" dirty="0">
                <a:solidFill>
                  <a:srgbClr val="000000"/>
                </a:solidFill>
              </a:rPr>
              <a:t>Important “</a:t>
            </a:r>
            <a:r>
              <a:rPr lang="en" sz="1300" b="1" dirty="0" err="1">
                <a:solidFill>
                  <a:srgbClr val="000000"/>
                </a:solidFill>
              </a:rPr>
              <a:t>do”s</a:t>
            </a:r>
            <a:endParaRPr sz="1300" b="1" dirty="0" err="1">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dirty="0">
                <a:solidFill>
                  <a:srgbClr val="000000"/>
                </a:solidFill>
              </a:rPr>
              <a:t>Be ambitious!</a:t>
            </a:r>
            <a:endParaRPr sz="1300" dirty="0">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dirty="0">
                <a:solidFill>
                  <a:srgbClr val="000000"/>
                </a:solidFill>
              </a:rPr>
              <a:t>Think about VSP north star and how our team relates to that</a:t>
            </a:r>
            <a:endParaRPr sz="1300" dirty="0">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dirty="0">
                <a:solidFill>
                  <a:srgbClr val="000000"/>
                </a:solidFill>
              </a:rPr>
              <a:t>Check in over time and adjust what isn’t working</a:t>
            </a:r>
            <a:endParaRPr sz="1300" dirty="0">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dirty="0">
                <a:solidFill>
                  <a:srgbClr val="000000"/>
                </a:solidFill>
              </a:rPr>
              <a:t>Communicate them often, they’re meant to be public</a:t>
            </a:r>
            <a:endParaRPr sz="1300" dirty="0">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dirty="0">
                <a:solidFill>
                  <a:srgbClr val="000000"/>
                </a:solidFill>
              </a:rPr>
              <a:t>OKRs should encompass the global team, such that each person on the team has something it’s clear they can contribute to</a:t>
            </a:r>
            <a:endParaRPr sz="1300" dirty="0">
              <a:solidFill>
                <a:srgbClr val="000000"/>
              </a:solidFill>
            </a:endParaRPr>
          </a:p>
          <a:p>
            <a:pPr marL="0" lvl="0" indent="0" algn="l" rtl="0">
              <a:lnSpc>
                <a:spcPct val="100000"/>
              </a:lnSpc>
              <a:spcBef>
                <a:spcPts val="0"/>
              </a:spcBef>
              <a:spcAft>
                <a:spcPts val="0"/>
              </a:spcAft>
              <a:buNone/>
            </a:pPr>
            <a:endParaRPr sz="1300" b="1">
              <a:solidFill>
                <a:srgbClr val="000000"/>
              </a:solidFill>
            </a:endParaRPr>
          </a:p>
          <a:p>
            <a:pPr marL="0" lvl="0" indent="0" algn="l" rtl="0">
              <a:lnSpc>
                <a:spcPct val="100000"/>
              </a:lnSpc>
              <a:spcBef>
                <a:spcPts val="0"/>
              </a:spcBef>
              <a:spcAft>
                <a:spcPts val="0"/>
              </a:spcAft>
              <a:buNone/>
            </a:pPr>
            <a:r>
              <a:rPr lang="en" sz="1300" b="1" dirty="0">
                <a:solidFill>
                  <a:srgbClr val="000000"/>
                </a:solidFill>
              </a:rPr>
              <a:t>Important “</a:t>
            </a:r>
            <a:r>
              <a:rPr lang="en" sz="1300" b="1" dirty="0" err="1">
                <a:solidFill>
                  <a:srgbClr val="000000"/>
                </a:solidFill>
              </a:rPr>
              <a:t>don’t”s</a:t>
            </a:r>
            <a:endParaRPr sz="1300" b="1" dirty="0" err="1">
              <a:solidFill>
                <a:srgbClr val="000000"/>
              </a:solidFill>
            </a:endParaRPr>
          </a:p>
          <a:p>
            <a:pPr indent="-311150">
              <a:lnSpc>
                <a:spcPct val="100000"/>
              </a:lnSpc>
              <a:buClr>
                <a:schemeClr val="dk1"/>
              </a:buClr>
              <a:buSzPts val="1300"/>
            </a:pPr>
            <a:r>
              <a:rPr lang="en" sz="1300" dirty="0">
                <a:solidFill>
                  <a:schemeClr val="dk1"/>
                </a:solidFill>
              </a:rPr>
              <a:t>Write more than 5 Objectives, or write more than 4 KRs per O</a:t>
            </a:r>
            <a:endParaRPr sz="1300" dirty="0">
              <a:solidFill>
                <a:schemeClr val="dk1"/>
              </a:solidFill>
            </a:endParaRPr>
          </a:p>
          <a:p>
            <a:pPr marL="457200" lvl="0" indent="-311150" algn="l" rtl="0">
              <a:lnSpc>
                <a:spcPct val="100000"/>
              </a:lnSpc>
              <a:spcBef>
                <a:spcPts val="0"/>
              </a:spcBef>
              <a:spcAft>
                <a:spcPts val="0"/>
              </a:spcAft>
              <a:buClr>
                <a:srgbClr val="000000"/>
              </a:buClr>
              <a:buSzPts val="1300"/>
              <a:buChar char="●"/>
            </a:pPr>
            <a:r>
              <a:rPr lang="en" sz="1300" dirty="0">
                <a:solidFill>
                  <a:srgbClr val="000000"/>
                </a:solidFill>
              </a:rPr>
              <a:t>Write KPIs (which are barometers that measure overall success of your solutions in your problem space), but KPIs (if you have them) can guide the OKRs you set. Know that OKRs might disrupt that barometer (it’s ok for there to be negative correlation.)</a:t>
            </a:r>
            <a:endParaRPr sz="1300" dirty="0">
              <a:solidFill>
                <a:srgbClr val="000000"/>
              </a:solidFill>
            </a:endParaRPr>
          </a:p>
        </p:txBody>
      </p:sp>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General OKR hygiene – group collaboration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b="1">
                <a:solidFill>
                  <a:srgbClr val="000000"/>
                </a:solidFill>
              </a:rPr>
              <a:t>3 - 5 Objectives</a:t>
            </a:r>
            <a:endParaRPr sz="1500" b="1">
              <a:solidFill>
                <a:srgbClr val="000000"/>
              </a:solidFill>
            </a:endParaRPr>
          </a:p>
          <a:p>
            <a:pPr marL="0" lvl="0" indent="0" algn="l" rtl="0">
              <a:lnSpc>
                <a:spcPct val="100000"/>
              </a:lnSpc>
              <a:spcBef>
                <a:spcPts val="0"/>
              </a:spcBef>
              <a:spcAft>
                <a:spcPts val="0"/>
              </a:spcAft>
              <a:buNone/>
            </a:pPr>
            <a:endParaRPr sz="1500" b="1">
              <a:solidFill>
                <a:srgbClr val="000000"/>
              </a:solidFill>
            </a:endParaRPr>
          </a:p>
          <a:p>
            <a:pPr marL="0" lvl="0" indent="0" algn="l" rtl="0">
              <a:lnSpc>
                <a:spcPct val="100000"/>
              </a:lnSpc>
              <a:spcBef>
                <a:spcPts val="0"/>
              </a:spcBef>
              <a:spcAft>
                <a:spcPts val="0"/>
              </a:spcAft>
              <a:buNone/>
            </a:pPr>
            <a:r>
              <a:rPr lang="en" sz="1500" b="1">
                <a:solidFill>
                  <a:srgbClr val="000000"/>
                </a:solidFill>
              </a:rPr>
              <a:t>3ish Key Results for each Objective</a:t>
            </a:r>
            <a:endParaRPr sz="1500" b="1">
              <a:solidFill>
                <a:srgbClr val="000000"/>
              </a:solidFill>
            </a:endParaRPr>
          </a:p>
          <a:p>
            <a:pPr marL="0" lvl="0" indent="0" algn="l" rtl="0">
              <a:lnSpc>
                <a:spcPct val="100000"/>
              </a:lnSpc>
              <a:spcBef>
                <a:spcPts val="0"/>
              </a:spcBef>
              <a:spcAft>
                <a:spcPts val="0"/>
              </a:spcAft>
              <a:buNone/>
            </a:pPr>
            <a:endParaRPr sz="1500" b="1">
              <a:solidFill>
                <a:srgbClr val="000000"/>
              </a:solidFill>
            </a:endParaRPr>
          </a:p>
          <a:p>
            <a:pPr marL="0" lvl="0" indent="0" algn="l" rtl="0">
              <a:lnSpc>
                <a:spcPct val="100000"/>
              </a:lnSpc>
              <a:spcBef>
                <a:spcPts val="0"/>
              </a:spcBef>
              <a:spcAft>
                <a:spcPts val="0"/>
              </a:spcAft>
              <a:buNone/>
            </a:pPr>
            <a:r>
              <a:rPr lang="en" sz="1500" b="1">
                <a:solidFill>
                  <a:srgbClr val="000000"/>
                </a:solidFill>
              </a:rPr>
              <a:t>Framework for brainstorming OKRs</a:t>
            </a:r>
            <a:endParaRPr sz="1500" b="1">
              <a:solidFill>
                <a:srgbClr val="000000"/>
              </a:solidFill>
            </a:endParaRPr>
          </a:p>
          <a:p>
            <a:pPr marL="0" lvl="0" indent="0" algn="l" rtl="0">
              <a:lnSpc>
                <a:spcPct val="100000"/>
              </a:lnSpc>
              <a:spcBef>
                <a:spcPts val="0"/>
              </a:spcBef>
              <a:spcAft>
                <a:spcPts val="0"/>
              </a:spcAft>
              <a:buNone/>
            </a:pP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How can your team contribute to the overall VSP OKRs?</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What outcomes do you hope to achieve for your users?</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What outcomes do you hope to achieve for your team?</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What are some ways you’ll know if you’re successful?</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What things do you need to do to achieve this?</a:t>
            </a:r>
            <a:endParaRPr sz="1500">
              <a:solidFill>
                <a:srgbClr val="000000"/>
              </a:solidFill>
            </a:endParaRPr>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OKR hygiene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b="1">
                <a:solidFill>
                  <a:srgbClr val="000000"/>
                </a:solidFill>
              </a:rPr>
              <a:t>Framework for validating OKRs</a:t>
            </a:r>
            <a:endParaRPr sz="1500" b="1">
              <a:solidFill>
                <a:srgbClr val="000000"/>
              </a:solidFill>
            </a:endParaRPr>
          </a:p>
          <a:p>
            <a:pPr marL="0" lvl="0" indent="0" algn="l" rtl="0">
              <a:lnSpc>
                <a:spcPct val="100000"/>
              </a:lnSpc>
              <a:spcBef>
                <a:spcPts val="0"/>
              </a:spcBef>
              <a:spcAft>
                <a:spcPts val="0"/>
              </a:spcAft>
              <a:buNone/>
            </a:pP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Do your priorities make it more likely that VSP will successfully achieve its overall OKRs?</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Are there things missing that others think you should be working on?</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Do your OKRs represent all that is fully needed to result in success for your team?</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Are your Os about </a:t>
            </a:r>
            <a:r>
              <a:rPr lang="en" sz="1500" strike="sngStrike">
                <a:solidFill>
                  <a:srgbClr val="000000"/>
                </a:solidFill>
              </a:rPr>
              <a:t>status quo</a:t>
            </a:r>
            <a:r>
              <a:rPr lang="en" sz="1500">
                <a:solidFill>
                  <a:srgbClr val="000000"/>
                </a:solidFill>
              </a:rPr>
              <a:t>, instead of conveying desired endpoints?</a:t>
            </a:r>
            <a:endParaRPr sz="1500">
              <a:solidFill>
                <a:srgbClr val="000000"/>
              </a:solidFill>
            </a:endParaRPr>
          </a:p>
          <a:p>
            <a:pPr marL="914400" lvl="1" indent="-323850" algn="l" rtl="0">
              <a:lnSpc>
                <a:spcPct val="100000"/>
              </a:lnSpc>
              <a:spcBef>
                <a:spcPts val="0"/>
              </a:spcBef>
              <a:spcAft>
                <a:spcPts val="0"/>
              </a:spcAft>
              <a:buClr>
                <a:srgbClr val="000000"/>
              </a:buClr>
              <a:buSzPts val="1500"/>
              <a:buChar char="○"/>
            </a:pPr>
            <a:r>
              <a:rPr lang="en" sz="1500" i="1" strike="sngStrike">
                <a:solidFill>
                  <a:srgbClr val="000000"/>
                </a:solidFill>
              </a:rPr>
              <a:t>keep hiring</a:t>
            </a:r>
            <a:r>
              <a:rPr lang="en" sz="1500" i="1">
                <a:solidFill>
                  <a:srgbClr val="000000"/>
                </a:solidFill>
              </a:rPr>
              <a:t>, </a:t>
            </a:r>
            <a:r>
              <a:rPr lang="en" sz="1500" i="1" strike="sngStrike">
                <a:solidFill>
                  <a:srgbClr val="000000"/>
                </a:solidFill>
              </a:rPr>
              <a:t>maintain market position</a:t>
            </a:r>
            <a:r>
              <a:rPr lang="en" sz="1500" i="1">
                <a:solidFill>
                  <a:srgbClr val="000000"/>
                </a:solidFill>
              </a:rPr>
              <a:t>, </a:t>
            </a:r>
            <a:r>
              <a:rPr lang="en" sz="1500" i="1" strike="sngStrike">
                <a:solidFill>
                  <a:srgbClr val="000000"/>
                </a:solidFill>
              </a:rPr>
              <a:t>continue doing X</a:t>
            </a:r>
            <a:r>
              <a:rPr lang="en" sz="1500">
                <a:solidFill>
                  <a:srgbClr val="000000"/>
                </a:solidFill>
              </a:rPr>
              <a:t> vs </a:t>
            </a:r>
            <a:r>
              <a:rPr lang="en" sz="1500" i="1">
                <a:solidFill>
                  <a:srgbClr val="000000"/>
                </a:solidFill>
              </a:rPr>
              <a:t>climb the mountain</a:t>
            </a:r>
            <a:r>
              <a:rPr lang="en" sz="1500">
                <a:solidFill>
                  <a:srgbClr val="000000"/>
                </a:solidFill>
              </a:rPr>
              <a:t>, </a:t>
            </a:r>
            <a:r>
              <a:rPr lang="en" sz="1500" i="1">
                <a:solidFill>
                  <a:srgbClr val="000000"/>
                </a:solidFill>
              </a:rPr>
              <a:t>eat 5 pies</a:t>
            </a:r>
            <a:r>
              <a:rPr lang="en" sz="1500">
                <a:solidFill>
                  <a:srgbClr val="000000"/>
                </a:solidFill>
              </a:rPr>
              <a:t>, </a:t>
            </a:r>
            <a:r>
              <a:rPr lang="en" sz="1500" i="1">
                <a:solidFill>
                  <a:srgbClr val="000000"/>
                </a:solidFill>
              </a:rPr>
              <a:t>ship feature Y</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Do your KRs describe </a:t>
            </a:r>
            <a:r>
              <a:rPr lang="en" sz="1500" strike="sngStrike">
                <a:solidFill>
                  <a:srgbClr val="000000"/>
                </a:solidFill>
              </a:rPr>
              <a:t>activities</a:t>
            </a:r>
            <a:r>
              <a:rPr lang="en" sz="1500">
                <a:solidFill>
                  <a:srgbClr val="000000"/>
                </a:solidFill>
              </a:rPr>
              <a:t>, instead of outcomes?</a:t>
            </a:r>
            <a:endParaRPr sz="1500">
              <a:solidFill>
                <a:srgbClr val="000000"/>
              </a:solidFill>
            </a:endParaRPr>
          </a:p>
          <a:p>
            <a:pPr marL="914400" lvl="1" indent="-323850" algn="l" rtl="0">
              <a:lnSpc>
                <a:spcPct val="100000"/>
              </a:lnSpc>
              <a:spcBef>
                <a:spcPts val="0"/>
              </a:spcBef>
              <a:spcAft>
                <a:spcPts val="0"/>
              </a:spcAft>
              <a:buClr>
                <a:srgbClr val="000000"/>
              </a:buClr>
              <a:buSzPts val="1500"/>
              <a:buChar char="○"/>
            </a:pPr>
            <a:r>
              <a:rPr lang="en" sz="1500" strike="sngStrike">
                <a:solidFill>
                  <a:schemeClr val="dk1"/>
                </a:solidFill>
              </a:rPr>
              <a:t>assess customer service satisfaction</a:t>
            </a:r>
            <a:r>
              <a:rPr lang="en" sz="1500">
                <a:solidFill>
                  <a:schemeClr val="dk1"/>
                </a:solidFill>
              </a:rPr>
              <a:t> vs </a:t>
            </a:r>
            <a:r>
              <a:rPr lang="en" sz="1500">
                <a:solidFill>
                  <a:srgbClr val="000000"/>
                </a:solidFill>
              </a:rPr>
              <a:t>publish customer service satisfaction levels by March 7th.</a:t>
            </a: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a:solidFill>
                  <a:srgbClr val="000000"/>
                </a:solidFill>
              </a:rPr>
              <a:t>Are measurements for your KRs available, credible, and easily discoverable?</a:t>
            </a:r>
            <a:endParaRPr sz="1500">
              <a:solidFill>
                <a:srgbClr val="000000"/>
              </a:solidFill>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OKR hygiene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OKR example</a:t>
            </a:r>
            <a:endParaRPr/>
          </a:p>
        </p:txBody>
      </p:sp>
      <p:pic>
        <p:nvPicPr>
          <p:cNvPr id="91" name="Google Shape;91;p19"/>
          <p:cNvPicPr preferRelativeResize="0"/>
          <p:nvPr/>
        </p:nvPicPr>
        <p:blipFill>
          <a:blip r:embed="rId3">
            <a:alphaModFix/>
          </a:blip>
          <a:stretch>
            <a:fillRect/>
          </a:stretch>
        </p:blipFill>
        <p:spPr>
          <a:xfrm>
            <a:off x="289375" y="1017725"/>
            <a:ext cx="5500324" cy="3652576"/>
          </a:xfrm>
          <a:prstGeom prst="rect">
            <a:avLst/>
          </a:prstGeom>
          <a:noFill/>
          <a:ln>
            <a:noFill/>
          </a:ln>
        </p:spPr>
      </p:pic>
      <p:sp>
        <p:nvSpPr>
          <p:cNvPr id="92" name="Google Shape;92;p19"/>
          <p:cNvSpPr txBox="1"/>
          <p:nvPr/>
        </p:nvSpPr>
        <p:spPr>
          <a:xfrm>
            <a:off x="331417" y="4499774"/>
            <a:ext cx="42372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Source: </a:t>
            </a:r>
            <a:r>
              <a:rPr lang="en" sz="1000" u="sng">
                <a:solidFill>
                  <a:schemeClr val="hlink"/>
                </a:solidFill>
                <a:hlinkClick r:id="rId4"/>
              </a:rPr>
              <a:t>Measure What Matters</a:t>
            </a:r>
            <a:r>
              <a:rPr lang="en" sz="1000"/>
              <a:t>, by Joen Doerr</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51918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Review VSP mission, vision, and OKRs</a:t>
            </a:r>
            <a:endParaRPr/>
          </a:p>
        </p:txBody>
      </p:sp>
      <p:sp>
        <p:nvSpPr>
          <p:cNvPr id="98" name="Google Shape;98;p20"/>
          <p:cNvSpPr txBox="1"/>
          <p:nvPr/>
        </p:nvSpPr>
        <p:spPr>
          <a:xfrm>
            <a:off x="3431700" y="2282356"/>
            <a:ext cx="22806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666666"/>
                </a:solidFill>
              </a:rPr>
              <a:t>1:30 - 1:45 PM ET</a:t>
            </a:r>
            <a:endParaRPr sz="2000" b="1">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VSP Mission, Vision, Roadmap, OKRs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https://docs.google.com/presentation/d/1-8LlD8jljlv-C9IIQO1fHDC4ok0NzpJF3nLfwnx5610/edit#slide=id.g5bcedc037d_2_48</a:t>
            </a: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37</Slides>
  <Notes>37</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Simple Light</vt:lpstr>
      <vt:lpstr>VSP PM Workshop</vt:lpstr>
      <vt:lpstr>Intro + OKR overview</vt:lpstr>
      <vt:lpstr>Meeting Objectives</vt:lpstr>
      <vt:lpstr>General OKR hygiene – group collaboration</vt:lpstr>
      <vt:lpstr>General OKR hygiene</vt:lpstr>
      <vt:lpstr>General OKR hygiene</vt:lpstr>
      <vt:lpstr>OKR example</vt:lpstr>
      <vt:lpstr>Review VSP mission, vision, and OKRs</vt:lpstr>
      <vt:lpstr>VSP Mission, Vision, Roadmap, OKRs</vt:lpstr>
      <vt:lpstr>Team mission workshop</vt:lpstr>
      <vt:lpstr>What is a mission statement?</vt:lpstr>
      <vt:lpstr>VSP Mission</vt:lpstr>
      <vt:lpstr>Tools Mission</vt:lpstr>
      <vt:lpstr>Operations Mission</vt:lpstr>
      <vt:lpstr>Triage Mission</vt:lpstr>
      <vt:lpstr>Product Support Mission</vt:lpstr>
      <vt:lpstr>Insights &amp; Analytics Mission</vt:lpstr>
      <vt:lpstr>Content &amp; IA Mission</vt:lpstr>
      <vt:lpstr>Break</vt:lpstr>
      <vt:lpstr>Heads-down: stream of conscious OKRs</vt:lpstr>
      <vt:lpstr>Inputs for brainstorming</vt:lpstr>
      <vt:lpstr>Tools OKRs</vt:lpstr>
      <vt:lpstr>Tools OKRs</vt:lpstr>
      <vt:lpstr>Operations OKRs</vt:lpstr>
      <vt:lpstr>Operations OKRs</vt:lpstr>
      <vt:lpstr>Triage OKRs</vt:lpstr>
      <vt:lpstr>Triage OKRs</vt:lpstr>
      <vt:lpstr>Product Support OKRs</vt:lpstr>
      <vt:lpstr>Product Support OKRs</vt:lpstr>
      <vt:lpstr>Insights &amp; Analytics OKRs</vt:lpstr>
      <vt:lpstr>Insights &amp; Analytics Notes</vt:lpstr>
      <vt:lpstr>Content &amp; IA OKRs</vt:lpstr>
      <vt:lpstr>Content &amp; IA OKRs</vt:lpstr>
      <vt:lpstr>Group sharing and discussion</vt:lpstr>
      <vt:lpstr>Heads down: OKR refinement</vt:lpstr>
      <vt:lpstr>Additional Reading</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VSP PM Workshop</dc:title>
  <cp:revision>59</cp:revision>
  <dcterms:modified xsi:type="dcterms:W3CDTF">2019-09-19T23:19:39Z</dcterms:modified>
</cp:coreProperties>
</file>