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28"/>
  </p:notesMasterIdLst>
  <p:handoutMasterIdLst>
    <p:handoutMasterId r:id="rId29"/>
  </p:handoutMasterIdLst>
  <p:sldIdLst>
    <p:sldId id="256" r:id="rId2"/>
    <p:sldId id="291" r:id="rId3"/>
    <p:sldId id="283" r:id="rId4"/>
    <p:sldId id="284" r:id="rId5"/>
    <p:sldId id="286" r:id="rId6"/>
    <p:sldId id="287" r:id="rId7"/>
    <p:sldId id="288" r:id="rId8"/>
    <p:sldId id="292" r:id="rId9"/>
    <p:sldId id="289" r:id="rId10"/>
    <p:sldId id="290" r:id="rId11"/>
    <p:sldId id="293" r:id="rId12"/>
    <p:sldId id="294" r:id="rId13"/>
    <p:sldId id="303" r:id="rId14"/>
    <p:sldId id="310" r:id="rId15"/>
    <p:sldId id="316" r:id="rId16"/>
    <p:sldId id="305" r:id="rId17"/>
    <p:sldId id="306" r:id="rId18"/>
    <p:sldId id="307" r:id="rId19"/>
    <p:sldId id="304" r:id="rId20"/>
    <p:sldId id="308" r:id="rId21"/>
    <p:sldId id="318" r:id="rId22"/>
    <p:sldId id="299" r:id="rId23"/>
    <p:sldId id="298" r:id="rId24"/>
    <p:sldId id="300" r:id="rId25"/>
    <p:sldId id="278" r:id="rId26"/>
    <p:sldId id="282" r:id="rId27"/>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pard, Robert (DMC St. Paul)" initials="SR(SP" lastIdx="2" clrIdx="0">
    <p:extLst>
      <p:ext uri="{19B8F6BF-5375-455C-9EA6-DF929625EA0E}">
        <p15:presenceInfo xmlns:p15="http://schemas.microsoft.com/office/powerpoint/2012/main" userId="S::Robert.Shepard3@va.gov::7f36c77e-5b4f-41da-915c-908177cf920f" providerId="AD"/>
      </p:ext>
    </p:extLst>
  </p:cmAuthor>
  <p:cmAuthor id="2" name="Farrell, Regina, (DMC St. Paul)" initials="FR(SP" lastIdx="3" clrIdx="1">
    <p:extLst>
      <p:ext uri="{19B8F6BF-5375-455C-9EA6-DF929625EA0E}">
        <p15:presenceInfo xmlns:p15="http://schemas.microsoft.com/office/powerpoint/2012/main" userId="S::Regina.Farrell2@va.gov::f50fdebd-d8fd-4898-b3e2-2a7cc9806f0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p:scale>
          <a:sx n="80" d="100"/>
          <a:sy n="80" d="100"/>
        </p:scale>
        <p:origin x="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013DCD-79D8-44C2-9BDB-273D1584F68C}"/>
              </a:ext>
            </a:extLst>
          </p:cNvPr>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E40A15F-19F3-4299-8590-5FCD16478616}"/>
              </a:ext>
            </a:extLst>
          </p:cNvPr>
          <p:cNvSpPr>
            <a:spLocks noGrp="1"/>
          </p:cNvSpPr>
          <p:nvPr>
            <p:ph type="dt" sz="quarter" idx="1"/>
          </p:nvPr>
        </p:nvSpPr>
        <p:spPr>
          <a:xfrm>
            <a:off x="3884613" y="0"/>
            <a:ext cx="2971800" cy="466725"/>
          </a:xfrm>
          <a:prstGeom prst="rect">
            <a:avLst/>
          </a:prstGeom>
        </p:spPr>
        <p:txBody>
          <a:bodyPr vert="horz" lIns="91440" tIns="45720" rIns="91440" bIns="45720" rtlCol="0"/>
          <a:lstStyle>
            <a:lvl1pPr algn="r">
              <a:defRPr sz="1200"/>
            </a:lvl1pPr>
          </a:lstStyle>
          <a:p>
            <a:fld id="{A993946C-75D7-4289-9A45-A29ED758363C}" type="datetimeFigureOut">
              <a:rPr lang="en-US" smtClean="0"/>
              <a:t>09/21/2020</a:t>
            </a:fld>
            <a:endParaRPr lang="en-US"/>
          </a:p>
        </p:txBody>
      </p:sp>
      <p:sp>
        <p:nvSpPr>
          <p:cNvPr id="4" name="Footer Placeholder 3">
            <a:extLst>
              <a:ext uri="{FF2B5EF4-FFF2-40B4-BE49-F238E27FC236}">
                <a16:creationId xmlns:a16="http://schemas.microsoft.com/office/drawing/2014/main" id="{2F4990BE-57C0-4B6C-A1B5-B21EEC79D0C0}"/>
              </a:ext>
            </a:extLst>
          </p:cNvPr>
          <p:cNvSpPr>
            <a:spLocks noGrp="1"/>
          </p:cNvSpPr>
          <p:nvPr>
            <p:ph type="ftr" sz="quarter" idx="2"/>
          </p:nvPr>
        </p:nvSpPr>
        <p:spPr>
          <a:xfrm>
            <a:off x="0" y="8829675"/>
            <a:ext cx="2971800"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71CD5A7-76C6-43B7-8AA4-79A2C883E83D}"/>
              </a:ext>
            </a:extLst>
          </p:cNvPr>
          <p:cNvSpPr>
            <a:spLocks noGrp="1"/>
          </p:cNvSpPr>
          <p:nvPr>
            <p:ph type="sldNum" sz="quarter" idx="3"/>
          </p:nvPr>
        </p:nvSpPr>
        <p:spPr>
          <a:xfrm>
            <a:off x="3884613" y="8829675"/>
            <a:ext cx="2971800" cy="466725"/>
          </a:xfrm>
          <a:prstGeom prst="rect">
            <a:avLst/>
          </a:prstGeom>
        </p:spPr>
        <p:txBody>
          <a:bodyPr vert="horz" lIns="91440" tIns="45720" rIns="91440" bIns="45720" rtlCol="0" anchor="b"/>
          <a:lstStyle>
            <a:lvl1pPr algn="r">
              <a:defRPr sz="1200"/>
            </a:lvl1pPr>
          </a:lstStyle>
          <a:p>
            <a:fld id="{B5475F5A-F3CE-477B-9739-27142D1FCADE}" type="slidenum">
              <a:rPr lang="en-US" smtClean="0"/>
              <a:t>‹#›</a:t>
            </a:fld>
            <a:endParaRPr lang="en-US"/>
          </a:p>
        </p:txBody>
      </p:sp>
    </p:spTree>
    <p:extLst>
      <p:ext uri="{BB962C8B-B14F-4D97-AF65-F5344CB8AC3E}">
        <p14:creationId xmlns:p14="http://schemas.microsoft.com/office/powerpoint/2010/main" val="3136519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2421"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027" y="1"/>
            <a:ext cx="2972421" cy="466725"/>
          </a:xfrm>
          <a:prstGeom prst="rect">
            <a:avLst/>
          </a:prstGeom>
        </p:spPr>
        <p:txBody>
          <a:bodyPr vert="horz" lIns="91440" tIns="45720" rIns="91440" bIns="45720" rtlCol="0"/>
          <a:lstStyle>
            <a:lvl1pPr algn="r">
              <a:defRPr sz="1200"/>
            </a:lvl1pPr>
          </a:lstStyle>
          <a:p>
            <a:fld id="{67432C7F-569E-4BD0-8663-8327D88F4036}" type="datetimeFigureOut">
              <a:rPr lang="en-US" smtClean="0"/>
              <a:t>09/21/2020</a:t>
            </a:fld>
            <a:endParaRPr lang="en-US" dirty="0"/>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6421" y="4473576"/>
            <a:ext cx="5485158"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676"/>
            <a:ext cx="2972421" cy="4667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027" y="8829676"/>
            <a:ext cx="2972421" cy="466725"/>
          </a:xfrm>
          <a:prstGeom prst="rect">
            <a:avLst/>
          </a:prstGeom>
        </p:spPr>
        <p:txBody>
          <a:bodyPr vert="horz" lIns="91440" tIns="45720" rIns="91440" bIns="45720" rtlCol="0" anchor="b"/>
          <a:lstStyle>
            <a:lvl1pPr algn="r">
              <a:defRPr sz="1200"/>
            </a:lvl1pPr>
          </a:lstStyle>
          <a:p>
            <a:fld id="{E9DBE8B9-3DB0-445C-9C15-87C273B9967B}" type="slidenum">
              <a:rPr lang="en-US" smtClean="0"/>
              <a:t>‹#›</a:t>
            </a:fld>
            <a:endParaRPr lang="en-US" dirty="0"/>
          </a:p>
        </p:txBody>
      </p:sp>
    </p:spTree>
    <p:extLst>
      <p:ext uri="{BB962C8B-B14F-4D97-AF65-F5344CB8AC3E}">
        <p14:creationId xmlns:p14="http://schemas.microsoft.com/office/powerpoint/2010/main" val="2842140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7BB5-9352-4A21-8A8A-C7DE6095F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EF3762-7428-4724-9106-A6A51465E1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DBB787-9CE2-4FF2-B105-6D5607AB90FF}"/>
              </a:ext>
            </a:extLst>
          </p:cNvPr>
          <p:cNvSpPr>
            <a:spLocks noGrp="1"/>
          </p:cNvSpPr>
          <p:nvPr>
            <p:ph type="dt" sz="half" idx="10"/>
          </p:nvPr>
        </p:nvSpPr>
        <p:spPr/>
        <p:txBody>
          <a:bodyPr/>
          <a:lstStyle/>
          <a:p>
            <a:fld id="{103ACC71-102C-460E-90BA-1201E69CB8CA}" type="datetime1">
              <a:rPr lang="en-US" smtClean="0"/>
              <a:t>09/21/2020</a:t>
            </a:fld>
            <a:endParaRPr lang="en-US" dirty="0"/>
          </a:p>
        </p:txBody>
      </p:sp>
      <p:sp>
        <p:nvSpPr>
          <p:cNvPr id="5" name="Footer Placeholder 4">
            <a:extLst>
              <a:ext uri="{FF2B5EF4-FFF2-40B4-BE49-F238E27FC236}">
                <a16:creationId xmlns:a16="http://schemas.microsoft.com/office/drawing/2014/main" id="{F144D39D-E982-45C0-9E10-BDCE7246DD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FB906BD-FFB5-4129-B39D-1F55196C2FBC}"/>
              </a:ext>
            </a:extLst>
          </p:cNvPr>
          <p:cNvSpPr>
            <a:spLocks noGrp="1"/>
          </p:cNvSpPr>
          <p:nvPr>
            <p:ph type="sldNum" sz="quarter" idx="12"/>
          </p:nvPr>
        </p:nvSpPr>
        <p:spPr/>
        <p:txBody>
          <a:bodyPr/>
          <a:lstStyle/>
          <a:p>
            <a:fld id="{DC99F27A-1AA1-4B90-8AA8-BC4326EE4893}" type="slidenum">
              <a:rPr lang="en-US" smtClean="0"/>
              <a:t>‹#›</a:t>
            </a:fld>
            <a:endParaRPr lang="en-US" dirty="0"/>
          </a:p>
        </p:txBody>
      </p:sp>
    </p:spTree>
    <p:extLst>
      <p:ext uri="{BB962C8B-B14F-4D97-AF65-F5344CB8AC3E}">
        <p14:creationId xmlns:p14="http://schemas.microsoft.com/office/powerpoint/2010/main" val="2123349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3329C-EA3D-40B1-A582-C2B6DE32D9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07F52A-30F8-40F2-8AF7-4A5DC708123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551EA3-DC70-4743-BBFD-B2D4B5ABF4D6}"/>
              </a:ext>
            </a:extLst>
          </p:cNvPr>
          <p:cNvSpPr>
            <a:spLocks noGrp="1"/>
          </p:cNvSpPr>
          <p:nvPr>
            <p:ph type="dt" sz="half" idx="10"/>
          </p:nvPr>
        </p:nvSpPr>
        <p:spPr/>
        <p:txBody>
          <a:bodyPr/>
          <a:lstStyle/>
          <a:p>
            <a:fld id="{DE3C91C3-A81A-4294-A284-B50006D22169}" type="datetime1">
              <a:rPr lang="en-US" smtClean="0"/>
              <a:t>09/21/2020</a:t>
            </a:fld>
            <a:endParaRPr lang="en-US" dirty="0"/>
          </a:p>
        </p:txBody>
      </p:sp>
      <p:sp>
        <p:nvSpPr>
          <p:cNvPr id="5" name="Footer Placeholder 4">
            <a:extLst>
              <a:ext uri="{FF2B5EF4-FFF2-40B4-BE49-F238E27FC236}">
                <a16:creationId xmlns:a16="http://schemas.microsoft.com/office/drawing/2014/main" id="{CD0BCBEF-7E93-4EB4-A7E3-1C3326867C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CCC5DA-5A33-4EFB-BD0B-BEB2B7A5F9BE}"/>
              </a:ext>
            </a:extLst>
          </p:cNvPr>
          <p:cNvSpPr>
            <a:spLocks noGrp="1"/>
          </p:cNvSpPr>
          <p:nvPr>
            <p:ph type="sldNum" sz="quarter" idx="12"/>
          </p:nvPr>
        </p:nvSpPr>
        <p:spPr/>
        <p:txBody>
          <a:bodyPr/>
          <a:lstStyle/>
          <a:p>
            <a:fld id="{DC99F27A-1AA1-4B90-8AA8-BC4326EE4893}" type="slidenum">
              <a:rPr lang="en-US" smtClean="0"/>
              <a:t>‹#›</a:t>
            </a:fld>
            <a:endParaRPr lang="en-US" dirty="0"/>
          </a:p>
        </p:txBody>
      </p:sp>
    </p:spTree>
    <p:extLst>
      <p:ext uri="{BB962C8B-B14F-4D97-AF65-F5344CB8AC3E}">
        <p14:creationId xmlns:p14="http://schemas.microsoft.com/office/powerpoint/2010/main" val="1480838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DCBABE-9E72-4388-967E-D5D8A392A9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A55E45-0833-4874-8323-B4117A7508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03739-71D9-48C1-A4D2-4DA3D1F42494}"/>
              </a:ext>
            </a:extLst>
          </p:cNvPr>
          <p:cNvSpPr>
            <a:spLocks noGrp="1"/>
          </p:cNvSpPr>
          <p:nvPr>
            <p:ph type="dt" sz="half" idx="10"/>
          </p:nvPr>
        </p:nvSpPr>
        <p:spPr/>
        <p:txBody>
          <a:bodyPr/>
          <a:lstStyle/>
          <a:p>
            <a:fld id="{8358F0AD-9B2C-412B-93AA-6B80563E429A}" type="datetime1">
              <a:rPr lang="en-US" smtClean="0"/>
              <a:t>09/21/2020</a:t>
            </a:fld>
            <a:endParaRPr lang="en-US" dirty="0"/>
          </a:p>
        </p:txBody>
      </p:sp>
      <p:sp>
        <p:nvSpPr>
          <p:cNvPr id="5" name="Footer Placeholder 4">
            <a:extLst>
              <a:ext uri="{FF2B5EF4-FFF2-40B4-BE49-F238E27FC236}">
                <a16:creationId xmlns:a16="http://schemas.microsoft.com/office/drawing/2014/main" id="{8CA1507D-849B-456E-97D3-B5DBE9D5C1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D1BC91-F35E-45EF-8BEA-30F7871BD174}"/>
              </a:ext>
            </a:extLst>
          </p:cNvPr>
          <p:cNvSpPr>
            <a:spLocks noGrp="1"/>
          </p:cNvSpPr>
          <p:nvPr>
            <p:ph type="sldNum" sz="quarter" idx="12"/>
          </p:nvPr>
        </p:nvSpPr>
        <p:spPr/>
        <p:txBody>
          <a:bodyPr/>
          <a:lstStyle/>
          <a:p>
            <a:fld id="{DC99F27A-1AA1-4B90-8AA8-BC4326EE4893}" type="slidenum">
              <a:rPr lang="en-US" smtClean="0"/>
              <a:t>‹#›</a:t>
            </a:fld>
            <a:endParaRPr lang="en-US" dirty="0"/>
          </a:p>
        </p:txBody>
      </p:sp>
    </p:spTree>
    <p:extLst>
      <p:ext uri="{BB962C8B-B14F-4D97-AF65-F5344CB8AC3E}">
        <p14:creationId xmlns:p14="http://schemas.microsoft.com/office/powerpoint/2010/main" val="3665976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7DD32-9E98-4799-BC7C-0B1B49798A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14C06A-2698-4C69-86DB-DC5BE005CD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FB0F38-08C0-4DC1-951A-9514D6FD1CAC}"/>
              </a:ext>
            </a:extLst>
          </p:cNvPr>
          <p:cNvSpPr>
            <a:spLocks noGrp="1"/>
          </p:cNvSpPr>
          <p:nvPr>
            <p:ph type="dt" sz="half" idx="10"/>
          </p:nvPr>
        </p:nvSpPr>
        <p:spPr/>
        <p:txBody>
          <a:bodyPr/>
          <a:lstStyle/>
          <a:p>
            <a:fld id="{C15C0CC0-D606-4802-AD40-3BA6585E5FB5}" type="datetime1">
              <a:rPr lang="en-US" smtClean="0"/>
              <a:t>09/21/2020</a:t>
            </a:fld>
            <a:endParaRPr lang="en-US" dirty="0"/>
          </a:p>
        </p:txBody>
      </p:sp>
      <p:sp>
        <p:nvSpPr>
          <p:cNvPr id="5" name="Footer Placeholder 4">
            <a:extLst>
              <a:ext uri="{FF2B5EF4-FFF2-40B4-BE49-F238E27FC236}">
                <a16:creationId xmlns:a16="http://schemas.microsoft.com/office/drawing/2014/main" id="{0733EFA8-BC0C-4B61-ACD6-A81C0652EEE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53DCD9-A847-4A51-A0A8-DA5D2126F0B8}"/>
              </a:ext>
            </a:extLst>
          </p:cNvPr>
          <p:cNvSpPr>
            <a:spLocks noGrp="1"/>
          </p:cNvSpPr>
          <p:nvPr>
            <p:ph type="sldNum" sz="quarter" idx="12"/>
          </p:nvPr>
        </p:nvSpPr>
        <p:spPr/>
        <p:txBody>
          <a:bodyPr/>
          <a:lstStyle/>
          <a:p>
            <a:fld id="{DC99F27A-1AA1-4B90-8AA8-BC4326EE4893}" type="slidenum">
              <a:rPr lang="en-US" smtClean="0"/>
              <a:t>‹#›</a:t>
            </a:fld>
            <a:endParaRPr lang="en-US" dirty="0"/>
          </a:p>
        </p:txBody>
      </p:sp>
    </p:spTree>
    <p:extLst>
      <p:ext uri="{BB962C8B-B14F-4D97-AF65-F5344CB8AC3E}">
        <p14:creationId xmlns:p14="http://schemas.microsoft.com/office/powerpoint/2010/main" val="1782988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087BE-CAFC-4C66-958D-EAE5C857B4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C8BFDF-EA0B-4273-A578-6E28DD2528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0F9FF58-5D72-4B21-A67D-7253C362AF7A}"/>
              </a:ext>
            </a:extLst>
          </p:cNvPr>
          <p:cNvSpPr>
            <a:spLocks noGrp="1"/>
          </p:cNvSpPr>
          <p:nvPr>
            <p:ph type="dt" sz="half" idx="10"/>
          </p:nvPr>
        </p:nvSpPr>
        <p:spPr/>
        <p:txBody>
          <a:bodyPr/>
          <a:lstStyle/>
          <a:p>
            <a:fld id="{17CF4BF5-B764-4D6D-BA42-08FC18C18EB8}" type="datetime1">
              <a:rPr lang="en-US" smtClean="0"/>
              <a:t>09/21/2020</a:t>
            </a:fld>
            <a:endParaRPr lang="en-US" dirty="0"/>
          </a:p>
        </p:txBody>
      </p:sp>
      <p:sp>
        <p:nvSpPr>
          <p:cNvPr id="5" name="Footer Placeholder 4">
            <a:extLst>
              <a:ext uri="{FF2B5EF4-FFF2-40B4-BE49-F238E27FC236}">
                <a16:creationId xmlns:a16="http://schemas.microsoft.com/office/drawing/2014/main" id="{2BF355CE-0E83-4D0C-92E4-A2E5A7DF40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05D390-0FC0-4E09-9751-9418DC3EB9F3}"/>
              </a:ext>
            </a:extLst>
          </p:cNvPr>
          <p:cNvSpPr>
            <a:spLocks noGrp="1"/>
          </p:cNvSpPr>
          <p:nvPr>
            <p:ph type="sldNum" sz="quarter" idx="12"/>
          </p:nvPr>
        </p:nvSpPr>
        <p:spPr/>
        <p:txBody>
          <a:bodyPr/>
          <a:lstStyle/>
          <a:p>
            <a:fld id="{DC99F27A-1AA1-4B90-8AA8-BC4326EE4893}" type="slidenum">
              <a:rPr lang="en-US" smtClean="0"/>
              <a:t>‹#›</a:t>
            </a:fld>
            <a:endParaRPr lang="en-US" dirty="0"/>
          </a:p>
        </p:txBody>
      </p:sp>
    </p:spTree>
    <p:extLst>
      <p:ext uri="{BB962C8B-B14F-4D97-AF65-F5344CB8AC3E}">
        <p14:creationId xmlns:p14="http://schemas.microsoft.com/office/powerpoint/2010/main" val="1649802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F1C84-BAEF-47DE-9482-25AE6A56B4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9FCB3A-121C-4B74-83A3-CBCA7AEB360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766D51-90DE-4C25-92A8-97ACC6C60F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22A5AD-F108-43DA-8074-72A5BCDD8F79}"/>
              </a:ext>
            </a:extLst>
          </p:cNvPr>
          <p:cNvSpPr>
            <a:spLocks noGrp="1"/>
          </p:cNvSpPr>
          <p:nvPr>
            <p:ph type="dt" sz="half" idx="10"/>
          </p:nvPr>
        </p:nvSpPr>
        <p:spPr/>
        <p:txBody>
          <a:bodyPr/>
          <a:lstStyle/>
          <a:p>
            <a:fld id="{92244FBC-DB3D-43B8-8622-599579950354}" type="datetime1">
              <a:rPr lang="en-US" smtClean="0"/>
              <a:t>09/21/2020</a:t>
            </a:fld>
            <a:endParaRPr lang="en-US" dirty="0"/>
          </a:p>
        </p:txBody>
      </p:sp>
      <p:sp>
        <p:nvSpPr>
          <p:cNvPr id="6" name="Footer Placeholder 5">
            <a:extLst>
              <a:ext uri="{FF2B5EF4-FFF2-40B4-BE49-F238E27FC236}">
                <a16:creationId xmlns:a16="http://schemas.microsoft.com/office/drawing/2014/main" id="{1208C0BF-C1FD-4B50-A044-ACE5D7ABC3C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DBF1867-3C68-4032-99DB-313BB2FEF5EB}"/>
              </a:ext>
            </a:extLst>
          </p:cNvPr>
          <p:cNvSpPr>
            <a:spLocks noGrp="1"/>
          </p:cNvSpPr>
          <p:nvPr>
            <p:ph type="sldNum" sz="quarter" idx="12"/>
          </p:nvPr>
        </p:nvSpPr>
        <p:spPr/>
        <p:txBody>
          <a:bodyPr/>
          <a:lstStyle/>
          <a:p>
            <a:fld id="{DC99F27A-1AA1-4B90-8AA8-BC4326EE4893}" type="slidenum">
              <a:rPr lang="en-US" smtClean="0"/>
              <a:t>‹#›</a:t>
            </a:fld>
            <a:endParaRPr lang="en-US" dirty="0"/>
          </a:p>
        </p:txBody>
      </p:sp>
    </p:spTree>
    <p:extLst>
      <p:ext uri="{BB962C8B-B14F-4D97-AF65-F5344CB8AC3E}">
        <p14:creationId xmlns:p14="http://schemas.microsoft.com/office/powerpoint/2010/main" val="824433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3166-85CE-4F93-ABF3-09EEB8B081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CC6AE3-09B4-45B7-B680-8BE0BCE71C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C656BA0-007F-4C4A-A39D-1BEDB621E6E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916F81-8AB9-44C4-8492-0B9039470A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CF817DF-E5AF-4A68-BFD4-A72F7D0536E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9F57F4-119A-4557-ABE8-9443CE70A8DD}"/>
              </a:ext>
            </a:extLst>
          </p:cNvPr>
          <p:cNvSpPr>
            <a:spLocks noGrp="1"/>
          </p:cNvSpPr>
          <p:nvPr>
            <p:ph type="dt" sz="half" idx="10"/>
          </p:nvPr>
        </p:nvSpPr>
        <p:spPr/>
        <p:txBody>
          <a:bodyPr/>
          <a:lstStyle/>
          <a:p>
            <a:fld id="{402B0499-BAF3-4A23-ACCC-69D0233D9550}" type="datetime1">
              <a:rPr lang="en-US" smtClean="0"/>
              <a:t>09/21/2020</a:t>
            </a:fld>
            <a:endParaRPr lang="en-US" dirty="0"/>
          </a:p>
        </p:txBody>
      </p:sp>
      <p:sp>
        <p:nvSpPr>
          <p:cNvPr id="8" name="Footer Placeholder 7">
            <a:extLst>
              <a:ext uri="{FF2B5EF4-FFF2-40B4-BE49-F238E27FC236}">
                <a16:creationId xmlns:a16="http://schemas.microsoft.com/office/drawing/2014/main" id="{635187C5-F87C-41DE-826D-D9C83B41CCF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F4DEE21-F4A5-4A0F-B0C2-52DA3E71A802}"/>
              </a:ext>
            </a:extLst>
          </p:cNvPr>
          <p:cNvSpPr>
            <a:spLocks noGrp="1"/>
          </p:cNvSpPr>
          <p:nvPr>
            <p:ph type="sldNum" sz="quarter" idx="12"/>
          </p:nvPr>
        </p:nvSpPr>
        <p:spPr/>
        <p:txBody>
          <a:bodyPr/>
          <a:lstStyle/>
          <a:p>
            <a:fld id="{DC99F27A-1AA1-4B90-8AA8-BC4326EE4893}" type="slidenum">
              <a:rPr lang="en-US" smtClean="0"/>
              <a:t>‹#›</a:t>
            </a:fld>
            <a:endParaRPr lang="en-US" dirty="0"/>
          </a:p>
        </p:txBody>
      </p:sp>
    </p:spTree>
    <p:extLst>
      <p:ext uri="{BB962C8B-B14F-4D97-AF65-F5344CB8AC3E}">
        <p14:creationId xmlns:p14="http://schemas.microsoft.com/office/powerpoint/2010/main" val="3493739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4B6ED-1D4A-4184-A65B-F0CA029BB6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A1C6A2-ABD7-419D-8A5D-FA1FFD1997D8}"/>
              </a:ext>
            </a:extLst>
          </p:cNvPr>
          <p:cNvSpPr>
            <a:spLocks noGrp="1"/>
          </p:cNvSpPr>
          <p:nvPr>
            <p:ph type="dt" sz="half" idx="10"/>
          </p:nvPr>
        </p:nvSpPr>
        <p:spPr/>
        <p:txBody>
          <a:bodyPr/>
          <a:lstStyle/>
          <a:p>
            <a:fld id="{85212613-A068-430C-958F-E9BF9729EE9D}" type="datetime1">
              <a:rPr lang="en-US" smtClean="0"/>
              <a:t>09/21/2020</a:t>
            </a:fld>
            <a:endParaRPr lang="en-US" dirty="0"/>
          </a:p>
        </p:txBody>
      </p:sp>
      <p:sp>
        <p:nvSpPr>
          <p:cNvPr id="4" name="Footer Placeholder 3">
            <a:extLst>
              <a:ext uri="{FF2B5EF4-FFF2-40B4-BE49-F238E27FC236}">
                <a16:creationId xmlns:a16="http://schemas.microsoft.com/office/drawing/2014/main" id="{C0CFF460-3CA7-46FD-B0CC-DE76D8D9D2B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6F4768E-DA0F-42CA-9D48-106C7FCF87A0}"/>
              </a:ext>
            </a:extLst>
          </p:cNvPr>
          <p:cNvSpPr>
            <a:spLocks noGrp="1"/>
          </p:cNvSpPr>
          <p:nvPr>
            <p:ph type="sldNum" sz="quarter" idx="12"/>
          </p:nvPr>
        </p:nvSpPr>
        <p:spPr/>
        <p:txBody>
          <a:bodyPr/>
          <a:lstStyle/>
          <a:p>
            <a:fld id="{DC99F27A-1AA1-4B90-8AA8-BC4326EE4893}" type="slidenum">
              <a:rPr lang="en-US" smtClean="0"/>
              <a:t>‹#›</a:t>
            </a:fld>
            <a:endParaRPr lang="en-US" dirty="0"/>
          </a:p>
        </p:txBody>
      </p:sp>
    </p:spTree>
    <p:extLst>
      <p:ext uri="{BB962C8B-B14F-4D97-AF65-F5344CB8AC3E}">
        <p14:creationId xmlns:p14="http://schemas.microsoft.com/office/powerpoint/2010/main" val="4114957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0511DB-1DA3-45CE-B21F-D56CCECD640C}"/>
              </a:ext>
            </a:extLst>
          </p:cNvPr>
          <p:cNvSpPr>
            <a:spLocks noGrp="1"/>
          </p:cNvSpPr>
          <p:nvPr>
            <p:ph type="dt" sz="half" idx="10"/>
          </p:nvPr>
        </p:nvSpPr>
        <p:spPr/>
        <p:txBody>
          <a:bodyPr/>
          <a:lstStyle/>
          <a:p>
            <a:fld id="{004D89F5-2586-4E79-A18B-57969A0A355D}" type="datetime1">
              <a:rPr lang="en-US" smtClean="0"/>
              <a:t>09/21/2020</a:t>
            </a:fld>
            <a:endParaRPr lang="en-US" dirty="0"/>
          </a:p>
        </p:txBody>
      </p:sp>
      <p:sp>
        <p:nvSpPr>
          <p:cNvPr id="3" name="Footer Placeholder 2">
            <a:extLst>
              <a:ext uri="{FF2B5EF4-FFF2-40B4-BE49-F238E27FC236}">
                <a16:creationId xmlns:a16="http://schemas.microsoft.com/office/drawing/2014/main" id="{47A68048-20E9-4760-83C3-699A199B2AD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3420A58-F756-4332-B2F6-4E0C3783918A}"/>
              </a:ext>
            </a:extLst>
          </p:cNvPr>
          <p:cNvSpPr>
            <a:spLocks noGrp="1"/>
          </p:cNvSpPr>
          <p:nvPr>
            <p:ph type="sldNum" sz="quarter" idx="12"/>
          </p:nvPr>
        </p:nvSpPr>
        <p:spPr/>
        <p:txBody>
          <a:bodyPr/>
          <a:lstStyle/>
          <a:p>
            <a:fld id="{DC99F27A-1AA1-4B90-8AA8-BC4326EE4893}" type="slidenum">
              <a:rPr lang="en-US" smtClean="0"/>
              <a:t>‹#›</a:t>
            </a:fld>
            <a:endParaRPr lang="en-US" dirty="0"/>
          </a:p>
        </p:txBody>
      </p:sp>
    </p:spTree>
    <p:extLst>
      <p:ext uri="{BB962C8B-B14F-4D97-AF65-F5344CB8AC3E}">
        <p14:creationId xmlns:p14="http://schemas.microsoft.com/office/powerpoint/2010/main" val="1376848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A2-98B8-4FE7-816A-E52E30CF58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2F9DAD-23CD-486F-A9BB-C93D082D43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99786F-68FF-4386-9B1A-C2F70623E0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DBE54B-6490-41D6-A708-8A89C6A3FC0B}"/>
              </a:ext>
            </a:extLst>
          </p:cNvPr>
          <p:cNvSpPr>
            <a:spLocks noGrp="1"/>
          </p:cNvSpPr>
          <p:nvPr>
            <p:ph type="dt" sz="half" idx="10"/>
          </p:nvPr>
        </p:nvSpPr>
        <p:spPr/>
        <p:txBody>
          <a:bodyPr/>
          <a:lstStyle/>
          <a:p>
            <a:fld id="{43886895-8947-4D79-9ECA-FD5494B34C89}" type="datetime1">
              <a:rPr lang="en-US" smtClean="0"/>
              <a:t>09/21/2020</a:t>
            </a:fld>
            <a:endParaRPr lang="en-US" dirty="0"/>
          </a:p>
        </p:txBody>
      </p:sp>
      <p:sp>
        <p:nvSpPr>
          <p:cNvPr id="6" name="Footer Placeholder 5">
            <a:extLst>
              <a:ext uri="{FF2B5EF4-FFF2-40B4-BE49-F238E27FC236}">
                <a16:creationId xmlns:a16="http://schemas.microsoft.com/office/drawing/2014/main" id="{034EC514-376B-43BB-9E46-EEAB89B9F06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F6D4401-07D6-4D98-A321-51BAE2604BF8}"/>
              </a:ext>
            </a:extLst>
          </p:cNvPr>
          <p:cNvSpPr>
            <a:spLocks noGrp="1"/>
          </p:cNvSpPr>
          <p:nvPr>
            <p:ph type="sldNum" sz="quarter" idx="12"/>
          </p:nvPr>
        </p:nvSpPr>
        <p:spPr/>
        <p:txBody>
          <a:bodyPr/>
          <a:lstStyle/>
          <a:p>
            <a:fld id="{DC99F27A-1AA1-4B90-8AA8-BC4326EE4893}" type="slidenum">
              <a:rPr lang="en-US" smtClean="0"/>
              <a:t>‹#›</a:t>
            </a:fld>
            <a:endParaRPr lang="en-US" dirty="0"/>
          </a:p>
        </p:txBody>
      </p:sp>
    </p:spTree>
    <p:extLst>
      <p:ext uri="{BB962C8B-B14F-4D97-AF65-F5344CB8AC3E}">
        <p14:creationId xmlns:p14="http://schemas.microsoft.com/office/powerpoint/2010/main" val="159204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8F01-90F9-4F1E-B411-21CCCF180A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FB4BB7-A2D7-4A03-A1C6-1EFF1F436A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FB1A448-6DDB-4CB2-9B7D-CC70EEB2AF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58C0F7-2098-4880-8D0A-15467B8955EE}"/>
              </a:ext>
            </a:extLst>
          </p:cNvPr>
          <p:cNvSpPr>
            <a:spLocks noGrp="1"/>
          </p:cNvSpPr>
          <p:nvPr>
            <p:ph type="dt" sz="half" idx="10"/>
          </p:nvPr>
        </p:nvSpPr>
        <p:spPr/>
        <p:txBody>
          <a:bodyPr/>
          <a:lstStyle/>
          <a:p>
            <a:fld id="{B3833793-CB7E-4CE0-80C3-91E56F49F304}" type="datetime1">
              <a:rPr lang="en-US" smtClean="0"/>
              <a:t>09/21/2020</a:t>
            </a:fld>
            <a:endParaRPr lang="en-US" dirty="0"/>
          </a:p>
        </p:txBody>
      </p:sp>
      <p:sp>
        <p:nvSpPr>
          <p:cNvPr id="6" name="Footer Placeholder 5">
            <a:extLst>
              <a:ext uri="{FF2B5EF4-FFF2-40B4-BE49-F238E27FC236}">
                <a16:creationId xmlns:a16="http://schemas.microsoft.com/office/drawing/2014/main" id="{C4A55ED3-ADCF-4503-B720-EFA78BC158A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DAA47FF-B14F-450E-A0B2-DA6E04B73C86}"/>
              </a:ext>
            </a:extLst>
          </p:cNvPr>
          <p:cNvSpPr>
            <a:spLocks noGrp="1"/>
          </p:cNvSpPr>
          <p:nvPr>
            <p:ph type="sldNum" sz="quarter" idx="12"/>
          </p:nvPr>
        </p:nvSpPr>
        <p:spPr/>
        <p:txBody>
          <a:bodyPr/>
          <a:lstStyle/>
          <a:p>
            <a:fld id="{DC99F27A-1AA1-4B90-8AA8-BC4326EE4893}" type="slidenum">
              <a:rPr lang="en-US" smtClean="0"/>
              <a:t>‹#›</a:t>
            </a:fld>
            <a:endParaRPr lang="en-US" dirty="0"/>
          </a:p>
        </p:txBody>
      </p:sp>
    </p:spTree>
    <p:extLst>
      <p:ext uri="{BB962C8B-B14F-4D97-AF65-F5344CB8AC3E}">
        <p14:creationId xmlns:p14="http://schemas.microsoft.com/office/powerpoint/2010/main" val="127601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3688DB-8F72-43FB-98DC-A1B676F2EF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82A3BC-B350-4EEA-97CC-1375D9D550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48E25-5F2D-4E6D-9D0B-B4F2B56E50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6F72F-0AB9-494D-A507-7879D4CD1D0B}" type="datetime1">
              <a:rPr lang="en-US" smtClean="0"/>
              <a:t>09/21/2020</a:t>
            </a:fld>
            <a:endParaRPr lang="en-US" dirty="0"/>
          </a:p>
        </p:txBody>
      </p:sp>
      <p:sp>
        <p:nvSpPr>
          <p:cNvPr id="5" name="Footer Placeholder 4">
            <a:extLst>
              <a:ext uri="{FF2B5EF4-FFF2-40B4-BE49-F238E27FC236}">
                <a16:creationId xmlns:a16="http://schemas.microsoft.com/office/drawing/2014/main" id="{4B0DCC06-B22C-4D5C-8F56-5F4A277C93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9B5E505-834A-4BD1-BAC8-64C01C14E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99F27A-1AA1-4B90-8AA8-BC4326EE4893}" type="slidenum">
              <a:rPr lang="en-US" smtClean="0"/>
              <a:t>‹#›</a:t>
            </a:fld>
            <a:endParaRPr lang="en-US" dirty="0"/>
          </a:p>
        </p:txBody>
      </p:sp>
    </p:spTree>
    <p:extLst>
      <p:ext uri="{BB962C8B-B14F-4D97-AF65-F5344CB8AC3E}">
        <p14:creationId xmlns:p14="http://schemas.microsoft.com/office/powerpoint/2010/main" val="34410410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3C369A-EE67-42DD-9795-1BE4E2C33495}"/>
              </a:ext>
            </a:extLst>
          </p:cNvPr>
          <p:cNvPicPr>
            <a:picLocks noChangeAspect="1"/>
          </p:cNvPicPr>
          <p:nvPr/>
        </p:nvPicPr>
        <p:blipFill rotWithShape="1">
          <a:blip r:embed="rId2">
            <a:extLst>
              <a:ext uri="{28A0092B-C50C-407E-A947-70E740481C1C}">
                <a14:useLocalDpi xmlns:a14="http://schemas.microsoft.com/office/drawing/2010/main" val="0"/>
              </a:ext>
            </a:extLst>
          </a:blip>
          <a:srcRect l="12000" r="12660"/>
          <a:stretch/>
        </p:blipFill>
        <p:spPr>
          <a:xfrm>
            <a:off x="0" y="0"/>
            <a:ext cx="1913614" cy="1905000"/>
          </a:xfrm>
          <a:prstGeom prst="rect">
            <a:avLst/>
          </a:prstGeom>
        </p:spPr>
      </p:pic>
      <p:sp>
        <p:nvSpPr>
          <p:cNvPr id="2" name="Title 1">
            <a:extLst>
              <a:ext uri="{FF2B5EF4-FFF2-40B4-BE49-F238E27FC236}">
                <a16:creationId xmlns:a16="http://schemas.microsoft.com/office/drawing/2014/main" id="{CA6148D6-F1C6-4BCA-A0E4-CB8BD976ED0E}"/>
              </a:ext>
            </a:extLst>
          </p:cNvPr>
          <p:cNvSpPr>
            <a:spLocks noGrp="1"/>
          </p:cNvSpPr>
          <p:nvPr>
            <p:ph type="ctrTitle"/>
          </p:nvPr>
        </p:nvSpPr>
        <p:spPr>
          <a:xfrm>
            <a:off x="662610" y="1973823"/>
            <a:ext cx="10933042" cy="2910354"/>
          </a:xfrm>
        </p:spPr>
        <p:txBody>
          <a:bodyPr>
            <a:normAutofit fontScale="90000"/>
          </a:bodyPr>
          <a:lstStyle/>
          <a:p>
            <a:r>
              <a:rPr lang="en-US" b="1" dirty="0">
                <a:solidFill>
                  <a:schemeClr val="accent1">
                    <a:lumMod val="50000"/>
                  </a:schemeClr>
                </a:solidFill>
                <a:latin typeface="Arial" panose="020B0604020202020204" pitchFamily="34" charset="0"/>
                <a:cs typeface="Arial" panose="020B0604020202020204" pitchFamily="34" charset="0"/>
              </a:rPr>
              <a:t>Financial Status Report </a:t>
            </a:r>
            <a:br>
              <a:rPr lang="en-US" b="1" dirty="0">
                <a:solidFill>
                  <a:schemeClr val="accent1">
                    <a:lumMod val="50000"/>
                  </a:schemeClr>
                </a:solidFill>
                <a:latin typeface="Arial" panose="020B0604020202020204" pitchFamily="34" charset="0"/>
                <a:cs typeface="Arial" panose="020B0604020202020204" pitchFamily="34" charset="0"/>
              </a:rPr>
            </a:br>
            <a:r>
              <a:rPr lang="en-US" b="1" dirty="0">
                <a:solidFill>
                  <a:schemeClr val="accent1">
                    <a:lumMod val="50000"/>
                  </a:schemeClr>
                </a:solidFill>
                <a:latin typeface="Arial" panose="020B0604020202020204" pitchFamily="34" charset="0"/>
                <a:cs typeface="Arial" panose="020B0604020202020204" pitchFamily="34" charset="0"/>
              </a:rPr>
              <a:t>VA Form 5655 and</a:t>
            </a:r>
            <a:br>
              <a:rPr lang="en-US" b="1" dirty="0">
                <a:solidFill>
                  <a:schemeClr val="accent1">
                    <a:lumMod val="50000"/>
                  </a:schemeClr>
                </a:solidFill>
                <a:latin typeface="Arial" panose="020B0604020202020204" pitchFamily="34" charset="0"/>
                <a:cs typeface="Arial" panose="020B0604020202020204" pitchFamily="34" charset="0"/>
              </a:rPr>
            </a:br>
            <a:r>
              <a:rPr lang="en-US" b="1" dirty="0">
                <a:solidFill>
                  <a:schemeClr val="accent1">
                    <a:lumMod val="50000"/>
                  </a:schemeClr>
                </a:solidFill>
                <a:latin typeface="Arial" panose="020B0604020202020204" pitchFamily="34" charset="0"/>
                <a:cs typeface="Arial" panose="020B0604020202020204" pitchFamily="34" charset="0"/>
              </a:rPr>
              <a:t>Notice of Rights and Obligations</a:t>
            </a:r>
            <a:br>
              <a:rPr lang="en-US" b="1" dirty="0">
                <a:solidFill>
                  <a:schemeClr val="accent1">
                    <a:lumMod val="50000"/>
                  </a:schemeClr>
                </a:solidFill>
              </a:rPr>
            </a:br>
            <a:endParaRPr lang="en-US" b="1" i="1" dirty="0">
              <a:solidFill>
                <a:schemeClr val="accent1">
                  <a:lumMod val="50000"/>
                </a:schemeClr>
              </a:solidFill>
            </a:endParaRPr>
          </a:p>
        </p:txBody>
      </p:sp>
      <p:sp>
        <p:nvSpPr>
          <p:cNvPr id="12" name="Slide Number Placeholder 11">
            <a:extLst>
              <a:ext uri="{FF2B5EF4-FFF2-40B4-BE49-F238E27FC236}">
                <a16:creationId xmlns:a16="http://schemas.microsoft.com/office/drawing/2014/main" id="{E7D1EFF5-632D-4EEC-BDAA-C99B9BB711DF}"/>
              </a:ext>
            </a:extLst>
          </p:cNvPr>
          <p:cNvSpPr>
            <a:spLocks noGrp="1"/>
          </p:cNvSpPr>
          <p:nvPr>
            <p:ph type="sldNum" sz="quarter" idx="12"/>
          </p:nvPr>
        </p:nvSpPr>
        <p:spPr/>
        <p:txBody>
          <a:bodyPr/>
          <a:lstStyle/>
          <a:p>
            <a:fld id="{DC99F27A-1AA1-4B90-8AA8-BC4326EE4893}" type="slidenum">
              <a:rPr lang="en-US" smtClean="0"/>
              <a:t>1</a:t>
            </a:fld>
            <a:endParaRPr lang="en-US" dirty="0"/>
          </a:p>
        </p:txBody>
      </p:sp>
      <p:sp>
        <p:nvSpPr>
          <p:cNvPr id="11" name="TextBox 10">
            <a:extLst>
              <a:ext uri="{FF2B5EF4-FFF2-40B4-BE49-F238E27FC236}">
                <a16:creationId xmlns:a16="http://schemas.microsoft.com/office/drawing/2014/main" id="{619F13E1-78FB-4052-AC0B-A971A009B8A2}"/>
              </a:ext>
            </a:extLst>
          </p:cNvPr>
          <p:cNvSpPr txBox="1"/>
          <p:nvPr/>
        </p:nvSpPr>
        <p:spPr>
          <a:xfrm>
            <a:off x="304800" y="5615582"/>
            <a:ext cx="1994457" cy="707886"/>
          </a:xfrm>
          <a:prstGeom prst="rect">
            <a:avLst/>
          </a:prstGeom>
          <a:noFill/>
        </p:spPr>
        <p:txBody>
          <a:bodyPr wrap="none" rtlCol="0">
            <a:spAutoFit/>
          </a:bodyPr>
          <a:lstStyle/>
          <a:p>
            <a:r>
              <a:rPr lang="en-US" sz="2000" dirty="0">
                <a:solidFill>
                  <a:schemeClr val="tx2"/>
                </a:solidFill>
                <a:latin typeface="Arial" panose="020B0604020202020204" pitchFamily="34" charset="0"/>
                <a:cs typeface="Arial" panose="020B0604020202020204" pitchFamily="34" charset="0"/>
              </a:rPr>
              <a:t>Raphel Rauer</a:t>
            </a:r>
          </a:p>
          <a:p>
            <a:r>
              <a:rPr lang="en-US" sz="2000" dirty="0">
                <a:solidFill>
                  <a:schemeClr val="tx2"/>
                </a:solidFill>
                <a:latin typeface="Arial" panose="020B0604020202020204" pitchFamily="34" charset="0"/>
                <a:cs typeface="Arial" panose="020B0604020202020204" pitchFamily="34" charset="0"/>
              </a:rPr>
              <a:t>Robert Shepard</a:t>
            </a:r>
          </a:p>
        </p:txBody>
      </p:sp>
    </p:spTree>
    <p:extLst>
      <p:ext uri="{BB962C8B-B14F-4D97-AF65-F5344CB8AC3E}">
        <p14:creationId xmlns:p14="http://schemas.microsoft.com/office/powerpoint/2010/main" val="3944910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63B9F6-1825-461C-99ED-0FF13CB83001}"/>
              </a:ext>
            </a:extLst>
          </p:cNvPr>
          <p:cNvSpPr>
            <a:spLocks noGrp="1"/>
          </p:cNvSpPr>
          <p:nvPr>
            <p:ph type="title"/>
          </p:nvPr>
        </p:nvSpPr>
        <p:spPr>
          <a:xfrm>
            <a:off x="1439333" y="365125"/>
            <a:ext cx="11057467" cy="1325563"/>
          </a:xfrm>
        </p:spPr>
        <p:txBody>
          <a:bodyPr>
            <a:normAutofit/>
          </a:bodyPr>
          <a:lstStyle/>
          <a:p>
            <a:pPr algn="ctr"/>
            <a:r>
              <a:rPr lang="en-US" sz="4000" dirty="0">
                <a:solidFill>
                  <a:schemeClr val="accent1">
                    <a:lumMod val="50000"/>
                  </a:schemeClr>
                </a:solidFill>
                <a:latin typeface="Arial" panose="020B0604020202020204" pitchFamily="34" charset="0"/>
                <a:cs typeface="Arial" panose="020B0604020202020204" pitchFamily="34" charset="0"/>
              </a:rPr>
              <a:t>Financial Status Report (FSR VA Form 5655) </a:t>
            </a:r>
            <a:r>
              <a:rPr lang="en-US" sz="3600" dirty="0">
                <a:solidFill>
                  <a:schemeClr val="accent1">
                    <a:lumMod val="50000"/>
                  </a:schemeClr>
                </a:solidFill>
                <a:latin typeface="Arial" panose="020B0604020202020204" pitchFamily="34" charset="0"/>
                <a:cs typeface="Arial" panose="020B0604020202020204" pitchFamily="34" charset="0"/>
              </a:rPr>
              <a:t>Section 6 - Consumer Debts</a:t>
            </a:r>
          </a:p>
        </p:txBody>
      </p:sp>
      <p:sp>
        <p:nvSpPr>
          <p:cNvPr id="6" name="Content Placeholder 5">
            <a:extLst>
              <a:ext uri="{FF2B5EF4-FFF2-40B4-BE49-F238E27FC236}">
                <a16:creationId xmlns:a16="http://schemas.microsoft.com/office/drawing/2014/main" id="{5485BDC1-372F-486C-BF85-E177D58339F3}"/>
              </a:ext>
            </a:extLst>
          </p:cNvPr>
          <p:cNvSpPr>
            <a:spLocks noGrp="1"/>
          </p:cNvSpPr>
          <p:nvPr>
            <p:ph sz="half" idx="1"/>
          </p:nvPr>
        </p:nvSpPr>
        <p:spPr>
          <a:xfrm>
            <a:off x="668741" y="1825625"/>
            <a:ext cx="5351060" cy="4351338"/>
          </a:xfrm>
        </p:spPr>
        <p:txBody>
          <a:bodyPr>
            <a:normAutofit fontScale="85000" lnSpcReduction="20000"/>
          </a:bodyPr>
          <a:lstStyle/>
          <a:p>
            <a:endParaRPr lang="en-US" sz="2400" dirty="0">
              <a:solidFill>
                <a:schemeClr val="accent1">
                  <a:lumMod val="50000"/>
                </a:schemeClr>
              </a:solidFill>
              <a:latin typeface="Arial" panose="020B0604020202020204" pitchFamily="34" charset="0"/>
              <a:cs typeface="Arial" panose="020B0604020202020204" pitchFamily="34" charset="0"/>
            </a:endParaRPr>
          </a:p>
          <a:p>
            <a:r>
              <a:rPr lang="en-US" b="1" dirty="0">
                <a:solidFill>
                  <a:schemeClr val="accent1">
                    <a:lumMod val="50000"/>
                  </a:schemeClr>
                </a:solidFill>
                <a:latin typeface="Arial" panose="020B0604020202020204" pitchFamily="34" charset="0"/>
                <a:cs typeface="Arial" panose="020B0604020202020204" pitchFamily="34" charset="0"/>
              </a:rPr>
              <a:t>Remember payment plans for Federal Debts require the same considerations as any other debts incurred.</a:t>
            </a:r>
          </a:p>
          <a:p>
            <a:r>
              <a:rPr lang="en-US" dirty="0">
                <a:solidFill>
                  <a:schemeClr val="accent1">
                    <a:lumMod val="50000"/>
                  </a:schemeClr>
                </a:solidFill>
                <a:latin typeface="Arial" panose="020B0604020202020204" pitchFamily="34" charset="0"/>
                <a:cs typeface="Arial" panose="020B0604020202020204" pitchFamily="34" charset="0"/>
              </a:rPr>
              <a:t>Note and be cautious of the amount the Veteran or account holder is  paying for in Section 3 on the front/first page for Rent or a Mortgage to include Food as well as Other Monthly Expenses.</a:t>
            </a:r>
          </a:p>
          <a:p>
            <a:r>
              <a:rPr lang="en-US" dirty="0">
                <a:solidFill>
                  <a:schemeClr val="accent1">
                    <a:lumMod val="50000"/>
                  </a:schemeClr>
                </a:solidFill>
                <a:latin typeface="Arial" panose="020B0604020202020204" pitchFamily="34" charset="0"/>
                <a:cs typeface="Arial" panose="020B0604020202020204" pitchFamily="34" charset="0"/>
              </a:rPr>
              <a:t>Ensure that the total of monthly installments is reflected correctly in Section 3 of Expenses Block 22 on the front/first page.</a:t>
            </a:r>
          </a:p>
        </p:txBody>
      </p:sp>
      <p:pic>
        <p:nvPicPr>
          <p:cNvPr id="8" name="Content Placeholder 7">
            <a:extLst>
              <a:ext uri="{FF2B5EF4-FFF2-40B4-BE49-F238E27FC236}">
                <a16:creationId xmlns:a16="http://schemas.microsoft.com/office/drawing/2014/main" id="{D5AB567E-10A9-4B83-8A06-E8522715F397}"/>
              </a:ext>
            </a:extLst>
          </p:cNvPr>
          <p:cNvPicPr>
            <a:picLocks noGrp="1" noChangeAspect="1"/>
          </p:cNvPicPr>
          <p:nvPr>
            <p:ph sz="half" idx="2"/>
          </p:nvPr>
        </p:nvPicPr>
        <p:blipFill>
          <a:blip r:embed="rId2"/>
          <a:stretch>
            <a:fillRect/>
          </a:stretch>
        </p:blipFill>
        <p:spPr>
          <a:xfrm>
            <a:off x="6172200" y="1681216"/>
            <a:ext cx="5806440" cy="4189336"/>
          </a:xfrm>
          <a:prstGeom prst="rect">
            <a:avLst/>
          </a:prstGeom>
        </p:spPr>
      </p:pic>
      <p:sp>
        <p:nvSpPr>
          <p:cNvPr id="4" name="Slide Number Placeholder 3">
            <a:extLst>
              <a:ext uri="{FF2B5EF4-FFF2-40B4-BE49-F238E27FC236}">
                <a16:creationId xmlns:a16="http://schemas.microsoft.com/office/drawing/2014/main" id="{5ED2DAE1-8300-4876-87AA-53E825392DF7}"/>
              </a:ext>
            </a:extLst>
          </p:cNvPr>
          <p:cNvSpPr>
            <a:spLocks noGrp="1"/>
          </p:cNvSpPr>
          <p:nvPr>
            <p:ph type="sldNum" sz="quarter" idx="12"/>
          </p:nvPr>
        </p:nvSpPr>
        <p:spPr/>
        <p:txBody>
          <a:bodyPr/>
          <a:lstStyle/>
          <a:p>
            <a:fld id="{DC99F27A-1AA1-4B90-8AA8-BC4326EE4893}" type="slidenum">
              <a:rPr lang="en-US" smtClean="0"/>
              <a:t>10</a:t>
            </a:fld>
            <a:endParaRPr lang="en-US" dirty="0"/>
          </a:p>
        </p:txBody>
      </p:sp>
      <p:pic>
        <p:nvPicPr>
          <p:cNvPr id="9" name="Picture 8">
            <a:extLst>
              <a:ext uri="{FF2B5EF4-FFF2-40B4-BE49-F238E27FC236}">
                <a16:creationId xmlns:a16="http://schemas.microsoft.com/office/drawing/2014/main" id="{42980973-77E7-43DD-A475-572CB03B0E1F}"/>
              </a:ext>
            </a:extLst>
          </p:cNvPr>
          <p:cNvPicPr>
            <a:picLocks noChangeAspect="1"/>
          </p:cNvPicPr>
          <p:nvPr/>
        </p:nvPicPr>
        <p:blipFill rotWithShape="1">
          <a:blip r:embed="rId3">
            <a:extLst>
              <a:ext uri="{28A0092B-C50C-407E-A947-70E740481C1C}">
                <a14:useLocalDpi xmlns:a14="http://schemas.microsoft.com/office/drawing/2010/main" val="0"/>
              </a:ext>
            </a:extLst>
          </a:blip>
          <a:srcRect l="12000" r="12660"/>
          <a:stretch/>
        </p:blipFill>
        <p:spPr>
          <a:xfrm>
            <a:off x="0" y="0"/>
            <a:ext cx="1913614" cy="1905000"/>
          </a:xfrm>
          <a:prstGeom prst="rect">
            <a:avLst/>
          </a:prstGeom>
        </p:spPr>
      </p:pic>
    </p:spTree>
    <p:extLst>
      <p:ext uri="{BB962C8B-B14F-4D97-AF65-F5344CB8AC3E}">
        <p14:creationId xmlns:p14="http://schemas.microsoft.com/office/powerpoint/2010/main" val="2503778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C24DF-A218-430E-81A6-851EE0351A2C}"/>
              </a:ext>
            </a:extLst>
          </p:cNvPr>
          <p:cNvSpPr>
            <a:spLocks noGrp="1"/>
          </p:cNvSpPr>
          <p:nvPr>
            <p:ph type="title"/>
          </p:nvPr>
        </p:nvSpPr>
        <p:spPr>
          <a:xfrm>
            <a:off x="1722782" y="365125"/>
            <a:ext cx="10601739" cy="1325563"/>
          </a:xfrm>
        </p:spPr>
        <p:txBody>
          <a:bodyPr>
            <a:normAutofit/>
          </a:bodyPr>
          <a:lstStyle/>
          <a:p>
            <a:pPr algn="ctr"/>
            <a:r>
              <a:rPr lang="en-US" sz="4000" dirty="0">
                <a:solidFill>
                  <a:schemeClr val="accent1">
                    <a:lumMod val="50000"/>
                  </a:schemeClr>
                </a:solidFill>
                <a:latin typeface="Arial" panose="020B0604020202020204" pitchFamily="34" charset="0"/>
                <a:cs typeface="Arial" panose="020B0604020202020204" pitchFamily="34" charset="0"/>
              </a:rPr>
              <a:t>Financial Status Report (FSR VA Form 5655) Section 7 - Bankruptcy</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A9CFEC5-4950-471C-9028-32175FF46CEF}"/>
              </a:ext>
            </a:extLst>
          </p:cNvPr>
          <p:cNvSpPr>
            <a:spLocks noGrp="1"/>
          </p:cNvSpPr>
          <p:nvPr>
            <p:ph sz="half" idx="1"/>
          </p:nvPr>
        </p:nvSpPr>
        <p:spPr>
          <a:xfrm>
            <a:off x="198120" y="4224527"/>
            <a:ext cx="11155680" cy="2340865"/>
          </a:xfrm>
        </p:spPr>
        <p:txBody>
          <a:bodyPr>
            <a:normAutofit fontScale="92500" lnSpcReduction="20000"/>
          </a:bodyPr>
          <a:lstStyle/>
          <a:p>
            <a:r>
              <a:rPr lang="en-US" sz="2200" dirty="0">
                <a:solidFill>
                  <a:schemeClr val="accent1">
                    <a:lumMod val="50000"/>
                  </a:schemeClr>
                </a:solidFill>
                <a:latin typeface="Arial" panose="020B0604020202020204" pitchFamily="34" charset="0"/>
                <a:cs typeface="Arial" panose="020B0604020202020204" pitchFamily="34" charset="0"/>
              </a:rPr>
              <a:t>If Block 35A is checked “Yes”, </a:t>
            </a:r>
            <a:r>
              <a:rPr lang="en-US" sz="2200" b="1" dirty="0">
                <a:solidFill>
                  <a:schemeClr val="accent1">
                    <a:lumMod val="50000"/>
                  </a:schemeClr>
                </a:solidFill>
                <a:latin typeface="Arial" panose="020B0604020202020204" pitchFamily="34" charset="0"/>
                <a:cs typeface="Arial" panose="020B0604020202020204" pitchFamily="34" charset="0"/>
              </a:rPr>
              <a:t>DO NOT PROCESS FSR</a:t>
            </a:r>
            <a:r>
              <a:rPr lang="en-US" sz="2200" dirty="0">
                <a:solidFill>
                  <a:schemeClr val="accent1">
                    <a:lumMod val="50000"/>
                  </a:schemeClr>
                </a:solidFill>
                <a:latin typeface="Arial" panose="020B0604020202020204" pitchFamily="34" charset="0"/>
                <a:cs typeface="Arial" panose="020B0604020202020204" pitchFamily="34" charset="0"/>
              </a:rPr>
              <a:t>.</a:t>
            </a:r>
          </a:p>
          <a:p>
            <a:r>
              <a:rPr lang="en-US" sz="2200" dirty="0">
                <a:solidFill>
                  <a:schemeClr val="accent1">
                    <a:lumMod val="50000"/>
                  </a:schemeClr>
                </a:solidFill>
                <a:latin typeface="Arial" panose="020B0604020202020204" pitchFamily="34" charset="0"/>
                <a:cs typeface="Arial" panose="020B0604020202020204" pitchFamily="34" charset="0"/>
              </a:rPr>
              <a:t>Review C17 notes &amp; PEGA memo notes to determine if Bankruptcy has already reviewed and advised to continue collection process as normal.</a:t>
            </a:r>
          </a:p>
          <a:p>
            <a:r>
              <a:rPr lang="en-US" sz="2200" dirty="0">
                <a:solidFill>
                  <a:schemeClr val="accent1">
                    <a:lumMod val="50000"/>
                  </a:schemeClr>
                </a:solidFill>
                <a:latin typeface="Arial" panose="020B0604020202020204" pitchFamily="34" charset="0"/>
                <a:cs typeface="Arial" panose="020B0604020202020204" pitchFamily="34" charset="0"/>
              </a:rPr>
              <a:t>If no C17 notes or PEGA memo notes from Bankruptcy team, please forward to Bankruptcy team to review account before any requests and collections can continue.</a:t>
            </a:r>
          </a:p>
          <a:p>
            <a:r>
              <a:rPr lang="en-US" sz="2200" dirty="0">
                <a:solidFill>
                  <a:schemeClr val="accent1">
                    <a:lumMod val="50000"/>
                  </a:schemeClr>
                </a:solidFill>
                <a:latin typeface="Arial" panose="020B0604020202020204" pitchFamily="34" charset="0"/>
                <a:cs typeface="Arial" panose="020B0604020202020204" pitchFamily="34" charset="0"/>
              </a:rPr>
              <a:t>Even if Veteran or account holder stated they were discharged before the debt was created, forward to Bankruptcy team to make sure account can undergo normal collection processing.  This ensures a positive Veteran and Employee experience.</a:t>
            </a:r>
          </a:p>
          <a:p>
            <a:endParaRPr lang="en-US" sz="2200" dirty="0">
              <a:solidFill>
                <a:schemeClr val="accent1">
                  <a:lumMod val="50000"/>
                </a:schemeClr>
              </a:solidFill>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DD61AEFC-A548-4BF0-B419-35D47A0D513B}"/>
              </a:ext>
            </a:extLst>
          </p:cNvPr>
          <p:cNvPicPr>
            <a:picLocks noGrp="1" noChangeAspect="1"/>
          </p:cNvPicPr>
          <p:nvPr>
            <p:ph sz="half" idx="2"/>
          </p:nvPr>
        </p:nvPicPr>
        <p:blipFill>
          <a:blip r:embed="rId2"/>
          <a:stretch>
            <a:fillRect/>
          </a:stretch>
        </p:blipFill>
        <p:spPr>
          <a:xfrm>
            <a:off x="198120" y="1905000"/>
            <a:ext cx="11155680" cy="2071687"/>
          </a:xfrm>
          <a:prstGeom prst="rect">
            <a:avLst/>
          </a:prstGeom>
        </p:spPr>
      </p:pic>
      <p:sp>
        <p:nvSpPr>
          <p:cNvPr id="5" name="Slide Number Placeholder 4">
            <a:extLst>
              <a:ext uri="{FF2B5EF4-FFF2-40B4-BE49-F238E27FC236}">
                <a16:creationId xmlns:a16="http://schemas.microsoft.com/office/drawing/2014/main" id="{E9BDCC07-2E5F-40CF-A717-7A1EB79E8A5A}"/>
              </a:ext>
            </a:extLst>
          </p:cNvPr>
          <p:cNvSpPr>
            <a:spLocks noGrp="1"/>
          </p:cNvSpPr>
          <p:nvPr>
            <p:ph type="sldNum" sz="quarter" idx="12"/>
          </p:nvPr>
        </p:nvSpPr>
        <p:spPr/>
        <p:txBody>
          <a:bodyPr/>
          <a:lstStyle/>
          <a:p>
            <a:fld id="{DC99F27A-1AA1-4B90-8AA8-BC4326EE4893}" type="slidenum">
              <a:rPr lang="en-US" smtClean="0"/>
              <a:t>11</a:t>
            </a:fld>
            <a:endParaRPr lang="en-US" dirty="0"/>
          </a:p>
        </p:txBody>
      </p:sp>
      <p:pic>
        <p:nvPicPr>
          <p:cNvPr id="7" name="Picture 6">
            <a:extLst>
              <a:ext uri="{FF2B5EF4-FFF2-40B4-BE49-F238E27FC236}">
                <a16:creationId xmlns:a16="http://schemas.microsoft.com/office/drawing/2014/main" id="{B1110705-FAA4-4531-B460-3B5146A153BA}"/>
              </a:ext>
            </a:extLst>
          </p:cNvPr>
          <p:cNvPicPr>
            <a:picLocks noChangeAspect="1"/>
          </p:cNvPicPr>
          <p:nvPr/>
        </p:nvPicPr>
        <p:blipFill rotWithShape="1">
          <a:blip r:embed="rId3">
            <a:extLst>
              <a:ext uri="{28A0092B-C50C-407E-A947-70E740481C1C}">
                <a14:useLocalDpi xmlns:a14="http://schemas.microsoft.com/office/drawing/2010/main" val="0"/>
              </a:ext>
            </a:extLst>
          </a:blip>
          <a:srcRect l="12000" r="12660"/>
          <a:stretch/>
        </p:blipFill>
        <p:spPr>
          <a:xfrm>
            <a:off x="0" y="0"/>
            <a:ext cx="1913614" cy="1905000"/>
          </a:xfrm>
          <a:prstGeom prst="rect">
            <a:avLst/>
          </a:prstGeom>
        </p:spPr>
      </p:pic>
    </p:spTree>
    <p:extLst>
      <p:ext uri="{BB962C8B-B14F-4D97-AF65-F5344CB8AC3E}">
        <p14:creationId xmlns:p14="http://schemas.microsoft.com/office/powerpoint/2010/main" val="2544290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6ADCA-EDFB-4FAD-A31F-75C9AB2B4A6A}"/>
              </a:ext>
            </a:extLst>
          </p:cNvPr>
          <p:cNvSpPr>
            <a:spLocks noGrp="1"/>
          </p:cNvSpPr>
          <p:nvPr>
            <p:ph type="title"/>
          </p:nvPr>
        </p:nvSpPr>
        <p:spPr>
          <a:xfrm>
            <a:off x="1683026" y="365125"/>
            <a:ext cx="10508974" cy="1325563"/>
          </a:xfrm>
        </p:spPr>
        <p:txBody>
          <a:bodyPr>
            <a:normAutofit/>
          </a:bodyPr>
          <a:lstStyle/>
          <a:p>
            <a:pPr algn="ctr"/>
            <a:r>
              <a:rPr lang="en-US" sz="4000" dirty="0">
                <a:solidFill>
                  <a:schemeClr val="accent1">
                    <a:lumMod val="50000"/>
                  </a:schemeClr>
                </a:solidFill>
                <a:latin typeface="Arial" panose="020B0604020202020204" pitchFamily="34" charset="0"/>
                <a:cs typeface="Arial" panose="020B0604020202020204" pitchFamily="34" charset="0"/>
              </a:rPr>
              <a:t>Financial Status Report (FSR VA Form 5655) Section 7 - Signatures</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28B15D2-93A5-44F2-8172-C1314EF5F108}"/>
              </a:ext>
            </a:extLst>
          </p:cNvPr>
          <p:cNvSpPr>
            <a:spLocks noGrp="1"/>
          </p:cNvSpPr>
          <p:nvPr>
            <p:ph sz="half" idx="1"/>
          </p:nvPr>
        </p:nvSpPr>
        <p:spPr>
          <a:xfrm>
            <a:off x="838200" y="4334255"/>
            <a:ext cx="10515600" cy="2022095"/>
          </a:xfrm>
        </p:spPr>
        <p:txBody>
          <a:bodyPr/>
          <a:lstStyle/>
          <a:p>
            <a:pPr marL="0" indent="0">
              <a:buNone/>
            </a:pPr>
            <a:r>
              <a:rPr lang="en-US" sz="2000" dirty="0">
                <a:solidFill>
                  <a:schemeClr val="accent1">
                    <a:lumMod val="50000"/>
                  </a:schemeClr>
                </a:solidFill>
                <a:latin typeface="Arial" panose="020B0604020202020204" pitchFamily="34" charset="0"/>
                <a:cs typeface="Arial" panose="020B0604020202020204" pitchFamily="34" charset="0"/>
              </a:rPr>
              <a:t>   12.  Is it necessary for them to sign the form?</a:t>
            </a:r>
          </a:p>
          <a:p>
            <a:pPr marL="0" indent="0">
              <a:buNone/>
            </a:pPr>
            <a:r>
              <a:rPr lang="en-US" sz="2000" dirty="0">
                <a:solidFill>
                  <a:schemeClr val="accent1">
                    <a:lumMod val="50000"/>
                  </a:schemeClr>
                </a:solidFill>
                <a:latin typeface="Arial" panose="020B0604020202020204" pitchFamily="34" charset="0"/>
                <a:cs typeface="Arial" panose="020B0604020202020204" pitchFamily="34" charset="0"/>
              </a:rPr>
              <a:t>          - Yes.  We cannot process the information on the form without a signature. </a:t>
            </a:r>
          </a:p>
          <a:p>
            <a:endParaRPr lang="en-US" dirty="0"/>
          </a:p>
        </p:txBody>
      </p:sp>
      <p:pic>
        <p:nvPicPr>
          <p:cNvPr id="6" name="Content Placeholder 5">
            <a:extLst>
              <a:ext uri="{FF2B5EF4-FFF2-40B4-BE49-F238E27FC236}">
                <a16:creationId xmlns:a16="http://schemas.microsoft.com/office/drawing/2014/main" id="{3F85DBDE-A99E-4153-8BF6-1E7EFC526202}"/>
              </a:ext>
            </a:extLst>
          </p:cNvPr>
          <p:cNvPicPr>
            <a:picLocks noGrp="1" noChangeAspect="1"/>
          </p:cNvPicPr>
          <p:nvPr>
            <p:ph sz="half" idx="2"/>
          </p:nvPr>
        </p:nvPicPr>
        <p:blipFill>
          <a:blip r:embed="rId2"/>
          <a:stretch>
            <a:fillRect/>
          </a:stretch>
        </p:blipFill>
        <p:spPr>
          <a:xfrm>
            <a:off x="530352" y="2055812"/>
            <a:ext cx="10823448" cy="2318439"/>
          </a:xfrm>
          <a:prstGeom prst="rect">
            <a:avLst/>
          </a:prstGeom>
        </p:spPr>
      </p:pic>
      <p:sp>
        <p:nvSpPr>
          <p:cNvPr id="5" name="Slide Number Placeholder 4">
            <a:extLst>
              <a:ext uri="{FF2B5EF4-FFF2-40B4-BE49-F238E27FC236}">
                <a16:creationId xmlns:a16="http://schemas.microsoft.com/office/drawing/2014/main" id="{30E799EB-2142-4006-A169-35964A503714}"/>
              </a:ext>
            </a:extLst>
          </p:cNvPr>
          <p:cNvSpPr>
            <a:spLocks noGrp="1"/>
          </p:cNvSpPr>
          <p:nvPr>
            <p:ph type="sldNum" sz="quarter" idx="12"/>
          </p:nvPr>
        </p:nvSpPr>
        <p:spPr/>
        <p:txBody>
          <a:bodyPr/>
          <a:lstStyle/>
          <a:p>
            <a:fld id="{DC99F27A-1AA1-4B90-8AA8-BC4326EE4893}" type="slidenum">
              <a:rPr lang="en-US" smtClean="0"/>
              <a:t>12</a:t>
            </a:fld>
            <a:endParaRPr lang="en-US" dirty="0"/>
          </a:p>
        </p:txBody>
      </p:sp>
      <p:pic>
        <p:nvPicPr>
          <p:cNvPr id="7" name="Picture 6">
            <a:extLst>
              <a:ext uri="{FF2B5EF4-FFF2-40B4-BE49-F238E27FC236}">
                <a16:creationId xmlns:a16="http://schemas.microsoft.com/office/drawing/2014/main" id="{0C07B76F-52E0-4AE3-A8D5-E597A859C2AB}"/>
              </a:ext>
            </a:extLst>
          </p:cNvPr>
          <p:cNvPicPr>
            <a:picLocks noChangeAspect="1"/>
          </p:cNvPicPr>
          <p:nvPr/>
        </p:nvPicPr>
        <p:blipFill rotWithShape="1">
          <a:blip r:embed="rId3">
            <a:extLst>
              <a:ext uri="{28A0092B-C50C-407E-A947-70E740481C1C}">
                <a14:useLocalDpi xmlns:a14="http://schemas.microsoft.com/office/drawing/2010/main" val="0"/>
              </a:ext>
            </a:extLst>
          </a:blip>
          <a:srcRect l="12000" r="12660"/>
          <a:stretch/>
        </p:blipFill>
        <p:spPr>
          <a:xfrm>
            <a:off x="0" y="0"/>
            <a:ext cx="1913614" cy="1905000"/>
          </a:xfrm>
          <a:prstGeom prst="rect">
            <a:avLst/>
          </a:prstGeom>
        </p:spPr>
      </p:pic>
    </p:spTree>
    <p:extLst>
      <p:ext uri="{BB962C8B-B14F-4D97-AF65-F5344CB8AC3E}">
        <p14:creationId xmlns:p14="http://schemas.microsoft.com/office/powerpoint/2010/main" val="1506755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A65F-8E61-4BE2-8A04-BA6B34F2D3B0}"/>
              </a:ext>
            </a:extLst>
          </p:cNvPr>
          <p:cNvSpPr>
            <a:spLocks noGrp="1"/>
          </p:cNvSpPr>
          <p:nvPr>
            <p:ph type="title"/>
          </p:nvPr>
        </p:nvSpPr>
        <p:spPr>
          <a:xfrm>
            <a:off x="1914310" y="365125"/>
            <a:ext cx="9439490" cy="1325563"/>
          </a:xfrm>
        </p:spPr>
        <p:txBody>
          <a:bodyPr>
            <a:normAutofit/>
          </a:bodyPr>
          <a:lstStyle/>
          <a:p>
            <a:r>
              <a:rPr lang="en-US" sz="3600" dirty="0">
                <a:solidFill>
                  <a:schemeClr val="accent1">
                    <a:lumMod val="50000"/>
                  </a:schemeClr>
                </a:solidFill>
                <a:latin typeface="Arial" panose="020B0604020202020204" pitchFamily="34" charset="0"/>
                <a:cs typeface="Arial" panose="020B0604020202020204" pitchFamily="34" charset="0"/>
              </a:rPr>
              <a:t>Refence of FSR in</a:t>
            </a:r>
            <a:br>
              <a:rPr lang="en-US" sz="3600" dirty="0">
                <a:solidFill>
                  <a:schemeClr val="accent1">
                    <a:lumMod val="50000"/>
                  </a:schemeClr>
                </a:solidFill>
                <a:latin typeface="Arial" panose="020B0604020202020204" pitchFamily="34" charset="0"/>
                <a:cs typeface="Arial" panose="020B0604020202020204" pitchFamily="34" charset="0"/>
              </a:rPr>
            </a:br>
            <a:r>
              <a:rPr lang="en-US" sz="3600" dirty="0">
                <a:solidFill>
                  <a:schemeClr val="accent1">
                    <a:lumMod val="50000"/>
                  </a:schemeClr>
                </a:solidFill>
                <a:latin typeface="Arial" panose="020B0604020202020204" pitchFamily="34" charset="0"/>
                <a:cs typeface="Arial" panose="020B0604020202020204" pitchFamily="34" charset="0"/>
              </a:rPr>
              <a:t>SharePoint SOP</a:t>
            </a:r>
          </a:p>
        </p:txBody>
      </p:sp>
      <p:pic>
        <p:nvPicPr>
          <p:cNvPr id="9" name="Content Placeholder 8">
            <a:extLst>
              <a:ext uri="{FF2B5EF4-FFF2-40B4-BE49-F238E27FC236}">
                <a16:creationId xmlns:a16="http://schemas.microsoft.com/office/drawing/2014/main" id="{41876BBB-131A-483B-89E0-B0CB2C398FD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19800" y="937418"/>
            <a:ext cx="5885688" cy="5441821"/>
          </a:xfrm>
        </p:spPr>
      </p:pic>
      <p:sp>
        <p:nvSpPr>
          <p:cNvPr id="4" name="Content Placeholder 3">
            <a:extLst>
              <a:ext uri="{FF2B5EF4-FFF2-40B4-BE49-F238E27FC236}">
                <a16:creationId xmlns:a16="http://schemas.microsoft.com/office/drawing/2014/main" id="{67BFE1B7-7BE7-42AA-93DF-C766F3878531}"/>
              </a:ext>
            </a:extLst>
          </p:cNvPr>
          <p:cNvSpPr>
            <a:spLocks noGrp="1"/>
          </p:cNvSpPr>
          <p:nvPr>
            <p:ph sz="half" idx="2"/>
          </p:nvPr>
        </p:nvSpPr>
        <p:spPr>
          <a:xfrm>
            <a:off x="0" y="2005012"/>
            <a:ext cx="6127845" cy="4351338"/>
          </a:xfrm>
        </p:spPr>
        <p:txBody>
          <a:bodyPr>
            <a:normAutofit fontScale="85000" lnSpcReduction="20000"/>
          </a:bodyPr>
          <a:lstStyle/>
          <a:p>
            <a:pPr marL="342900" lvl="0" indent="-342900"/>
            <a:r>
              <a:rPr lang="en-US" sz="2600" dirty="0">
                <a:solidFill>
                  <a:schemeClr val="accent1">
                    <a:lumMod val="50000"/>
                  </a:schemeClr>
                </a:solidFill>
                <a:latin typeface="Arial" panose="020B0604020202020204" pitchFamily="34" charset="0"/>
                <a:cs typeface="Arial" panose="020B0604020202020204" pitchFamily="34" charset="0"/>
              </a:rPr>
              <a:t>Debts are subject to change due to increases or new debts, therefore FSRs are good for 6 months barring no change to expenses. </a:t>
            </a:r>
          </a:p>
          <a:p>
            <a:pPr marL="342900" lvl="0" indent="-342900"/>
            <a:r>
              <a:rPr lang="en-US" sz="2600" dirty="0">
                <a:solidFill>
                  <a:schemeClr val="accent1">
                    <a:lumMod val="50000"/>
                  </a:schemeClr>
                </a:solidFill>
                <a:latin typeface="Arial" panose="020B0604020202020204" pitchFamily="34" charset="0"/>
                <a:cs typeface="Arial" panose="020B0604020202020204" pitchFamily="34" charset="0"/>
              </a:rPr>
              <a:t>In SharePoint SOP Table of Contents: Admin Offsets &amp; Collection in Installments as of May 25, 2018 under Responsibilities second bullet point: </a:t>
            </a:r>
          </a:p>
          <a:p>
            <a:pPr marL="0" lvl="0" indent="0">
              <a:buNone/>
            </a:pPr>
            <a:r>
              <a:rPr lang="en-US" sz="2100" dirty="0">
                <a:solidFill>
                  <a:schemeClr val="accent1">
                    <a:lumMod val="50000"/>
                  </a:schemeClr>
                </a:solidFill>
                <a:latin typeface="Arial" panose="020B0604020202020204" pitchFamily="34" charset="0"/>
                <a:cs typeface="Arial" panose="020B0604020202020204" pitchFamily="34" charset="0"/>
              </a:rPr>
              <a:t>      - “It is the responsibility of the employee to:</a:t>
            </a:r>
          </a:p>
          <a:p>
            <a:pPr marL="0" lvl="0" indent="0">
              <a:buNone/>
            </a:pPr>
            <a:r>
              <a:rPr lang="en-US" sz="2100" dirty="0">
                <a:solidFill>
                  <a:schemeClr val="accent1">
                    <a:lumMod val="50000"/>
                  </a:schemeClr>
                </a:solidFill>
                <a:latin typeface="Arial" panose="020B0604020202020204" pitchFamily="34" charset="0"/>
                <a:cs typeface="Arial" panose="020B0604020202020204" pitchFamily="34" charset="0"/>
              </a:rPr>
              <a:t>      - Verify that the Financial Status Report </a:t>
            </a:r>
          </a:p>
          <a:p>
            <a:pPr marL="0" lvl="0" indent="0">
              <a:buNone/>
            </a:pPr>
            <a:r>
              <a:rPr lang="en-US" sz="2100" dirty="0">
                <a:solidFill>
                  <a:schemeClr val="accent1">
                    <a:lumMod val="50000"/>
                  </a:schemeClr>
                </a:solidFill>
                <a:latin typeface="Arial" panose="020B0604020202020204" pitchFamily="34" charset="0"/>
                <a:cs typeface="Arial" panose="020B0604020202020204" pitchFamily="34" charset="0"/>
              </a:rPr>
              <a:t>        (FSR) used in the calculation of an </a:t>
            </a:r>
          </a:p>
          <a:p>
            <a:pPr marL="0" lvl="0" indent="0">
              <a:buNone/>
            </a:pPr>
            <a:r>
              <a:rPr lang="en-US" sz="2100" dirty="0">
                <a:solidFill>
                  <a:schemeClr val="accent1">
                    <a:lumMod val="50000"/>
                  </a:schemeClr>
                </a:solidFill>
                <a:latin typeface="Arial" panose="020B0604020202020204" pitchFamily="34" charset="0"/>
                <a:cs typeface="Arial" panose="020B0604020202020204" pitchFamily="34" charset="0"/>
              </a:rPr>
              <a:t>        administrative offset/collection in </a:t>
            </a:r>
          </a:p>
          <a:p>
            <a:pPr marL="0" lvl="0" indent="0">
              <a:buNone/>
            </a:pPr>
            <a:r>
              <a:rPr lang="en-US" sz="2100" dirty="0">
                <a:solidFill>
                  <a:schemeClr val="accent1">
                    <a:lumMod val="50000"/>
                  </a:schemeClr>
                </a:solidFill>
                <a:latin typeface="Arial" panose="020B0604020202020204" pitchFamily="34" charset="0"/>
                <a:cs typeface="Arial" panose="020B0604020202020204" pitchFamily="34" charset="0"/>
              </a:rPr>
              <a:t>        installment is signed and dated within </a:t>
            </a:r>
          </a:p>
          <a:p>
            <a:pPr marL="0" lvl="0" indent="0">
              <a:buNone/>
            </a:pPr>
            <a:r>
              <a:rPr lang="en-US" sz="2100" dirty="0">
                <a:solidFill>
                  <a:schemeClr val="accent1">
                    <a:lumMod val="50000"/>
                  </a:schemeClr>
                </a:solidFill>
                <a:latin typeface="Arial" panose="020B0604020202020204" pitchFamily="34" charset="0"/>
                <a:cs typeface="Arial" panose="020B0604020202020204" pitchFamily="34" charset="0"/>
              </a:rPr>
              <a:t>        the last 6 months.” </a:t>
            </a:r>
          </a:p>
          <a:p>
            <a:endParaRPr lang="en-US" dirty="0"/>
          </a:p>
        </p:txBody>
      </p:sp>
      <p:sp>
        <p:nvSpPr>
          <p:cNvPr id="5" name="Slide Number Placeholder 4">
            <a:extLst>
              <a:ext uri="{FF2B5EF4-FFF2-40B4-BE49-F238E27FC236}">
                <a16:creationId xmlns:a16="http://schemas.microsoft.com/office/drawing/2014/main" id="{1BE8A0BE-ADB8-4299-80D2-DB6785907403}"/>
              </a:ext>
            </a:extLst>
          </p:cNvPr>
          <p:cNvSpPr>
            <a:spLocks noGrp="1"/>
          </p:cNvSpPr>
          <p:nvPr>
            <p:ph type="sldNum" sz="quarter" idx="12"/>
          </p:nvPr>
        </p:nvSpPr>
        <p:spPr/>
        <p:txBody>
          <a:bodyPr/>
          <a:lstStyle/>
          <a:p>
            <a:fld id="{DC99F27A-1AA1-4B90-8AA8-BC4326EE4893}" type="slidenum">
              <a:rPr lang="en-US" smtClean="0"/>
              <a:t>13</a:t>
            </a:fld>
            <a:endParaRPr lang="en-US" dirty="0"/>
          </a:p>
        </p:txBody>
      </p:sp>
      <p:pic>
        <p:nvPicPr>
          <p:cNvPr id="10" name="Picture 9">
            <a:extLst>
              <a:ext uri="{FF2B5EF4-FFF2-40B4-BE49-F238E27FC236}">
                <a16:creationId xmlns:a16="http://schemas.microsoft.com/office/drawing/2014/main" id="{F8B2368F-6FC4-4519-A4D5-CA2DF613A6BA}"/>
              </a:ext>
            </a:extLst>
          </p:cNvPr>
          <p:cNvPicPr>
            <a:picLocks noChangeAspect="1"/>
          </p:cNvPicPr>
          <p:nvPr/>
        </p:nvPicPr>
        <p:blipFill>
          <a:blip r:embed="rId3"/>
          <a:stretch>
            <a:fillRect/>
          </a:stretch>
        </p:blipFill>
        <p:spPr>
          <a:xfrm>
            <a:off x="0" y="33318"/>
            <a:ext cx="1914310" cy="1908213"/>
          </a:xfrm>
          <a:prstGeom prst="rect">
            <a:avLst/>
          </a:prstGeom>
        </p:spPr>
      </p:pic>
    </p:spTree>
    <p:extLst>
      <p:ext uri="{BB962C8B-B14F-4D97-AF65-F5344CB8AC3E}">
        <p14:creationId xmlns:p14="http://schemas.microsoft.com/office/powerpoint/2010/main" val="2839028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5C849-86FF-4803-9993-247E4120B09F}"/>
              </a:ext>
            </a:extLst>
          </p:cNvPr>
          <p:cNvSpPr>
            <a:spLocks noGrp="1"/>
          </p:cNvSpPr>
          <p:nvPr>
            <p:ph type="title"/>
          </p:nvPr>
        </p:nvSpPr>
        <p:spPr>
          <a:xfrm>
            <a:off x="1733266" y="187324"/>
            <a:ext cx="10458734" cy="1300282"/>
          </a:xfrm>
        </p:spPr>
        <p:txBody>
          <a:bodyPr>
            <a:normAutofit/>
          </a:bodyPr>
          <a:lstStyle/>
          <a:p>
            <a:pPr algn="ctr"/>
            <a:r>
              <a:rPr lang="en-US" sz="4000" dirty="0">
                <a:solidFill>
                  <a:schemeClr val="accent1">
                    <a:lumMod val="50000"/>
                  </a:schemeClr>
                </a:solidFill>
                <a:latin typeface="Arial" panose="020B0604020202020204" pitchFamily="34" charset="0"/>
                <a:cs typeface="Arial" panose="020B0604020202020204" pitchFamily="34" charset="0"/>
              </a:rPr>
              <a:t>Reference of FSR in SharePoint SOP Continued </a:t>
            </a:r>
            <a:endParaRPr lang="en-US" sz="4000" dirty="0">
              <a:solidFill>
                <a:schemeClr val="accent1">
                  <a:lumMod val="50000"/>
                </a:schemeClr>
              </a:solidFill>
            </a:endParaRPr>
          </a:p>
        </p:txBody>
      </p:sp>
      <p:sp>
        <p:nvSpPr>
          <p:cNvPr id="4" name="Text Placeholder 3">
            <a:extLst>
              <a:ext uri="{FF2B5EF4-FFF2-40B4-BE49-F238E27FC236}">
                <a16:creationId xmlns:a16="http://schemas.microsoft.com/office/drawing/2014/main" id="{6F24828F-F192-4D4D-AF9C-C12DEB37E2C7}"/>
              </a:ext>
            </a:extLst>
          </p:cNvPr>
          <p:cNvSpPr>
            <a:spLocks noGrp="1"/>
          </p:cNvSpPr>
          <p:nvPr>
            <p:ph type="body" sz="half" idx="2"/>
          </p:nvPr>
        </p:nvSpPr>
        <p:spPr>
          <a:xfrm>
            <a:off x="329184" y="2057399"/>
            <a:ext cx="5010912" cy="4298951"/>
          </a:xfrm>
        </p:spPr>
        <p:txBody>
          <a:bodyPr>
            <a:normAutofit lnSpcReduction="10000"/>
          </a:bodyPr>
          <a:lstStyle/>
          <a:p>
            <a:pPr marL="342900" indent="-342900">
              <a:buFont typeface="Arial" panose="020B0604020202020204" pitchFamily="34" charset="0"/>
              <a:buChar char="•"/>
            </a:pPr>
            <a:r>
              <a:rPr lang="en-US" sz="2200" dirty="0">
                <a:solidFill>
                  <a:schemeClr val="accent1">
                    <a:lumMod val="50000"/>
                  </a:schemeClr>
                </a:solidFill>
                <a:latin typeface="Arial" panose="020B0604020202020204" pitchFamily="34" charset="0"/>
                <a:cs typeface="Arial" panose="020B0604020202020204" pitchFamily="34" charset="0"/>
              </a:rPr>
              <a:t>Whenever new debts or increases are added, DMC requires new FSR to see if payment plans still meets the debtors’ needs as well as the debts’ needs.</a:t>
            </a:r>
          </a:p>
          <a:p>
            <a:pPr marL="342900" indent="-342900">
              <a:buFont typeface="Arial" panose="020B0604020202020204" pitchFamily="34" charset="0"/>
              <a:buChar char="•"/>
            </a:pPr>
            <a:r>
              <a:rPr lang="en-US" sz="2200" dirty="0">
                <a:solidFill>
                  <a:schemeClr val="accent1">
                    <a:lumMod val="50000"/>
                  </a:schemeClr>
                </a:solidFill>
                <a:latin typeface="Arial" panose="020B0604020202020204" pitchFamily="34" charset="0"/>
                <a:cs typeface="Arial" panose="020B0604020202020204" pitchFamily="34" charset="0"/>
              </a:rPr>
              <a:t>Under DMC Policy #2.a.ii. : “If there is a debt increase […], the increase will override any previously established extended payment plan and re-establish a 12 month repayment plan based on the new current balance. A current FSR will be required to reduce this repayment plan.”</a:t>
            </a:r>
          </a:p>
          <a:p>
            <a:endParaRPr lang="en-US" sz="2000" dirty="0">
              <a:solidFill>
                <a:srgbClr val="FF0000"/>
              </a:solidFill>
              <a:latin typeface="Arial" panose="020B0604020202020204" pitchFamily="34" charset="0"/>
              <a:cs typeface="Arial" panose="020B0604020202020204" pitchFamily="34" charset="0"/>
            </a:endParaRPr>
          </a:p>
          <a:p>
            <a:endParaRPr lang="en-US" dirty="0"/>
          </a:p>
        </p:txBody>
      </p:sp>
      <p:sp>
        <p:nvSpPr>
          <p:cNvPr id="5" name="Slide Number Placeholder 4">
            <a:extLst>
              <a:ext uri="{FF2B5EF4-FFF2-40B4-BE49-F238E27FC236}">
                <a16:creationId xmlns:a16="http://schemas.microsoft.com/office/drawing/2014/main" id="{9DFA2F5E-C437-41BE-9752-4E1267878D47}"/>
              </a:ext>
            </a:extLst>
          </p:cNvPr>
          <p:cNvSpPr>
            <a:spLocks noGrp="1"/>
          </p:cNvSpPr>
          <p:nvPr>
            <p:ph type="sldNum" sz="quarter" idx="12"/>
          </p:nvPr>
        </p:nvSpPr>
        <p:spPr/>
        <p:txBody>
          <a:bodyPr/>
          <a:lstStyle/>
          <a:p>
            <a:fld id="{DC99F27A-1AA1-4B90-8AA8-BC4326EE4893}" type="slidenum">
              <a:rPr lang="en-US" smtClean="0"/>
              <a:t>14</a:t>
            </a:fld>
            <a:endParaRPr lang="en-US" dirty="0"/>
          </a:p>
        </p:txBody>
      </p:sp>
      <p:pic>
        <p:nvPicPr>
          <p:cNvPr id="6" name="Picture 5">
            <a:extLst>
              <a:ext uri="{FF2B5EF4-FFF2-40B4-BE49-F238E27FC236}">
                <a16:creationId xmlns:a16="http://schemas.microsoft.com/office/drawing/2014/main" id="{FEBD04F6-84F4-4125-9802-8F6F0EDC2705}"/>
              </a:ext>
            </a:extLst>
          </p:cNvPr>
          <p:cNvPicPr>
            <a:picLocks noChangeAspect="1"/>
          </p:cNvPicPr>
          <p:nvPr/>
        </p:nvPicPr>
        <p:blipFill>
          <a:blip r:embed="rId2"/>
          <a:stretch>
            <a:fillRect/>
          </a:stretch>
        </p:blipFill>
        <p:spPr>
          <a:xfrm>
            <a:off x="0" y="33318"/>
            <a:ext cx="1914310" cy="1908213"/>
          </a:xfrm>
          <a:prstGeom prst="rect">
            <a:avLst/>
          </a:prstGeom>
        </p:spPr>
      </p:pic>
      <p:pic>
        <p:nvPicPr>
          <p:cNvPr id="8" name="Picture 7">
            <a:extLst>
              <a:ext uri="{FF2B5EF4-FFF2-40B4-BE49-F238E27FC236}">
                <a16:creationId xmlns:a16="http://schemas.microsoft.com/office/drawing/2014/main" id="{107821AB-D4ED-4112-8905-AFF04C815737}"/>
              </a:ext>
            </a:extLst>
          </p:cNvPr>
          <p:cNvPicPr>
            <a:picLocks noChangeAspect="1"/>
          </p:cNvPicPr>
          <p:nvPr/>
        </p:nvPicPr>
        <p:blipFill>
          <a:blip r:embed="rId3"/>
          <a:stretch>
            <a:fillRect/>
          </a:stretch>
        </p:blipFill>
        <p:spPr>
          <a:xfrm>
            <a:off x="5340096" y="1755775"/>
            <a:ext cx="6362700" cy="4600575"/>
          </a:xfrm>
          <a:prstGeom prst="rect">
            <a:avLst/>
          </a:prstGeom>
        </p:spPr>
      </p:pic>
    </p:spTree>
    <p:extLst>
      <p:ext uri="{BB962C8B-B14F-4D97-AF65-F5344CB8AC3E}">
        <p14:creationId xmlns:p14="http://schemas.microsoft.com/office/powerpoint/2010/main" val="2120132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A690F-2700-4365-B988-3841F48CD286}"/>
              </a:ext>
            </a:extLst>
          </p:cNvPr>
          <p:cNvSpPr>
            <a:spLocks noGrp="1"/>
          </p:cNvSpPr>
          <p:nvPr>
            <p:ph type="title"/>
          </p:nvPr>
        </p:nvSpPr>
        <p:spPr>
          <a:xfrm>
            <a:off x="1913614" y="365125"/>
            <a:ext cx="9441774" cy="1325563"/>
          </a:xfrm>
        </p:spPr>
        <p:txBody>
          <a:bodyPr/>
          <a:lstStyle/>
          <a:p>
            <a:pPr algn="ctr"/>
            <a:r>
              <a:rPr lang="en-US" dirty="0">
                <a:solidFill>
                  <a:schemeClr val="accent1">
                    <a:lumMod val="50000"/>
                  </a:schemeClr>
                </a:solidFill>
                <a:latin typeface="Arial" panose="020B0604020202020204" pitchFamily="34" charset="0"/>
                <a:cs typeface="Arial" panose="020B0604020202020204" pitchFamily="34" charset="0"/>
              </a:rPr>
              <a:t>New FSR Needed vs Not Needed</a:t>
            </a:r>
            <a:endParaRPr lang="en-US" dirty="0">
              <a:solidFill>
                <a:schemeClr val="accent1">
                  <a:lumMod val="50000"/>
                </a:schemeClr>
              </a:solidFill>
            </a:endParaRPr>
          </a:p>
        </p:txBody>
      </p:sp>
      <p:sp>
        <p:nvSpPr>
          <p:cNvPr id="3" name="Text Placeholder 2">
            <a:extLst>
              <a:ext uri="{FF2B5EF4-FFF2-40B4-BE49-F238E27FC236}">
                <a16:creationId xmlns:a16="http://schemas.microsoft.com/office/drawing/2014/main" id="{34F7B7CD-0065-4D3B-956F-B75CF59002B3}"/>
              </a:ext>
            </a:extLst>
          </p:cNvPr>
          <p:cNvSpPr>
            <a:spLocks noGrp="1"/>
          </p:cNvSpPr>
          <p:nvPr>
            <p:ph type="body" idx="1"/>
          </p:nvPr>
        </p:nvSpPr>
        <p:spPr/>
        <p:txBody>
          <a:bodyPr/>
          <a:lstStyle/>
          <a:p>
            <a:pPr algn="ctr"/>
            <a:r>
              <a:rPr lang="en-US" dirty="0">
                <a:solidFill>
                  <a:schemeClr val="accent1">
                    <a:lumMod val="50000"/>
                  </a:schemeClr>
                </a:solidFill>
                <a:latin typeface="Arial" panose="020B0604020202020204" pitchFamily="34" charset="0"/>
                <a:cs typeface="Arial" panose="020B0604020202020204" pitchFamily="34" charset="0"/>
              </a:rPr>
              <a:t>New FSR Needed</a:t>
            </a:r>
          </a:p>
        </p:txBody>
      </p:sp>
      <p:sp>
        <p:nvSpPr>
          <p:cNvPr id="4" name="Content Placeholder 3">
            <a:extLst>
              <a:ext uri="{FF2B5EF4-FFF2-40B4-BE49-F238E27FC236}">
                <a16:creationId xmlns:a16="http://schemas.microsoft.com/office/drawing/2014/main" id="{90419391-0F6F-451D-9E03-2F0C6511BF03}"/>
              </a:ext>
            </a:extLst>
          </p:cNvPr>
          <p:cNvSpPr>
            <a:spLocks noGrp="1"/>
          </p:cNvSpPr>
          <p:nvPr>
            <p:ph sz="half" idx="2"/>
          </p:nvPr>
        </p:nvSpPr>
        <p:spPr/>
        <p:txBody>
          <a:bodyPr>
            <a:normAutofit fontScale="77500" lnSpcReduction="20000"/>
          </a:bodyPr>
          <a:lstStyle/>
          <a:p>
            <a:r>
              <a:rPr lang="en-US" dirty="0">
                <a:solidFill>
                  <a:schemeClr val="accent1">
                    <a:lumMod val="50000"/>
                  </a:schemeClr>
                </a:solidFill>
                <a:latin typeface="Arial" panose="020B0604020202020204" pitchFamily="34" charset="0"/>
                <a:cs typeface="Arial" panose="020B0604020202020204" pitchFamily="34" charset="0"/>
              </a:rPr>
              <a:t>Debt increase and FSR on file is more than 6 months old</a:t>
            </a:r>
          </a:p>
          <a:p>
            <a:r>
              <a:rPr lang="en-US" dirty="0">
                <a:solidFill>
                  <a:schemeClr val="accent1">
                    <a:lumMod val="50000"/>
                  </a:schemeClr>
                </a:solidFill>
                <a:latin typeface="Arial" panose="020B0604020202020204" pitchFamily="34" charset="0"/>
                <a:cs typeface="Arial" panose="020B0604020202020204" pitchFamily="34" charset="0"/>
              </a:rPr>
              <a:t>FSR on file is 6 months or less but there are changes to consumer expenses.</a:t>
            </a:r>
          </a:p>
          <a:p>
            <a:r>
              <a:rPr lang="en-US" dirty="0">
                <a:solidFill>
                  <a:schemeClr val="accent1">
                    <a:lumMod val="50000"/>
                  </a:schemeClr>
                </a:solidFill>
                <a:latin typeface="Arial" panose="020B0604020202020204" pitchFamily="34" charset="0"/>
                <a:cs typeface="Arial" panose="020B0604020202020204" pitchFamily="34" charset="0"/>
              </a:rPr>
              <a:t>Current FSR has been used to approve an extended payment plan (more than 1 year) and debtor wants to request lower payment plan than what has been approved by a supervisor (They should include a note with new FSR to explain any additional expenses or dollar amounts that went up from previous FSR). </a:t>
            </a:r>
          </a:p>
        </p:txBody>
      </p:sp>
      <p:sp>
        <p:nvSpPr>
          <p:cNvPr id="5" name="Text Placeholder 4">
            <a:extLst>
              <a:ext uri="{FF2B5EF4-FFF2-40B4-BE49-F238E27FC236}">
                <a16:creationId xmlns:a16="http://schemas.microsoft.com/office/drawing/2014/main" id="{D5CF72BF-F805-47D1-A922-11ADCC89486E}"/>
              </a:ext>
            </a:extLst>
          </p:cNvPr>
          <p:cNvSpPr>
            <a:spLocks noGrp="1"/>
          </p:cNvSpPr>
          <p:nvPr>
            <p:ph type="body" sz="quarter" idx="3"/>
          </p:nvPr>
        </p:nvSpPr>
        <p:spPr/>
        <p:txBody>
          <a:bodyPr/>
          <a:lstStyle/>
          <a:p>
            <a:pPr algn="ctr"/>
            <a:r>
              <a:rPr lang="en-US" dirty="0">
                <a:solidFill>
                  <a:schemeClr val="accent1">
                    <a:lumMod val="50000"/>
                  </a:schemeClr>
                </a:solidFill>
                <a:latin typeface="Arial" panose="020B0604020202020204" pitchFamily="34" charset="0"/>
                <a:cs typeface="Arial" panose="020B0604020202020204" pitchFamily="34" charset="0"/>
              </a:rPr>
              <a:t>New FSR Not Needed</a:t>
            </a:r>
          </a:p>
        </p:txBody>
      </p:sp>
      <p:sp>
        <p:nvSpPr>
          <p:cNvPr id="6" name="Content Placeholder 5">
            <a:extLst>
              <a:ext uri="{FF2B5EF4-FFF2-40B4-BE49-F238E27FC236}">
                <a16:creationId xmlns:a16="http://schemas.microsoft.com/office/drawing/2014/main" id="{B6019E87-D65D-42AC-8424-BCFACF5BC99C}"/>
              </a:ext>
            </a:extLst>
          </p:cNvPr>
          <p:cNvSpPr>
            <a:spLocks noGrp="1"/>
          </p:cNvSpPr>
          <p:nvPr>
            <p:ph sz="quarter" idx="4"/>
          </p:nvPr>
        </p:nvSpPr>
        <p:spPr>
          <a:xfrm>
            <a:off x="6172200" y="2505074"/>
            <a:ext cx="5183188" cy="4042029"/>
          </a:xfrm>
        </p:spPr>
        <p:txBody>
          <a:bodyPr>
            <a:noAutofit/>
          </a:bodyPr>
          <a:lstStyle/>
          <a:p>
            <a:r>
              <a:rPr lang="en-US" sz="2100" dirty="0">
                <a:solidFill>
                  <a:schemeClr val="accent1">
                    <a:lumMod val="50000"/>
                  </a:schemeClr>
                </a:solidFill>
                <a:latin typeface="Arial" panose="020B0604020202020204" pitchFamily="34" charset="0"/>
                <a:cs typeface="Arial" panose="020B0604020202020204" pitchFamily="34" charset="0"/>
              </a:rPr>
              <a:t>Debt increase and FSR on file is 6 months or less old without change to expenses.</a:t>
            </a:r>
          </a:p>
          <a:p>
            <a:r>
              <a:rPr lang="en-US" sz="2100" dirty="0">
                <a:solidFill>
                  <a:schemeClr val="accent1">
                    <a:lumMod val="50000"/>
                  </a:schemeClr>
                </a:solidFill>
                <a:latin typeface="Arial" panose="020B0604020202020204" pitchFamily="34" charset="0"/>
                <a:cs typeface="Arial" panose="020B0604020202020204" pitchFamily="34" charset="0"/>
              </a:rPr>
              <a:t>No debt increase but we offset more than payment plan and payment plan was approved based on an FSR that was valid at the time  ( example- they are on a 5 year payment plan that was properly approved by a sup per notes and debt has not increased since approval, but we somehow offset a full check- they do not need to send new FSR in this scenario)</a:t>
            </a:r>
          </a:p>
        </p:txBody>
      </p:sp>
      <p:sp>
        <p:nvSpPr>
          <p:cNvPr id="7" name="Slide Number Placeholder 6">
            <a:extLst>
              <a:ext uri="{FF2B5EF4-FFF2-40B4-BE49-F238E27FC236}">
                <a16:creationId xmlns:a16="http://schemas.microsoft.com/office/drawing/2014/main" id="{9F3BD40A-250F-441C-80A8-6388BA5BA3C5}"/>
              </a:ext>
            </a:extLst>
          </p:cNvPr>
          <p:cNvSpPr>
            <a:spLocks noGrp="1"/>
          </p:cNvSpPr>
          <p:nvPr>
            <p:ph type="sldNum" sz="quarter" idx="12"/>
          </p:nvPr>
        </p:nvSpPr>
        <p:spPr/>
        <p:txBody>
          <a:bodyPr/>
          <a:lstStyle/>
          <a:p>
            <a:fld id="{DC99F27A-1AA1-4B90-8AA8-BC4326EE4893}" type="slidenum">
              <a:rPr lang="en-US" smtClean="0"/>
              <a:t>15</a:t>
            </a:fld>
            <a:endParaRPr lang="en-US" dirty="0"/>
          </a:p>
        </p:txBody>
      </p:sp>
      <p:pic>
        <p:nvPicPr>
          <p:cNvPr id="8" name="Picture 7">
            <a:extLst>
              <a:ext uri="{FF2B5EF4-FFF2-40B4-BE49-F238E27FC236}">
                <a16:creationId xmlns:a16="http://schemas.microsoft.com/office/drawing/2014/main" id="{5D98EA8D-5096-4C0A-9A4F-5AD581990A75}"/>
              </a:ext>
            </a:extLst>
          </p:cNvPr>
          <p:cNvPicPr>
            <a:picLocks noChangeAspect="1"/>
          </p:cNvPicPr>
          <p:nvPr/>
        </p:nvPicPr>
        <p:blipFill rotWithShape="1">
          <a:blip r:embed="rId2">
            <a:extLst>
              <a:ext uri="{28A0092B-C50C-407E-A947-70E740481C1C}">
                <a14:useLocalDpi xmlns:a14="http://schemas.microsoft.com/office/drawing/2010/main" val="0"/>
              </a:ext>
            </a:extLst>
          </a:blip>
          <a:srcRect l="12000" r="12660"/>
          <a:stretch/>
        </p:blipFill>
        <p:spPr>
          <a:xfrm>
            <a:off x="0" y="0"/>
            <a:ext cx="1913614" cy="1905000"/>
          </a:xfrm>
          <a:prstGeom prst="rect">
            <a:avLst/>
          </a:prstGeom>
        </p:spPr>
      </p:pic>
    </p:spTree>
    <p:extLst>
      <p:ext uri="{BB962C8B-B14F-4D97-AF65-F5344CB8AC3E}">
        <p14:creationId xmlns:p14="http://schemas.microsoft.com/office/powerpoint/2010/main" val="1052381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AC0C6-01AC-419E-8C8E-ADEFBF2325CB}"/>
              </a:ext>
            </a:extLst>
          </p:cNvPr>
          <p:cNvSpPr>
            <a:spLocks noGrp="1"/>
          </p:cNvSpPr>
          <p:nvPr>
            <p:ph type="title"/>
          </p:nvPr>
        </p:nvSpPr>
        <p:spPr>
          <a:xfrm>
            <a:off x="260736" y="2178458"/>
            <a:ext cx="5446644" cy="1278835"/>
          </a:xfrm>
        </p:spPr>
        <p:txBody>
          <a:bodyPr>
            <a:normAutofit/>
          </a:bodyPr>
          <a:lstStyle/>
          <a:p>
            <a:r>
              <a:rPr lang="en-US" sz="4000" dirty="0">
                <a:solidFill>
                  <a:schemeClr val="accent1">
                    <a:lumMod val="50000"/>
                  </a:schemeClr>
                </a:solidFill>
                <a:latin typeface="Arial" panose="020B0604020202020204" pitchFamily="34" charset="0"/>
                <a:cs typeface="Arial" panose="020B0604020202020204" pitchFamily="34" charset="0"/>
              </a:rPr>
              <a:t>Reference of FSR </a:t>
            </a:r>
            <a:br>
              <a:rPr lang="en-US" sz="4000" dirty="0">
                <a:solidFill>
                  <a:schemeClr val="accent1">
                    <a:lumMod val="50000"/>
                  </a:schemeClr>
                </a:solidFill>
                <a:latin typeface="Arial" panose="020B0604020202020204" pitchFamily="34" charset="0"/>
                <a:cs typeface="Arial" panose="020B0604020202020204" pitchFamily="34" charset="0"/>
              </a:rPr>
            </a:br>
            <a:r>
              <a:rPr lang="en-US" dirty="0">
                <a:solidFill>
                  <a:schemeClr val="accent1">
                    <a:lumMod val="50000"/>
                  </a:schemeClr>
                </a:solidFill>
                <a:latin typeface="Arial" panose="020B0604020202020204" pitchFamily="34" charset="0"/>
                <a:cs typeface="Arial" panose="020B0604020202020204" pitchFamily="34" charset="0"/>
              </a:rPr>
              <a:t>Noted in 100 or 101 Letters</a:t>
            </a:r>
          </a:p>
        </p:txBody>
      </p:sp>
      <p:pic>
        <p:nvPicPr>
          <p:cNvPr id="7" name="Picture Placeholder 6">
            <a:extLst>
              <a:ext uri="{FF2B5EF4-FFF2-40B4-BE49-F238E27FC236}">
                <a16:creationId xmlns:a16="http://schemas.microsoft.com/office/drawing/2014/main" id="{D497D3B7-FFC2-47D8-A102-1E47D5DCDEA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0658" b="20658"/>
          <a:stretch>
            <a:fillRect/>
          </a:stretch>
        </p:blipFill>
        <p:spPr>
          <a:xfrm>
            <a:off x="5524500" y="1096617"/>
            <a:ext cx="6172200" cy="4873625"/>
          </a:xfrm>
        </p:spPr>
      </p:pic>
      <p:sp>
        <p:nvSpPr>
          <p:cNvPr id="4" name="Text Placeholder 3">
            <a:extLst>
              <a:ext uri="{FF2B5EF4-FFF2-40B4-BE49-F238E27FC236}">
                <a16:creationId xmlns:a16="http://schemas.microsoft.com/office/drawing/2014/main" id="{AB41B2DE-2C7A-4C49-A739-A9C7A50DB73A}"/>
              </a:ext>
            </a:extLst>
          </p:cNvPr>
          <p:cNvSpPr>
            <a:spLocks noGrp="1"/>
          </p:cNvSpPr>
          <p:nvPr>
            <p:ph type="body" sz="half" idx="2"/>
          </p:nvPr>
        </p:nvSpPr>
        <p:spPr>
          <a:xfrm>
            <a:off x="616399" y="3730752"/>
            <a:ext cx="4122668" cy="2625598"/>
          </a:xfrm>
        </p:spPr>
        <p:txBody>
          <a:bodyPr>
            <a:normAutofit/>
          </a:bodyPr>
          <a:lstStyle/>
          <a:p>
            <a:pPr marL="285750" indent="-285750">
              <a:buFont typeface="Arial" panose="020B0604020202020204" pitchFamily="34" charset="0"/>
              <a:buChar char="•"/>
            </a:pPr>
            <a:r>
              <a:rPr lang="en-US" sz="2800" dirty="0">
                <a:solidFill>
                  <a:schemeClr val="accent1">
                    <a:lumMod val="50000"/>
                  </a:schemeClr>
                </a:solidFill>
                <a:latin typeface="Arial" panose="020B0604020202020204" pitchFamily="34" charset="0"/>
                <a:cs typeface="Arial" panose="020B0604020202020204" pitchFamily="34" charset="0"/>
              </a:rPr>
              <a:t>FSR Reference in the 100 &amp; 101 Letter</a:t>
            </a:r>
          </a:p>
          <a:p>
            <a:pPr marL="742950" lvl="1" indent="-285750">
              <a:buFont typeface="Arial" panose="020B0604020202020204" pitchFamily="34" charset="0"/>
              <a:buChar char="•"/>
            </a:pPr>
            <a:r>
              <a:rPr lang="en-US" sz="2600" dirty="0">
                <a:solidFill>
                  <a:schemeClr val="accent1">
                    <a:lumMod val="50000"/>
                  </a:schemeClr>
                </a:solidFill>
                <a:latin typeface="Arial" panose="020B0604020202020204" pitchFamily="34" charset="0"/>
                <a:cs typeface="Arial" panose="020B0604020202020204" pitchFamily="34" charset="0"/>
              </a:rPr>
              <a:t>Filling an FSR for Dispute, Waiver Request or Extended Repayment Requests</a:t>
            </a:r>
          </a:p>
        </p:txBody>
      </p:sp>
      <p:sp>
        <p:nvSpPr>
          <p:cNvPr id="5" name="Slide Number Placeholder 4">
            <a:extLst>
              <a:ext uri="{FF2B5EF4-FFF2-40B4-BE49-F238E27FC236}">
                <a16:creationId xmlns:a16="http://schemas.microsoft.com/office/drawing/2014/main" id="{BAAC1C02-5508-4E92-B843-9F60C4339B12}"/>
              </a:ext>
            </a:extLst>
          </p:cNvPr>
          <p:cNvSpPr>
            <a:spLocks noGrp="1"/>
          </p:cNvSpPr>
          <p:nvPr>
            <p:ph type="sldNum" sz="quarter" idx="12"/>
          </p:nvPr>
        </p:nvSpPr>
        <p:spPr/>
        <p:txBody>
          <a:bodyPr/>
          <a:lstStyle/>
          <a:p>
            <a:fld id="{DC99F27A-1AA1-4B90-8AA8-BC4326EE4893}" type="slidenum">
              <a:rPr lang="en-US" smtClean="0"/>
              <a:t>16</a:t>
            </a:fld>
            <a:endParaRPr lang="en-US" dirty="0"/>
          </a:p>
        </p:txBody>
      </p:sp>
      <p:pic>
        <p:nvPicPr>
          <p:cNvPr id="6" name="Picture 5">
            <a:extLst>
              <a:ext uri="{FF2B5EF4-FFF2-40B4-BE49-F238E27FC236}">
                <a16:creationId xmlns:a16="http://schemas.microsoft.com/office/drawing/2014/main" id="{B9FB5E1F-EB2D-4C9D-B2DD-A394E7CB086F}"/>
              </a:ext>
            </a:extLst>
          </p:cNvPr>
          <p:cNvPicPr>
            <a:picLocks noChangeAspect="1"/>
          </p:cNvPicPr>
          <p:nvPr/>
        </p:nvPicPr>
        <p:blipFill rotWithShape="1">
          <a:blip r:embed="rId3">
            <a:extLst>
              <a:ext uri="{28A0092B-C50C-407E-A947-70E740481C1C}">
                <a14:useLocalDpi xmlns:a14="http://schemas.microsoft.com/office/drawing/2010/main" val="0"/>
              </a:ext>
            </a:extLst>
          </a:blip>
          <a:srcRect l="12000" r="12660"/>
          <a:stretch/>
        </p:blipFill>
        <p:spPr>
          <a:xfrm>
            <a:off x="0" y="0"/>
            <a:ext cx="1913614" cy="1905000"/>
          </a:xfrm>
          <a:prstGeom prst="rect">
            <a:avLst/>
          </a:prstGeom>
        </p:spPr>
      </p:pic>
    </p:spTree>
    <p:extLst>
      <p:ext uri="{BB962C8B-B14F-4D97-AF65-F5344CB8AC3E}">
        <p14:creationId xmlns:p14="http://schemas.microsoft.com/office/powerpoint/2010/main" val="3493368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365C1-B988-4C65-BE9C-3861A657E704}"/>
              </a:ext>
            </a:extLst>
          </p:cNvPr>
          <p:cNvSpPr>
            <a:spLocks noGrp="1"/>
          </p:cNvSpPr>
          <p:nvPr>
            <p:ph type="title"/>
          </p:nvPr>
        </p:nvSpPr>
        <p:spPr>
          <a:xfrm>
            <a:off x="1913614" y="365125"/>
            <a:ext cx="9440186" cy="1325563"/>
          </a:xfrm>
        </p:spPr>
        <p:txBody>
          <a:bodyPr>
            <a:normAutofit/>
          </a:bodyPr>
          <a:lstStyle/>
          <a:p>
            <a:r>
              <a:rPr lang="en-US" dirty="0">
                <a:solidFill>
                  <a:schemeClr val="accent1">
                    <a:lumMod val="50000"/>
                  </a:schemeClr>
                </a:solidFill>
                <a:latin typeface="Arial" panose="020B0604020202020204" pitchFamily="34" charset="0"/>
                <a:cs typeface="Arial" panose="020B0604020202020204" pitchFamily="34" charset="0"/>
              </a:rPr>
              <a:t>Reference of FSR </a:t>
            </a:r>
            <a:br>
              <a:rPr lang="en-US" sz="5400" dirty="0">
                <a:solidFill>
                  <a:schemeClr val="accent1">
                    <a:lumMod val="50000"/>
                  </a:schemeClr>
                </a:solidFill>
                <a:latin typeface="Arial" panose="020B0604020202020204" pitchFamily="34" charset="0"/>
                <a:cs typeface="Arial" panose="020B0604020202020204" pitchFamily="34" charset="0"/>
              </a:rPr>
            </a:br>
            <a:r>
              <a:rPr lang="en-US" sz="3600" dirty="0">
                <a:solidFill>
                  <a:schemeClr val="accent1">
                    <a:lumMod val="50000"/>
                  </a:schemeClr>
                </a:solidFill>
                <a:latin typeface="Arial" panose="020B0604020202020204" pitchFamily="34" charset="0"/>
                <a:cs typeface="Arial" panose="020B0604020202020204" pitchFamily="34" charset="0"/>
              </a:rPr>
              <a:t>Noted in 117 Letters</a:t>
            </a:r>
            <a:endParaRPr lang="en-US" sz="3600" dirty="0">
              <a:solidFill>
                <a:srgbClr val="FF0000"/>
              </a:solidFill>
              <a:latin typeface="Arial" panose="020B0604020202020204" pitchFamily="34" charset="0"/>
              <a:cs typeface="Arial" panose="020B0604020202020204" pitchFamily="34" charset="0"/>
            </a:endParaRPr>
          </a:p>
        </p:txBody>
      </p:sp>
      <p:pic>
        <p:nvPicPr>
          <p:cNvPr id="9" name="Content Placeholder 8">
            <a:extLst>
              <a:ext uri="{FF2B5EF4-FFF2-40B4-BE49-F238E27FC236}">
                <a16:creationId xmlns:a16="http://schemas.microsoft.com/office/drawing/2014/main" id="{5EF0E789-6B28-4B21-8C66-8E943865BB2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72113" y="1825625"/>
            <a:ext cx="3313773" cy="4351338"/>
          </a:xfrm>
        </p:spPr>
      </p:pic>
      <p:pic>
        <p:nvPicPr>
          <p:cNvPr id="11" name="Content Placeholder 10">
            <a:extLst>
              <a:ext uri="{FF2B5EF4-FFF2-40B4-BE49-F238E27FC236}">
                <a16:creationId xmlns:a16="http://schemas.microsoft.com/office/drawing/2014/main" id="{6D3EB4B3-E494-4D06-A959-EB62A2E4420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95047" y="1825625"/>
            <a:ext cx="4535906" cy="4351338"/>
          </a:xfrm>
        </p:spPr>
      </p:pic>
      <p:sp>
        <p:nvSpPr>
          <p:cNvPr id="5" name="Slide Number Placeholder 4">
            <a:extLst>
              <a:ext uri="{FF2B5EF4-FFF2-40B4-BE49-F238E27FC236}">
                <a16:creationId xmlns:a16="http://schemas.microsoft.com/office/drawing/2014/main" id="{0FE461B5-E898-40B2-9F55-1294D8C6EDBB}"/>
              </a:ext>
            </a:extLst>
          </p:cNvPr>
          <p:cNvSpPr>
            <a:spLocks noGrp="1"/>
          </p:cNvSpPr>
          <p:nvPr>
            <p:ph type="sldNum" sz="quarter" idx="12"/>
          </p:nvPr>
        </p:nvSpPr>
        <p:spPr/>
        <p:txBody>
          <a:bodyPr/>
          <a:lstStyle/>
          <a:p>
            <a:fld id="{DC99F27A-1AA1-4B90-8AA8-BC4326EE4893}" type="slidenum">
              <a:rPr lang="en-US" smtClean="0"/>
              <a:t>17</a:t>
            </a:fld>
            <a:endParaRPr lang="en-US" dirty="0"/>
          </a:p>
        </p:txBody>
      </p:sp>
      <p:pic>
        <p:nvPicPr>
          <p:cNvPr id="6" name="Picture 5">
            <a:extLst>
              <a:ext uri="{FF2B5EF4-FFF2-40B4-BE49-F238E27FC236}">
                <a16:creationId xmlns:a16="http://schemas.microsoft.com/office/drawing/2014/main" id="{6BD7B28A-D89E-43D1-93CF-6103E0C6C8C0}"/>
              </a:ext>
            </a:extLst>
          </p:cNvPr>
          <p:cNvPicPr>
            <a:picLocks noChangeAspect="1"/>
          </p:cNvPicPr>
          <p:nvPr/>
        </p:nvPicPr>
        <p:blipFill rotWithShape="1">
          <a:blip r:embed="rId4">
            <a:extLst>
              <a:ext uri="{28A0092B-C50C-407E-A947-70E740481C1C}">
                <a14:useLocalDpi xmlns:a14="http://schemas.microsoft.com/office/drawing/2010/main" val="0"/>
              </a:ext>
            </a:extLst>
          </a:blip>
          <a:srcRect l="12000" r="12660"/>
          <a:stretch/>
        </p:blipFill>
        <p:spPr>
          <a:xfrm>
            <a:off x="0" y="0"/>
            <a:ext cx="1913614" cy="1905000"/>
          </a:xfrm>
          <a:prstGeom prst="rect">
            <a:avLst/>
          </a:prstGeom>
        </p:spPr>
      </p:pic>
    </p:spTree>
    <p:extLst>
      <p:ext uri="{BB962C8B-B14F-4D97-AF65-F5344CB8AC3E}">
        <p14:creationId xmlns:p14="http://schemas.microsoft.com/office/powerpoint/2010/main" val="1968334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67028-9E16-4865-ABD4-9828711A71DC}"/>
              </a:ext>
            </a:extLst>
          </p:cNvPr>
          <p:cNvSpPr>
            <a:spLocks noGrp="1"/>
          </p:cNvSpPr>
          <p:nvPr>
            <p:ph type="title"/>
          </p:nvPr>
        </p:nvSpPr>
        <p:spPr>
          <a:xfrm>
            <a:off x="1913614" y="365125"/>
            <a:ext cx="9440185" cy="1325563"/>
          </a:xfrm>
        </p:spPr>
        <p:txBody>
          <a:bodyPr/>
          <a:lstStyle/>
          <a:p>
            <a:r>
              <a:rPr lang="en-US" dirty="0">
                <a:solidFill>
                  <a:schemeClr val="accent1">
                    <a:lumMod val="50000"/>
                  </a:schemeClr>
                </a:solidFill>
                <a:latin typeface="Arial" panose="020B0604020202020204" pitchFamily="34" charset="0"/>
                <a:cs typeface="Arial" panose="020B0604020202020204" pitchFamily="34" charset="0"/>
              </a:rPr>
              <a:t>Reference of FSR </a:t>
            </a:r>
            <a:br>
              <a:rPr lang="en-US" sz="6600" dirty="0">
                <a:solidFill>
                  <a:schemeClr val="accent1">
                    <a:lumMod val="50000"/>
                  </a:schemeClr>
                </a:solidFill>
                <a:latin typeface="Arial" panose="020B0604020202020204" pitchFamily="34" charset="0"/>
                <a:cs typeface="Arial" panose="020B0604020202020204" pitchFamily="34" charset="0"/>
              </a:rPr>
            </a:br>
            <a:r>
              <a:rPr lang="en-US" dirty="0">
                <a:solidFill>
                  <a:schemeClr val="accent1">
                    <a:lumMod val="50000"/>
                  </a:schemeClr>
                </a:solidFill>
                <a:latin typeface="Arial" panose="020B0604020202020204" pitchFamily="34" charset="0"/>
                <a:cs typeface="Arial" panose="020B0604020202020204" pitchFamily="34" charset="0"/>
              </a:rPr>
              <a:t>Noted in 123 Letters</a:t>
            </a:r>
            <a:endParaRPr lang="en-US" dirty="0">
              <a:solidFill>
                <a:srgbClr val="FF0000"/>
              </a:solidFill>
              <a:latin typeface="Arial" panose="020B0604020202020204" pitchFamily="34" charset="0"/>
              <a:cs typeface="Arial" panose="020B0604020202020204" pitchFamily="34" charset="0"/>
            </a:endParaRPr>
          </a:p>
        </p:txBody>
      </p:sp>
      <p:pic>
        <p:nvPicPr>
          <p:cNvPr id="7" name="Content Placeholder 6">
            <a:extLst>
              <a:ext uri="{FF2B5EF4-FFF2-40B4-BE49-F238E27FC236}">
                <a16:creationId xmlns:a16="http://schemas.microsoft.com/office/drawing/2014/main" id="{96E5E233-4F50-47EF-9C6F-A2892451B4D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61121" y="1825625"/>
            <a:ext cx="3335758" cy="4351338"/>
          </a:xfrm>
        </p:spPr>
      </p:pic>
      <p:pic>
        <p:nvPicPr>
          <p:cNvPr id="9" name="Content Placeholder 8">
            <a:extLst>
              <a:ext uri="{FF2B5EF4-FFF2-40B4-BE49-F238E27FC236}">
                <a16:creationId xmlns:a16="http://schemas.microsoft.com/office/drawing/2014/main" id="{AD16C2CF-0E82-43C7-9102-B5B5C62AF45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95324" y="1825625"/>
            <a:ext cx="3335351" cy="4351338"/>
          </a:xfrm>
        </p:spPr>
      </p:pic>
      <p:sp>
        <p:nvSpPr>
          <p:cNvPr id="5" name="Slide Number Placeholder 4">
            <a:extLst>
              <a:ext uri="{FF2B5EF4-FFF2-40B4-BE49-F238E27FC236}">
                <a16:creationId xmlns:a16="http://schemas.microsoft.com/office/drawing/2014/main" id="{CD65D6BA-E227-49F0-ACC7-A00D79A694F4}"/>
              </a:ext>
            </a:extLst>
          </p:cNvPr>
          <p:cNvSpPr>
            <a:spLocks noGrp="1"/>
          </p:cNvSpPr>
          <p:nvPr>
            <p:ph type="sldNum" sz="quarter" idx="12"/>
          </p:nvPr>
        </p:nvSpPr>
        <p:spPr/>
        <p:txBody>
          <a:bodyPr/>
          <a:lstStyle/>
          <a:p>
            <a:fld id="{DC99F27A-1AA1-4B90-8AA8-BC4326EE4893}" type="slidenum">
              <a:rPr lang="en-US" smtClean="0"/>
              <a:t>18</a:t>
            </a:fld>
            <a:endParaRPr lang="en-US" dirty="0"/>
          </a:p>
        </p:txBody>
      </p:sp>
      <p:pic>
        <p:nvPicPr>
          <p:cNvPr id="6" name="Picture 5">
            <a:extLst>
              <a:ext uri="{FF2B5EF4-FFF2-40B4-BE49-F238E27FC236}">
                <a16:creationId xmlns:a16="http://schemas.microsoft.com/office/drawing/2014/main" id="{7D5ABEC9-84B8-411C-B2D0-85BE61B0E895}"/>
              </a:ext>
            </a:extLst>
          </p:cNvPr>
          <p:cNvPicPr>
            <a:picLocks noChangeAspect="1"/>
          </p:cNvPicPr>
          <p:nvPr/>
        </p:nvPicPr>
        <p:blipFill rotWithShape="1">
          <a:blip r:embed="rId4">
            <a:extLst>
              <a:ext uri="{28A0092B-C50C-407E-A947-70E740481C1C}">
                <a14:useLocalDpi xmlns:a14="http://schemas.microsoft.com/office/drawing/2010/main" val="0"/>
              </a:ext>
            </a:extLst>
          </a:blip>
          <a:srcRect l="12000" r="12660"/>
          <a:stretch/>
        </p:blipFill>
        <p:spPr>
          <a:xfrm>
            <a:off x="0" y="0"/>
            <a:ext cx="1913614" cy="1905000"/>
          </a:xfrm>
          <a:prstGeom prst="rect">
            <a:avLst/>
          </a:prstGeom>
        </p:spPr>
      </p:pic>
    </p:spTree>
    <p:extLst>
      <p:ext uri="{BB962C8B-B14F-4D97-AF65-F5344CB8AC3E}">
        <p14:creationId xmlns:p14="http://schemas.microsoft.com/office/powerpoint/2010/main" val="501829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9362-5920-4D7F-BEBC-5CF46DA699DC}"/>
              </a:ext>
            </a:extLst>
          </p:cNvPr>
          <p:cNvSpPr>
            <a:spLocks noGrp="1"/>
          </p:cNvSpPr>
          <p:nvPr>
            <p:ph type="title"/>
          </p:nvPr>
        </p:nvSpPr>
        <p:spPr>
          <a:xfrm>
            <a:off x="7751928" y="201169"/>
            <a:ext cx="4267794" cy="1640884"/>
          </a:xfrm>
        </p:spPr>
        <p:txBody>
          <a:bodyPr>
            <a:normAutofit/>
          </a:bodyPr>
          <a:lstStyle/>
          <a:p>
            <a:r>
              <a:rPr lang="en-US" sz="4000" dirty="0">
                <a:solidFill>
                  <a:schemeClr val="accent1">
                    <a:lumMod val="50000"/>
                  </a:schemeClr>
                </a:solidFill>
                <a:latin typeface="Arial" panose="020B0604020202020204" pitchFamily="34" charset="0"/>
                <a:cs typeface="Arial" panose="020B0604020202020204" pitchFamily="34" charset="0"/>
              </a:rPr>
              <a:t>Reference of FSR </a:t>
            </a:r>
            <a:r>
              <a:rPr lang="en-US" sz="3600" dirty="0">
                <a:solidFill>
                  <a:schemeClr val="accent1">
                    <a:lumMod val="50000"/>
                  </a:schemeClr>
                </a:solidFill>
                <a:latin typeface="Arial" panose="020B0604020202020204" pitchFamily="34" charset="0"/>
                <a:cs typeface="Arial" panose="020B0604020202020204" pitchFamily="34" charset="0"/>
              </a:rPr>
              <a:t>Noted in 600 Letter</a:t>
            </a:r>
            <a:endParaRPr lang="en-US" sz="3600" dirty="0"/>
          </a:p>
        </p:txBody>
      </p:sp>
      <p:sp>
        <p:nvSpPr>
          <p:cNvPr id="4" name="Text Placeholder 3">
            <a:extLst>
              <a:ext uri="{FF2B5EF4-FFF2-40B4-BE49-F238E27FC236}">
                <a16:creationId xmlns:a16="http://schemas.microsoft.com/office/drawing/2014/main" id="{7550D937-2015-40D6-A726-06A92DD580C0}"/>
              </a:ext>
            </a:extLst>
          </p:cNvPr>
          <p:cNvSpPr>
            <a:spLocks noGrp="1"/>
          </p:cNvSpPr>
          <p:nvPr>
            <p:ph type="body" sz="half" idx="2"/>
          </p:nvPr>
        </p:nvSpPr>
        <p:spPr>
          <a:xfrm>
            <a:off x="7862380" y="2325941"/>
            <a:ext cx="3932237" cy="3811588"/>
          </a:xfrm>
        </p:spPr>
        <p:txBody>
          <a:bodyPr>
            <a:normAutofit fontScale="92500" lnSpcReduction="20000"/>
          </a:bodyPr>
          <a:lstStyle/>
          <a:p>
            <a:pPr marL="457200" lvl="0" indent="-457200">
              <a:buFont typeface="Arial" panose="020B0604020202020204" pitchFamily="34" charset="0"/>
              <a:buChar char="•"/>
            </a:pPr>
            <a:r>
              <a:rPr lang="en-US" sz="2600" dirty="0">
                <a:solidFill>
                  <a:schemeClr val="accent1">
                    <a:lumMod val="50000"/>
                  </a:schemeClr>
                </a:solidFill>
                <a:latin typeface="Arial" panose="020B0604020202020204" pitchFamily="34" charset="0"/>
                <a:cs typeface="Arial" panose="020B0604020202020204" pitchFamily="34" charset="0"/>
              </a:rPr>
              <a:t>DMC’s 600 letter states in the third paragraph: “It will be to your advantage to increase your payments as your financial condition improves in order to repay your debt in a reasonable period of time.”</a:t>
            </a:r>
          </a:p>
          <a:p>
            <a:pPr marL="457200" lvl="0" indent="-457200">
              <a:buFont typeface="Arial" panose="020B0604020202020204" pitchFamily="34" charset="0"/>
              <a:buChar char="•"/>
            </a:pPr>
            <a:r>
              <a:rPr lang="en-US" sz="2600" dirty="0">
                <a:solidFill>
                  <a:schemeClr val="accent1">
                    <a:lumMod val="50000"/>
                  </a:schemeClr>
                </a:solidFill>
                <a:latin typeface="Arial" panose="020B0604020202020204" pitchFamily="34" charset="0"/>
                <a:cs typeface="Arial" panose="020B0604020202020204" pitchFamily="34" charset="0"/>
              </a:rPr>
              <a:t>Always consider Veterans or account holders ability to pay.</a:t>
            </a:r>
          </a:p>
          <a:p>
            <a:endParaRPr lang="en-US" dirty="0"/>
          </a:p>
        </p:txBody>
      </p:sp>
      <p:sp>
        <p:nvSpPr>
          <p:cNvPr id="5" name="Slide Number Placeholder 4">
            <a:extLst>
              <a:ext uri="{FF2B5EF4-FFF2-40B4-BE49-F238E27FC236}">
                <a16:creationId xmlns:a16="http://schemas.microsoft.com/office/drawing/2014/main" id="{7334FB29-9BC0-4A9C-8E9B-2E1B3D5C682E}"/>
              </a:ext>
            </a:extLst>
          </p:cNvPr>
          <p:cNvSpPr>
            <a:spLocks noGrp="1"/>
          </p:cNvSpPr>
          <p:nvPr>
            <p:ph type="sldNum" sz="quarter" idx="12"/>
          </p:nvPr>
        </p:nvSpPr>
        <p:spPr/>
        <p:txBody>
          <a:bodyPr/>
          <a:lstStyle/>
          <a:p>
            <a:fld id="{DC99F27A-1AA1-4B90-8AA8-BC4326EE4893}" type="slidenum">
              <a:rPr lang="en-US" smtClean="0"/>
              <a:t>19</a:t>
            </a:fld>
            <a:endParaRPr lang="en-US" dirty="0"/>
          </a:p>
        </p:txBody>
      </p:sp>
      <p:pic>
        <p:nvPicPr>
          <p:cNvPr id="7" name="Picture 6">
            <a:extLst>
              <a:ext uri="{FF2B5EF4-FFF2-40B4-BE49-F238E27FC236}">
                <a16:creationId xmlns:a16="http://schemas.microsoft.com/office/drawing/2014/main" id="{9657D532-57EE-4118-B677-63C7F36D113C}"/>
              </a:ext>
            </a:extLst>
          </p:cNvPr>
          <p:cNvPicPr>
            <a:picLocks noChangeAspect="1"/>
          </p:cNvPicPr>
          <p:nvPr/>
        </p:nvPicPr>
        <p:blipFill>
          <a:blip r:embed="rId2"/>
          <a:stretch>
            <a:fillRect/>
          </a:stretch>
        </p:blipFill>
        <p:spPr>
          <a:xfrm>
            <a:off x="0" y="0"/>
            <a:ext cx="7862378" cy="6858000"/>
          </a:xfrm>
          <a:prstGeom prst="rect">
            <a:avLst/>
          </a:prstGeom>
        </p:spPr>
      </p:pic>
      <p:pic>
        <p:nvPicPr>
          <p:cNvPr id="6" name="Picture 5">
            <a:extLst>
              <a:ext uri="{FF2B5EF4-FFF2-40B4-BE49-F238E27FC236}">
                <a16:creationId xmlns:a16="http://schemas.microsoft.com/office/drawing/2014/main" id="{3E52AD85-83CF-45FE-92D1-52F6C9659638}"/>
              </a:ext>
            </a:extLst>
          </p:cNvPr>
          <p:cNvPicPr>
            <a:picLocks noChangeAspect="1"/>
          </p:cNvPicPr>
          <p:nvPr/>
        </p:nvPicPr>
        <p:blipFill rotWithShape="1">
          <a:blip r:embed="rId3">
            <a:extLst>
              <a:ext uri="{28A0092B-C50C-407E-A947-70E740481C1C}">
                <a14:useLocalDpi xmlns:a14="http://schemas.microsoft.com/office/drawing/2010/main" val="0"/>
              </a:ext>
            </a:extLst>
          </a:blip>
          <a:srcRect l="12000" r="12660"/>
          <a:stretch/>
        </p:blipFill>
        <p:spPr>
          <a:xfrm>
            <a:off x="0" y="0"/>
            <a:ext cx="1913614" cy="1905000"/>
          </a:xfrm>
          <a:prstGeom prst="rect">
            <a:avLst/>
          </a:prstGeom>
        </p:spPr>
      </p:pic>
    </p:spTree>
    <p:extLst>
      <p:ext uri="{BB962C8B-B14F-4D97-AF65-F5344CB8AC3E}">
        <p14:creationId xmlns:p14="http://schemas.microsoft.com/office/powerpoint/2010/main" val="3133305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3C369A-EE67-42DD-9795-1BE4E2C33495}"/>
              </a:ext>
            </a:extLst>
          </p:cNvPr>
          <p:cNvPicPr>
            <a:picLocks noChangeAspect="1"/>
          </p:cNvPicPr>
          <p:nvPr/>
        </p:nvPicPr>
        <p:blipFill rotWithShape="1">
          <a:blip r:embed="rId2">
            <a:extLst>
              <a:ext uri="{28A0092B-C50C-407E-A947-70E740481C1C}">
                <a14:useLocalDpi xmlns:a14="http://schemas.microsoft.com/office/drawing/2010/main" val="0"/>
              </a:ext>
            </a:extLst>
          </a:blip>
          <a:srcRect l="12000" r="12660"/>
          <a:stretch/>
        </p:blipFill>
        <p:spPr>
          <a:xfrm>
            <a:off x="0" y="0"/>
            <a:ext cx="1913614" cy="1905000"/>
          </a:xfrm>
          <a:prstGeom prst="rect">
            <a:avLst/>
          </a:prstGeom>
        </p:spPr>
      </p:pic>
      <p:sp>
        <p:nvSpPr>
          <p:cNvPr id="2" name="Title 1">
            <a:extLst>
              <a:ext uri="{FF2B5EF4-FFF2-40B4-BE49-F238E27FC236}">
                <a16:creationId xmlns:a16="http://schemas.microsoft.com/office/drawing/2014/main" id="{CA6148D6-F1C6-4BCA-A0E4-CB8BD976ED0E}"/>
              </a:ext>
            </a:extLst>
          </p:cNvPr>
          <p:cNvSpPr>
            <a:spLocks noGrp="1"/>
          </p:cNvSpPr>
          <p:nvPr>
            <p:ph type="title"/>
          </p:nvPr>
        </p:nvSpPr>
        <p:spPr>
          <a:xfrm>
            <a:off x="838200" y="365125"/>
            <a:ext cx="10515600" cy="1325563"/>
          </a:xfrm>
        </p:spPr>
        <p:txBody>
          <a:bodyPr>
            <a:normAutofit/>
          </a:bodyPr>
          <a:lstStyle/>
          <a:p>
            <a:pPr algn="ctr"/>
            <a:r>
              <a:rPr lang="en-US" b="1" dirty="0">
                <a:solidFill>
                  <a:schemeClr val="accent1">
                    <a:lumMod val="50000"/>
                  </a:schemeClr>
                </a:solidFill>
                <a:latin typeface="Arial" panose="020B0604020202020204" pitchFamily="34" charset="0"/>
                <a:cs typeface="Arial" panose="020B0604020202020204" pitchFamily="34" charset="0"/>
              </a:rPr>
              <a:t>VA Top Priorities</a:t>
            </a:r>
            <a:endParaRPr lang="en-US" b="1" i="1" dirty="0">
              <a:solidFill>
                <a:schemeClr val="accent1">
                  <a:lumMod val="5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FD482F4-11B0-4C2F-9E9C-AF45827721B5}"/>
              </a:ext>
            </a:extLst>
          </p:cNvPr>
          <p:cNvSpPr>
            <a:spLocks noGrp="1"/>
          </p:cNvSpPr>
          <p:nvPr>
            <p:ph idx="1"/>
          </p:nvPr>
        </p:nvSpPr>
        <p:spPr>
          <a:xfrm>
            <a:off x="835152" y="2005012"/>
            <a:ext cx="10515600" cy="4351338"/>
          </a:xfrm>
        </p:spPr>
        <p:txBody>
          <a:bodyPr/>
          <a:lstStyle/>
          <a:p>
            <a:r>
              <a:rPr lang="en-US" sz="4000" dirty="0">
                <a:solidFill>
                  <a:schemeClr val="accent1">
                    <a:lumMod val="50000"/>
                  </a:schemeClr>
                </a:solidFill>
                <a:latin typeface="Arial" panose="020B0604020202020204" pitchFamily="34" charset="0"/>
                <a:cs typeface="Arial" panose="020B0604020202020204" pitchFamily="34" charset="0"/>
              </a:rPr>
              <a:t>Provide Veterans with the benefits they have earned in a manner that honors their service</a:t>
            </a:r>
          </a:p>
          <a:p>
            <a:r>
              <a:rPr lang="en-US" sz="4000" dirty="0">
                <a:solidFill>
                  <a:schemeClr val="accent1">
                    <a:lumMod val="50000"/>
                  </a:schemeClr>
                </a:solidFill>
                <a:latin typeface="Arial" panose="020B0604020202020204" pitchFamily="34" charset="0"/>
                <a:cs typeface="Arial" panose="020B0604020202020204" pitchFamily="34" charset="0"/>
              </a:rPr>
              <a:t>Ensure we are strong fiscal stewards of the money entrusted to us while aggressively advocating on behalf of Veterans </a:t>
            </a:r>
          </a:p>
          <a:p>
            <a:r>
              <a:rPr lang="en-US" sz="4000" dirty="0">
                <a:solidFill>
                  <a:schemeClr val="accent1">
                    <a:lumMod val="50000"/>
                  </a:schemeClr>
                </a:solidFill>
                <a:latin typeface="Arial" panose="020B0604020202020204" pitchFamily="34" charset="0"/>
                <a:cs typeface="Arial" panose="020B0604020202020204" pitchFamily="34" charset="0"/>
              </a:rPr>
              <a:t>Foster a culture of collaboration</a:t>
            </a:r>
          </a:p>
          <a:p>
            <a:endParaRPr lang="en-US" dirty="0"/>
          </a:p>
        </p:txBody>
      </p:sp>
      <p:sp>
        <p:nvSpPr>
          <p:cNvPr id="12" name="Slide Number Placeholder 11">
            <a:extLst>
              <a:ext uri="{FF2B5EF4-FFF2-40B4-BE49-F238E27FC236}">
                <a16:creationId xmlns:a16="http://schemas.microsoft.com/office/drawing/2014/main" id="{E7D1EFF5-632D-4EEC-BDAA-C99B9BB711DF}"/>
              </a:ext>
            </a:extLst>
          </p:cNvPr>
          <p:cNvSpPr>
            <a:spLocks noGrp="1"/>
          </p:cNvSpPr>
          <p:nvPr>
            <p:ph type="sldNum" sz="quarter" idx="12"/>
          </p:nvPr>
        </p:nvSpPr>
        <p:spPr/>
        <p:txBody>
          <a:bodyPr/>
          <a:lstStyle/>
          <a:p>
            <a:fld id="{DC99F27A-1AA1-4B90-8AA8-BC4326EE4893}" type="slidenum">
              <a:rPr lang="en-US" smtClean="0"/>
              <a:t>2</a:t>
            </a:fld>
            <a:endParaRPr lang="en-US" dirty="0"/>
          </a:p>
        </p:txBody>
      </p:sp>
    </p:spTree>
    <p:extLst>
      <p:ext uri="{BB962C8B-B14F-4D97-AF65-F5344CB8AC3E}">
        <p14:creationId xmlns:p14="http://schemas.microsoft.com/office/powerpoint/2010/main" val="2217960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623B97-D1FE-43DD-91E5-C068429F4FA7}"/>
              </a:ext>
            </a:extLst>
          </p:cNvPr>
          <p:cNvSpPr>
            <a:spLocks noGrp="1"/>
          </p:cNvSpPr>
          <p:nvPr>
            <p:ph type="title"/>
          </p:nvPr>
        </p:nvSpPr>
        <p:spPr>
          <a:xfrm>
            <a:off x="742121" y="603504"/>
            <a:ext cx="12457043" cy="1087184"/>
          </a:xfrm>
        </p:spPr>
        <p:txBody>
          <a:bodyPr>
            <a:normAutofit fontScale="90000"/>
          </a:bodyPr>
          <a:lstStyle/>
          <a:p>
            <a:pPr algn="ctr"/>
            <a:r>
              <a:rPr lang="en-US" sz="4000" dirty="0">
                <a:solidFill>
                  <a:schemeClr val="accent1">
                    <a:lumMod val="50000"/>
                  </a:schemeClr>
                </a:solidFill>
                <a:latin typeface="Arial" panose="020B0604020202020204" pitchFamily="34" charset="0"/>
                <a:cs typeface="Arial" panose="020B0604020202020204" pitchFamily="34" charset="0"/>
              </a:rPr>
              <a:t>Analyze Financial Status Report (FSR)</a:t>
            </a:r>
            <a:br>
              <a:rPr lang="en-US" sz="4000" dirty="0">
                <a:solidFill>
                  <a:schemeClr val="accent1">
                    <a:lumMod val="50000"/>
                  </a:schemeClr>
                </a:solidFill>
                <a:latin typeface="Arial" panose="020B0604020202020204" pitchFamily="34" charset="0"/>
                <a:cs typeface="Arial" panose="020B0604020202020204" pitchFamily="34" charset="0"/>
              </a:rPr>
            </a:br>
            <a:r>
              <a:rPr lang="en-US" sz="4000" dirty="0">
                <a:solidFill>
                  <a:schemeClr val="accent1">
                    <a:lumMod val="50000"/>
                  </a:schemeClr>
                </a:solidFill>
                <a:latin typeface="Arial" panose="020B0604020202020204" pitchFamily="34" charset="0"/>
                <a:cs typeface="Arial" panose="020B0604020202020204" pitchFamily="34" charset="0"/>
              </a:rPr>
              <a:t>Before Processing or Consulting with a Supervisor</a:t>
            </a:r>
            <a:br>
              <a:rPr lang="en-US" dirty="0"/>
            </a:br>
            <a:endParaRPr lang="en-US" dirty="0"/>
          </a:p>
        </p:txBody>
      </p:sp>
      <p:sp>
        <p:nvSpPr>
          <p:cNvPr id="7" name="Content Placeholder 6">
            <a:extLst>
              <a:ext uri="{FF2B5EF4-FFF2-40B4-BE49-F238E27FC236}">
                <a16:creationId xmlns:a16="http://schemas.microsoft.com/office/drawing/2014/main" id="{EABB01C1-6BBE-47BB-8DFC-BEFA86728F05}"/>
              </a:ext>
            </a:extLst>
          </p:cNvPr>
          <p:cNvSpPr>
            <a:spLocks noGrp="1"/>
          </p:cNvSpPr>
          <p:nvPr>
            <p:ph idx="1"/>
          </p:nvPr>
        </p:nvSpPr>
        <p:spPr>
          <a:xfrm>
            <a:off x="0" y="2294192"/>
            <a:ext cx="12192000" cy="4276470"/>
          </a:xfrm>
        </p:spPr>
        <p:txBody>
          <a:bodyPr>
            <a:normAutofit/>
          </a:bodyPr>
          <a:lstStyle/>
          <a:p>
            <a:r>
              <a:rPr lang="en-US" sz="2200" dirty="0">
                <a:solidFill>
                  <a:schemeClr val="accent1">
                    <a:lumMod val="50000"/>
                  </a:schemeClr>
                </a:solidFill>
                <a:latin typeface="Arial" panose="020B0604020202020204" pitchFamily="34" charset="0"/>
                <a:cs typeface="Arial" panose="020B0604020202020204" pitchFamily="34" charset="0"/>
              </a:rPr>
              <a:t>Ensure there is File Number or Social Security Number on the FSR</a:t>
            </a:r>
          </a:p>
          <a:p>
            <a:r>
              <a:rPr lang="en-US" sz="2200" dirty="0">
                <a:solidFill>
                  <a:schemeClr val="accent1">
                    <a:lumMod val="50000"/>
                  </a:schemeClr>
                </a:solidFill>
                <a:latin typeface="Arial" panose="020B0604020202020204" pitchFamily="34" charset="0"/>
                <a:cs typeface="Arial" panose="020B0604020202020204" pitchFamily="34" charset="0"/>
              </a:rPr>
              <a:t>Is the FSR completed properly? (Both pages, signature and all key point sections completed?)</a:t>
            </a:r>
          </a:p>
          <a:p>
            <a:r>
              <a:rPr lang="en-US" sz="2200" dirty="0">
                <a:solidFill>
                  <a:schemeClr val="accent1">
                    <a:lumMod val="50000"/>
                  </a:schemeClr>
                </a:solidFill>
                <a:latin typeface="Arial" panose="020B0604020202020204" pitchFamily="34" charset="0"/>
                <a:cs typeface="Arial" panose="020B0604020202020204" pitchFamily="34" charset="0"/>
              </a:rPr>
              <a:t>Why is there a debt or account? (SHARE/VBMS/TIMS/LTS) (Drill Pay, Dependency Change, Change in school enrollment, retirement pay, incarceration, return to active duty, etc.)</a:t>
            </a:r>
          </a:p>
          <a:p>
            <a:r>
              <a:rPr lang="en-US" sz="2200" dirty="0">
                <a:solidFill>
                  <a:schemeClr val="accent1">
                    <a:lumMod val="50000"/>
                  </a:schemeClr>
                </a:solidFill>
                <a:latin typeface="Arial" panose="020B0604020202020204" pitchFamily="34" charset="0"/>
                <a:cs typeface="Arial" panose="020B0604020202020204" pitchFamily="34" charset="0"/>
              </a:rPr>
              <a:t>Block 3 – what is being requested? (Order of consideration)</a:t>
            </a:r>
          </a:p>
          <a:p>
            <a:r>
              <a:rPr lang="en-US" sz="2200" dirty="0">
                <a:solidFill>
                  <a:schemeClr val="accent1">
                    <a:lumMod val="50000"/>
                  </a:schemeClr>
                </a:solidFill>
                <a:latin typeface="Arial" panose="020B0604020202020204" pitchFamily="34" charset="0"/>
                <a:cs typeface="Arial" panose="020B0604020202020204" pitchFamily="34" charset="0"/>
              </a:rPr>
              <a:t>Always consider the age and size of debt as well as Veteran or account holders needs and the debts needs!</a:t>
            </a:r>
          </a:p>
          <a:p>
            <a:r>
              <a:rPr lang="en-US" sz="2200" dirty="0">
                <a:solidFill>
                  <a:schemeClr val="accent1">
                    <a:lumMod val="50000"/>
                  </a:schemeClr>
                </a:solidFill>
                <a:latin typeface="Arial" panose="020B0604020202020204" pitchFamily="34" charset="0"/>
                <a:cs typeface="Arial" panose="020B0604020202020204" pitchFamily="34" charset="0"/>
              </a:rPr>
              <a:t>Is debtor or account holder receiving benefits? (Compensation/Pension, Education, Social Security, Drilling for Pay or Points) (Verify using SHARE &amp; BDN)</a:t>
            </a:r>
          </a:p>
          <a:p>
            <a:endParaRPr lang="en-US"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sp>
        <p:nvSpPr>
          <p:cNvPr id="5" name="Slide Number Placeholder 4">
            <a:extLst>
              <a:ext uri="{FF2B5EF4-FFF2-40B4-BE49-F238E27FC236}">
                <a16:creationId xmlns:a16="http://schemas.microsoft.com/office/drawing/2014/main" id="{2BF58EAB-F17E-44AA-B6F0-2DE11130D049}"/>
              </a:ext>
            </a:extLst>
          </p:cNvPr>
          <p:cNvSpPr>
            <a:spLocks noGrp="1"/>
          </p:cNvSpPr>
          <p:nvPr>
            <p:ph type="sldNum" sz="quarter" idx="12"/>
          </p:nvPr>
        </p:nvSpPr>
        <p:spPr/>
        <p:txBody>
          <a:bodyPr/>
          <a:lstStyle/>
          <a:p>
            <a:fld id="{DC99F27A-1AA1-4B90-8AA8-BC4326EE4893}" type="slidenum">
              <a:rPr lang="en-US" smtClean="0"/>
              <a:t>20</a:t>
            </a:fld>
            <a:endParaRPr lang="en-US" dirty="0"/>
          </a:p>
        </p:txBody>
      </p:sp>
      <p:pic>
        <p:nvPicPr>
          <p:cNvPr id="8" name="Picture 7">
            <a:extLst>
              <a:ext uri="{FF2B5EF4-FFF2-40B4-BE49-F238E27FC236}">
                <a16:creationId xmlns:a16="http://schemas.microsoft.com/office/drawing/2014/main" id="{00F3E4C5-4AE6-46BC-919F-A877AEC356AE}"/>
              </a:ext>
            </a:extLst>
          </p:cNvPr>
          <p:cNvPicPr>
            <a:picLocks noChangeAspect="1"/>
          </p:cNvPicPr>
          <p:nvPr/>
        </p:nvPicPr>
        <p:blipFill rotWithShape="1">
          <a:blip r:embed="rId2">
            <a:extLst>
              <a:ext uri="{28A0092B-C50C-407E-A947-70E740481C1C}">
                <a14:useLocalDpi xmlns:a14="http://schemas.microsoft.com/office/drawing/2010/main" val="0"/>
              </a:ext>
            </a:extLst>
          </a:blip>
          <a:srcRect l="12000" r="12660"/>
          <a:stretch/>
        </p:blipFill>
        <p:spPr>
          <a:xfrm>
            <a:off x="0" y="0"/>
            <a:ext cx="1913614" cy="1905000"/>
          </a:xfrm>
          <a:prstGeom prst="rect">
            <a:avLst/>
          </a:prstGeom>
        </p:spPr>
      </p:pic>
    </p:spTree>
    <p:extLst>
      <p:ext uri="{BB962C8B-B14F-4D97-AF65-F5344CB8AC3E}">
        <p14:creationId xmlns:p14="http://schemas.microsoft.com/office/powerpoint/2010/main" val="1005372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D22DC-AB1C-46F4-A2DC-B0F57EFA658E}"/>
              </a:ext>
            </a:extLst>
          </p:cNvPr>
          <p:cNvSpPr>
            <a:spLocks noGrp="1"/>
          </p:cNvSpPr>
          <p:nvPr>
            <p:ph type="title"/>
          </p:nvPr>
        </p:nvSpPr>
        <p:spPr>
          <a:xfrm>
            <a:off x="2083632" y="365125"/>
            <a:ext cx="9968460" cy="1325563"/>
          </a:xfrm>
        </p:spPr>
        <p:txBody>
          <a:bodyPr>
            <a:normAutofit/>
          </a:bodyPr>
          <a:lstStyle/>
          <a:p>
            <a:pPr algn="ctr"/>
            <a:r>
              <a:rPr lang="en-US" sz="3400" dirty="0">
                <a:solidFill>
                  <a:schemeClr val="accent1">
                    <a:lumMod val="50000"/>
                  </a:schemeClr>
                </a:solidFill>
                <a:latin typeface="Arial" panose="020B0604020202020204" pitchFamily="34" charset="0"/>
                <a:cs typeface="Arial" panose="020B0604020202020204" pitchFamily="34" charset="0"/>
              </a:rPr>
              <a:t>Analyze Financial Status Report (FSR) </a:t>
            </a:r>
            <a:br>
              <a:rPr lang="en-US" sz="3400" dirty="0">
                <a:solidFill>
                  <a:schemeClr val="accent1">
                    <a:lumMod val="50000"/>
                  </a:schemeClr>
                </a:solidFill>
                <a:latin typeface="Arial" panose="020B0604020202020204" pitchFamily="34" charset="0"/>
                <a:cs typeface="Arial" panose="020B0604020202020204" pitchFamily="34" charset="0"/>
              </a:rPr>
            </a:br>
            <a:r>
              <a:rPr lang="en-US" sz="3400" dirty="0">
                <a:solidFill>
                  <a:schemeClr val="accent1">
                    <a:lumMod val="50000"/>
                  </a:schemeClr>
                </a:solidFill>
                <a:latin typeface="Arial" panose="020B0604020202020204" pitchFamily="34" charset="0"/>
                <a:cs typeface="Arial" panose="020B0604020202020204" pitchFamily="34" charset="0"/>
              </a:rPr>
              <a:t>Before Processing or Consulting with a Supervisor</a:t>
            </a:r>
            <a:endParaRPr lang="en-US" sz="3400" dirty="0"/>
          </a:p>
        </p:txBody>
      </p:sp>
      <p:sp>
        <p:nvSpPr>
          <p:cNvPr id="3" name="Content Placeholder 2">
            <a:extLst>
              <a:ext uri="{FF2B5EF4-FFF2-40B4-BE49-F238E27FC236}">
                <a16:creationId xmlns:a16="http://schemas.microsoft.com/office/drawing/2014/main" id="{CCB2FD42-7031-43AF-B624-F69FA2791805}"/>
              </a:ext>
            </a:extLst>
          </p:cNvPr>
          <p:cNvSpPr>
            <a:spLocks noGrp="1"/>
          </p:cNvSpPr>
          <p:nvPr>
            <p:ph idx="1"/>
          </p:nvPr>
        </p:nvSpPr>
        <p:spPr>
          <a:xfrm>
            <a:off x="209862" y="2173574"/>
            <a:ext cx="11842230" cy="4397088"/>
          </a:xfrm>
        </p:spPr>
        <p:txBody>
          <a:bodyPr>
            <a:normAutofit/>
          </a:bodyPr>
          <a:lstStyle/>
          <a:p>
            <a:r>
              <a:rPr lang="en-US" sz="2000" dirty="0">
                <a:solidFill>
                  <a:schemeClr val="accent1">
                    <a:lumMod val="50000"/>
                  </a:schemeClr>
                </a:solidFill>
                <a:latin typeface="Arial" panose="020B0604020202020204" pitchFamily="34" charset="0"/>
                <a:cs typeface="Arial" panose="020B0604020202020204" pitchFamily="34" charset="0"/>
              </a:rPr>
              <a:t>Did debtor list all benefits as income on Block16?</a:t>
            </a:r>
          </a:p>
          <a:p>
            <a:r>
              <a:rPr lang="en-US" sz="2000" dirty="0">
                <a:solidFill>
                  <a:schemeClr val="accent1">
                    <a:lumMod val="50000"/>
                  </a:schemeClr>
                </a:solidFill>
                <a:latin typeface="Arial" panose="020B0604020202020204" pitchFamily="34" charset="0"/>
                <a:cs typeface="Arial" panose="020B0604020202020204" pitchFamily="34" charset="0"/>
              </a:rPr>
              <a:t>Remember to be strong fiscal stewards of the money entrusted to us while aggressively advocating on behalf of Veterans</a:t>
            </a:r>
          </a:p>
          <a:p>
            <a:r>
              <a:rPr lang="en-US" sz="2000" dirty="0">
                <a:solidFill>
                  <a:schemeClr val="accent1">
                    <a:lumMod val="50000"/>
                  </a:schemeClr>
                </a:solidFill>
                <a:latin typeface="Arial" panose="020B0604020202020204" pitchFamily="34" charset="0"/>
                <a:cs typeface="Arial" panose="020B0604020202020204" pitchFamily="34" charset="0"/>
              </a:rPr>
              <a:t>What is debtor or account holder offering to repay on monthly basis in Block 24B? (If left blank, consider it as a can’t $0 can $XXX.XX) (Do not be lasered focused on this box and do not reduce payment plan lower than what debtor asked in Block 24B).  What is being offered may not be agreed upon! </a:t>
            </a:r>
          </a:p>
          <a:p>
            <a:r>
              <a:rPr lang="en-US" sz="2000" dirty="0">
                <a:solidFill>
                  <a:schemeClr val="accent1">
                    <a:lumMod val="50000"/>
                  </a:schemeClr>
                </a:solidFill>
                <a:latin typeface="Arial" panose="020B0604020202020204" pitchFamily="34" charset="0"/>
                <a:cs typeface="Arial" panose="020B0604020202020204" pitchFamily="34" charset="0"/>
              </a:rPr>
              <a:t>Income exceeds expenses – verify the amount you calculated and what is in Block 24A (Match/Not matching).</a:t>
            </a:r>
          </a:p>
          <a:p>
            <a:r>
              <a:rPr lang="en-US" sz="2000" dirty="0">
                <a:solidFill>
                  <a:schemeClr val="accent1">
                    <a:lumMod val="50000"/>
                  </a:schemeClr>
                </a:solidFill>
                <a:latin typeface="Arial" panose="020B0604020202020204" pitchFamily="34" charset="0"/>
                <a:cs typeface="Arial" panose="020B0604020202020204" pitchFamily="34" charset="0"/>
              </a:rPr>
              <a:t>Minimum repayment threshold is $25.00 for repayment plan of an account that is recovered in 12 months or less and $50.00 if repayment plan of an account recovery is greater than 12 months.</a:t>
            </a:r>
          </a:p>
          <a:p>
            <a:r>
              <a:rPr lang="en-US" sz="2000" dirty="0">
                <a:solidFill>
                  <a:schemeClr val="accent1">
                    <a:lumMod val="50000"/>
                  </a:schemeClr>
                </a:solidFill>
                <a:latin typeface="Arial" panose="020B0604020202020204" pitchFamily="34" charset="0"/>
                <a:cs typeface="Arial" panose="020B0604020202020204" pitchFamily="34" charset="0"/>
              </a:rPr>
              <a:t>Payment plan request exceeding 3 years requires the collaborative support of supervisor.</a:t>
            </a:r>
            <a:endParaRPr lang="en-US" sz="2000" dirty="0"/>
          </a:p>
        </p:txBody>
      </p:sp>
      <p:sp>
        <p:nvSpPr>
          <p:cNvPr id="4" name="Slide Number Placeholder 3">
            <a:extLst>
              <a:ext uri="{FF2B5EF4-FFF2-40B4-BE49-F238E27FC236}">
                <a16:creationId xmlns:a16="http://schemas.microsoft.com/office/drawing/2014/main" id="{98C73831-CBB2-4B18-A246-74AD3BE4C1AC}"/>
              </a:ext>
            </a:extLst>
          </p:cNvPr>
          <p:cNvSpPr>
            <a:spLocks noGrp="1"/>
          </p:cNvSpPr>
          <p:nvPr>
            <p:ph type="sldNum" sz="quarter" idx="12"/>
          </p:nvPr>
        </p:nvSpPr>
        <p:spPr/>
        <p:txBody>
          <a:bodyPr/>
          <a:lstStyle/>
          <a:p>
            <a:fld id="{DC99F27A-1AA1-4B90-8AA8-BC4326EE4893}" type="slidenum">
              <a:rPr lang="en-US" smtClean="0"/>
              <a:t>21</a:t>
            </a:fld>
            <a:endParaRPr lang="en-US" dirty="0"/>
          </a:p>
        </p:txBody>
      </p:sp>
      <p:pic>
        <p:nvPicPr>
          <p:cNvPr id="5" name="Picture 4">
            <a:extLst>
              <a:ext uri="{FF2B5EF4-FFF2-40B4-BE49-F238E27FC236}">
                <a16:creationId xmlns:a16="http://schemas.microsoft.com/office/drawing/2014/main" id="{05851E43-3CDC-49A3-9BCD-F79549C65145}"/>
              </a:ext>
            </a:extLst>
          </p:cNvPr>
          <p:cNvPicPr>
            <a:picLocks noChangeAspect="1"/>
          </p:cNvPicPr>
          <p:nvPr/>
        </p:nvPicPr>
        <p:blipFill rotWithShape="1">
          <a:blip r:embed="rId2">
            <a:extLst>
              <a:ext uri="{28A0092B-C50C-407E-A947-70E740481C1C}">
                <a14:useLocalDpi xmlns:a14="http://schemas.microsoft.com/office/drawing/2010/main" val="0"/>
              </a:ext>
            </a:extLst>
          </a:blip>
          <a:srcRect l="12000" r="12660"/>
          <a:stretch/>
        </p:blipFill>
        <p:spPr>
          <a:xfrm>
            <a:off x="0" y="0"/>
            <a:ext cx="1913614" cy="1905000"/>
          </a:xfrm>
          <a:prstGeom prst="rect">
            <a:avLst/>
          </a:prstGeom>
        </p:spPr>
      </p:pic>
    </p:spTree>
    <p:extLst>
      <p:ext uri="{BB962C8B-B14F-4D97-AF65-F5344CB8AC3E}">
        <p14:creationId xmlns:p14="http://schemas.microsoft.com/office/powerpoint/2010/main" val="3568241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52A6D2-EA39-471C-8A98-5D32FCD0226A}"/>
              </a:ext>
            </a:extLst>
          </p:cNvPr>
          <p:cNvSpPr>
            <a:spLocks noGrp="1"/>
          </p:cNvSpPr>
          <p:nvPr>
            <p:ph type="title"/>
          </p:nvPr>
        </p:nvSpPr>
        <p:spPr>
          <a:xfrm>
            <a:off x="1913614" y="365125"/>
            <a:ext cx="9440186" cy="1325563"/>
          </a:xfrm>
        </p:spPr>
        <p:txBody>
          <a:bodyPr/>
          <a:lstStyle/>
          <a:p>
            <a:pPr algn="ctr"/>
            <a:r>
              <a:rPr lang="en-US" dirty="0">
                <a:solidFill>
                  <a:schemeClr val="accent1">
                    <a:lumMod val="50000"/>
                  </a:schemeClr>
                </a:solidFill>
                <a:latin typeface="Arial" panose="020B0604020202020204" pitchFamily="34" charset="0"/>
                <a:cs typeface="Arial" panose="020B0604020202020204" pitchFamily="34" charset="0"/>
              </a:rPr>
              <a:t>Notice of Rights and Obligations</a:t>
            </a:r>
          </a:p>
        </p:txBody>
      </p:sp>
      <p:pic>
        <p:nvPicPr>
          <p:cNvPr id="9" name="Content Placeholder 8">
            <a:extLst>
              <a:ext uri="{FF2B5EF4-FFF2-40B4-BE49-F238E27FC236}">
                <a16:creationId xmlns:a16="http://schemas.microsoft.com/office/drawing/2014/main" id="{703EE727-F8E7-4878-A07D-63056DBDF865}"/>
              </a:ext>
            </a:extLst>
          </p:cNvPr>
          <p:cNvPicPr>
            <a:picLocks noGrp="1" noChangeAspect="1"/>
          </p:cNvPicPr>
          <p:nvPr>
            <p:ph sz="half" idx="2"/>
          </p:nvPr>
        </p:nvPicPr>
        <p:blipFill>
          <a:blip r:embed="rId2"/>
          <a:stretch>
            <a:fillRect/>
          </a:stretch>
        </p:blipFill>
        <p:spPr>
          <a:xfrm>
            <a:off x="1913614" y="1460179"/>
            <a:ext cx="10083314" cy="4529803"/>
          </a:xfrm>
          <a:prstGeom prst="rect">
            <a:avLst/>
          </a:prstGeom>
        </p:spPr>
      </p:pic>
      <p:sp>
        <p:nvSpPr>
          <p:cNvPr id="4" name="Slide Number Placeholder 3">
            <a:extLst>
              <a:ext uri="{FF2B5EF4-FFF2-40B4-BE49-F238E27FC236}">
                <a16:creationId xmlns:a16="http://schemas.microsoft.com/office/drawing/2014/main" id="{10B6E180-6C7F-402D-9579-00A16D7C8F4C}"/>
              </a:ext>
            </a:extLst>
          </p:cNvPr>
          <p:cNvSpPr>
            <a:spLocks noGrp="1"/>
          </p:cNvSpPr>
          <p:nvPr>
            <p:ph type="sldNum" sz="quarter" idx="12"/>
          </p:nvPr>
        </p:nvSpPr>
        <p:spPr/>
        <p:txBody>
          <a:bodyPr/>
          <a:lstStyle/>
          <a:p>
            <a:fld id="{DC99F27A-1AA1-4B90-8AA8-BC4326EE4893}" type="slidenum">
              <a:rPr lang="en-US" smtClean="0"/>
              <a:t>22</a:t>
            </a:fld>
            <a:endParaRPr lang="en-US" dirty="0"/>
          </a:p>
        </p:txBody>
      </p:sp>
      <p:pic>
        <p:nvPicPr>
          <p:cNvPr id="5" name="Picture 4">
            <a:extLst>
              <a:ext uri="{FF2B5EF4-FFF2-40B4-BE49-F238E27FC236}">
                <a16:creationId xmlns:a16="http://schemas.microsoft.com/office/drawing/2014/main" id="{7FF49D05-F8CC-42E7-A45E-57427343C13F}"/>
              </a:ext>
            </a:extLst>
          </p:cNvPr>
          <p:cNvPicPr>
            <a:picLocks noChangeAspect="1"/>
          </p:cNvPicPr>
          <p:nvPr/>
        </p:nvPicPr>
        <p:blipFill rotWithShape="1">
          <a:blip r:embed="rId3">
            <a:extLst>
              <a:ext uri="{28A0092B-C50C-407E-A947-70E740481C1C}">
                <a14:useLocalDpi xmlns:a14="http://schemas.microsoft.com/office/drawing/2010/main" val="0"/>
              </a:ext>
            </a:extLst>
          </a:blip>
          <a:srcRect l="12000" r="12660"/>
          <a:stretch/>
        </p:blipFill>
        <p:spPr>
          <a:xfrm>
            <a:off x="0" y="0"/>
            <a:ext cx="1913614" cy="1905000"/>
          </a:xfrm>
          <a:prstGeom prst="rect">
            <a:avLst/>
          </a:prstGeom>
        </p:spPr>
      </p:pic>
    </p:spTree>
    <p:extLst>
      <p:ext uri="{BB962C8B-B14F-4D97-AF65-F5344CB8AC3E}">
        <p14:creationId xmlns:p14="http://schemas.microsoft.com/office/powerpoint/2010/main" val="2223773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A06F14F-A11E-44B1-81EB-799AF83194C8}"/>
              </a:ext>
            </a:extLst>
          </p:cNvPr>
          <p:cNvSpPr>
            <a:spLocks noGrp="1"/>
          </p:cNvSpPr>
          <p:nvPr>
            <p:ph type="title"/>
          </p:nvPr>
        </p:nvSpPr>
        <p:spPr>
          <a:xfrm>
            <a:off x="1913614" y="365125"/>
            <a:ext cx="9440186" cy="1325563"/>
          </a:xfrm>
        </p:spPr>
        <p:txBody>
          <a:bodyPr/>
          <a:lstStyle/>
          <a:p>
            <a:pPr algn="ctr"/>
            <a:r>
              <a:rPr lang="en-US" dirty="0">
                <a:solidFill>
                  <a:schemeClr val="accent1">
                    <a:lumMod val="50000"/>
                  </a:schemeClr>
                </a:solidFill>
                <a:latin typeface="Arial" panose="020B0604020202020204" pitchFamily="34" charset="0"/>
                <a:cs typeface="Arial" panose="020B0604020202020204" pitchFamily="34" charset="0"/>
              </a:rPr>
              <a:t>Notice of Rights and Obligations</a:t>
            </a:r>
            <a:endParaRPr lang="en-US" dirty="0"/>
          </a:p>
        </p:txBody>
      </p:sp>
      <p:sp>
        <p:nvSpPr>
          <p:cNvPr id="4" name="Slide Number Placeholder 3">
            <a:extLst>
              <a:ext uri="{FF2B5EF4-FFF2-40B4-BE49-F238E27FC236}">
                <a16:creationId xmlns:a16="http://schemas.microsoft.com/office/drawing/2014/main" id="{3B4F8DA6-2661-4D1C-9C30-55B031F160E9}"/>
              </a:ext>
            </a:extLst>
          </p:cNvPr>
          <p:cNvSpPr>
            <a:spLocks noGrp="1"/>
          </p:cNvSpPr>
          <p:nvPr>
            <p:ph type="sldNum" sz="quarter" idx="12"/>
          </p:nvPr>
        </p:nvSpPr>
        <p:spPr/>
        <p:txBody>
          <a:bodyPr/>
          <a:lstStyle/>
          <a:p>
            <a:fld id="{DC99F27A-1AA1-4B90-8AA8-BC4326EE4893}" type="slidenum">
              <a:rPr lang="en-US" smtClean="0"/>
              <a:t>23</a:t>
            </a:fld>
            <a:endParaRPr lang="en-US" dirty="0"/>
          </a:p>
        </p:txBody>
      </p:sp>
      <p:pic>
        <p:nvPicPr>
          <p:cNvPr id="8" name="Picture 7">
            <a:extLst>
              <a:ext uri="{FF2B5EF4-FFF2-40B4-BE49-F238E27FC236}">
                <a16:creationId xmlns:a16="http://schemas.microsoft.com/office/drawing/2014/main" id="{01E1EA70-4C4A-4F50-A37C-EA453EF4DEB4}"/>
              </a:ext>
            </a:extLst>
          </p:cNvPr>
          <p:cNvPicPr>
            <a:picLocks noChangeAspect="1"/>
          </p:cNvPicPr>
          <p:nvPr/>
        </p:nvPicPr>
        <p:blipFill rotWithShape="1">
          <a:blip r:embed="rId2">
            <a:extLst>
              <a:ext uri="{28A0092B-C50C-407E-A947-70E740481C1C}">
                <a14:useLocalDpi xmlns:a14="http://schemas.microsoft.com/office/drawing/2010/main" val="0"/>
              </a:ext>
            </a:extLst>
          </a:blip>
          <a:srcRect l="12000" r="12660"/>
          <a:stretch/>
        </p:blipFill>
        <p:spPr>
          <a:xfrm>
            <a:off x="0" y="0"/>
            <a:ext cx="1913614" cy="1905000"/>
          </a:xfrm>
          <a:prstGeom prst="rect">
            <a:avLst/>
          </a:prstGeom>
        </p:spPr>
      </p:pic>
      <p:pic>
        <p:nvPicPr>
          <p:cNvPr id="15" name="Content Placeholder 14">
            <a:extLst>
              <a:ext uri="{FF2B5EF4-FFF2-40B4-BE49-F238E27FC236}">
                <a16:creationId xmlns:a16="http://schemas.microsoft.com/office/drawing/2014/main" id="{83B8621C-64B9-40AC-9B6E-1EE83B057C36}"/>
              </a:ext>
            </a:extLst>
          </p:cNvPr>
          <p:cNvPicPr>
            <a:picLocks noGrp="1" noChangeAspect="1"/>
          </p:cNvPicPr>
          <p:nvPr>
            <p:ph sz="half" idx="2"/>
          </p:nvPr>
        </p:nvPicPr>
        <p:blipFill>
          <a:blip r:embed="rId3"/>
          <a:stretch>
            <a:fillRect/>
          </a:stretch>
        </p:blipFill>
        <p:spPr>
          <a:xfrm>
            <a:off x="1814602" y="1427789"/>
            <a:ext cx="10377398" cy="4760976"/>
          </a:xfrm>
          <a:prstGeom prst="rect">
            <a:avLst/>
          </a:prstGeom>
        </p:spPr>
      </p:pic>
    </p:spTree>
    <p:extLst>
      <p:ext uri="{BB962C8B-B14F-4D97-AF65-F5344CB8AC3E}">
        <p14:creationId xmlns:p14="http://schemas.microsoft.com/office/powerpoint/2010/main" val="3903180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70662-C6CC-47DC-AD06-73AABBF01B6C}"/>
              </a:ext>
            </a:extLst>
          </p:cNvPr>
          <p:cNvSpPr>
            <a:spLocks noGrp="1"/>
          </p:cNvSpPr>
          <p:nvPr>
            <p:ph type="title"/>
          </p:nvPr>
        </p:nvSpPr>
        <p:spPr>
          <a:xfrm>
            <a:off x="1913614" y="365125"/>
            <a:ext cx="9440186" cy="1325563"/>
          </a:xfrm>
        </p:spPr>
        <p:txBody>
          <a:bodyPr/>
          <a:lstStyle/>
          <a:p>
            <a:pPr algn="ctr"/>
            <a:r>
              <a:rPr lang="en-US" dirty="0">
                <a:solidFill>
                  <a:schemeClr val="accent1">
                    <a:lumMod val="50000"/>
                  </a:schemeClr>
                </a:solidFill>
                <a:latin typeface="Arial" panose="020B0604020202020204" pitchFamily="34" charset="0"/>
                <a:cs typeface="Arial" panose="020B0604020202020204" pitchFamily="34" charset="0"/>
              </a:rPr>
              <a:t>Notice of Rights and Obligations</a:t>
            </a:r>
            <a:endParaRPr lang="en-US" dirty="0">
              <a:solidFill>
                <a:schemeClr val="accent1">
                  <a:lumMod val="50000"/>
                </a:schemeClr>
              </a:solidFill>
            </a:endParaRPr>
          </a:p>
        </p:txBody>
      </p:sp>
      <p:pic>
        <p:nvPicPr>
          <p:cNvPr id="6" name="Content Placeholder 5">
            <a:extLst>
              <a:ext uri="{FF2B5EF4-FFF2-40B4-BE49-F238E27FC236}">
                <a16:creationId xmlns:a16="http://schemas.microsoft.com/office/drawing/2014/main" id="{15E4EFB1-14FE-41A4-ACC9-6E94EFA5507F}"/>
              </a:ext>
            </a:extLst>
          </p:cNvPr>
          <p:cNvPicPr>
            <a:picLocks noGrp="1" noChangeAspect="1"/>
          </p:cNvPicPr>
          <p:nvPr>
            <p:ph sz="half" idx="2"/>
          </p:nvPr>
        </p:nvPicPr>
        <p:blipFill>
          <a:blip r:embed="rId2"/>
          <a:stretch>
            <a:fillRect/>
          </a:stretch>
        </p:blipFill>
        <p:spPr>
          <a:xfrm>
            <a:off x="1913614" y="1311171"/>
            <a:ext cx="9933962" cy="4745072"/>
          </a:xfrm>
          <a:prstGeom prst="rect">
            <a:avLst/>
          </a:prstGeom>
        </p:spPr>
      </p:pic>
      <p:sp>
        <p:nvSpPr>
          <p:cNvPr id="5" name="Slide Number Placeholder 4">
            <a:extLst>
              <a:ext uri="{FF2B5EF4-FFF2-40B4-BE49-F238E27FC236}">
                <a16:creationId xmlns:a16="http://schemas.microsoft.com/office/drawing/2014/main" id="{578985E8-C1E5-40CF-9833-CABECE67FBD3}"/>
              </a:ext>
            </a:extLst>
          </p:cNvPr>
          <p:cNvSpPr>
            <a:spLocks noGrp="1"/>
          </p:cNvSpPr>
          <p:nvPr>
            <p:ph type="sldNum" sz="quarter" idx="12"/>
          </p:nvPr>
        </p:nvSpPr>
        <p:spPr/>
        <p:txBody>
          <a:bodyPr/>
          <a:lstStyle/>
          <a:p>
            <a:fld id="{DC99F27A-1AA1-4B90-8AA8-BC4326EE4893}" type="slidenum">
              <a:rPr lang="en-US" smtClean="0"/>
              <a:t>24</a:t>
            </a:fld>
            <a:endParaRPr lang="en-US" dirty="0"/>
          </a:p>
        </p:txBody>
      </p:sp>
      <p:pic>
        <p:nvPicPr>
          <p:cNvPr id="7" name="Picture 6">
            <a:extLst>
              <a:ext uri="{FF2B5EF4-FFF2-40B4-BE49-F238E27FC236}">
                <a16:creationId xmlns:a16="http://schemas.microsoft.com/office/drawing/2014/main" id="{E14B6022-E812-48DB-8E64-F7EA6726BB81}"/>
              </a:ext>
            </a:extLst>
          </p:cNvPr>
          <p:cNvPicPr>
            <a:picLocks noChangeAspect="1"/>
          </p:cNvPicPr>
          <p:nvPr/>
        </p:nvPicPr>
        <p:blipFill rotWithShape="1">
          <a:blip r:embed="rId3">
            <a:extLst>
              <a:ext uri="{28A0092B-C50C-407E-A947-70E740481C1C}">
                <a14:useLocalDpi xmlns:a14="http://schemas.microsoft.com/office/drawing/2010/main" val="0"/>
              </a:ext>
            </a:extLst>
          </a:blip>
          <a:srcRect l="12000" r="12660"/>
          <a:stretch/>
        </p:blipFill>
        <p:spPr>
          <a:xfrm>
            <a:off x="0" y="0"/>
            <a:ext cx="1913614" cy="1905000"/>
          </a:xfrm>
          <a:prstGeom prst="rect">
            <a:avLst/>
          </a:prstGeom>
        </p:spPr>
      </p:pic>
    </p:spTree>
    <p:extLst>
      <p:ext uri="{BB962C8B-B14F-4D97-AF65-F5344CB8AC3E}">
        <p14:creationId xmlns:p14="http://schemas.microsoft.com/office/powerpoint/2010/main" val="2795279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EB2D9-798B-4825-AFE1-F9D677F4EF08}"/>
              </a:ext>
            </a:extLst>
          </p:cNvPr>
          <p:cNvSpPr>
            <a:spLocks noGrp="1"/>
          </p:cNvSpPr>
          <p:nvPr>
            <p:ph type="title"/>
          </p:nvPr>
        </p:nvSpPr>
        <p:spPr/>
        <p:txBody>
          <a:bodyPr>
            <a:normAutofit/>
          </a:bodyPr>
          <a:lstStyle/>
          <a:p>
            <a:pPr algn="ctr"/>
            <a:r>
              <a:rPr lang="en-US" sz="4000" dirty="0">
                <a:solidFill>
                  <a:schemeClr val="accent1">
                    <a:lumMod val="50000"/>
                  </a:schemeClr>
                </a:solidFill>
                <a:latin typeface="Arial" panose="020B0604020202020204" pitchFamily="34" charset="0"/>
                <a:cs typeface="Arial" panose="020B0604020202020204" pitchFamily="34" charset="0"/>
              </a:rPr>
              <a:t>Debt Management Center</a:t>
            </a:r>
            <a:br>
              <a:rPr lang="en-US" sz="4000" dirty="0">
                <a:solidFill>
                  <a:schemeClr val="accent1">
                    <a:lumMod val="50000"/>
                  </a:schemeClr>
                </a:solidFill>
                <a:latin typeface="Arial" panose="020B0604020202020204" pitchFamily="34" charset="0"/>
                <a:cs typeface="Arial" panose="020B0604020202020204" pitchFamily="34" charset="0"/>
              </a:rPr>
            </a:br>
            <a:r>
              <a:rPr lang="en-US" sz="4000" dirty="0">
                <a:solidFill>
                  <a:schemeClr val="accent1">
                    <a:lumMod val="50000"/>
                  </a:schemeClr>
                </a:solidFill>
                <a:latin typeface="Arial" panose="020B0604020202020204" pitchFamily="34" charset="0"/>
                <a:cs typeface="Arial" panose="020B0604020202020204" pitchFamily="34" charset="0"/>
              </a:rPr>
              <a:t> Mission Statement</a:t>
            </a:r>
          </a:p>
        </p:txBody>
      </p:sp>
      <p:sp>
        <p:nvSpPr>
          <p:cNvPr id="3" name="Content Placeholder 2">
            <a:extLst>
              <a:ext uri="{FF2B5EF4-FFF2-40B4-BE49-F238E27FC236}">
                <a16:creationId xmlns:a16="http://schemas.microsoft.com/office/drawing/2014/main" id="{13069A43-6768-486B-8FB7-D20FFECB0CC2}"/>
              </a:ext>
            </a:extLst>
          </p:cNvPr>
          <p:cNvSpPr>
            <a:spLocks noGrp="1"/>
          </p:cNvSpPr>
          <p:nvPr>
            <p:ph idx="1"/>
          </p:nvPr>
        </p:nvSpPr>
        <p:spPr>
          <a:xfrm>
            <a:off x="956807" y="1905000"/>
            <a:ext cx="10515600" cy="4953000"/>
          </a:xfrm>
        </p:spPr>
        <p:txBody>
          <a:bodyPr>
            <a:normAutofit fontScale="55000" lnSpcReduction="20000"/>
          </a:bodyPr>
          <a:lstStyle/>
          <a:p>
            <a:pPr marL="0" indent="0" fontAlgn="t">
              <a:buNone/>
            </a:pPr>
            <a:r>
              <a:rPr lang="en-US" sz="3400" b="1" dirty="0">
                <a:solidFill>
                  <a:srgbClr val="002060"/>
                </a:solidFill>
                <a:latin typeface="Arial" panose="020B0604020202020204" pitchFamily="34" charset="0"/>
                <a:cs typeface="Arial" panose="020B0604020202020204" pitchFamily="34" charset="0"/>
              </a:rPr>
              <a:t>Mission</a:t>
            </a:r>
            <a:endParaRPr lang="en-US" sz="3400" dirty="0">
              <a:solidFill>
                <a:srgbClr val="002060"/>
              </a:solidFill>
              <a:latin typeface="Arial" panose="020B0604020202020204" pitchFamily="34" charset="0"/>
              <a:cs typeface="Arial" panose="020B0604020202020204" pitchFamily="34" charset="0"/>
            </a:endParaRPr>
          </a:p>
          <a:p>
            <a:pPr fontAlgn="t"/>
            <a:r>
              <a:rPr lang="en-US" sz="3400" dirty="0">
                <a:solidFill>
                  <a:srgbClr val="002060"/>
                </a:solidFill>
                <a:latin typeface="Arial" panose="020B0604020202020204" pitchFamily="34" charset="0"/>
                <a:cs typeface="Arial" panose="020B0604020202020204" pitchFamily="34" charset="0"/>
              </a:rPr>
              <a:t>The Debt Management Center provides Veterans and beneficiaries with compassionate counseling on their VA benefit debts. We also provide distinctive high quality accounts receivable services through a value added approach, empowering our stakeholders to focus on core mission functions. </a:t>
            </a:r>
          </a:p>
          <a:p>
            <a:pPr marL="0" indent="0" fontAlgn="t">
              <a:buNone/>
            </a:pPr>
            <a:r>
              <a:rPr lang="en-US" sz="3400" b="1" dirty="0">
                <a:solidFill>
                  <a:srgbClr val="002060"/>
                </a:solidFill>
                <a:latin typeface="Arial" panose="020B0604020202020204" pitchFamily="34" charset="0"/>
                <a:cs typeface="Arial" panose="020B0604020202020204" pitchFamily="34" charset="0"/>
              </a:rPr>
              <a:t>Vision</a:t>
            </a:r>
            <a:endParaRPr lang="en-US" sz="3400" dirty="0">
              <a:solidFill>
                <a:srgbClr val="002060"/>
              </a:solidFill>
              <a:latin typeface="Arial" panose="020B0604020202020204" pitchFamily="34" charset="0"/>
              <a:cs typeface="Arial" panose="020B0604020202020204" pitchFamily="34" charset="0"/>
            </a:endParaRPr>
          </a:p>
          <a:p>
            <a:pPr fontAlgn="t"/>
            <a:r>
              <a:rPr lang="en-US" sz="3400" dirty="0">
                <a:solidFill>
                  <a:srgbClr val="002060"/>
                </a:solidFill>
                <a:latin typeface="Arial" panose="020B0604020202020204" pitchFamily="34" charset="0"/>
                <a:cs typeface="Arial" panose="020B0604020202020204" pitchFamily="34" charset="0"/>
              </a:rPr>
              <a:t>To serve America's Veterans and stakeholders by providing world-class financial services and unparalleled resource stewardship.</a:t>
            </a:r>
          </a:p>
          <a:p>
            <a:pPr marL="0" indent="0" fontAlgn="t">
              <a:buNone/>
            </a:pPr>
            <a:r>
              <a:rPr lang="en-US" sz="3400" b="1" dirty="0">
                <a:solidFill>
                  <a:srgbClr val="002060"/>
                </a:solidFill>
                <a:latin typeface="Arial" panose="020B0604020202020204" pitchFamily="34" charset="0"/>
                <a:cs typeface="Arial" panose="020B0604020202020204" pitchFamily="34" charset="0"/>
              </a:rPr>
              <a:t>Quality Policy</a:t>
            </a:r>
            <a:endParaRPr lang="en-US" sz="3400" dirty="0">
              <a:solidFill>
                <a:srgbClr val="002060"/>
              </a:solidFill>
              <a:latin typeface="Arial" panose="020B0604020202020204" pitchFamily="34" charset="0"/>
              <a:cs typeface="Arial" panose="020B0604020202020204" pitchFamily="34" charset="0"/>
            </a:endParaRPr>
          </a:p>
          <a:p>
            <a:pPr fontAlgn="t"/>
            <a:r>
              <a:rPr lang="en-US" sz="3400" dirty="0">
                <a:solidFill>
                  <a:srgbClr val="002060"/>
                </a:solidFill>
                <a:latin typeface="Arial" panose="020B0604020202020204" pitchFamily="34" charset="0"/>
                <a:cs typeface="Arial" panose="020B0604020202020204" pitchFamily="34" charset="0"/>
              </a:rPr>
              <a:t>The Debt Management Center (DMC, the Center) provides counseling to debtors, accounts receivable services and fiscal stewardship to VA administrations and tax payers worldwide.  Commitment to excellence and compassion for the Veterans is a driving force in the Mission of the Center. The Center adheres to this standard through integrity, advocacy, and respect to all stakeholders.   DMC's policy is to provide services to meet federal requirements for debt collection and mitigate fraud, waste, and abuse.  DMC leadership is responsible for control and sustainment of the Quality Management System by reviewing, monitoring, and communicating standards. DMC is committed to achieving customer satisfaction measured through stakeholder input</a:t>
            </a:r>
            <a:r>
              <a:rPr lang="en-US" sz="3400" dirty="0">
                <a:latin typeface="Arial" panose="020B0604020202020204" pitchFamily="34" charset="0"/>
                <a:cs typeface="Arial" panose="020B0604020202020204" pitchFamily="34" charset="0"/>
              </a:rPr>
              <a:t>. </a:t>
            </a:r>
            <a:endParaRPr lang="en-US" sz="4400" dirty="0">
              <a:solidFill>
                <a:schemeClr val="accent1">
                  <a:lumMod val="50000"/>
                </a:schemeClr>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17684E7-1D55-4B6D-AB14-2FBA361EE7B0}"/>
              </a:ext>
            </a:extLst>
          </p:cNvPr>
          <p:cNvSpPr>
            <a:spLocks noGrp="1"/>
          </p:cNvSpPr>
          <p:nvPr>
            <p:ph type="sldNum" sz="quarter" idx="12"/>
          </p:nvPr>
        </p:nvSpPr>
        <p:spPr/>
        <p:txBody>
          <a:bodyPr/>
          <a:lstStyle/>
          <a:p>
            <a:fld id="{DC99F27A-1AA1-4B90-8AA8-BC4326EE4893}" type="slidenum">
              <a:rPr lang="en-US" smtClean="0"/>
              <a:t>25</a:t>
            </a:fld>
            <a:endParaRPr lang="en-US" dirty="0"/>
          </a:p>
        </p:txBody>
      </p:sp>
      <p:pic>
        <p:nvPicPr>
          <p:cNvPr id="5" name="Picture 4">
            <a:extLst>
              <a:ext uri="{FF2B5EF4-FFF2-40B4-BE49-F238E27FC236}">
                <a16:creationId xmlns:a16="http://schemas.microsoft.com/office/drawing/2014/main" id="{61121945-4EA1-4136-A8AE-8581EAA28760}"/>
              </a:ext>
            </a:extLst>
          </p:cNvPr>
          <p:cNvPicPr>
            <a:picLocks noChangeAspect="1"/>
          </p:cNvPicPr>
          <p:nvPr/>
        </p:nvPicPr>
        <p:blipFill rotWithShape="1">
          <a:blip r:embed="rId2">
            <a:extLst>
              <a:ext uri="{28A0092B-C50C-407E-A947-70E740481C1C}">
                <a14:useLocalDpi xmlns:a14="http://schemas.microsoft.com/office/drawing/2010/main" val="0"/>
              </a:ext>
            </a:extLst>
          </a:blip>
          <a:srcRect l="12000" r="12660"/>
          <a:stretch/>
        </p:blipFill>
        <p:spPr>
          <a:xfrm>
            <a:off x="0" y="0"/>
            <a:ext cx="1913614" cy="1905000"/>
          </a:xfrm>
          <a:prstGeom prst="rect">
            <a:avLst/>
          </a:prstGeom>
        </p:spPr>
      </p:pic>
    </p:spTree>
    <p:extLst>
      <p:ext uri="{BB962C8B-B14F-4D97-AF65-F5344CB8AC3E}">
        <p14:creationId xmlns:p14="http://schemas.microsoft.com/office/powerpoint/2010/main" val="3147407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8D720-2BFA-1544-BC32-7D015AB4580B}"/>
              </a:ext>
            </a:extLst>
          </p:cNvPr>
          <p:cNvSpPr>
            <a:spLocks noGrp="1"/>
          </p:cNvSpPr>
          <p:nvPr>
            <p:ph type="title"/>
          </p:nvPr>
        </p:nvSpPr>
        <p:spPr>
          <a:xfrm>
            <a:off x="3183006" y="2766218"/>
            <a:ext cx="5825987" cy="1325563"/>
          </a:xfrm>
        </p:spPr>
        <p:txBody>
          <a:bodyPr>
            <a:normAutofit/>
          </a:bodyPr>
          <a:lstStyle/>
          <a:p>
            <a:pPr algn="ctr"/>
            <a:r>
              <a:rPr lang="en-US" sz="4000" dirty="0">
                <a:solidFill>
                  <a:schemeClr val="accent1">
                    <a:lumMod val="50000"/>
                  </a:schemeClr>
                </a:solidFill>
                <a:latin typeface="Arial" panose="020B0604020202020204" pitchFamily="34" charset="0"/>
                <a:cs typeface="Arial" panose="020B0604020202020204" pitchFamily="34" charset="0"/>
              </a:rPr>
              <a:t>Questions?</a:t>
            </a:r>
          </a:p>
        </p:txBody>
      </p:sp>
      <p:sp>
        <p:nvSpPr>
          <p:cNvPr id="4" name="Slide Number Placeholder 3">
            <a:extLst>
              <a:ext uri="{FF2B5EF4-FFF2-40B4-BE49-F238E27FC236}">
                <a16:creationId xmlns:a16="http://schemas.microsoft.com/office/drawing/2014/main" id="{583905A1-523A-4B45-BFE4-396254C555D4}"/>
              </a:ext>
            </a:extLst>
          </p:cNvPr>
          <p:cNvSpPr>
            <a:spLocks noGrp="1"/>
          </p:cNvSpPr>
          <p:nvPr>
            <p:ph type="sldNum" sz="quarter" idx="12"/>
          </p:nvPr>
        </p:nvSpPr>
        <p:spPr/>
        <p:txBody>
          <a:bodyPr/>
          <a:lstStyle/>
          <a:p>
            <a:fld id="{DC99F27A-1AA1-4B90-8AA8-BC4326EE4893}" type="slidenum">
              <a:rPr lang="en-US" smtClean="0"/>
              <a:t>26</a:t>
            </a:fld>
            <a:endParaRPr lang="en-US" dirty="0"/>
          </a:p>
        </p:txBody>
      </p:sp>
      <p:pic>
        <p:nvPicPr>
          <p:cNvPr id="5" name="Picture 4">
            <a:extLst>
              <a:ext uri="{FF2B5EF4-FFF2-40B4-BE49-F238E27FC236}">
                <a16:creationId xmlns:a16="http://schemas.microsoft.com/office/drawing/2014/main" id="{8E2F254D-083D-4D93-9E0C-74C5CFE9A37C}"/>
              </a:ext>
            </a:extLst>
          </p:cNvPr>
          <p:cNvPicPr>
            <a:picLocks noChangeAspect="1"/>
          </p:cNvPicPr>
          <p:nvPr/>
        </p:nvPicPr>
        <p:blipFill rotWithShape="1">
          <a:blip r:embed="rId2">
            <a:extLst>
              <a:ext uri="{28A0092B-C50C-407E-A947-70E740481C1C}">
                <a14:useLocalDpi xmlns:a14="http://schemas.microsoft.com/office/drawing/2010/main" val="0"/>
              </a:ext>
            </a:extLst>
          </a:blip>
          <a:srcRect l="12000" r="12660"/>
          <a:stretch/>
        </p:blipFill>
        <p:spPr>
          <a:xfrm>
            <a:off x="0" y="0"/>
            <a:ext cx="1913614" cy="1905000"/>
          </a:xfrm>
          <a:prstGeom prst="rect">
            <a:avLst/>
          </a:prstGeom>
        </p:spPr>
      </p:pic>
    </p:spTree>
    <p:extLst>
      <p:ext uri="{BB962C8B-B14F-4D97-AF65-F5344CB8AC3E}">
        <p14:creationId xmlns:p14="http://schemas.microsoft.com/office/powerpoint/2010/main" val="2585766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040C160-3355-47DB-B2E6-F5991374F85B}"/>
              </a:ext>
            </a:extLst>
          </p:cNvPr>
          <p:cNvSpPr>
            <a:spLocks noGrp="1"/>
          </p:cNvSpPr>
          <p:nvPr>
            <p:ph type="title"/>
          </p:nvPr>
        </p:nvSpPr>
        <p:spPr>
          <a:xfrm>
            <a:off x="838200" y="365125"/>
            <a:ext cx="10515600" cy="1325563"/>
          </a:xfrm>
        </p:spPr>
        <p:txBody>
          <a:bodyPr/>
          <a:lstStyle/>
          <a:p>
            <a:pPr algn="ctr"/>
            <a:r>
              <a:rPr lang="en-US" b="1" dirty="0">
                <a:solidFill>
                  <a:schemeClr val="accent1">
                    <a:lumMod val="50000"/>
                  </a:schemeClr>
                </a:solidFill>
                <a:latin typeface="Arial" panose="020B0604020202020204" pitchFamily="34" charset="0"/>
                <a:cs typeface="Arial" panose="020B0604020202020204" pitchFamily="34" charset="0"/>
              </a:rPr>
              <a:t>Because </a:t>
            </a:r>
            <a:r>
              <a:rPr lang="en-US" sz="4800" b="1" dirty="0">
                <a:solidFill>
                  <a:schemeClr val="accent1">
                    <a:lumMod val="50000"/>
                  </a:schemeClr>
                </a:solidFill>
                <a:latin typeface="Arial" panose="020B0604020202020204" pitchFamily="34" charset="0"/>
                <a:cs typeface="Arial" panose="020B0604020202020204" pitchFamily="34" charset="0"/>
              </a:rPr>
              <a:t>I CARE</a:t>
            </a:r>
            <a:r>
              <a:rPr lang="en-US" b="1" dirty="0">
                <a:solidFill>
                  <a:schemeClr val="accent1">
                    <a:lumMod val="50000"/>
                  </a:schemeClr>
                </a:solidFill>
                <a:latin typeface="Arial" panose="020B0604020202020204" pitchFamily="34" charset="0"/>
                <a:cs typeface="Arial" panose="020B0604020202020204" pitchFamily="34" charset="0"/>
              </a:rPr>
              <a:t>, I will…</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10" name="Content Placeholder 9">
            <a:extLst>
              <a:ext uri="{FF2B5EF4-FFF2-40B4-BE49-F238E27FC236}">
                <a16:creationId xmlns:a16="http://schemas.microsoft.com/office/drawing/2014/main" id="{BC02CAB3-E570-4265-9F18-C6490C13C6D7}"/>
              </a:ext>
            </a:extLst>
          </p:cNvPr>
          <p:cNvSpPr>
            <a:spLocks noGrp="1"/>
          </p:cNvSpPr>
          <p:nvPr>
            <p:ph sz="half" idx="1"/>
          </p:nvPr>
        </p:nvSpPr>
        <p:spPr>
          <a:xfrm>
            <a:off x="721582" y="2005012"/>
            <a:ext cx="5181600" cy="4351338"/>
          </a:xfrm>
        </p:spPr>
        <p:txBody>
          <a:bodyPr>
            <a:noAutofit/>
          </a:bodyPr>
          <a:lstStyle/>
          <a:p>
            <a:pPr marL="0" indent="0">
              <a:lnSpc>
                <a:spcPct val="100000"/>
              </a:lnSpc>
              <a:spcBef>
                <a:spcPts val="1200"/>
              </a:spcBef>
              <a:spcAft>
                <a:spcPts val="600"/>
              </a:spcAft>
              <a:buNone/>
            </a:pPr>
            <a:r>
              <a:rPr lang="en-US" sz="4400" b="1" dirty="0">
                <a:solidFill>
                  <a:schemeClr val="accent1">
                    <a:lumMod val="50000"/>
                  </a:schemeClr>
                </a:solidFill>
                <a:latin typeface="Arial" panose="020B0604020202020204" pitchFamily="34" charset="0"/>
                <a:cs typeface="Arial" panose="020B0604020202020204" pitchFamily="34" charset="0"/>
              </a:rPr>
              <a:t>I</a:t>
            </a:r>
            <a:r>
              <a:rPr lang="en-US" sz="4400" dirty="0">
                <a:solidFill>
                  <a:schemeClr val="accent1">
                    <a:lumMod val="50000"/>
                  </a:schemeClr>
                </a:solidFill>
                <a:latin typeface="Arial" panose="020B0604020202020204" pitchFamily="34" charset="0"/>
                <a:cs typeface="Arial" panose="020B0604020202020204" pitchFamily="34" charset="0"/>
              </a:rPr>
              <a:t>NTEGRITY	</a:t>
            </a:r>
          </a:p>
          <a:p>
            <a:pPr marL="0" indent="0">
              <a:lnSpc>
                <a:spcPct val="100000"/>
              </a:lnSpc>
              <a:spcBef>
                <a:spcPts val="1200"/>
              </a:spcBef>
              <a:spcAft>
                <a:spcPts val="600"/>
              </a:spcAft>
              <a:buNone/>
            </a:pPr>
            <a:r>
              <a:rPr lang="en-US" sz="4400" b="1" dirty="0">
                <a:solidFill>
                  <a:schemeClr val="accent1">
                    <a:lumMod val="50000"/>
                  </a:schemeClr>
                </a:solidFill>
                <a:latin typeface="Arial" panose="020B0604020202020204" pitchFamily="34" charset="0"/>
                <a:cs typeface="Arial" panose="020B0604020202020204" pitchFamily="34" charset="0"/>
              </a:rPr>
              <a:t>C</a:t>
            </a:r>
            <a:r>
              <a:rPr lang="en-US" sz="4400" dirty="0">
                <a:solidFill>
                  <a:schemeClr val="accent1">
                    <a:lumMod val="50000"/>
                  </a:schemeClr>
                </a:solidFill>
                <a:latin typeface="Arial" panose="020B0604020202020204" pitchFamily="34" charset="0"/>
                <a:cs typeface="Arial" panose="020B0604020202020204" pitchFamily="34" charset="0"/>
              </a:rPr>
              <a:t>OMMITMENT 	</a:t>
            </a:r>
          </a:p>
          <a:p>
            <a:pPr marL="0" indent="0">
              <a:lnSpc>
                <a:spcPct val="100000"/>
              </a:lnSpc>
              <a:spcBef>
                <a:spcPts val="1200"/>
              </a:spcBef>
              <a:spcAft>
                <a:spcPts val="600"/>
              </a:spcAft>
              <a:buNone/>
            </a:pPr>
            <a:r>
              <a:rPr lang="en-US" sz="4400" b="1" dirty="0">
                <a:solidFill>
                  <a:schemeClr val="accent1">
                    <a:lumMod val="50000"/>
                  </a:schemeClr>
                </a:solidFill>
                <a:latin typeface="Arial" panose="020B0604020202020204" pitchFamily="34" charset="0"/>
                <a:cs typeface="Arial" panose="020B0604020202020204" pitchFamily="34" charset="0"/>
              </a:rPr>
              <a:t>A</a:t>
            </a:r>
            <a:r>
              <a:rPr lang="en-US" sz="4400" dirty="0">
                <a:solidFill>
                  <a:schemeClr val="accent1">
                    <a:lumMod val="50000"/>
                  </a:schemeClr>
                </a:solidFill>
                <a:latin typeface="Arial" panose="020B0604020202020204" pitchFamily="34" charset="0"/>
                <a:cs typeface="Arial" panose="020B0604020202020204" pitchFamily="34" charset="0"/>
              </a:rPr>
              <a:t>DVOCACY	</a:t>
            </a:r>
          </a:p>
          <a:p>
            <a:pPr marL="0" indent="0">
              <a:lnSpc>
                <a:spcPct val="100000"/>
              </a:lnSpc>
              <a:spcBef>
                <a:spcPts val="1200"/>
              </a:spcBef>
              <a:spcAft>
                <a:spcPts val="600"/>
              </a:spcAft>
              <a:buNone/>
            </a:pPr>
            <a:r>
              <a:rPr lang="en-US" sz="4400" b="1" dirty="0">
                <a:solidFill>
                  <a:schemeClr val="accent1">
                    <a:lumMod val="50000"/>
                  </a:schemeClr>
                </a:solidFill>
                <a:latin typeface="Arial" panose="020B0604020202020204" pitchFamily="34" charset="0"/>
                <a:cs typeface="Arial" panose="020B0604020202020204" pitchFamily="34" charset="0"/>
              </a:rPr>
              <a:t>R</a:t>
            </a:r>
            <a:r>
              <a:rPr lang="en-US" sz="4400" dirty="0">
                <a:solidFill>
                  <a:schemeClr val="accent1">
                    <a:lumMod val="50000"/>
                  </a:schemeClr>
                </a:solidFill>
                <a:latin typeface="Arial" panose="020B0604020202020204" pitchFamily="34" charset="0"/>
                <a:cs typeface="Arial" panose="020B0604020202020204" pitchFamily="34" charset="0"/>
              </a:rPr>
              <a:t>ESPECT		</a:t>
            </a:r>
          </a:p>
          <a:p>
            <a:pPr marL="0" indent="0">
              <a:lnSpc>
                <a:spcPct val="100000"/>
              </a:lnSpc>
              <a:spcBef>
                <a:spcPts val="1200"/>
              </a:spcBef>
              <a:spcAft>
                <a:spcPts val="600"/>
              </a:spcAft>
              <a:buNone/>
            </a:pPr>
            <a:r>
              <a:rPr lang="en-US" sz="4400" b="1" dirty="0">
                <a:solidFill>
                  <a:schemeClr val="accent1">
                    <a:lumMod val="50000"/>
                  </a:schemeClr>
                </a:solidFill>
                <a:latin typeface="Arial" panose="020B0604020202020204" pitchFamily="34" charset="0"/>
                <a:cs typeface="Arial" panose="020B0604020202020204" pitchFamily="34" charset="0"/>
              </a:rPr>
              <a:t>E</a:t>
            </a:r>
            <a:r>
              <a:rPr lang="en-US" sz="4400" dirty="0">
                <a:solidFill>
                  <a:schemeClr val="accent1">
                    <a:lumMod val="50000"/>
                  </a:schemeClr>
                </a:solidFill>
                <a:latin typeface="Arial" panose="020B0604020202020204" pitchFamily="34" charset="0"/>
                <a:cs typeface="Arial" panose="020B0604020202020204" pitchFamily="34" charset="0"/>
              </a:rPr>
              <a:t>XCELLENCE</a:t>
            </a:r>
          </a:p>
        </p:txBody>
      </p:sp>
      <p:sp>
        <p:nvSpPr>
          <p:cNvPr id="11" name="Content Placeholder 10">
            <a:extLst>
              <a:ext uri="{FF2B5EF4-FFF2-40B4-BE49-F238E27FC236}">
                <a16:creationId xmlns:a16="http://schemas.microsoft.com/office/drawing/2014/main" id="{019C7BFA-FFAC-489F-B2EE-0FE968164AD1}"/>
              </a:ext>
            </a:extLst>
          </p:cNvPr>
          <p:cNvSpPr>
            <a:spLocks noGrp="1"/>
          </p:cNvSpPr>
          <p:nvPr>
            <p:ph sz="half" idx="2"/>
          </p:nvPr>
        </p:nvSpPr>
        <p:spPr>
          <a:xfrm>
            <a:off x="4711148" y="2055813"/>
            <a:ext cx="6642652" cy="4351338"/>
          </a:xfrm>
        </p:spPr>
        <p:txBody>
          <a:bodyPr>
            <a:normAutofit fontScale="32500" lnSpcReduction="20000"/>
          </a:bodyPr>
          <a:lstStyle/>
          <a:p>
            <a:pPr>
              <a:spcBef>
                <a:spcPts val="3000"/>
              </a:spcBef>
            </a:pPr>
            <a:r>
              <a:rPr lang="en-US" sz="4900" b="1" dirty="0">
                <a:solidFill>
                  <a:schemeClr val="accent1">
                    <a:lumMod val="50000"/>
                  </a:schemeClr>
                </a:solidFill>
                <a:latin typeface="Arial" panose="020B0604020202020204" pitchFamily="34" charset="0"/>
                <a:cs typeface="Arial" panose="020B0604020202020204" pitchFamily="34" charset="0"/>
              </a:rPr>
              <a:t>Act with high moral principle. Adhere to the highest professional standards. Maintain the trust and confidence of all with whom I engage.</a:t>
            </a:r>
          </a:p>
          <a:p>
            <a:pPr>
              <a:spcBef>
                <a:spcPts val="3000"/>
              </a:spcBef>
            </a:pPr>
            <a:r>
              <a:rPr lang="en-US" sz="4900" b="1" dirty="0">
                <a:solidFill>
                  <a:schemeClr val="accent1">
                    <a:lumMod val="50000"/>
                  </a:schemeClr>
                </a:solidFill>
                <a:latin typeface="Arial" panose="020B0604020202020204" pitchFamily="34" charset="0"/>
                <a:cs typeface="Arial" panose="020B0604020202020204" pitchFamily="34" charset="0"/>
              </a:rPr>
              <a:t>Work diligently to serve Veterans and other beneficiaries. Be driven by an earnest belief in VA’s mission. Fulfill my individual responsibilities and organizational responsibilities.</a:t>
            </a:r>
          </a:p>
          <a:p>
            <a:pPr>
              <a:spcBef>
                <a:spcPts val="3000"/>
              </a:spcBef>
            </a:pPr>
            <a:r>
              <a:rPr lang="en-US" sz="4900" b="1" dirty="0">
                <a:solidFill>
                  <a:schemeClr val="accent1">
                    <a:lumMod val="50000"/>
                  </a:schemeClr>
                </a:solidFill>
                <a:latin typeface="Arial" panose="020B0604020202020204" pitchFamily="34" charset="0"/>
                <a:cs typeface="Arial" panose="020B0604020202020204" pitchFamily="34" charset="0"/>
              </a:rPr>
              <a:t>Be truly Veteran Centric by identifying, fully considering, and appropriately advancing the interests of Veterans and other beneficiaries.</a:t>
            </a:r>
          </a:p>
          <a:p>
            <a:pPr>
              <a:spcBef>
                <a:spcPts val="3000"/>
              </a:spcBef>
            </a:pPr>
            <a:r>
              <a:rPr lang="en-US" sz="4900" b="1" dirty="0">
                <a:solidFill>
                  <a:schemeClr val="accent1">
                    <a:lumMod val="50000"/>
                  </a:schemeClr>
                </a:solidFill>
                <a:latin typeface="Arial" panose="020B0604020202020204" pitchFamily="34" charset="0"/>
                <a:cs typeface="Arial" panose="020B0604020202020204" pitchFamily="34" charset="0"/>
              </a:rPr>
              <a:t>Treat all those I serve wand with whom I work with dignity and respect. Show respect to earn it. </a:t>
            </a:r>
          </a:p>
          <a:p>
            <a:pPr>
              <a:spcBef>
                <a:spcPts val="3000"/>
              </a:spcBef>
            </a:pPr>
            <a:r>
              <a:rPr lang="en-US" sz="4900" b="1" dirty="0">
                <a:solidFill>
                  <a:schemeClr val="accent1">
                    <a:lumMod val="50000"/>
                  </a:schemeClr>
                </a:solidFill>
                <a:latin typeface="Arial" panose="020B0604020202020204" pitchFamily="34" charset="0"/>
                <a:cs typeface="Arial" panose="020B0604020202020204" pitchFamily="34" charset="0"/>
              </a:rPr>
              <a:t>Strive for the highest quality and continuous improvement. Be thoughtful and decisive in leadership, accountable for my actions, willing to admit mistakes, and rigorous in correcting them.</a:t>
            </a:r>
          </a:p>
          <a:p>
            <a:endParaRPr lang="en-US" dirty="0"/>
          </a:p>
        </p:txBody>
      </p:sp>
      <p:sp>
        <p:nvSpPr>
          <p:cNvPr id="4" name="Slide Number Placeholder 3">
            <a:extLst>
              <a:ext uri="{FF2B5EF4-FFF2-40B4-BE49-F238E27FC236}">
                <a16:creationId xmlns:a16="http://schemas.microsoft.com/office/drawing/2014/main" id="{C29F065B-233F-4569-9C23-C9FC5DB997EA}"/>
              </a:ext>
            </a:extLst>
          </p:cNvPr>
          <p:cNvSpPr>
            <a:spLocks noGrp="1"/>
          </p:cNvSpPr>
          <p:nvPr>
            <p:ph type="sldNum" sz="quarter" idx="12"/>
          </p:nvPr>
        </p:nvSpPr>
        <p:spPr/>
        <p:txBody>
          <a:bodyPr/>
          <a:lstStyle/>
          <a:p>
            <a:fld id="{DC99F27A-1AA1-4B90-8AA8-BC4326EE4893}" type="slidenum">
              <a:rPr lang="en-US" smtClean="0"/>
              <a:t>3</a:t>
            </a:fld>
            <a:endParaRPr lang="en-US" dirty="0"/>
          </a:p>
        </p:txBody>
      </p:sp>
      <p:pic>
        <p:nvPicPr>
          <p:cNvPr id="12" name="Picture 11">
            <a:extLst>
              <a:ext uri="{FF2B5EF4-FFF2-40B4-BE49-F238E27FC236}">
                <a16:creationId xmlns:a16="http://schemas.microsoft.com/office/drawing/2014/main" id="{89B1EAA7-8F08-454A-B24E-98D08FF2436A}"/>
              </a:ext>
            </a:extLst>
          </p:cNvPr>
          <p:cNvPicPr>
            <a:picLocks noChangeAspect="1"/>
          </p:cNvPicPr>
          <p:nvPr/>
        </p:nvPicPr>
        <p:blipFill rotWithShape="1">
          <a:blip r:embed="rId2">
            <a:extLst>
              <a:ext uri="{28A0092B-C50C-407E-A947-70E740481C1C}">
                <a14:useLocalDpi xmlns:a14="http://schemas.microsoft.com/office/drawing/2010/main" val="0"/>
              </a:ext>
            </a:extLst>
          </a:blip>
          <a:srcRect l="12000" r="12660"/>
          <a:stretch/>
        </p:blipFill>
        <p:spPr>
          <a:xfrm>
            <a:off x="0" y="0"/>
            <a:ext cx="1913614" cy="1905000"/>
          </a:xfrm>
          <a:prstGeom prst="rect">
            <a:avLst/>
          </a:prstGeom>
        </p:spPr>
      </p:pic>
    </p:spTree>
    <p:extLst>
      <p:ext uri="{BB962C8B-B14F-4D97-AF65-F5344CB8AC3E}">
        <p14:creationId xmlns:p14="http://schemas.microsoft.com/office/powerpoint/2010/main" val="9382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FF53D-3902-4FC0-8336-B1D6AE9432C9}"/>
              </a:ext>
            </a:extLst>
          </p:cNvPr>
          <p:cNvSpPr>
            <a:spLocks noGrp="1"/>
          </p:cNvSpPr>
          <p:nvPr>
            <p:ph type="title"/>
          </p:nvPr>
        </p:nvSpPr>
        <p:spPr>
          <a:xfrm>
            <a:off x="1913614" y="365125"/>
            <a:ext cx="9440186" cy="1325563"/>
          </a:xfrm>
        </p:spPr>
        <p:txBody>
          <a:bodyPr/>
          <a:lstStyle/>
          <a:p>
            <a:pPr algn="ctr"/>
            <a:r>
              <a:rPr lang="en-US" sz="4000" dirty="0">
                <a:solidFill>
                  <a:schemeClr val="accent1">
                    <a:lumMod val="50000"/>
                  </a:schemeClr>
                </a:solidFill>
                <a:latin typeface="Arial" panose="020B0604020202020204" pitchFamily="34" charset="0"/>
                <a:cs typeface="Arial" panose="020B0604020202020204" pitchFamily="34" charset="0"/>
              </a:rPr>
              <a:t>Financial Status Report VA Form 5655</a:t>
            </a:r>
            <a:br>
              <a:rPr lang="en-US" dirty="0">
                <a:solidFill>
                  <a:schemeClr val="accent1">
                    <a:lumMod val="50000"/>
                  </a:schemeClr>
                </a:solidFill>
                <a:latin typeface="Arial" panose="020B0604020202020204" pitchFamily="34" charset="0"/>
                <a:cs typeface="Arial" panose="020B0604020202020204" pitchFamily="34" charset="0"/>
              </a:rPr>
            </a:br>
            <a:r>
              <a:rPr lang="en-US" sz="4000" dirty="0">
                <a:solidFill>
                  <a:schemeClr val="accent1">
                    <a:lumMod val="50000"/>
                  </a:schemeClr>
                </a:solidFill>
                <a:latin typeface="Arial" panose="020B0604020202020204" pitchFamily="34" charset="0"/>
                <a:cs typeface="Arial" panose="020B0604020202020204" pitchFamily="34" charset="0"/>
              </a:rPr>
              <a:t>Privacy Act Information</a:t>
            </a:r>
          </a:p>
        </p:txBody>
      </p:sp>
      <p:sp>
        <p:nvSpPr>
          <p:cNvPr id="3" name="Content Placeholder 2">
            <a:extLst>
              <a:ext uri="{FF2B5EF4-FFF2-40B4-BE49-F238E27FC236}">
                <a16:creationId xmlns:a16="http://schemas.microsoft.com/office/drawing/2014/main" id="{F623B08F-ED94-4DC6-86C4-5028F1D6D607}"/>
              </a:ext>
            </a:extLst>
          </p:cNvPr>
          <p:cNvSpPr>
            <a:spLocks noGrp="1"/>
          </p:cNvSpPr>
          <p:nvPr>
            <p:ph idx="1"/>
          </p:nvPr>
        </p:nvSpPr>
        <p:spPr/>
        <p:txBody>
          <a:bodyPr>
            <a:normAutofit fontScale="77500" lnSpcReduction="20000"/>
          </a:bodyPr>
          <a:lstStyle/>
          <a:p>
            <a:endParaRPr lang="en-US" dirty="0"/>
          </a:p>
          <a:p>
            <a:r>
              <a:rPr lang="en-US" b="1" dirty="0">
                <a:solidFill>
                  <a:schemeClr val="accent1">
                    <a:lumMod val="50000"/>
                  </a:schemeClr>
                </a:solidFill>
                <a:latin typeface="Arial" panose="020B0604020202020204" pitchFamily="34" charset="0"/>
                <a:cs typeface="Arial" panose="020B0604020202020204" pitchFamily="34" charset="0"/>
              </a:rPr>
              <a:t>PRIVACY ACT INFORMATION: </a:t>
            </a:r>
            <a:r>
              <a:rPr lang="en-US" dirty="0">
                <a:solidFill>
                  <a:schemeClr val="accent1">
                    <a:lumMod val="50000"/>
                  </a:schemeClr>
                </a:solidFill>
                <a:highlight>
                  <a:srgbClr val="FFFF00"/>
                </a:highlight>
                <a:latin typeface="Arial" panose="020B0604020202020204" pitchFamily="34" charset="0"/>
                <a:cs typeface="Arial" panose="020B0604020202020204" pitchFamily="34" charset="0"/>
              </a:rPr>
              <a:t>The information you furnish on this form is almost always used to determine if you are eligible for waiver of a debt, for the acceptance of a compromise offer or for a payment plan. Disclosure is voluntary. However, if the information is not furnished, your eligibility for waiver, compromise or a payment plan may be affected. </a:t>
            </a:r>
            <a:r>
              <a:rPr lang="en-US" dirty="0">
                <a:solidFill>
                  <a:schemeClr val="accent1">
                    <a:lumMod val="50000"/>
                  </a:schemeClr>
                </a:solidFill>
                <a:latin typeface="Arial" panose="020B0604020202020204" pitchFamily="34" charset="0"/>
                <a:cs typeface="Arial" panose="020B0604020202020204" pitchFamily="34" charset="0"/>
              </a:rPr>
              <a:t>The responses you submit are confidential and protected from unauthorized disclosure by 38 U.S.C. 5701. The information may be disclosed outside the Department of Veterans Affairs (VA) only when authorized by the Privacy Act of 1974, as amended. The routine uses for which VA may disclose the information can be found in VA systems of records, including 58VA21/22, Compensation, Pension, Education and Rehabilitation Records-VA, and 88VA244, Accounts Receivable Records-VA. VA systems of records and alterations to the systems are published in the Federal Register. Any information provided by you, including your Social Security Number, may be used in computer matching programs conducted in connection with any proceeding for the collection of an amount owed by virtue of your participation in any benefit program administered by VA.</a:t>
            </a:r>
          </a:p>
        </p:txBody>
      </p:sp>
      <p:sp>
        <p:nvSpPr>
          <p:cNvPr id="4" name="Slide Number Placeholder 3">
            <a:extLst>
              <a:ext uri="{FF2B5EF4-FFF2-40B4-BE49-F238E27FC236}">
                <a16:creationId xmlns:a16="http://schemas.microsoft.com/office/drawing/2014/main" id="{FBE11190-C871-4F7F-81FA-8BEE9EE679D8}"/>
              </a:ext>
            </a:extLst>
          </p:cNvPr>
          <p:cNvSpPr>
            <a:spLocks noGrp="1"/>
          </p:cNvSpPr>
          <p:nvPr>
            <p:ph type="sldNum" sz="quarter" idx="12"/>
          </p:nvPr>
        </p:nvSpPr>
        <p:spPr/>
        <p:txBody>
          <a:bodyPr/>
          <a:lstStyle/>
          <a:p>
            <a:fld id="{DC99F27A-1AA1-4B90-8AA8-BC4326EE4893}" type="slidenum">
              <a:rPr lang="en-US" smtClean="0"/>
              <a:t>4</a:t>
            </a:fld>
            <a:endParaRPr lang="en-US" dirty="0"/>
          </a:p>
        </p:txBody>
      </p:sp>
      <p:pic>
        <p:nvPicPr>
          <p:cNvPr id="5" name="Picture 4">
            <a:extLst>
              <a:ext uri="{FF2B5EF4-FFF2-40B4-BE49-F238E27FC236}">
                <a16:creationId xmlns:a16="http://schemas.microsoft.com/office/drawing/2014/main" id="{729FB341-16AA-4CC7-B18E-C95BCC0D5C64}"/>
              </a:ext>
            </a:extLst>
          </p:cNvPr>
          <p:cNvPicPr>
            <a:picLocks noChangeAspect="1"/>
          </p:cNvPicPr>
          <p:nvPr/>
        </p:nvPicPr>
        <p:blipFill rotWithShape="1">
          <a:blip r:embed="rId2">
            <a:extLst>
              <a:ext uri="{28A0092B-C50C-407E-A947-70E740481C1C}">
                <a14:useLocalDpi xmlns:a14="http://schemas.microsoft.com/office/drawing/2010/main" val="0"/>
              </a:ext>
            </a:extLst>
          </a:blip>
          <a:srcRect l="12000" r="12660"/>
          <a:stretch/>
        </p:blipFill>
        <p:spPr>
          <a:xfrm>
            <a:off x="0" y="0"/>
            <a:ext cx="1913614" cy="1905000"/>
          </a:xfrm>
          <a:prstGeom prst="rect">
            <a:avLst/>
          </a:prstGeom>
        </p:spPr>
      </p:pic>
    </p:spTree>
    <p:extLst>
      <p:ext uri="{BB962C8B-B14F-4D97-AF65-F5344CB8AC3E}">
        <p14:creationId xmlns:p14="http://schemas.microsoft.com/office/powerpoint/2010/main" val="1158222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89E728-9469-4F7E-8C0F-3F0C9CB3F2B7}"/>
              </a:ext>
            </a:extLst>
          </p:cNvPr>
          <p:cNvSpPr>
            <a:spLocks noGrp="1"/>
          </p:cNvSpPr>
          <p:nvPr>
            <p:ph type="title"/>
          </p:nvPr>
        </p:nvSpPr>
        <p:spPr>
          <a:xfrm>
            <a:off x="1943564" y="90964"/>
            <a:ext cx="9440186" cy="1325563"/>
          </a:xfrm>
        </p:spPr>
        <p:txBody>
          <a:bodyPr>
            <a:normAutofit/>
          </a:bodyPr>
          <a:lstStyle/>
          <a:p>
            <a:pPr algn="ctr"/>
            <a:r>
              <a:rPr lang="en-US" sz="3600" dirty="0">
                <a:solidFill>
                  <a:schemeClr val="accent1">
                    <a:lumMod val="50000"/>
                  </a:schemeClr>
                </a:solidFill>
                <a:latin typeface="Arial" panose="020B0604020202020204" pitchFamily="34" charset="0"/>
                <a:cs typeface="Arial" panose="020B0604020202020204" pitchFamily="34" charset="0"/>
              </a:rPr>
              <a:t>Financial Status Report (FSR VA Form 5655)</a:t>
            </a:r>
          </a:p>
        </p:txBody>
      </p:sp>
      <p:sp>
        <p:nvSpPr>
          <p:cNvPr id="6" name="Content Placeholder 5">
            <a:extLst>
              <a:ext uri="{FF2B5EF4-FFF2-40B4-BE49-F238E27FC236}">
                <a16:creationId xmlns:a16="http://schemas.microsoft.com/office/drawing/2014/main" id="{748782AE-0CA1-413D-8F18-71183F9F03A1}"/>
              </a:ext>
            </a:extLst>
          </p:cNvPr>
          <p:cNvSpPr>
            <a:spLocks noGrp="1"/>
          </p:cNvSpPr>
          <p:nvPr>
            <p:ph sz="half" idx="1"/>
          </p:nvPr>
        </p:nvSpPr>
        <p:spPr>
          <a:xfrm>
            <a:off x="146304" y="3584864"/>
            <a:ext cx="11430000" cy="2962240"/>
          </a:xfrm>
        </p:spPr>
        <p:txBody>
          <a:bodyPr>
            <a:normAutofit/>
          </a:bodyPr>
          <a:lstStyle/>
          <a:p>
            <a:pPr marL="228600" lvl="1"/>
            <a:r>
              <a:rPr lang="en-US" sz="2000" dirty="0">
                <a:solidFill>
                  <a:schemeClr val="accent1">
                    <a:lumMod val="50000"/>
                  </a:schemeClr>
                </a:solidFill>
                <a:latin typeface="Arial" panose="020B0604020202020204" pitchFamily="34" charset="0"/>
                <a:cs typeface="Arial" panose="020B0604020202020204" pitchFamily="34" charset="0"/>
              </a:rPr>
              <a:t>Confirm VA file and SSN number.  The number is printed in the upper right-hand corner of most letters from Debt Management Center.  In most cases, this may be a social security number.</a:t>
            </a:r>
          </a:p>
          <a:p>
            <a:endParaRPr lang="en-US" sz="2000" dirty="0">
              <a:solidFill>
                <a:schemeClr val="accent1">
                  <a:lumMod val="50000"/>
                </a:schemeClr>
              </a:solidFill>
              <a:latin typeface="Arial" panose="020B0604020202020204" pitchFamily="34" charset="0"/>
              <a:cs typeface="Arial" panose="020B0604020202020204" pitchFamily="34" charset="0"/>
            </a:endParaRPr>
          </a:p>
          <a:p>
            <a:r>
              <a:rPr lang="en-US" sz="2000" dirty="0">
                <a:solidFill>
                  <a:schemeClr val="accent1">
                    <a:lumMod val="50000"/>
                  </a:schemeClr>
                </a:solidFill>
                <a:latin typeface="Arial" panose="020B0604020202020204" pitchFamily="34" charset="0"/>
                <a:cs typeface="Arial" panose="020B0604020202020204" pitchFamily="34" charset="0"/>
              </a:rPr>
              <a:t>Why is this from being completed?  Check Block 3, see what is being specified or requested?</a:t>
            </a:r>
            <a:br>
              <a:rPr lang="en-US" sz="2000" dirty="0">
                <a:solidFill>
                  <a:schemeClr val="accent1">
                    <a:lumMod val="50000"/>
                  </a:schemeClr>
                </a:solidFill>
                <a:latin typeface="Arial" panose="020B0604020202020204" pitchFamily="34" charset="0"/>
                <a:cs typeface="Arial" panose="020B0604020202020204" pitchFamily="34" charset="0"/>
              </a:rPr>
            </a:br>
            <a:endParaRPr lang="en-US" sz="2000" dirty="0">
              <a:solidFill>
                <a:schemeClr val="accent1">
                  <a:lumMod val="50000"/>
                </a:schemeClr>
              </a:solidFill>
              <a:latin typeface="Arial" panose="020B0604020202020204" pitchFamily="34" charset="0"/>
              <a:cs typeface="Arial" panose="020B0604020202020204" pitchFamily="34" charset="0"/>
            </a:endParaRPr>
          </a:p>
          <a:p>
            <a:pPr lvl="1"/>
            <a:r>
              <a:rPr lang="en-US" sz="2000" dirty="0">
                <a:solidFill>
                  <a:schemeClr val="accent1">
                    <a:lumMod val="50000"/>
                  </a:schemeClr>
                </a:solidFill>
                <a:latin typeface="Arial" panose="020B0604020202020204" pitchFamily="34" charset="0"/>
                <a:cs typeface="Arial" panose="020B0604020202020204" pitchFamily="34" charset="0"/>
              </a:rPr>
              <a:t>Make sure that what is being requested is processed in the order of precedence whether is  a Dispute, Compromise, Waiver, Payment Plan or Other</a:t>
            </a:r>
            <a:endParaRPr lang="en-US" sz="2000" dirty="0">
              <a:solidFill>
                <a:schemeClr val="accent1">
                  <a:lumMod val="50000"/>
                </a:schemeClr>
              </a:solidFill>
            </a:endParaRPr>
          </a:p>
        </p:txBody>
      </p:sp>
      <p:sp>
        <p:nvSpPr>
          <p:cNvPr id="4" name="Slide Number Placeholder 3">
            <a:extLst>
              <a:ext uri="{FF2B5EF4-FFF2-40B4-BE49-F238E27FC236}">
                <a16:creationId xmlns:a16="http://schemas.microsoft.com/office/drawing/2014/main" id="{1F2EFEE6-45F1-458E-9669-AAC5D8A6B110}"/>
              </a:ext>
            </a:extLst>
          </p:cNvPr>
          <p:cNvSpPr>
            <a:spLocks noGrp="1"/>
          </p:cNvSpPr>
          <p:nvPr>
            <p:ph type="sldNum" sz="quarter" idx="12"/>
          </p:nvPr>
        </p:nvSpPr>
        <p:spPr/>
        <p:txBody>
          <a:bodyPr/>
          <a:lstStyle/>
          <a:p>
            <a:fld id="{DC99F27A-1AA1-4B90-8AA8-BC4326EE4893}" type="slidenum">
              <a:rPr lang="en-US" smtClean="0"/>
              <a:t>5</a:t>
            </a:fld>
            <a:endParaRPr lang="en-US" dirty="0"/>
          </a:p>
        </p:txBody>
      </p:sp>
      <p:pic>
        <p:nvPicPr>
          <p:cNvPr id="12" name="Picture 11">
            <a:extLst>
              <a:ext uri="{FF2B5EF4-FFF2-40B4-BE49-F238E27FC236}">
                <a16:creationId xmlns:a16="http://schemas.microsoft.com/office/drawing/2014/main" id="{B396A7E7-7A5E-4706-86FA-AAE87EB9DE1A}"/>
              </a:ext>
            </a:extLst>
          </p:cNvPr>
          <p:cNvPicPr>
            <a:picLocks noChangeAspect="1"/>
          </p:cNvPicPr>
          <p:nvPr/>
        </p:nvPicPr>
        <p:blipFill rotWithShape="1">
          <a:blip r:embed="rId2">
            <a:extLst>
              <a:ext uri="{28A0092B-C50C-407E-A947-70E740481C1C}">
                <a14:useLocalDpi xmlns:a14="http://schemas.microsoft.com/office/drawing/2010/main" val="0"/>
              </a:ext>
            </a:extLst>
          </a:blip>
          <a:srcRect l="12000" r="12660"/>
          <a:stretch/>
        </p:blipFill>
        <p:spPr>
          <a:xfrm>
            <a:off x="0" y="0"/>
            <a:ext cx="1913614" cy="1905000"/>
          </a:xfrm>
          <a:prstGeom prst="rect">
            <a:avLst/>
          </a:prstGeom>
        </p:spPr>
      </p:pic>
      <p:pic>
        <p:nvPicPr>
          <p:cNvPr id="7" name="Picture 6">
            <a:extLst>
              <a:ext uri="{FF2B5EF4-FFF2-40B4-BE49-F238E27FC236}">
                <a16:creationId xmlns:a16="http://schemas.microsoft.com/office/drawing/2014/main" id="{DCD307F3-090E-4897-8EAE-12134B5BFB34}"/>
              </a:ext>
            </a:extLst>
          </p:cNvPr>
          <p:cNvPicPr>
            <a:picLocks noChangeAspect="1"/>
          </p:cNvPicPr>
          <p:nvPr/>
        </p:nvPicPr>
        <p:blipFill>
          <a:blip r:embed="rId3"/>
          <a:stretch>
            <a:fillRect/>
          </a:stretch>
        </p:blipFill>
        <p:spPr>
          <a:xfrm>
            <a:off x="1913614" y="1046844"/>
            <a:ext cx="10061978" cy="2097819"/>
          </a:xfrm>
          <a:prstGeom prst="rect">
            <a:avLst/>
          </a:prstGeom>
        </p:spPr>
      </p:pic>
    </p:spTree>
    <p:extLst>
      <p:ext uri="{BB962C8B-B14F-4D97-AF65-F5344CB8AC3E}">
        <p14:creationId xmlns:p14="http://schemas.microsoft.com/office/powerpoint/2010/main" val="591906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D40F39-D2D9-4C72-8E31-06BDAA6FCCEA}"/>
              </a:ext>
            </a:extLst>
          </p:cNvPr>
          <p:cNvSpPr>
            <a:spLocks noGrp="1"/>
          </p:cNvSpPr>
          <p:nvPr>
            <p:ph type="title"/>
          </p:nvPr>
        </p:nvSpPr>
        <p:spPr>
          <a:xfrm>
            <a:off x="1806007" y="365125"/>
            <a:ext cx="10316816" cy="1325563"/>
          </a:xfrm>
        </p:spPr>
        <p:txBody>
          <a:bodyPr>
            <a:normAutofit fontScale="90000"/>
          </a:bodyPr>
          <a:lstStyle/>
          <a:p>
            <a:pPr algn="ctr"/>
            <a:r>
              <a:rPr lang="en-US" dirty="0">
                <a:solidFill>
                  <a:schemeClr val="accent1">
                    <a:lumMod val="50000"/>
                  </a:schemeClr>
                </a:solidFill>
                <a:latin typeface="Arial" panose="020B0604020202020204" pitchFamily="34" charset="0"/>
                <a:cs typeface="Arial" panose="020B0604020202020204" pitchFamily="34" charset="0"/>
              </a:rPr>
              <a:t>Financial Status Report (FSR VA Form 5655)</a:t>
            </a:r>
            <a:br>
              <a:rPr lang="en-US" dirty="0">
                <a:solidFill>
                  <a:schemeClr val="accent1">
                    <a:lumMod val="50000"/>
                  </a:schemeClr>
                </a:solidFill>
                <a:latin typeface="Arial" panose="020B0604020202020204" pitchFamily="34" charset="0"/>
                <a:cs typeface="Arial" panose="020B0604020202020204" pitchFamily="34" charset="0"/>
              </a:rPr>
            </a:br>
            <a:r>
              <a:rPr lang="en-US" dirty="0">
                <a:solidFill>
                  <a:schemeClr val="accent1">
                    <a:lumMod val="50000"/>
                  </a:schemeClr>
                </a:solidFill>
                <a:latin typeface="Arial" panose="020B0604020202020204" pitchFamily="34" charset="0"/>
                <a:cs typeface="Arial" panose="020B0604020202020204" pitchFamily="34" charset="0"/>
              </a:rPr>
              <a:t> </a:t>
            </a:r>
            <a:r>
              <a:rPr lang="en-US" sz="4000" dirty="0">
                <a:solidFill>
                  <a:schemeClr val="accent1">
                    <a:lumMod val="50000"/>
                  </a:schemeClr>
                </a:solidFill>
                <a:latin typeface="Arial" panose="020B0604020202020204" pitchFamily="34" charset="0"/>
                <a:cs typeface="Arial" panose="020B0604020202020204" pitchFamily="34" charset="0"/>
              </a:rPr>
              <a:t>Section 1 – Personal Data</a:t>
            </a:r>
          </a:p>
        </p:txBody>
      </p:sp>
      <p:sp>
        <p:nvSpPr>
          <p:cNvPr id="6" name="Content Placeholder 5">
            <a:extLst>
              <a:ext uri="{FF2B5EF4-FFF2-40B4-BE49-F238E27FC236}">
                <a16:creationId xmlns:a16="http://schemas.microsoft.com/office/drawing/2014/main" id="{03CC8C9C-D03E-4CE8-9220-B9C705FCFF87}"/>
              </a:ext>
            </a:extLst>
          </p:cNvPr>
          <p:cNvSpPr>
            <a:spLocks noGrp="1"/>
          </p:cNvSpPr>
          <p:nvPr>
            <p:ph sz="half" idx="1"/>
          </p:nvPr>
        </p:nvSpPr>
        <p:spPr>
          <a:xfrm>
            <a:off x="417576" y="4736592"/>
            <a:ext cx="11079880" cy="1802320"/>
          </a:xfrm>
        </p:spPr>
        <p:txBody>
          <a:bodyPr>
            <a:normAutofit fontScale="92500"/>
          </a:bodyPr>
          <a:lstStyle/>
          <a:p>
            <a:pPr marL="0" indent="0">
              <a:buNone/>
            </a:pPr>
            <a:r>
              <a:rPr lang="en-US" sz="1800" dirty="0">
                <a:solidFill>
                  <a:schemeClr val="accent1">
                    <a:lumMod val="50000"/>
                  </a:schemeClr>
                </a:solidFill>
                <a:latin typeface="Arial" panose="020B0604020202020204" pitchFamily="34" charset="0"/>
                <a:cs typeface="Arial" panose="020B0604020202020204" pitchFamily="34" charset="0"/>
              </a:rPr>
              <a:t>   4.  Whose name goes in Section I – Personal Data, Block 4?</a:t>
            </a:r>
          </a:p>
          <a:p>
            <a:pPr marL="0" indent="0">
              <a:buNone/>
            </a:pPr>
            <a:r>
              <a:rPr lang="en-US" sz="1800" dirty="0">
                <a:solidFill>
                  <a:schemeClr val="accent1">
                    <a:lumMod val="50000"/>
                  </a:schemeClr>
                </a:solidFill>
                <a:latin typeface="Arial" panose="020B0604020202020204" pitchFamily="34" charset="0"/>
                <a:cs typeface="Arial" panose="020B0604020202020204" pitchFamily="34" charset="0"/>
              </a:rPr>
              <a:t>         - The debtor’s name should be placed in Block 4 even if debtor is not the veteran.</a:t>
            </a:r>
          </a:p>
          <a:p>
            <a:pPr marL="0" indent="0">
              <a:buNone/>
            </a:pPr>
            <a:r>
              <a:rPr lang="en-US" sz="1800" dirty="0">
                <a:solidFill>
                  <a:schemeClr val="accent1">
                    <a:lumMod val="50000"/>
                  </a:schemeClr>
                </a:solidFill>
                <a:latin typeface="Arial" panose="020B0604020202020204" pitchFamily="34" charset="0"/>
                <a:cs typeface="Arial" panose="020B0604020202020204" pitchFamily="34" charset="0"/>
              </a:rPr>
              <a:t>   5a.  This has nothing to do with their spouse. Do I need to include his/her income?</a:t>
            </a:r>
          </a:p>
          <a:p>
            <a:pPr marL="0" indent="0">
              <a:buNone/>
            </a:pPr>
            <a:r>
              <a:rPr lang="en-US" sz="1800" dirty="0">
                <a:solidFill>
                  <a:schemeClr val="accent1">
                    <a:lumMod val="50000"/>
                  </a:schemeClr>
                </a:solidFill>
                <a:latin typeface="Arial" panose="020B0604020202020204" pitchFamily="34" charset="0"/>
                <a:cs typeface="Arial" panose="020B0604020202020204" pitchFamily="34" charset="0"/>
              </a:rPr>
              <a:t>         - Yes.  Spouse must be listed to consider total household income and determine their ability to pay and the </a:t>
            </a:r>
          </a:p>
          <a:p>
            <a:pPr marL="0" indent="0">
              <a:buNone/>
            </a:pPr>
            <a:r>
              <a:rPr lang="en-US" sz="1800" dirty="0">
                <a:solidFill>
                  <a:schemeClr val="accent1">
                    <a:lumMod val="50000"/>
                  </a:schemeClr>
                </a:solidFill>
                <a:latin typeface="Arial" panose="020B0604020202020204" pitchFamily="34" charset="0"/>
                <a:cs typeface="Arial" panose="020B0604020202020204" pitchFamily="34" charset="0"/>
              </a:rPr>
              <a:t>            amount they can afford to pay monthly. </a:t>
            </a:r>
          </a:p>
          <a:p>
            <a:endParaRPr lang="en-US" dirty="0"/>
          </a:p>
        </p:txBody>
      </p:sp>
      <p:pic>
        <p:nvPicPr>
          <p:cNvPr id="9" name="Content Placeholder 8">
            <a:extLst>
              <a:ext uri="{FF2B5EF4-FFF2-40B4-BE49-F238E27FC236}">
                <a16:creationId xmlns:a16="http://schemas.microsoft.com/office/drawing/2014/main" id="{B040C3A2-E963-4E0F-B3FC-1EA5DA9F157A}"/>
              </a:ext>
            </a:extLst>
          </p:cNvPr>
          <p:cNvPicPr>
            <a:picLocks noGrp="1" noChangeAspect="1"/>
          </p:cNvPicPr>
          <p:nvPr>
            <p:ph sz="half" idx="2"/>
          </p:nvPr>
        </p:nvPicPr>
        <p:blipFill>
          <a:blip r:embed="rId2"/>
          <a:stretch>
            <a:fillRect/>
          </a:stretch>
        </p:blipFill>
        <p:spPr>
          <a:xfrm>
            <a:off x="417576" y="1690688"/>
            <a:ext cx="11597640" cy="2515552"/>
          </a:xfrm>
          <a:prstGeom prst="rect">
            <a:avLst/>
          </a:prstGeom>
        </p:spPr>
      </p:pic>
      <p:sp>
        <p:nvSpPr>
          <p:cNvPr id="4" name="Slide Number Placeholder 3">
            <a:extLst>
              <a:ext uri="{FF2B5EF4-FFF2-40B4-BE49-F238E27FC236}">
                <a16:creationId xmlns:a16="http://schemas.microsoft.com/office/drawing/2014/main" id="{43D02732-F5BF-42D9-83BD-B4896D8B9D41}"/>
              </a:ext>
            </a:extLst>
          </p:cNvPr>
          <p:cNvSpPr>
            <a:spLocks noGrp="1"/>
          </p:cNvSpPr>
          <p:nvPr>
            <p:ph type="sldNum" sz="quarter" idx="12"/>
          </p:nvPr>
        </p:nvSpPr>
        <p:spPr/>
        <p:txBody>
          <a:bodyPr/>
          <a:lstStyle/>
          <a:p>
            <a:fld id="{DC99F27A-1AA1-4B90-8AA8-BC4326EE4893}" type="slidenum">
              <a:rPr lang="en-US" smtClean="0"/>
              <a:t>6</a:t>
            </a:fld>
            <a:endParaRPr lang="en-US" dirty="0"/>
          </a:p>
        </p:txBody>
      </p:sp>
      <p:pic>
        <p:nvPicPr>
          <p:cNvPr id="11" name="Picture 10">
            <a:extLst>
              <a:ext uri="{FF2B5EF4-FFF2-40B4-BE49-F238E27FC236}">
                <a16:creationId xmlns:a16="http://schemas.microsoft.com/office/drawing/2014/main" id="{909ED105-81CF-425D-94B5-84769F9A37D5}"/>
              </a:ext>
            </a:extLst>
          </p:cNvPr>
          <p:cNvPicPr>
            <a:picLocks noChangeAspect="1"/>
          </p:cNvPicPr>
          <p:nvPr/>
        </p:nvPicPr>
        <p:blipFill rotWithShape="1">
          <a:blip r:embed="rId3">
            <a:extLst>
              <a:ext uri="{28A0092B-C50C-407E-A947-70E740481C1C}">
                <a14:useLocalDpi xmlns:a14="http://schemas.microsoft.com/office/drawing/2010/main" val="0"/>
              </a:ext>
            </a:extLst>
          </a:blip>
          <a:srcRect l="12000" r="12660"/>
          <a:stretch/>
        </p:blipFill>
        <p:spPr>
          <a:xfrm>
            <a:off x="0" y="0"/>
            <a:ext cx="1913614" cy="1905000"/>
          </a:xfrm>
          <a:prstGeom prst="rect">
            <a:avLst/>
          </a:prstGeom>
        </p:spPr>
      </p:pic>
    </p:spTree>
    <p:extLst>
      <p:ext uri="{BB962C8B-B14F-4D97-AF65-F5344CB8AC3E}">
        <p14:creationId xmlns:p14="http://schemas.microsoft.com/office/powerpoint/2010/main" val="3915639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8D9664-35A3-4B1F-A737-2761E8DC46E8}"/>
              </a:ext>
            </a:extLst>
          </p:cNvPr>
          <p:cNvSpPr>
            <a:spLocks noGrp="1"/>
          </p:cNvSpPr>
          <p:nvPr>
            <p:ph type="title"/>
          </p:nvPr>
        </p:nvSpPr>
        <p:spPr>
          <a:xfrm>
            <a:off x="1861930" y="289718"/>
            <a:ext cx="10330070" cy="1325563"/>
          </a:xfrm>
        </p:spPr>
        <p:txBody>
          <a:bodyPr>
            <a:normAutofit fontScale="90000"/>
          </a:bodyPr>
          <a:lstStyle/>
          <a:p>
            <a:pPr algn="ctr"/>
            <a:r>
              <a:rPr lang="en-US" dirty="0">
                <a:solidFill>
                  <a:schemeClr val="accent1">
                    <a:lumMod val="50000"/>
                  </a:schemeClr>
                </a:solidFill>
                <a:latin typeface="Arial" panose="020B0604020202020204" pitchFamily="34" charset="0"/>
                <a:cs typeface="Arial" panose="020B0604020202020204" pitchFamily="34" charset="0"/>
              </a:rPr>
              <a:t>Financial Status Report (FSR VA Form 5655) </a:t>
            </a:r>
            <a:r>
              <a:rPr lang="en-US" sz="3600" dirty="0">
                <a:solidFill>
                  <a:schemeClr val="accent1">
                    <a:lumMod val="50000"/>
                  </a:schemeClr>
                </a:solidFill>
                <a:latin typeface="Arial" panose="020B0604020202020204" pitchFamily="34" charset="0"/>
                <a:cs typeface="Arial" panose="020B0604020202020204" pitchFamily="34" charset="0"/>
              </a:rPr>
              <a:t>Sections I &amp; 2 – Employment, Income &amp; Expenses</a:t>
            </a:r>
          </a:p>
        </p:txBody>
      </p:sp>
      <p:sp>
        <p:nvSpPr>
          <p:cNvPr id="6" name="Content Placeholder 5">
            <a:extLst>
              <a:ext uri="{FF2B5EF4-FFF2-40B4-BE49-F238E27FC236}">
                <a16:creationId xmlns:a16="http://schemas.microsoft.com/office/drawing/2014/main" id="{093FFF32-767C-41AF-924F-47F33EF5354A}"/>
              </a:ext>
            </a:extLst>
          </p:cNvPr>
          <p:cNvSpPr>
            <a:spLocks noGrp="1"/>
          </p:cNvSpPr>
          <p:nvPr>
            <p:ph sz="half" idx="1"/>
          </p:nvPr>
        </p:nvSpPr>
        <p:spPr>
          <a:xfrm>
            <a:off x="219456" y="1904999"/>
            <a:ext cx="6473952" cy="4816476"/>
          </a:xfrm>
        </p:spPr>
        <p:txBody>
          <a:bodyPr>
            <a:normAutofit fontScale="92500" lnSpcReduction="10000"/>
          </a:bodyPr>
          <a:lstStyle/>
          <a:p>
            <a:pPr marL="0" indent="0">
              <a:buNone/>
            </a:pPr>
            <a:r>
              <a:rPr lang="en-US" sz="1400" dirty="0">
                <a:solidFill>
                  <a:schemeClr val="accent1">
                    <a:lumMod val="50000"/>
                  </a:schemeClr>
                </a:solidFill>
                <a:latin typeface="Arial" panose="020B0604020202020204" pitchFamily="34" charset="0"/>
                <a:cs typeface="Arial" panose="020B0604020202020204" pitchFamily="34" charset="0"/>
              </a:rPr>
              <a:t>5b.  If spouse is listed do I need to include his/her income?</a:t>
            </a:r>
          </a:p>
          <a:p>
            <a:pPr marL="0" indent="0">
              <a:buNone/>
            </a:pPr>
            <a:r>
              <a:rPr lang="en-US" sz="1400" dirty="0">
                <a:solidFill>
                  <a:schemeClr val="accent1">
                    <a:lumMod val="50000"/>
                  </a:schemeClr>
                </a:solidFill>
                <a:latin typeface="Arial" panose="020B0604020202020204" pitchFamily="34" charset="0"/>
                <a:cs typeface="Arial" panose="020B0604020202020204" pitchFamily="34" charset="0"/>
              </a:rPr>
              <a:t>      - Yes.  We must consider total household income to determine their ability to       </a:t>
            </a:r>
          </a:p>
          <a:p>
            <a:pPr marL="0" indent="0">
              <a:buNone/>
            </a:pPr>
            <a:r>
              <a:rPr lang="en-US" sz="1400" dirty="0">
                <a:solidFill>
                  <a:schemeClr val="accent1">
                    <a:lumMod val="50000"/>
                  </a:schemeClr>
                </a:solidFill>
                <a:latin typeface="Arial" panose="020B0604020202020204" pitchFamily="34" charset="0"/>
                <a:cs typeface="Arial" panose="020B0604020202020204" pitchFamily="34" charset="0"/>
              </a:rPr>
              <a:t>         pay and the amount they can afford to pay monthly. </a:t>
            </a:r>
          </a:p>
          <a:p>
            <a:pPr marL="0" indent="0">
              <a:buNone/>
            </a:pPr>
            <a:r>
              <a:rPr lang="en-US" sz="1400" dirty="0">
                <a:solidFill>
                  <a:schemeClr val="accent1">
                    <a:lumMod val="50000"/>
                  </a:schemeClr>
                </a:solidFill>
                <a:latin typeface="Arial" panose="020B0604020202020204" pitchFamily="34" charset="0"/>
                <a:cs typeface="Arial" panose="020B0604020202020204" pitchFamily="34" charset="0"/>
              </a:rPr>
              <a:t>6.  Do they need to send proof of income and send copies of their expenses? </a:t>
            </a:r>
          </a:p>
          <a:p>
            <a:pPr marL="0" indent="0">
              <a:buNone/>
            </a:pPr>
            <a:r>
              <a:rPr lang="en-US" sz="1400" dirty="0">
                <a:solidFill>
                  <a:schemeClr val="accent1">
                    <a:lumMod val="50000"/>
                  </a:schemeClr>
                </a:solidFill>
                <a:latin typeface="Arial" panose="020B0604020202020204" pitchFamily="34" charset="0"/>
                <a:cs typeface="Arial" panose="020B0604020202020204" pitchFamily="34" charset="0"/>
              </a:rPr>
              <a:t>      - No.  However, we may ask for proof of income and monthly expenses at a </a:t>
            </a:r>
          </a:p>
          <a:p>
            <a:pPr marL="0" indent="0">
              <a:buNone/>
            </a:pPr>
            <a:r>
              <a:rPr lang="en-US" sz="1400" dirty="0">
                <a:solidFill>
                  <a:schemeClr val="accent1">
                    <a:lumMod val="50000"/>
                  </a:schemeClr>
                </a:solidFill>
                <a:latin typeface="Arial" panose="020B0604020202020204" pitchFamily="34" charset="0"/>
                <a:cs typeface="Arial" panose="020B0604020202020204" pitchFamily="34" charset="0"/>
              </a:rPr>
              <a:t>        later time, if we have additional questions.</a:t>
            </a:r>
          </a:p>
          <a:p>
            <a:pPr marL="0" indent="0">
              <a:buNone/>
            </a:pPr>
            <a:r>
              <a:rPr lang="en-US" sz="1400" dirty="0">
                <a:solidFill>
                  <a:schemeClr val="accent1">
                    <a:lumMod val="50000"/>
                  </a:schemeClr>
                </a:solidFill>
                <a:latin typeface="Arial" panose="020B0604020202020204" pitchFamily="34" charset="0"/>
                <a:cs typeface="Arial" panose="020B0604020202020204" pitchFamily="34" charset="0"/>
              </a:rPr>
              <a:t>7.  Do they need to list their VA benefits?</a:t>
            </a:r>
          </a:p>
          <a:p>
            <a:pPr marL="0" indent="0">
              <a:buNone/>
            </a:pPr>
            <a:r>
              <a:rPr lang="en-US" sz="1400" dirty="0">
                <a:solidFill>
                  <a:schemeClr val="accent1">
                    <a:lumMod val="50000"/>
                  </a:schemeClr>
                </a:solidFill>
                <a:latin typeface="Arial" panose="020B0604020202020204" pitchFamily="34" charset="0"/>
                <a:cs typeface="Arial" panose="020B0604020202020204" pitchFamily="34" charset="0"/>
              </a:rPr>
              <a:t>      -  Yes.  Include monthly VA benefits (compensation and/or pension), </a:t>
            </a:r>
          </a:p>
          <a:p>
            <a:pPr marL="0" indent="0">
              <a:buNone/>
            </a:pPr>
            <a:r>
              <a:rPr lang="en-US" sz="1400" dirty="0">
                <a:solidFill>
                  <a:schemeClr val="accent1">
                    <a:lumMod val="50000"/>
                  </a:schemeClr>
                </a:solidFill>
                <a:latin typeface="Arial" panose="020B0604020202020204" pitchFamily="34" charset="0"/>
                <a:cs typeface="Arial" panose="020B0604020202020204" pitchFamily="34" charset="0"/>
              </a:rPr>
              <a:t>          received by them and their spouse.</a:t>
            </a:r>
          </a:p>
          <a:p>
            <a:pPr marL="0" indent="0">
              <a:buNone/>
            </a:pPr>
            <a:r>
              <a:rPr lang="en-US" sz="1400" dirty="0">
                <a:solidFill>
                  <a:schemeClr val="accent1">
                    <a:lumMod val="50000"/>
                  </a:schemeClr>
                </a:solidFill>
                <a:latin typeface="Arial" panose="020B0604020202020204" pitchFamily="34" charset="0"/>
                <a:cs typeface="Arial" panose="020B0604020202020204" pitchFamily="34" charset="0"/>
              </a:rPr>
              <a:t>8.  All they receive is social security, where do they put this information?</a:t>
            </a:r>
          </a:p>
          <a:p>
            <a:pPr marL="0" indent="0">
              <a:buNone/>
            </a:pPr>
            <a:r>
              <a:rPr lang="en-US" sz="1400" dirty="0">
                <a:solidFill>
                  <a:schemeClr val="accent1">
                    <a:lumMod val="50000"/>
                  </a:schemeClr>
                </a:solidFill>
                <a:latin typeface="Arial" panose="020B0604020202020204" pitchFamily="34" charset="0"/>
                <a:cs typeface="Arial" panose="020B0604020202020204" pitchFamily="34" charset="0"/>
              </a:rPr>
              <a:t>     - This information is in Section II, Block 16, Pension, Compensation, or Other </a:t>
            </a:r>
          </a:p>
          <a:p>
            <a:pPr marL="0" indent="0">
              <a:buNone/>
            </a:pPr>
            <a:r>
              <a:rPr lang="en-US" sz="1400" dirty="0">
                <a:solidFill>
                  <a:schemeClr val="accent1">
                    <a:lumMod val="50000"/>
                  </a:schemeClr>
                </a:solidFill>
                <a:latin typeface="Arial" panose="020B0604020202020204" pitchFamily="34" charset="0"/>
                <a:cs typeface="Arial" panose="020B0604020202020204" pitchFamily="34" charset="0"/>
              </a:rPr>
              <a:t>        Income. Report the Medicare Deduction in Section III – Expenses. </a:t>
            </a:r>
          </a:p>
          <a:p>
            <a:pPr marL="227013" indent="-227013">
              <a:buNone/>
            </a:pPr>
            <a:r>
              <a:rPr lang="en-US" sz="1400" dirty="0">
                <a:solidFill>
                  <a:schemeClr val="accent1">
                    <a:lumMod val="50000"/>
                  </a:schemeClr>
                </a:solidFill>
                <a:latin typeface="Arial" panose="020B0604020202020204" pitchFamily="34" charset="0"/>
                <a:cs typeface="Arial" panose="020B0604020202020204" pitchFamily="34" charset="0"/>
              </a:rPr>
              <a:t>9.  They only work part-time and the hours aren’t always the same. How do I figure that on a monthly basis? </a:t>
            </a:r>
          </a:p>
          <a:p>
            <a:pPr marL="0" indent="0">
              <a:buNone/>
            </a:pPr>
            <a:r>
              <a:rPr lang="en-US" sz="1400" dirty="0">
                <a:solidFill>
                  <a:schemeClr val="accent1">
                    <a:lumMod val="50000"/>
                  </a:schemeClr>
                </a:solidFill>
                <a:latin typeface="Arial" panose="020B0604020202020204" pitchFamily="34" charset="0"/>
                <a:cs typeface="Arial" panose="020B0604020202020204" pitchFamily="34" charset="0"/>
              </a:rPr>
              <a:t>     - Average the income on the monthly basis to the best of your ability.  If they </a:t>
            </a:r>
          </a:p>
          <a:p>
            <a:pPr marL="0" indent="0">
              <a:buNone/>
            </a:pPr>
            <a:r>
              <a:rPr lang="en-US" sz="1400" dirty="0">
                <a:solidFill>
                  <a:schemeClr val="accent1">
                    <a:lumMod val="50000"/>
                  </a:schemeClr>
                </a:solidFill>
                <a:latin typeface="Arial" panose="020B0604020202020204" pitchFamily="34" charset="0"/>
                <a:cs typeface="Arial" panose="020B0604020202020204" pitchFamily="34" charset="0"/>
              </a:rPr>
              <a:t>       supplied their tax return for last year, you can divide those reported </a:t>
            </a:r>
          </a:p>
          <a:p>
            <a:pPr marL="0" indent="0">
              <a:buNone/>
            </a:pPr>
            <a:r>
              <a:rPr lang="en-US" sz="1400" dirty="0">
                <a:solidFill>
                  <a:schemeClr val="accent1">
                    <a:lumMod val="50000"/>
                  </a:schemeClr>
                </a:solidFill>
                <a:latin typeface="Arial" panose="020B0604020202020204" pitchFamily="34" charset="0"/>
                <a:cs typeface="Arial" panose="020B0604020202020204" pitchFamily="34" charset="0"/>
              </a:rPr>
              <a:t>       wages by 12 and use that amount. </a:t>
            </a:r>
            <a:endParaRPr lang="en-US" dirty="0"/>
          </a:p>
        </p:txBody>
      </p:sp>
      <p:sp>
        <p:nvSpPr>
          <p:cNvPr id="4" name="Slide Number Placeholder 3">
            <a:extLst>
              <a:ext uri="{FF2B5EF4-FFF2-40B4-BE49-F238E27FC236}">
                <a16:creationId xmlns:a16="http://schemas.microsoft.com/office/drawing/2014/main" id="{6094B515-AC06-4322-9FED-3AAF7A574A69}"/>
              </a:ext>
            </a:extLst>
          </p:cNvPr>
          <p:cNvSpPr>
            <a:spLocks noGrp="1"/>
          </p:cNvSpPr>
          <p:nvPr>
            <p:ph type="sldNum" sz="quarter" idx="12"/>
          </p:nvPr>
        </p:nvSpPr>
        <p:spPr/>
        <p:txBody>
          <a:bodyPr/>
          <a:lstStyle/>
          <a:p>
            <a:fld id="{DC99F27A-1AA1-4B90-8AA8-BC4326EE4893}" type="slidenum">
              <a:rPr lang="en-US" smtClean="0"/>
              <a:t>7</a:t>
            </a:fld>
            <a:endParaRPr lang="en-US" dirty="0"/>
          </a:p>
        </p:txBody>
      </p:sp>
      <p:pic>
        <p:nvPicPr>
          <p:cNvPr id="9" name="Picture 8">
            <a:extLst>
              <a:ext uri="{FF2B5EF4-FFF2-40B4-BE49-F238E27FC236}">
                <a16:creationId xmlns:a16="http://schemas.microsoft.com/office/drawing/2014/main" id="{157D6D43-18D9-4038-B175-EE687DF7C392}"/>
              </a:ext>
            </a:extLst>
          </p:cNvPr>
          <p:cNvPicPr>
            <a:picLocks noChangeAspect="1"/>
          </p:cNvPicPr>
          <p:nvPr/>
        </p:nvPicPr>
        <p:blipFill rotWithShape="1">
          <a:blip r:embed="rId2">
            <a:extLst>
              <a:ext uri="{28A0092B-C50C-407E-A947-70E740481C1C}">
                <a14:useLocalDpi xmlns:a14="http://schemas.microsoft.com/office/drawing/2010/main" val="0"/>
              </a:ext>
            </a:extLst>
          </a:blip>
          <a:srcRect l="12000" r="12660"/>
          <a:stretch/>
        </p:blipFill>
        <p:spPr>
          <a:xfrm>
            <a:off x="0" y="0"/>
            <a:ext cx="1913614" cy="1905000"/>
          </a:xfrm>
          <a:prstGeom prst="rect">
            <a:avLst/>
          </a:prstGeom>
        </p:spPr>
      </p:pic>
      <p:pic>
        <p:nvPicPr>
          <p:cNvPr id="7" name="Content Placeholder 6">
            <a:extLst>
              <a:ext uri="{FF2B5EF4-FFF2-40B4-BE49-F238E27FC236}">
                <a16:creationId xmlns:a16="http://schemas.microsoft.com/office/drawing/2014/main" id="{71BA8464-FE8D-4123-960F-054C78FE8641}"/>
              </a:ext>
            </a:extLst>
          </p:cNvPr>
          <p:cNvPicPr>
            <a:picLocks noGrp="1" noChangeAspect="1"/>
          </p:cNvPicPr>
          <p:nvPr>
            <p:ph sz="half" idx="2"/>
          </p:nvPr>
        </p:nvPicPr>
        <p:blipFill>
          <a:blip r:embed="rId3"/>
          <a:stretch>
            <a:fillRect/>
          </a:stretch>
        </p:blipFill>
        <p:spPr>
          <a:xfrm>
            <a:off x="6374674" y="1904998"/>
            <a:ext cx="5446264" cy="4451351"/>
          </a:xfrm>
          <a:prstGeom prst="rect">
            <a:avLst/>
          </a:prstGeom>
        </p:spPr>
      </p:pic>
    </p:spTree>
    <p:extLst>
      <p:ext uri="{BB962C8B-B14F-4D97-AF65-F5344CB8AC3E}">
        <p14:creationId xmlns:p14="http://schemas.microsoft.com/office/powerpoint/2010/main" val="2917465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F797D1-1F0E-439E-99E3-59570136B4A8}"/>
              </a:ext>
            </a:extLst>
          </p:cNvPr>
          <p:cNvSpPr>
            <a:spLocks noGrp="1"/>
          </p:cNvSpPr>
          <p:nvPr>
            <p:ph type="title"/>
          </p:nvPr>
        </p:nvSpPr>
        <p:spPr>
          <a:xfrm>
            <a:off x="1913614" y="457200"/>
            <a:ext cx="9900434" cy="1368425"/>
          </a:xfrm>
        </p:spPr>
        <p:txBody>
          <a:bodyPr/>
          <a:lstStyle/>
          <a:p>
            <a:pPr algn="ctr"/>
            <a:r>
              <a:rPr lang="en-US" dirty="0">
                <a:solidFill>
                  <a:schemeClr val="accent1">
                    <a:lumMod val="50000"/>
                  </a:schemeClr>
                </a:solidFill>
                <a:latin typeface="Arial" panose="020B0604020202020204" pitchFamily="34" charset="0"/>
                <a:cs typeface="Arial" panose="020B0604020202020204" pitchFamily="34" charset="0"/>
              </a:rPr>
              <a:t>What is the debtor offering to repay on a monthly basis towards their debt?</a:t>
            </a:r>
          </a:p>
        </p:txBody>
      </p:sp>
      <p:sp>
        <p:nvSpPr>
          <p:cNvPr id="8" name="Text Placeholder 7">
            <a:extLst>
              <a:ext uri="{FF2B5EF4-FFF2-40B4-BE49-F238E27FC236}">
                <a16:creationId xmlns:a16="http://schemas.microsoft.com/office/drawing/2014/main" id="{DBD1F7CF-52C8-4BBC-A161-C202DC781EEA}"/>
              </a:ext>
            </a:extLst>
          </p:cNvPr>
          <p:cNvSpPr>
            <a:spLocks noGrp="1"/>
          </p:cNvSpPr>
          <p:nvPr>
            <p:ph type="body" sz="half" idx="2"/>
          </p:nvPr>
        </p:nvSpPr>
        <p:spPr>
          <a:xfrm>
            <a:off x="1" y="3749674"/>
            <a:ext cx="12192000" cy="2971801"/>
          </a:xfrm>
        </p:spPr>
        <p:txBody>
          <a:bodyPr>
            <a:noAutofit/>
          </a:bodyPr>
          <a:lstStyle/>
          <a:p>
            <a:pPr marL="457200" indent="-457200">
              <a:buFont typeface="Arial" panose="020B0604020202020204" pitchFamily="34" charset="0"/>
              <a:buChar char="•"/>
            </a:pPr>
            <a:r>
              <a:rPr lang="en-US" sz="2000" dirty="0">
                <a:solidFill>
                  <a:schemeClr val="accent1">
                    <a:lumMod val="50000"/>
                  </a:schemeClr>
                </a:solidFill>
                <a:latin typeface="Arial" panose="020B0604020202020204" pitchFamily="34" charset="0"/>
                <a:cs typeface="Arial" panose="020B0604020202020204" pitchFamily="34" charset="0"/>
              </a:rPr>
              <a:t>Income exceeds expenses – verify the amount you calculated and what is in Block 24A (Match/Not matching).</a:t>
            </a:r>
          </a:p>
          <a:p>
            <a:pPr marL="457200" indent="-457200">
              <a:buFont typeface="Arial" panose="020B0604020202020204" pitchFamily="34" charset="0"/>
              <a:buChar char="•"/>
            </a:pPr>
            <a:r>
              <a:rPr lang="en-US" sz="2000" dirty="0">
                <a:solidFill>
                  <a:schemeClr val="accent1">
                    <a:lumMod val="50000"/>
                  </a:schemeClr>
                </a:solidFill>
                <a:latin typeface="Arial" panose="020B0604020202020204" pitchFamily="34" charset="0"/>
                <a:cs typeface="Arial" panose="020B0604020202020204" pitchFamily="34" charset="0"/>
              </a:rPr>
              <a:t>If Block 24B is left blank and you cannot determine what is being requested – send the “why” letter.</a:t>
            </a:r>
          </a:p>
          <a:p>
            <a:pPr marL="457200" indent="-457200">
              <a:buFont typeface="Arial" panose="020B0604020202020204" pitchFamily="34" charset="0"/>
              <a:buChar char="•"/>
            </a:pPr>
            <a:r>
              <a:rPr lang="en-US" sz="2000" dirty="0">
                <a:solidFill>
                  <a:schemeClr val="accent1">
                    <a:lumMod val="50000"/>
                  </a:schemeClr>
                </a:solidFill>
                <a:latin typeface="Arial" panose="020B0604020202020204" pitchFamily="34" charset="0"/>
                <a:cs typeface="Arial" panose="020B0604020202020204" pitchFamily="34" charset="0"/>
              </a:rPr>
              <a:t>Do not be lasered focused on this box without analyzing the whole FSR and verifying if debtor is receiving any type of benefits that they may not have listed on the FSR.</a:t>
            </a:r>
          </a:p>
          <a:p>
            <a:pPr marL="457200" indent="-457200">
              <a:buFont typeface="Arial" panose="020B0604020202020204" pitchFamily="34" charset="0"/>
              <a:buChar char="•"/>
            </a:pPr>
            <a:r>
              <a:rPr lang="en-US" sz="2000" b="1" dirty="0">
                <a:solidFill>
                  <a:schemeClr val="accent1">
                    <a:lumMod val="50000"/>
                  </a:schemeClr>
                </a:solidFill>
                <a:latin typeface="Arial" panose="020B0604020202020204" pitchFamily="34" charset="0"/>
                <a:cs typeface="Arial" panose="020B0604020202020204" pitchFamily="34" charset="0"/>
              </a:rPr>
              <a:t>Cannot approve a payment plan that is lesser than what the debtor is offering in Block 24B.</a:t>
            </a:r>
          </a:p>
          <a:p>
            <a:pPr marL="457200" indent="-457200">
              <a:buFont typeface="Arial" panose="020B0604020202020204" pitchFamily="34" charset="0"/>
              <a:buChar char="•"/>
            </a:pPr>
            <a:r>
              <a:rPr lang="en-US" sz="2000" dirty="0">
                <a:solidFill>
                  <a:schemeClr val="accent1">
                    <a:lumMod val="50000"/>
                  </a:schemeClr>
                </a:solidFill>
                <a:latin typeface="Arial" panose="020B0604020202020204" pitchFamily="34" charset="0"/>
                <a:cs typeface="Arial" panose="020B0604020202020204" pitchFamily="34" charset="0"/>
              </a:rPr>
              <a:t>Remember Secretary’s message from the 3 pillars, “Ensure we are strong fiscal stewards of the money entrusted to us while aggressively advocating on behalf of Veterans.” </a:t>
            </a:r>
          </a:p>
        </p:txBody>
      </p:sp>
      <p:sp>
        <p:nvSpPr>
          <p:cNvPr id="5" name="Slide Number Placeholder 4">
            <a:extLst>
              <a:ext uri="{FF2B5EF4-FFF2-40B4-BE49-F238E27FC236}">
                <a16:creationId xmlns:a16="http://schemas.microsoft.com/office/drawing/2014/main" id="{F66D5AAA-BABE-4A4F-9975-3E577245B4BB}"/>
              </a:ext>
            </a:extLst>
          </p:cNvPr>
          <p:cNvSpPr>
            <a:spLocks noGrp="1"/>
          </p:cNvSpPr>
          <p:nvPr>
            <p:ph type="sldNum" sz="quarter" idx="12"/>
          </p:nvPr>
        </p:nvSpPr>
        <p:spPr/>
        <p:txBody>
          <a:bodyPr/>
          <a:lstStyle/>
          <a:p>
            <a:fld id="{DC99F27A-1AA1-4B90-8AA8-BC4326EE4893}" type="slidenum">
              <a:rPr lang="en-US" smtClean="0"/>
              <a:t>8</a:t>
            </a:fld>
            <a:endParaRPr lang="en-US" dirty="0"/>
          </a:p>
        </p:txBody>
      </p:sp>
      <p:pic>
        <p:nvPicPr>
          <p:cNvPr id="7" name="Content Placeholder 6">
            <a:extLst>
              <a:ext uri="{FF2B5EF4-FFF2-40B4-BE49-F238E27FC236}">
                <a16:creationId xmlns:a16="http://schemas.microsoft.com/office/drawing/2014/main" id="{8D567C00-F6E8-408C-A161-51AA5BECFE65}"/>
              </a:ext>
            </a:extLst>
          </p:cNvPr>
          <p:cNvPicPr>
            <a:picLocks noGrp="1" noChangeAspect="1"/>
          </p:cNvPicPr>
          <p:nvPr>
            <p:ph sz="half" idx="4294967295"/>
          </p:nvPr>
        </p:nvPicPr>
        <p:blipFill>
          <a:blip r:embed="rId2"/>
          <a:stretch>
            <a:fillRect/>
          </a:stretch>
        </p:blipFill>
        <p:spPr>
          <a:xfrm>
            <a:off x="171611" y="1825625"/>
            <a:ext cx="12020390" cy="1924050"/>
          </a:xfrm>
          <a:prstGeom prst="rect">
            <a:avLst/>
          </a:prstGeom>
        </p:spPr>
      </p:pic>
      <p:pic>
        <p:nvPicPr>
          <p:cNvPr id="6" name="Picture 5">
            <a:extLst>
              <a:ext uri="{FF2B5EF4-FFF2-40B4-BE49-F238E27FC236}">
                <a16:creationId xmlns:a16="http://schemas.microsoft.com/office/drawing/2014/main" id="{2E667FB1-CC28-452B-9C71-30F503BEE664}"/>
              </a:ext>
            </a:extLst>
          </p:cNvPr>
          <p:cNvPicPr>
            <a:picLocks noChangeAspect="1"/>
          </p:cNvPicPr>
          <p:nvPr/>
        </p:nvPicPr>
        <p:blipFill rotWithShape="1">
          <a:blip r:embed="rId3">
            <a:extLst>
              <a:ext uri="{28A0092B-C50C-407E-A947-70E740481C1C}">
                <a14:useLocalDpi xmlns:a14="http://schemas.microsoft.com/office/drawing/2010/main" val="0"/>
              </a:ext>
            </a:extLst>
          </a:blip>
          <a:srcRect l="12000" r="12660"/>
          <a:stretch/>
        </p:blipFill>
        <p:spPr>
          <a:xfrm>
            <a:off x="0" y="0"/>
            <a:ext cx="1913614" cy="1905000"/>
          </a:xfrm>
          <a:prstGeom prst="rect">
            <a:avLst/>
          </a:prstGeom>
        </p:spPr>
      </p:pic>
    </p:spTree>
    <p:extLst>
      <p:ext uri="{BB962C8B-B14F-4D97-AF65-F5344CB8AC3E}">
        <p14:creationId xmlns:p14="http://schemas.microsoft.com/office/powerpoint/2010/main" val="390414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EBC7E1-F93B-43C3-80CD-B69F005FC317}"/>
              </a:ext>
            </a:extLst>
          </p:cNvPr>
          <p:cNvSpPr>
            <a:spLocks noGrp="1"/>
          </p:cNvSpPr>
          <p:nvPr>
            <p:ph type="title"/>
          </p:nvPr>
        </p:nvSpPr>
        <p:spPr>
          <a:xfrm>
            <a:off x="1388532" y="365125"/>
            <a:ext cx="11108267" cy="1325563"/>
          </a:xfrm>
        </p:spPr>
        <p:txBody>
          <a:bodyPr/>
          <a:lstStyle/>
          <a:p>
            <a:pPr algn="ctr"/>
            <a:r>
              <a:rPr lang="en-US" sz="4000" dirty="0">
                <a:solidFill>
                  <a:schemeClr val="accent1">
                    <a:lumMod val="50000"/>
                  </a:schemeClr>
                </a:solidFill>
                <a:latin typeface="Arial" panose="020B0604020202020204" pitchFamily="34" charset="0"/>
                <a:cs typeface="Arial" panose="020B0604020202020204" pitchFamily="34" charset="0"/>
              </a:rPr>
              <a:t>Financial Status Report (FSR VA Form 5655) </a:t>
            </a:r>
            <a:r>
              <a:rPr lang="en-US" sz="3600" dirty="0">
                <a:solidFill>
                  <a:schemeClr val="accent1">
                    <a:lumMod val="50000"/>
                  </a:schemeClr>
                </a:solidFill>
                <a:latin typeface="Arial" panose="020B0604020202020204" pitchFamily="34" charset="0"/>
                <a:cs typeface="Arial" panose="020B0604020202020204" pitchFamily="34" charset="0"/>
              </a:rPr>
              <a:t>Section 5 - Assets</a:t>
            </a:r>
          </a:p>
        </p:txBody>
      </p:sp>
      <p:sp>
        <p:nvSpPr>
          <p:cNvPr id="9" name="Content Placeholder 8">
            <a:extLst>
              <a:ext uri="{FF2B5EF4-FFF2-40B4-BE49-F238E27FC236}">
                <a16:creationId xmlns:a16="http://schemas.microsoft.com/office/drawing/2014/main" id="{1D76E1B3-4126-4C5D-B162-729728B551D5}"/>
              </a:ext>
            </a:extLst>
          </p:cNvPr>
          <p:cNvSpPr>
            <a:spLocks noGrp="1"/>
          </p:cNvSpPr>
          <p:nvPr>
            <p:ph sz="half" idx="1"/>
          </p:nvPr>
        </p:nvSpPr>
        <p:spPr>
          <a:xfrm>
            <a:off x="128016" y="2055814"/>
            <a:ext cx="6044184" cy="4665662"/>
          </a:xfrm>
        </p:spPr>
        <p:txBody>
          <a:bodyPr>
            <a:noAutofit/>
          </a:bodyPr>
          <a:lstStyle/>
          <a:p>
            <a:pPr marL="0" indent="0">
              <a:buNone/>
            </a:pPr>
            <a:r>
              <a:rPr lang="en-US" sz="1600" dirty="0">
                <a:solidFill>
                  <a:schemeClr val="accent1">
                    <a:lumMod val="50000"/>
                  </a:schemeClr>
                </a:solidFill>
                <a:latin typeface="Arial" panose="020B0604020202020204" pitchFamily="34" charset="0"/>
                <a:cs typeface="Arial" panose="020B0604020202020204" pitchFamily="34" charset="0"/>
              </a:rPr>
              <a:t>   </a:t>
            </a:r>
            <a:r>
              <a:rPr lang="en-US" sz="1800" dirty="0">
                <a:solidFill>
                  <a:schemeClr val="accent1">
                    <a:lumMod val="50000"/>
                  </a:schemeClr>
                </a:solidFill>
                <a:latin typeface="Arial" panose="020B0604020202020204" pitchFamily="34" charset="0"/>
                <a:cs typeface="Arial" panose="020B0604020202020204" pitchFamily="34" charset="0"/>
              </a:rPr>
              <a:t>10.  Make sure items are clearly listed whether it is a car and/or home in Section V – </a:t>
            </a:r>
          </a:p>
          <a:p>
            <a:pPr marL="0" indent="0">
              <a:buNone/>
            </a:pPr>
            <a:r>
              <a:rPr lang="en-US" sz="1800" dirty="0">
                <a:solidFill>
                  <a:schemeClr val="accent1">
                    <a:lumMod val="50000"/>
                  </a:schemeClr>
                </a:solidFill>
                <a:latin typeface="Arial" panose="020B0604020202020204" pitchFamily="34" charset="0"/>
                <a:cs typeface="Arial" panose="020B0604020202020204" pitchFamily="34" charset="0"/>
              </a:rPr>
              <a:t>          Assets if not owned outright</a:t>
            </a:r>
          </a:p>
          <a:p>
            <a:pPr marL="0" indent="0">
              <a:buNone/>
            </a:pPr>
            <a:r>
              <a:rPr lang="en-US" sz="1800" dirty="0">
                <a:solidFill>
                  <a:schemeClr val="accent1">
                    <a:lumMod val="50000"/>
                  </a:schemeClr>
                </a:solidFill>
                <a:latin typeface="Arial" panose="020B0604020202020204" pitchFamily="34" charset="0"/>
                <a:cs typeface="Arial" panose="020B0604020202020204" pitchFamily="34" charset="0"/>
              </a:rPr>
              <a:t>          - Items listed in Section V - Assets and include </a:t>
            </a:r>
          </a:p>
          <a:p>
            <a:pPr marL="0" indent="0">
              <a:buNone/>
            </a:pPr>
            <a:r>
              <a:rPr lang="en-US" sz="1800" dirty="0">
                <a:solidFill>
                  <a:schemeClr val="accent1">
                    <a:lumMod val="50000"/>
                  </a:schemeClr>
                </a:solidFill>
                <a:latin typeface="Arial" panose="020B0604020202020204" pitchFamily="34" charset="0"/>
                <a:cs typeface="Arial" panose="020B0604020202020204" pitchFamily="34" charset="0"/>
              </a:rPr>
              <a:t>            any monthly payments on those assets in </a:t>
            </a:r>
          </a:p>
          <a:p>
            <a:pPr marL="0" indent="0">
              <a:buNone/>
            </a:pPr>
            <a:r>
              <a:rPr lang="en-US" sz="1800" dirty="0">
                <a:solidFill>
                  <a:schemeClr val="accent1">
                    <a:lumMod val="50000"/>
                  </a:schemeClr>
                </a:solidFill>
                <a:latin typeface="Arial" panose="020B0604020202020204" pitchFamily="34" charset="0"/>
                <a:cs typeface="Arial" panose="020B0604020202020204" pitchFamily="34" charset="0"/>
              </a:rPr>
              <a:t>            Section VI – Installment Contracts and Other </a:t>
            </a:r>
          </a:p>
          <a:p>
            <a:pPr marL="0" indent="0">
              <a:buNone/>
            </a:pPr>
            <a:r>
              <a:rPr lang="en-US" sz="1800" dirty="0">
                <a:solidFill>
                  <a:schemeClr val="accent1">
                    <a:lumMod val="50000"/>
                  </a:schemeClr>
                </a:solidFill>
                <a:latin typeface="Arial" panose="020B0604020202020204" pitchFamily="34" charset="0"/>
                <a:cs typeface="Arial" panose="020B0604020202020204" pitchFamily="34" charset="0"/>
              </a:rPr>
              <a:t>            Debts. </a:t>
            </a:r>
          </a:p>
          <a:p>
            <a:pPr marL="0" indent="0">
              <a:buNone/>
            </a:pPr>
            <a:r>
              <a:rPr lang="en-US" sz="1800" dirty="0">
                <a:solidFill>
                  <a:schemeClr val="accent1">
                    <a:lumMod val="50000"/>
                  </a:schemeClr>
                </a:solidFill>
                <a:latin typeface="Arial" panose="020B0604020202020204" pitchFamily="34" charset="0"/>
                <a:cs typeface="Arial" panose="020B0604020202020204" pitchFamily="34" charset="0"/>
              </a:rPr>
              <a:t>   11.  What is the resale value of the car?</a:t>
            </a:r>
          </a:p>
          <a:p>
            <a:pPr marL="0" indent="0">
              <a:buNone/>
            </a:pPr>
            <a:r>
              <a:rPr lang="en-US" sz="1800" dirty="0">
                <a:solidFill>
                  <a:schemeClr val="accent1">
                    <a:lumMod val="50000"/>
                  </a:schemeClr>
                </a:solidFill>
                <a:latin typeface="Arial" panose="020B0604020202020204" pitchFamily="34" charset="0"/>
                <a:cs typeface="Arial" panose="020B0604020202020204" pitchFamily="34" charset="0"/>
              </a:rPr>
              <a:t>          - Estimate amount should be listed if car payment </a:t>
            </a:r>
          </a:p>
          <a:p>
            <a:pPr marL="0" indent="0">
              <a:buNone/>
            </a:pPr>
            <a:r>
              <a:rPr lang="en-US" sz="1800" dirty="0">
                <a:solidFill>
                  <a:schemeClr val="accent1">
                    <a:lumMod val="50000"/>
                  </a:schemeClr>
                </a:solidFill>
                <a:latin typeface="Arial" panose="020B0604020202020204" pitchFamily="34" charset="0"/>
                <a:cs typeface="Arial" panose="020B0604020202020204" pitchFamily="34" charset="0"/>
              </a:rPr>
              <a:t>            is noted. </a:t>
            </a:r>
          </a:p>
          <a:p>
            <a:pPr marL="0" indent="0">
              <a:buNone/>
            </a:pPr>
            <a:r>
              <a:rPr lang="en-US" sz="1800" b="1" dirty="0">
                <a:solidFill>
                  <a:schemeClr val="accent1">
                    <a:lumMod val="50000"/>
                  </a:schemeClr>
                </a:solidFill>
                <a:latin typeface="Arial" panose="020B0604020202020204" pitchFamily="34" charset="0"/>
                <a:cs typeface="Arial" panose="020B0604020202020204" pitchFamily="34" charset="0"/>
              </a:rPr>
              <a:t>Always compare the amount of Assets to the Age and Size of Debts or Accounts to Determine the Ability to Pay!</a:t>
            </a:r>
          </a:p>
        </p:txBody>
      </p:sp>
      <p:pic>
        <p:nvPicPr>
          <p:cNvPr id="12" name="Content Placeholder 11">
            <a:extLst>
              <a:ext uri="{FF2B5EF4-FFF2-40B4-BE49-F238E27FC236}">
                <a16:creationId xmlns:a16="http://schemas.microsoft.com/office/drawing/2014/main" id="{B582EEB8-2A36-4417-8A83-BA1331BBA97C}"/>
              </a:ext>
            </a:extLst>
          </p:cNvPr>
          <p:cNvPicPr>
            <a:picLocks noGrp="1" noChangeAspect="1"/>
          </p:cNvPicPr>
          <p:nvPr>
            <p:ph sz="half" idx="2"/>
          </p:nvPr>
        </p:nvPicPr>
        <p:blipFill>
          <a:blip r:embed="rId2"/>
          <a:stretch>
            <a:fillRect/>
          </a:stretch>
        </p:blipFill>
        <p:spPr>
          <a:xfrm>
            <a:off x="6172199" y="2524539"/>
            <a:ext cx="5675243" cy="3465444"/>
          </a:xfrm>
          <a:prstGeom prst="rect">
            <a:avLst/>
          </a:prstGeom>
        </p:spPr>
      </p:pic>
      <p:sp>
        <p:nvSpPr>
          <p:cNvPr id="4" name="Slide Number Placeholder 3">
            <a:extLst>
              <a:ext uri="{FF2B5EF4-FFF2-40B4-BE49-F238E27FC236}">
                <a16:creationId xmlns:a16="http://schemas.microsoft.com/office/drawing/2014/main" id="{4C76BC8E-F44A-4BBF-9C52-9B9C6A367176}"/>
              </a:ext>
            </a:extLst>
          </p:cNvPr>
          <p:cNvSpPr>
            <a:spLocks noGrp="1"/>
          </p:cNvSpPr>
          <p:nvPr>
            <p:ph type="sldNum" sz="quarter" idx="12"/>
          </p:nvPr>
        </p:nvSpPr>
        <p:spPr/>
        <p:txBody>
          <a:bodyPr/>
          <a:lstStyle/>
          <a:p>
            <a:fld id="{DC99F27A-1AA1-4B90-8AA8-BC4326EE4893}" type="slidenum">
              <a:rPr lang="en-US" smtClean="0"/>
              <a:t>9</a:t>
            </a:fld>
            <a:endParaRPr lang="en-US" dirty="0"/>
          </a:p>
        </p:txBody>
      </p:sp>
      <p:pic>
        <p:nvPicPr>
          <p:cNvPr id="11" name="Picture 10">
            <a:extLst>
              <a:ext uri="{FF2B5EF4-FFF2-40B4-BE49-F238E27FC236}">
                <a16:creationId xmlns:a16="http://schemas.microsoft.com/office/drawing/2014/main" id="{C4533A76-AE7D-48D6-9D97-7E49FB52667B}"/>
              </a:ext>
            </a:extLst>
          </p:cNvPr>
          <p:cNvPicPr>
            <a:picLocks noChangeAspect="1"/>
          </p:cNvPicPr>
          <p:nvPr/>
        </p:nvPicPr>
        <p:blipFill rotWithShape="1">
          <a:blip r:embed="rId3">
            <a:extLst>
              <a:ext uri="{28A0092B-C50C-407E-A947-70E740481C1C}">
                <a14:useLocalDpi xmlns:a14="http://schemas.microsoft.com/office/drawing/2010/main" val="0"/>
              </a:ext>
            </a:extLst>
          </a:blip>
          <a:srcRect l="12000" r="12660"/>
          <a:stretch/>
        </p:blipFill>
        <p:spPr>
          <a:xfrm>
            <a:off x="0" y="0"/>
            <a:ext cx="1913614" cy="1905000"/>
          </a:xfrm>
          <a:prstGeom prst="rect">
            <a:avLst/>
          </a:prstGeom>
        </p:spPr>
      </p:pic>
    </p:spTree>
    <p:extLst>
      <p:ext uri="{BB962C8B-B14F-4D97-AF65-F5344CB8AC3E}">
        <p14:creationId xmlns:p14="http://schemas.microsoft.com/office/powerpoint/2010/main" val="4287112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2458</TotalTime>
  <Words>2437</Words>
  <Application>Microsoft Office PowerPoint</Application>
  <PresentationFormat>Widescreen</PresentationFormat>
  <Paragraphs>158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Financial Status Report  VA Form 5655 and Notice of Rights and Obligations </vt:lpstr>
      <vt:lpstr>VA Top Priorities</vt:lpstr>
      <vt:lpstr>Because I CARE, I will…</vt:lpstr>
      <vt:lpstr>Financial Status Report VA Form 5655 Privacy Act Information</vt:lpstr>
      <vt:lpstr>Financial Status Report (FSR VA Form 5655)</vt:lpstr>
      <vt:lpstr>Financial Status Report (FSR VA Form 5655)  Section 1 – Personal Data</vt:lpstr>
      <vt:lpstr>Financial Status Report (FSR VA Form 5655) Sections I &amp; 2 – Employment, Income &amp; Expenses</vt:lpstr>
      <vt:lpstr>What is the debtor offering to repay on a monthly basis towards their debt?</vt:lpstr>
      <vt:lpstr>Financial Status Report (FSR VA Form 5655) Section 5 - Assets</vt:lpstr>
      <vt:lpstr>Financial Status Report (FSR VA Form 5655) Section 6 - Consumer Debts</vt:lpstr>
      <vt:lpstr>Financial Status Report (FSR VA Form 5655) Section 7 - Bankruptcy</vt:lpstr>
      <vt:lpstr>Financial Status Report (FSR VA Form 5655) Section 7 - Signatures</vt:lpstr>
      <vt:lpstr>Refence of FSR in SharePoint SOP</vt:lpstr>
      <vt:lpstr>Reference of FSR in SharePoint SOP Continued </vt:lpstr>
      <vt:lpstr>New FSR Needed vs Not Needed</vt:lpstr>
      <vt:lpstr>Reference of FSR  Noted in 100 or 101 Letters</vt:lpstr>
      <vt:lpstr>Reference of FSR  Noted in 117 Letters</vt:lpstr>
      <vt:lpstr>Reference of FSR  Noted in 123 Letters</vt:lpstr>
      <vt:lpstr>Reference of FSR Noted in 600 Letter</vt:lpstr>
      <vt:lpstr>Analyze Financial Status Report (FSR) Before Processing or Consulting with a Supervisor </vt:lpstr>
      <vt:lpstr>Analyze Financial Status Report (FSR)  Before Processing or Consulting with a Supervisor</vt:lpstr>
      <vt:lpstr>Notice of Rights and Obligations</vt:lpstr>
      <vt:lpstr>Notice of Rights and Obligations</vt:lpstr>
      <vt:lpstr>Notice of Rights and Obligations</vt:lpstr>
      <vt:lpstr>Debt Management Center  Mission Statement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VBA’s Top 3 Priorities Voice of our Customer</dc:title>
  <dc:creator>Schmitt, Joseph G. (DMC St. Paul)</dc:creator>
  <cp:lastModifiedBy>Anderson, Jill, (DMC St. Paul)</cp:lastModifiedBy>
  <cp:revision>175</cp:revision>
  <cp:lastPrinted>2018-10-19T18:11:23Z</cp:lastPrinted>
  <dcterms:created xsi:type="dcterms:W3CDTF">2018-08-21T21:25:58Z</dcterms:created>
  <dcterms:modified xsi:type="dcterms:W3CDTF">2020-09-21T13:01:43Z</dcterms:modified>
</cp:coreProperties>
</file>