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68" r:id="rId5"/>
    <p:sldId id="281" r:id="rId6"/>
    <p:sldId id="720" r:id="rId7"/>
    <p:sldId id="276" r:id="rId8"/>
    <p:sldId id="714" r:id="rId9"/>
    <p:sldId id="278" r:id="rId10"/>
    <p:sldId id="723" r:id="rId11"/>
    <p:sldId id="280" r:id="rId12"/>
    <p:sldId id="721" r:id="rId13"/>
    <p:sldId id="72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5" d="100"/>
          <a:sy n="105" d="100"/>
        </p:scale>
        <p:origin x="142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var\oitfovaco\Downloads\2020-08-09_covid-screening-tool-metro-results-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92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Screens per week, all metro areas, Jun01 – Aug07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92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862560743901249"/>
          <c:y val="0.10589012210036811"/>
          <c:w val="0.84493982395139156"/>
          <c:h val="0.7514258903535865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Sheet2!$G$4</c:f>
              <c:strCache>
                <c:ptCount val="1"/>
                <c:pt idx="0">
                  <c:v>Completed screens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Sheet2!$F$5:$F$15</c:f>
              <c:numCache>
                <c:formatCode>0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Sheet2!$G$5:$G$15</c:f>
              <c:numCache>
                <c:formatCode>0.0</c:formatCode>
                <c:ptCount val="11"/>
                <c:pt idx="0">
                  <c:v>9.1</c:v>
                </c:pt>
                <c:pt idx="1">
                  <c:v>27.9</c:v>
                </c:pt>
                <c:pt idx="2">
                  <c:v>50.5</c:v>
                </c:pt>
                <c:pt idx="3">
                  <c:v>88.8</c:v>
                </c:pt>
                <c:pt idx="4">
                  <c:v>90.1</c:v>
                </c:pt>
                <c:pt idx="5">
                  <c:v>121.9</c:v>
                </c:pt>
                <c:pt idx="6">
                  <c:v>151.1</c:v>
                </c:pt>
                <c:pt idx="7">
                  <c:v>147.30500000000001</c:v>
                </c:pt>
                <c:pt idx="8">
                  <c:v>184.47499999999999</c:v>
                </c:pt>
                <c:pt idx="9">
                  <c:v>202.012</c:v>
                </c:pt>
                <c:pt idx="10">
                  <c:v>219.66399999999999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7D-6443-AAB8-8435983BD6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3090416"/>
        <c:axId val="1892996304"/>
      </c:scatterChart>
      <c:valAx>
        <c:axId val="1893090416"/>
        <c:scaling>
          <c:orientation val="minMax"/>
          <c:max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Week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996304"/>
        <c:crosses val="autoZero"/>
        <c:crossBetween val="midCat"/>
        <c:majorUnit val="1"/>
      </c:valAx>
      <c:valAx>
        <c:axId val="189299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Thousands of screens</a:t>
                </a:r>
              </a:p>
            </c:rich>
          </c:tx>
          <c:layout>
            <c:manualLayout>
              <c:xMode val="edge"/>
              <c:yMode val="edge"/>
              <c:x val="1.3977189669771628E-2"/>
              <c:y val="0.299800493236960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090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2"/>
      </a:solidFill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7E3DB-8A06-4748-A9DA-02FAE9CEAE16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7F625-4C7D-4888-A553-1AEB9F38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4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2000" dirty="0"/>
              <a:t>Built by an all government team based on a prototype from the Durham VAMC in less than 12 days.</a:t>
            </a:r>
          </a:p>
          <a:p>
            <a:pPr marL="171450" indent="-171450">
              <a:buFontTx/>
              <a:buChar char="-"/>
            </a:pPr>
            <a:r>
              <a:rPr lang="en-US" sz="2000" dirty="0"/>
              <a:t>Collaborated with VEO on communications; VHA on promotion and product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F62B-127A-42CA-9EB8-1F7B6D2B48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16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Over 1.2 million screens have been completed since launch on 6/1.</a:t>
            </a:r>
          </a:p>
          <a:p>
            <a:pPr marL="171450" indent="-171450">
              <a:buFontTx/>
              <a:buChar char="-"/>
            </a:pPr>
            <a:r>
              <a:rPr lang="en-US" dirty="0"/>
              <a:t>Roughly 5% of all </a:t>
            </a:r>
            <a:r>
              <a:rPr lang="en-US" dirty="0" err="1"/>
              <a:t>VA.gov</a:t>
            </a:r>
            <a:r>
              <a:rPr lang="en-US" dirty="0"/>
              <a:t> traffic is now from the screener.</a:t>
            </a:r>
          </a:p>
          <a:p>
            <a:pPr marL="171450" indent="-171450">
              <a:buFontTx/>
              <a:buChar char="-"/>
            </a:pPr>
            <a:r>
              <a:rPr lang="en-US" dirty="0"/>
              <a:t>Drove nearly 300K first-time visitors to </a:t>
            </a:r>
            <a:r>
              <a:rPr lang="en-US" dirty="0" err="1"/>
              <a:t>VA.gov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use at dozens of major VAMCs across the country.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F62B-127A-42CA-9EB8-1F7B6D2B48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24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2000" dirty="0"/>
              <a:t>Built by an all government team based on a prototype from the Durham VAMC in less than 12 days.</a:t>
            </a:r>
          </a:p>
          <a:p>
            <a:pPr marL="171450" indent="-171450">
              <a:buFontTx/>
              <a:buChar char="-"/>
            </a:pPr>
            <a:r>
              <a:rPr lang="en-US" sz="2000" dirty="0"/>
              <a:t>Collaborated with VEO on communications; VHA on promotion and product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EF62B-127A-42CA-9EB8-1F7B6D2B48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79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087B-DBC1-4D50-A8D6-FE2A90514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4EC4B-DABD-43CF-B978-906219050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7DB66-3DE8-450E-84A9-5B5E0D3E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A5FA-1947-488A-A17D-AE26AE22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        Office of Information and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B87BB-1D83-4ED1-997A-CF8AA9BB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442E-2FCE-4790-9678-F7AE369AE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53ED-23B5-4E5E-8311-F9DBBD5D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3AE86-BC30-4CAD-AD11-F269538D1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EB293-1FCD-4D86-B505-7C4E9845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27880-D5B1-4879-BB21-7C5C9CBE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        Office of Information and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E442-3802-4156-B400-47B36EA8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442E-2FCE-4790-9678-F7AE369AE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0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18513-46A3-48D4-B456-A054EA6E4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4D974-B693-438A-BFBF-9EDE3DFAA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E31B1-5A64-48A7-B14A-29B33374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698E8-8BB0-4FC6-B8F0-57DA39BE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        Office of Information and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28AA5-87AC-465B-9EDC-68964B1B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442E-2FCE-4790-9678-F7AE369AE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76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9" y="1"/>
            <a:ext cx="12185902" cy="6857999"/>
          </a:xfrm>
          <a:prstGeom prst="rect">
            <a:avLst/>
          </a:prstGeom>
        </p:spPr>
      </p:pic>
      <p:pic>
        <p:nvPicPr>
          <p:cNvPr id="15" name="VA logo" descr="Logo and seal for the U.S. Department of Veterans Affairs, Office of Information and Technology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926" y="5690438"/>
            <a:ext cx="3374138" cy="660157"/>
          </a:xfrm>
          <a:prstGeom prst="rect">
            <a:avLst/>
          </a:prstGeom>
        </p:spPr>
      </p:pic>
      <p:sp>
        <p:nvSpPr>
          <p:cNvPr id="16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3251911" y="1931133"/>
            <a:ext cx="5806727" cy="858806"/>
          </a:xfrm>
        </p:spPr>
        <p:txBody>
          <a:bodyPr anchor="t">
            <a:noAutofit/>
          </a:bodyPr>
          <a:lstStyle>
            <a:lvl1pPr>
              <a:defRPr sz="3000" b="1" i="0" cap="all" baseline="0">
                <a:solidFill>
                  <a:srgbClr val="175594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Name of 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3252758" y="2831008"/>
            <a:ext cx="5806017" cy="374904"/>
          </a:xfrm>
        </p:spPr>
        <p:txBody>
          <a:bodyPr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18" name="Title of Presenter"/>
          <p:cNvSpPr>
            <a:spLocks noGrp="1"/>
          </p:cNvSpPr>
          <p:nvPr>
            <p:ph type="body" sz="quarter" idx="11" hasCustomPrompt="1"/>
          </p:nvPr>
        </p:nvSpPr>
        <p:spPr>
          <a:xfrm>
            <a:off x="3252757" y="3254748"/>
            <a:ext cx="3182112" cy="393192"/>
          </a:xfrm>
        </p:spPr>
        <p:txBody>
          <a:bodyPr>
            <a:noAutofit/>
          </a:bodyPr>
          <a:lstStyle>
            <a:lvl1pPr marL="0" indent="0">
              <a:buNone/>
              <a:defRPr lang="en-US" sz="2200" i="1" kern="1200" baseline="0" dirty="0">
                <a:solidFill>
                  <a:srgbClr val="1F1F1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Title of Presenter</a:t>
            </a:r>
          </a:p>
        </p:txBody>
      </p:sp>
      <p:sp>
        <p:nvSpPr>
          <p:cNvPr id="22" name="Presenter's Organization"/>
          <p:cNvSpPr>
            <a:spLocks noGrp="1"/>
          </p:cNvSpPr>
          <p:nvPr>
            <p:ph type="body" sz="quarter" idx="12" hasCustomPrompt="1"/>
          </p:nvPr>
        </p:nvSpPr>
        <p:spPr>
          <a:xfrm>
            <a:off x="3252758" y="3714953"/>
            <a:ext cx="5806017" cy="439738"/>
          </a:xfrm>
        </p:spPr>
        <p:txBody>
          <a:bodyPr>
            <a:noAutofit/>
          </a:bodyPr>
          <a:lstStyle>
            <a:lvl1pPr marL="0" indent="0">
              <a:buNone/>
              <a:defRPr lang="en-US" sz="2200" kern="1200" baseline="0" dirty="0">
                <a:solidFill>
                  <a:srgbClr val="1F1F1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Presenter’s Organization</a:t>
            </a:r>
          </a:p>
        </p:txBody>
      </p:sp>
      <p:sp>
        <p:nvSpPr>
          <p:cNvPr id="27" name="Audience Name"/>
          <p:cNvSpPr>
            <a:spLocks noGrp="1"/>
          </p:cNvSpPr>
          <p:nvPr>
            <p:ph type="body" sz="quarter" idx="13" hasCustomPrompt="1"/>
          </p:nvPr>
        </p:nvSpPr>
        <p:spPr>
          <a:xfrm>
            <a:off x="3252757" y="4276351"/>
            <a:ext cx="3974592" cy="24688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kern="1200" baseline="0" dirty="0" smtClean="0">
                <a:solidFill>
                  <a:srgbClr val="175594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Audience Name</a:t>
            </a:r>
          </a:p>
        </p:txBody>
      </p:sp>
      <p:sp>
        <p:nvSpPr>
          <p:cNvPr id="29" name="Month Day, YYYY"/>
          <p:cNvSpPr>
            <a:spLocks noGrp="1"/>
          </p:cNvSpPr>
          <p:nvPr>
            <p:ph type="body" sz="quarter" idx="14" hasCustomPrompt="1"/>
          </p:nvPr>
        </p:nvSpPr>
        <p:spPr>
          <a:xfrm>
            <a:off x="3252758" y="4560951"/>
            <a:ext cx="3985684" cy="265176"/>
          </a:xfrm>
        </p:spPr>
        <p:txBody>
          <a:bodyPr>
            <a:noAutofit/>
          </a:bodyPr>
          <a:lstStyle>
            <a:lvl1pPr marL="0" indent="0">
              <a:buNone/>
              <a:defRPr lang="en-US" sz="1600" kern="1200" baseline="0" dirty="0" smtClean="0">
                <a:solidFill>
                  <a:srgbClr val="175594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Month Day, YYYY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455E1-2795-BB42-8B2E-3B937E681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51200" y="5130800"/>
            <a:ext cx="3976688" cy="43973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 dirty="0"/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827722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Title, 28pt Calibri Bold (Color: RGB 33, 33, 33)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0" y="1703859"/>
            <a:ext cx="10515600" cy="4455425"/>
          </a:xfrm>
        </p:spPr>
        <p:txBody>
          <a:bodyPr/>
          <a:lstStyle>
            <a:lvl1pPr>
              <a:lnSpc>
                <a:spcPct val="100000"/>
              </a:lnSpc>
              <a:spcBef>
                <a:spcPts val="1600"/>
              </a:spcBef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Foot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580"/>
            <a:ext cx="12188952" cy="317751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C847B2A1-C864-8A4F-8F37-767BBBF7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5632" y="6241905"/>
            <a:ext cx="2743200" cy="365125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248DA9-37F6-8740-B8EE-84854250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747" y="6276108"/>
            <a:ext cx="6544519" cy="317751"/>
          </a:xfrm>
        </p:spPr>
        <p:txBody>
          <a:bodyPr/>
          <a:lstStyle/>
          <a:p>
            <a:pPr algn="l"/>
            <a:r>
              <a:rPr lang="en-US" dirty="0"/>
              <a:t>FOR INTERNAL USE ONLY			     Office of Information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297271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Title, 28pt Calibri Bold (Color: RGB 33, 33, 33)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0" y="1417319"/>
            <a:ext cx="10515600" cy="4464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Foot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580"/>
            <a:ext cx="12188952" cy="317751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12920E40-5594-1842-96FB-0FDA32DD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5632" y="6241905"/>
            <a:ext cx="2743200" cy="365125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846E949-8508-D748-A313-663A6DB7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747" y="6276108"/>
            <a:ext cx="6544519" cy="317751"/>
          </a:xfrm>
        </p:spPr>
        <p:txBody>
          <a:bodyPr/>
          <a:lstStyle/>
          <a:p>
            <a:pPr algn="l"/>
            <a:r>
              <a:rPr lang="en-US" dirty="0"/>
              <a:t>FOR INTERNAL USE ONLY			     Office of Information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2739667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7721600" y="0"/>
            <a:ext cx="4470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685801"/>
            <a:ext cx="6659301" cy="863600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64000" y="6356352"/>
            <a:ext cx="3204901" cy="365125"/>
          </a:xfrm>
        </p:spPr>
        <p:txBody>
          <a:bodyPr/>
          <a:lstStyle/>
          <a:p>
            <a:r>
              <a:rPr lang="en-US"/>
              <a:t>FOR INTERNAL USE ONLY        Office of Information and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2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701800"/>
            <a:ext cx="6659301" cy="447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6659301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28002" y="685800"/>
            <a:ext cx="3454399" cy="54864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1082" indent="0" algn="l">
              <a:buNone/>
              <a:defRPr>
                <a:solidFill>
                  <a:schemeClr val="bg1"/>
                </a:solidFill>
              </a:defRPr>
            </a:lvl2pPr>
            <a:lvl3pPr marL="914354" indent="0" algn="l">
              <a:buNone/>
              <a:defRPr>
                <a:solidFill>
                  <a:schemeClr val="bg1"/>
                </a:solidFill>
              </a:defRPr>
            </a:lvl3pPr>
            <a:lvl4pPr marL="1365437" indent="0" algn="l">
              <a:buNone/>
              <a:defRPr>
                <a:solidFill>
                  <a:schemeClr val="bg1"/>
                </a:solidFill>
              </a:defRPr>
            </a:lvl4pPr>
            <a:lvl5pPr marL="1828709" indent="0" algn="l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99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Title, 28pt Calibri Bold (Color: RGB 33, 33, 33)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0" y="1703859"/>
            <a:ext cx="10515600" cy="41781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Foot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580"/>
            <a:ext cx="12188952" cy="317751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D97C676-8DAB-DE49-9274-32D55A88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5632" y="6241905"/>
            <a:ext cx="2743200" cy="365125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6AF42123-C22B-E148-B964-D03870AD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747" y="6276108"/>
            <a:ext cx="6544519" cy="317751"/>
          </a:xfrm>
        </p:spPr>
        <p:txBody>
          <a:bodyPr/>
          <a:lstStyle/>
          <a:p>
            <a:pPr algn="l"/>
            <a:r>
              <a:rPr lang="en-US" dirty="0"/>
              <a:t>FOR INTERNAL USE ONLY			     Office of Information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1916380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Title, 28pt Calibri Bold (Color: RGB 33, 33, 33)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0" y="1417319"/>
            <a:ext cx="10515600" cy="4464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Foot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580"/>
            <a:ext cx="12188952" cy="317751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E4C84233-6A79-B948-80D7-7FDB049D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5632" y="6241905"/>
            <a:ext cx="2743200" cy="365125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86FDA5F-D64B-9A48-87D8-E6AF354E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747" y="6276108"/>
            <a:ext cx="6544519" cy="317751"/>
          </a:xfrm>
        </p:spPr>
        <p:txBody>
          <a:bodyPr/>
          <a:lstStyle/>
          <a:p>
            <a:pPr algn="l"/>
            <a:r>
              <a:rPr lang="en-US" dirty="0"/>
              <a:t>FOR INTERNAL USE ONLY			     Office of Information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264442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/ Al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Title, 28pt Calibri Bold (Color: RGB 33, 33, 33)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0" y="1690688"/>
            <a:ext cx="10515600" cy="4191316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Alt text">
            <a:extLst>
              <a:ext uri="{FF2B5EF4-FFF2-40B4-BE49-F238E27FC236}">
                <a16:creationId xmlns:a16="http://schemas.microsoft.com/office/drawing/2014/main" id="{0E731299-1FA4-1640-AAA3-040ADDE70C3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-4181172" y="0"/>
            <a:ext cx="3890963" cy="3249038"/>
          </a:xfrm>
        </p:spPr>
        <p:txBody>
          <a:bodyPr/>
          <a:lstStyle/>
          <a:p>
            <a:pPr lvl="0"/>
            <a:r>
              <a:rPr lang="en-US" dirty="0"/>
              <a:t>Insert Alt-text for complex image or graphic</a:t>
            </a:r>
          </a:p>
        </p:txBody>
      </p:sp>
      <p:pic>
        <p:nvPicPr>
          <p:cNvPr id="8" name="Footer">
            <a:extLst>
              <a:ext uri="{FF2B5EF4-FFF2-40B4-BE49-F238E27FC236}">
                <a16:creationId xmlns:a16="http://schemas.microsoft.com/office/drawing/2014/main" id="{ADD7F55B-6E2E-E049-9A2F-19F9E8710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580"/>
            <a:ext cx="12188952" cy="317751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A7EB8137-6D98-964C-955E-64761528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5632" y="6241905"/>
            <a:ext cx="2743200" cy="365125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72EDC57-3F7E-2D41-A6AE-0BF8896A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747" y="6276108"/>
            <a:ext cx="6544519" cy="317751"/>
          </a:xfrm>
        </p:spPr>
        <p:txBody>
          <a:bodyPr/>
          <a:lstStyle/>
          <a:p>
            <a:pPr algn="l"/>
            <a:r>
              <a:rPr lang="en-US" dirty="0"/>
              <a:t>FOR INTERNAL USE ONLY			     Office of Information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0795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6AC8-374A-4594-8F0F-B08D66F8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9D9DE-18BD-4B6B-A628-3E6BA90F4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D02BB-C9EA-438B-B3DC-4CC969AC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0F3DC-7EDD-4119-BE44-4BB2E16C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        Office of Information and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3A257-B270-48E4-A56D-01A22193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442E-2FCE-4790-9678-F7AE369AE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5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C90C-70DB-46E9-9D2D-42C77BAD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2A8FC-6B79-4791-9506-10D7C9C48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F6774-5AB9-4FC2-B1C2-B3848A9F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7CBB9-F718-47D5-A20A-074811A9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        Office of Information and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6F841-9721-42F0-8C82-1286E9C3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442E-2FCE-4790-9678-F7AE369AE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7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D6F3-5DDE-4445-AD02-0656827A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67AC1-7301-4249-9B27-D24874257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00784"/>
            <a:ext cx="5181600" cy="4351338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DA556-FE9C-4F14-BFFD-239FB02AA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00784"/>
            <a:ext cx="5181600" cy="4351338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Footer">
            <a:extLst>
              <a:ext uri="{FF2B5EF4-FFF2-40B4-BE49-F238E27FC236}">
                <a16:creationId xmlns:a16="http://schemas.microsoft.com/office/drawing/2014/main" id="{9DFA5A3D-A83F-6F4F-B7B9-47D2A45DF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580"/>
            <a:ext cx="12188952" cy="317751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7E45644-3B6D-9144-AFAA-B22CE6DB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5632" y="6241905"/>
            <a:ext cx="2743200" cy="365125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D548E0B-B91F-EC42-B2B1-F9AF92E6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747" y="6276108"/>
            <a:ext cx="6544519" cy="317751"/>
          </a:xfrm>
        </p:spPr>
        <p:txBody>
          <a:bodyPr/>
          <a:lstStyle/>
          <a:p>
            <a:pPr algn="l"/>
            <a:r>
              <a:rPr lang="en-US" dirty="0"/>
              <a:t>FOR INTERNAL USE ONLY			     Office of Information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426029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FF02-3585-404B-AEC6-70F3482D4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323DF-AC46-472F-849E-BE05A5DCF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60CEF-AD9B-439E-8D49-26FB180C4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F7DF3-0E0E-40AB-8E90-31A86B1FC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C02AF-3FCF-45CE-B8BE-B53982240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1D678-B798-4630-8CAC-899337C6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3A48C-2208-44D6-94AF-E04611E6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        Office of Information and Technology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69C13-3716-4642-9A70-EB2309D9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442E-2FCE-4790-9678-F7AE369AE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4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D82E-4E9E-4E64-AB18-BD008A31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8FD74-1070-4FA8-A044-7FACC379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92033-E702-40F6-B5F0-76041F5C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        Office of Information and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ADA05-8934-405B-A6DD-5C726FE3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442E-2FCE-4790-9678-F7AE369AE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1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F1A0B-8B29-4B11-B6A4-427F9948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FD013-8DE3-41B7-80BD-AB51F325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        Office of Information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03C47-E145-4B95-B782-A24337C2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442E-2FCE-4790-9678-F7AE369AE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5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85B9-8CE7-4ABB-ACF6-636516E1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2C1FF-25F6-4BAD-A862-FEB5861AD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D0DC9-CD5B-4C5C-BEE3-D8D24B160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E2A32-931D-410B-84C9-0CCF9059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05FDA-3018-4182-A03D-D99FDFCD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        Office of Information and Technology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38AC8-ABF3-4182-9859-9307CBBE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442E-2FCE-4790-9678-F7AE369AE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6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F00F-8FF0-466B-897F-73384B00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9887F-65F2-4138-9ED3-70325DC18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8C9D3-1DEA-4216-88A0-672A39AE1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F0DA3-E986-4728-8AAF-D6C82BED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C9753-0A00-4B19-91C9-F018A6A1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FOR INTERNAL USE ONLY        Office of Information and Technology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B4248-17EE-4382-B294-94630C01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C442E-2FCE-4790-9678-F7AE369AE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4DBEF-5CE9-422B-8DEF-8B166EFA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41BE6-D301-49FE-88EE-5D3809C51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BBCA9-8864-4FA3-B975-A5CF0842C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1DA09-DC39-4312-A187-26B7AF07E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FOR INTERNAL USE ONLY        Office of Information and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4C354-2550-47C9-9EFF-8454E7BB7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C442E-2FCE-4790-9678-F7AE369AE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5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Elizabeth.Delnegro@gsa.gov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hyperlink" Target="http://www.va.gov/covid19screen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BACE-0B93-5845-810C-7E677EB2E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911" y="1931133"/>
            <a:ext cx="6762946" cy="822954"/>
          </a:xfrm>
        </p:spPr>
        <p:txBody>
          <a:bodyPr/>
          <a:lstStyle/>
          <a:p>
            <a:r>
              <a:rPr lang="en-US" dirty="0"/>
              <a:t>Covid-19 screening tool</a:t>
            </a:r>
            <a:br>
              <a:rPr lang="en-US" dirty="0"/>
            </a:br>
            <a:r>
              <a:rPr lang="en-US" sz="2800" b="0" cap="none" dirty="0"/>
              <a:t>Update &amp; success factors</a:t>
            </a:r>
            <a:endParaRPr lang="en-US" sz="2800" b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84AB12-D1BF-A94B-B3CB-61D4736A47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CIO Innovation Council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81D8D1-0B3A-BF4D-8A9E-2B416C8BA0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August 13, 2020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3C0262C-482C-0D40-A216-D70A9B2861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932713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E24C2D-E140-1F43-B7EF-B84C8555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Screener 2: 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595D7E-25FF-3E4A-91CD-655548E327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Pilot test of a tool offered by GSA for its tenant agencies</a:t>
            </a:r>
          </a:p>
          <a:p>
            <a:r>
              <a:rPr lang="en-US" sz="3600" dirty="0"/>
              <a:t>PIFs leveraged their roles to foster inter-agency collaboration</a:t>
            </a:r>
          </a:p>
          <a:p>
            <a:r>
              <a:rPr lang="en-US" sz="3600" dirty="0"/>
              <a:t>Reach out to </a:t>
            </a:r>
            <a:r>
              <a:rPr lang="en-US" sz="3600" b="1" dirty="0" err="1">
                <a:hlinkClick r:id="rId2"/>
              </a:rPr>
              <a:t>Elizabeth.Delnegro@gsa.gov</a:t>
            </a:r>
            <a:r>
              <a:rPr lang="en-US" sz="3600" b="1" dirty="0">
                <a:hlinkClick r:id="rId2"/>
              </a:rPr>
              <a:t> </a:t>
            </a:r>
            <a:endParaRPr lang="en-US" sz="3600" b="1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8D921-A678-DF40-96BF-5E29C168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FOR INTERNAL USE ONLY			     Office of Information and Technology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63639-BA68-6D4A-B63E-52A5E3B5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978D-44AB-7340-ACE8-603BFA5E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Two Screeners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7FE7BB-A359-774F-8012-617479AE04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Screener 1: Clinical VA Medical Center</a:t>
            </a:r>
          </a:p>
          <a:p>
            <a:r>
              <a:rPr lang="en-US" dirty="0"/>
              <a:t>Clinical settings</a:t>
            </a:r>
          </a:p>
          <a:p>
            <a:r>
              <a:rPr lang="en-US" dirty="0"/>
              <a:t>Additional screening</a:t>
            </a:r>
            <a:br>
              <a:rPr lang="en-US" dirty="0"/>
            </a:br>
            <a:r>
              <a:rPr lang="en-US" dirty="0"/>
              <a:t>available on site </a:t>
            </a:r>
          </a:p>
          <a:p>
            <a:r>
              <a:rPr lang="en-US" dirty="0"/>
              <a:t>VA Digital Experience Product Office (DEPO)</a:t>
            </a:r>
          </a:p>
          <a:p>
            <a:r>
              <a:rPr lang="en-US" dirty="0"/>
              <a:t>Hosted on VA.gov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9F8D6A-6620-1344-8BAA-591C6FBE80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Screener 2: Non-clinical VA employee</a:t>
            </a:r>
          </a:p>
          <a:p>
            <a:r>
              <a:rPr lang="en-US" dirty="0"/>
              <a:t>Non-clinical settings</a:t>
            </a:r>
          </a:p>
          <a:p>
            <a:r>
              <a:rPr lang="en-US" dirty="0"/>
              <a:t>No additional screening available on site </a:t>
            </a:r>
          </a:p>
          <a:p>
            <a:r>
              <a:rPr lang="en-US" dirty="0"/>
              <a:t>Presidential Innovation Fellows (PIFs)</a:t>
            </a:r>
          </a:p>
          <a:p>
            <a:r>
              <a:rPr lang="en-US" dirty="0"/>
              <a:t>Hosted by GSA </a:t>
            </a:r>
          </a:p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8CA1FCE-7368-8942-B4DF-B5A687E5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FOR INTERNAL USE ONLY			     Office of Information and Technology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F5CF5F2-3350-E64A-A96D-A328B1FC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A63C-96D9-4E32-A43F-E66CEEEA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Screener 1: Clinical VA Medical Center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7CCEF-4D85-4F28-A8ED-9B6E98E67C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17319"/>
            <a:ext cx="8281959" cy="44646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ea typeface="Source Sans Pro" panose="020B0503030403020204" pitchFamily="34" charset="0"/>
              </a:rPr>
              <a:t>User goals for employee/patient/visitor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ea typeface="Source Sans Pro" panose="020B0503030403020204" pitchFamily="34" charset="0"/>
              </a:rPr>
              <a:t>Avoid waiting in line to complete COVID-19 risk assessment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ea typeface="Source Sans Pro" panose="020B0503030403020204" pitchFamily="34" charset="0"/>
              </a:rPr>
              <a:t>Get to duty station/appointment/loved one faster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ea typeface="Source Sans Pro" panose="020B0503030403020204" pitchFamily="34" charset="0"/>
              </a:rPr>
              <a:t>Remain physically distanced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ea typeface="Source Sans Pro" panose="020B0503030403020204" pitchFamily="34" charset="0"/>
              </a:rPr>
              <a:t>Solution: VA.gov COVID-19 screening tool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ea typeface="Source Sans Pro" panose="020B0503030403020204" pitchFamily="34" charset="0"/>
              </a:rPr>
              <a:t>Facility visitors complete COVID-19 risk assessments digitally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ea typeface="Source Sans Pro" panose="020B0503030403020204" pitchFamily="34" charset="0"/>
              </a:rPr>
              <a:t>Displays results to attendants at a safe distance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EEE7EF-F89B-AF47-8142-4549036DE5F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59A572-C2AA-2E4D-A656-401DA6ED037B}"/>
              </a:ext>
            </a:extLst>
          </p:cNvPr>
          <p:cNvGrpSpPr/>
          <p:nvPr/>
        </p:nvGrpSpPr>
        <p:grpSpPr>
          <a:xfrm>
            <a:off x="9120159" y="479612"/>
            <a:ext cx="2743200" cy="5898776"/>
            <a:chOff x="8591860" y="479612"/>
            <a:chExt cx="2743200" cy="589877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01ADFD94-08D1-624E-9018-4CA93D72E71D}"/>
                </a:ext>
              </a:extLst>
            </p:cNvPr>
            <p:cNvSpPr/>
            <p:nvPr/>
          </p:nvSpPr>
          <p:spPr>
            <a:xfrm>
              <a:off x="8712851" y="632373"/>
              <a:ext cx="2383971" cy="5649686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Content Placeholder 2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19BE8B0-BE7E-B04D-A442-0639E39F0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1860" y="479612"/>
              <a:ext cx="2743200" cy="5898776"/>
            </a:xfrm>
            <a:prstGeom prst="rect">
              <a:avLst/>
            </a:prstGeom>
          </p:spPr>
        </p:pic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896A407-8131-5147-B1F2-9B434FF8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FOR INTERNAL USE ONLY			     Office of Information and Technology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04D672-2A15-DF49-A82A-C01CA0C5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6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9B57E-D297-D34C-9991-C4A430FC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25896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573346A-FCA4-684E-8D18-26E8324063E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22" name="Content Placeholder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7EFB8E-4AD4-284B-BE85-0BEC9F97CEF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91" y="349624"/>
            <a:ext cx="2743200" cy="5898776"/>
          </a:xfr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43164E-0EB7-4B46-9E8E-2DB33AF43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903" y="351531"/>
            <a:ext cx="2743200" cy="5894962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13B2D3-9ECF-5D4B-8D70-D7BDE0C784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784" y="351532"/>
            <a:ext cx="2743200" cy="5894961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4A90A8E8-F8DC-0345-80E6-076E3A184FE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5016" y="453799"/>
            <a:ext cx="2539678" cy="32848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/>
              <a:t>Try it now!</a:t>
            </a:r>
          </a:p>
          <a:p>
            <a:pPr marL="0" indent="0">
              <a:buNone/>
            </a:pPr>
            <a:r>
              <a:rPr lang="en-US" sz="3600" dirty="0"/>
              <a:t>Text </a:t>
            </a:r>
            <a:r>
              <a:rPr lang="en-US" sz="3600" b="1" dirty="0"/>
              <a:t>SCREEN</a:t>
            </a:r>
            <a:r>
              <a:rPr lang="en-US" sz="3600" dirty="0"/>
              <a:t> to </a:t>
            </a:r>
            <a:r>
              <a:rPr lang="en-US" sz="3600" b="1" dirty="0"/>
              <a:t>530-79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go to </a:t>
            </a:r>
            <a:r>
              <a:rPr lang="en-US" dirty="0">
                <a:hlinkClick r:id="rId5"/>
              </a:rPr>
              <a:t>www.va.gov/</a:t>
            </a:r>
            <a:br>
              <a:rPr lang="en-US" dirty="0">
                <a:hlinkClick r:id="rId5"/>
              </a:rPr>
            </a:br>
            <a:r>
              <a:rPr lang="en-US" dirty="0">
                <a:hlinkClick r:id="rId5"/>
              </a:rPr>
              <a:t>covid19screen</a:t>
            </a:r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1D216CB-184E-0A4E-B580-B198056B93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4" y="3842794"/>
            <a:ext cx="2381260" cy="238618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9690E-BEBC-DB40-83DC-E5D1707E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FOR INTERNAL USE ONLY			     Office of Information and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4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4A63C-96D9-4E32-A43F-E66CEEEA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Screener 1 stats: 1.2M+ screens Jun01-Aug11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E31D7-F0BD-4F29-B49B-823C4D93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5632" y="6241905"/>
            <a:ext cx="2743200" cy="365125"/>
          </a:xfrm>
        </p:spPr>
        <p:txBody>
          <a:bodyPr/>
          <a:lstStyle/>
          <a:p>
            <a:pPr defTabSz="914354"/>
            <a:fld id="{C9F7588F-6348-F24B-A92C-146CC9ED7FC5}" type="slidenum">
              <a:rPr lang="en-US"/>
              <a:pPr defTabSz="914354"/>
              <a:t>5</a:t>
            </a:fld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1D4852BB-26A5-2544-B47E-C817792DEE3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98394422"/>
              </p:ext>
            </p:extLst>
          </p:nvPr>
        </p:nvGraphicFramePr>
        <p:xfrm>
          <a:off x="838200" y="1703387"/>
          <a:ext cx="10515600" cy="4538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324A59FE-7E26-844E-A1CF-36E8B015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747" y="6276108"/>
            <a:ext cx="6544519" cy="317751"/>
          </a:xfrm>
        </p:spPr>
        <p:txBody>
          <a:bodyPr/>
          <a:lstStyle/>
          <a:p>
            <a:pPr algn="l"/>
            <a:r>
              <a:rPr lang="en-US" dirty="0"/>
              <a:t>FOR INTERNAL USE ONLY			     Office of Information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181995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5CBE-4472-0440-BA1D-784FB9DD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Screener 1 success factors:</a:t>
            </a:r>
            <a:r>
              <a:rPr lang="en-US" b="0" dirty="0"/>
              <a:t> VHA partnership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BA7FD-B452-CC45-95F8-51F5AD74C3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CTO learned about the Durham prototype via the “COVID ideas” inbox</a:t>
            </a:r>
          </a:p>
          <a:p>
            <a:r>
              <a:rPr lang="en-US" sz="3200" dirty="0"/>
              <a:t>Quickly connected with VHA partners in the field</a:t>
            </a:r>
          </a:p>
          <a:p>
            <a:r>
              <a:rPr lang="en-US" dirty="0"/>
              <a:t>N</a:t>
            </a:r>
            <a:r>
              <a:rPr lang="en-US" sz="3200" dirty="0"/>
              <a:t>o weighty intake or demand management process</a:t>
            </a:r>
          </a:p>
          <a:p>
            <a:r>
              <a:rPr lang="en-US" sz="3200" dirty="0"/>
              <a:t>Quickly evaluated positive impact and technical feasibility </a:t>
            </a:r>
            <a:endParaRPr lang="en-US" dirty="0"/>
          </a:p>
          <a:p>
            <a:r>
              <a:rPr lang="en-US" dirty="0"/>
              <a:t>Prioritized r</a:t>
            </a:r>
            <a:r>
              <a:rPr lang="en-US" sz="3200" dirty="0"/>
              <a:t>elationships with VHA members (facility executives, managers, line employees)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735899-6489-B542-9EBC-1B45EF46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FOR INTERNAL USE ONLY			     Office of Information and Technology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75648B-1F70-7947-AF4E-C27E8C5F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2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978D-44AB-7340-ACE8-603BFA5E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Screener 1 success factors:</a:t>
            </a:r>
            <a:r>
              <a:rPr lang="en-US" b="0" dirty="0"/>
              <a:t> VA.gov </a:t>
            </a:r>
            <a:r>
              <a:rPr lang="en-US" dirty="0"/>
              <a:t>P</a:t>
            </a:r>
            <a:r>
              <a:rPr lang="en-US" b="0" dirty="0"/>
              <a:t>latform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D238-920F-074F-BC50-674BB1A3A7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Shipped code into production almost immediately</a:t>
            </a:r>
          </a:p>
          <a:p>
            <a:r>
              <a:rPr lang="en-US" dirty="0"/>
              <a:t>Integration and deployment pipelines already established</a:t>
            </a:r>
          </a:p>
          <a:p>
            <a:r>
              <a:rPr lang="en-US" dirty="0"/>
              <a:t>More than just code: VA.gov Platform answered common questions</a:t>
            </a:r>
          </a:p>
          <a:p>
            <a:r>
              <a:rPr lang="en-US" dirty="0"/>
              <a:t>Balanced autonomy and self-direction vs. governance and Platform quality control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4737A-B75F-554E-8364-519D4F8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FOR INTERNAL USE ONLY			     Office of Information and Technology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95658-E47A-7843-9772-37D4B633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7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978D-44AB-7340-ACE8-603BFA5E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Screener 1 success factors:</a:t>
            </a:r>
            <a:r>
              <a:rPr lang="en-US" b="0" dirty="0"/>
              <a:t> Gov expertise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D238-920F-074F-BC50-674BB1A3A7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All-gov CTO team (designers, content strategists, engineers, product managers) started delivering immediately</a:t>
            </a:r>
          </a:p>
          <a:p>
            <a:r>
              <a:rPr lang="en-US" dirty="0"/>
              <a:t>Entrepreneurial mindset</a:t>
            </a:r>
          </a:p>
          <a:p>
            <a:r>
              <a:rPr lang="en-US" dirty="0"/>
              <a:t>No contract management </a:t>
            </a:r>
          </a:p>
          <a:p>
            <a:r>
              <a:rPr lang="en-US" dirty="0"/>
              <a:t>No waiting for a task order</a:t>
            </a:r>
          </a:p>
          <a:p>
            <a:r>
              <a:rPr lang="en-US" dirty="0"/>
              <a:t>No onboarding a new team</a:t>
            </a:r>
          </a:p>
          <a:p>
            <a:r>
              <a:rPr lang="en-US" dirty="0"/>
              <a:t>No negotiating scope</a:t>
            </a:r>
          </a:p>
          <a:p>
            <a:r>
              <a:rPr lang="en-US" dirty="0"/>
              <a:t>No waiting for access to systems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ADAC8-6903-344F-BC1C-33CD33A1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FOR INTERNAL USE ONLY			     Office of Information and Technology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1B8CE-67CC-4D44-B603-AE024208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6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83CF5E0-9920-B54D-95A0-8CE7E6324724}"/>
              </a:ext>
            </a:extLst>
          </p:cNvPr>
          <p:cNvGrpSpPr/>
          <p:nvPr/>
        </p:nvGrpSpPr>
        <p:grpSpPr>
          <a:xfrm>
            <a:off x="9120159" y="479612"/>
            <a:ext cx="2743200" cy="5898776"/>
            <a:chOff x="9120159" y="479612"/>
            <a:chExt cx="2743200" cy="589877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8AAA5B8-BF01-AD47-835B-44BC51264D0A}"/>
                </a:ext>
              </a:extLst>
            </p:cNvPr>
            <p:cNvGrpSpPr/>
            <p:nvPr/>
          </p:nvGrpSpPr>
          <p:grpSpPr>
            <a:xfrm>
              <a:off x="9120159" y="479612"/>
              <a:ext cx="2743200" cy="5898776"/>
              <a:chOff x="9120159" y="479612"/>
              <a:chExt cx="2743200" cy="5898776"/>
            </a:xfrm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01ADFD94-08D1-624E-9018-4CA93D72E71D}"/>
                  </a:ext>
                </a:extLst>
              </p:cNvPr>
              <p:cNvSpPr/>
              <p:nvPr/>
            </p:nvSpPr>
            <p:spPr>
              <a:xfrm>
                <a:off x="9241150" y="632373"/>
                <a:ext cx="2383971" cy="5649686"/>
              </a:xfrm>
              <a:prstGeom prst="roundRect">
                <a:avLst/>
              </a:prstGeom>
              <a:solidFill>
                <a:schemeClr val="bg1">
                  <a:alpha val="4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9" name="Content Placeholder 21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919BE8B0-BE7E-B04D-A442-0639E39F0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20159" y="479612"/>
                <a:ext cx="2743200" cy="5898776"/>
              </a:xfrm>
              <a:prstGeom prst="rect">
                <a:avLst/>
              </a:prstGeom>
              <a:solidFill>
                <a:schemeClr val="bg1">
                  <a:alpha val="41000"/>
                </a:schemeClr>
              </a:solidFill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8ED6D5-A0BC-3C41-A519-2CE157A3C62E}"/>
                </a:ext>
              </a:extLst>
            </p:cNvPr>
            <p:cNvSpPr/>
            <p:nvPr/>
          </p:nvSpPr>
          <p:spPr>
            <a:xfrm>
              <a:off x="9235632" y="1051560"/>
              <a:ext cx="2564482" cy="4754882"/>
            </a:xfrm>
            <a:prstGeom prst="rect">
              <a:avLst/>
            </a:prstGeom>
            <a:solidFill>
              <a:srgbClr val="FE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B4A63C-96D9-4E32-A43F-E66CEEEA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Screener 2: Non-clinical VA employee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7CCEF-4D85-4F28-A8ED-9B6E98E67C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17319"/>
            <a:ext cx="8397432" cy="44646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ea typeface="Source Sans Pro" panose="020B0503030403020204" pitchFamily="34" charset="0"/>
              </a:rPr>
              <a:t>User goals for employees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ea typeface="Source Sans Pro" panose="020B0503030403020204" pitchFamily="34" charset="0"/>
              </a:rPr>
              <a:t>Avoid waiting in line to complete COVID-19 risk assessment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ea typeface="Source Sans Pro" panose="020B0503030403020204" pitchFamily="34" charset="0"/>
              </a:rPr>
              <a:t>Get to duty station faster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ea typeface="Source Sans Pro" panose="020B0503030403020204" pitchFamily="34" charset="0"/>
              </a:rPr>
              <a:t>Remain physically distanced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ea typeface="Source Sans Pro" panose="020B0503030403020204" pitchFamily="34" charset="0"/>
              </a:rPr>
              <a:t>Solution: Non-clinical VA employee screener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ea typeface="Source Sans Pro" panose="020B0503030403020204" pitchFamily="34" charset="0"/>
              </a:rPr>
              <a:t>Adapted Screener 1 to meet non-clinical user needs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ea typeface="Source Sans Pro" panose="020B0503030403020204" pitchFamily="34" charset="0"/>
              </a:rPr>
              <a:t>Employees complete COVID-19 risk assessments digitally before traveling to work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021FBB-FB8F-514A-A730-FB4FAD4A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FOR INTERNAL USE ONLY			     Office of Information and Technology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007A1FB-A483-104E-8AD7-0C318A08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9</a:t>
            </a:fld>
            <a:endParaRPr lang="en-US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508E53-923B-ED41-809F-7E826062D52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96" y="1051558"/>
            <a:ext cx="2199483" cy="4754881"/>
          </a:xfrm>
        </p:spPr>
      </p:pic>
    </p:spTree>
    <p:extLst>
      <p:ext uri="{BB962C8B-B14F-4D97-AF65-F5344CB8AC3E}">
        <p14:creationId xmlns:p14="http://schemas.microsoft.com/office/powerpoint/2010/main" val="419281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530BE723E6BF47B29FC7270FE44AC7" ma:contentTypeVersion="2" ma:contentTypeDescription="Create a new document." ma:contentTypeScope="" ma:versionID="178118fdf382a8325d2944f7ca3a3fa1">
  <xsd:schema xmlns:xsd="http://www.w3.org/2001/XMLSchema" xmlns:xs="http://www.w3.org/2001/XMLSchema" xmlns:p="http://schemas.microsoft.com/office/2006/metadata/properties" xmlns:ns3="f561873a-754c-45eb-852a-7fd0be0e79c0" targetNamespace="http://schemas.microsoft.com/office/2006/metadata/properties" ma:root="true" ma:fieldsID="6a9cfaf52ec4c5ab5ec86e46c6547318" ns3:_="">
    <xsd:import namespace="f561873a-754c-45eb-852a-7fd0be0e79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61873a-754c-45eb-852a-7fd0be0e79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A7CDBB-E205-46A7-BDEA-7E7F3C2D7CB6}">
  <ds:schemaRefs>
    <ds:schemaRef ds:uri="http://purl.org/dc/dcmitype/"/>
    <ds:schemaRef ds:uri="http://schemas.microsoft.com/office/infopath/2007/PartnerControls"/>
    <ds:schemaRef ds:uri="f561873a-754c-45eb-852a-7fd0be0e79c0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F01C9C7-BB6A-4A1E-81DD-A360F2CC5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B98E3F-74D3-4702-9A2E-2C5C350B3F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61873a-754c-45eb-852a-7fd0be0e79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656</Words>
  <Application>Microsoft Macintosh PowerPoint</Application>
  <PresentationFormat>Widescreen</PresentationFormat>
  <Paragraphs>91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Covid-19 screening tool Update &amp; success factors</vt:lpstr>
      <vt:lpstr>A Tale of Two Screeners </vt:lpstr>
      <vt:lpstr>Screener 1: Clinical VA Medical Center</vt:lpstr>
      <vt:lpstr>PowerPoint Presentation</vt:lpstr>
      <vt:lpstr>Screener 1 stats: 1.2M+ screens Jun01-Aug11</vt:lpstr>
      <vt:lpstr>Screener 1 success factors: VHA partnership</vt:lpstr>
      <vt:lpstr>Screener 1 success factors: VA.gov Platform</vt:lpstr>
      <vt:lpstr>Screener 1 success factors: Gov expertise</vt:lpstr>
      <vt:lpstr>Screener 2: Non-clinical VA employee</vt:lpstr>
      <vt:lpstr>Screener 2: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screening tool Update &amp; key factors to success</dc:title>
  <dc:creator>Yuen, Kaeli W.</dc:creator>
  <cp:lastModifiedBy>Martha Wilkes</cp:lastModifiedBy>
  <cp:revision>28</cp:revision>
  <dcterms:created xsi:type="dcterms:W3CDTF">2020-08-11T14:08:21Z</dcterms:created>
  <dcterms:modified xsi:type="dcterms:W3CDTF">2020-08-12T14:46:32Z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0x0101009B530BE723E6BF47B29FC7270FE44AC7</vt:lpwstr>
  </property>
</Properties>
</file>