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51CFCE-959A-41A9-9267-362F07B578F0}">
  <a:tblStyle styleId="{5B51CFCE-959A-41A9-9267-362F07B578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3"/>
          </a:solidFill>
        </a:fill>
      </a:tcStyle>
    </a:wholeTbl>
    <a:band1H>
      <a:tcTxStyle/>
      <a:tcStyle>
        <a:fill>
          <a:solidFill>
            <a:srgbClr val="CAD4E7"/>
          </a:solidFill>
        </a:fill>
      </a:tcStyle>
    </a:band1H>
    <a:band2H>
      <a:tcTxStyle/>
    </a:band2H>
    <a:band1V>
      <a:tcTxStyle/>
      <a:tcStyle>
        <a:fill>
          <a:solidFill>
            <a:srgbClr val="CAD4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b876aabb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b876aabb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4b876aabb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b8c5f6f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b8c5f6f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/Image 03">
  <p:cSld name="Title/Image 03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45825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846" y="174085"/>
            <a:ext cx="8688894" cy="43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419100" y="1028701"/>
            <a:ext cx="7772400" cy="512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Source Sans Pro"/>
              <a:buNone/>
              <a:defRPr b="1" i="0" sz="375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19101" y="1719062"/>
            <a:ext cx="4152900" cy="196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i="1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419100" y="276226"/>
            <a:ext cx="8305800" cy="325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5"/>
              <a:buNone/>
              <a:defRPr b="1" i="0" sz="975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dark">
  <p:cSld name="Two Content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4" type="body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dark">
  <p:cSld name="Comparison dark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Boxes">
  <p:cSld name="Two Content Box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Boxes dark">
  <p:cSld name="Two Content Boxes dark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">
  <p:cSld name="Three Content Boxe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 dark">
  <p:cSld name="Three Content Boxes dark"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4" type="body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5" type="body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6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9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4" type="body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5" type="body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74300" spcFirstLastPara="1" rIns="274300" wrap="square" tIns="2286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6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">
  <p:cSld name="Image 1/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5" name="Google Shape;165;p20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 dark">
  <p:cSld name="Image 1/3 dark">
    <p:bg>
      <p:bgPr>
        <a:solidFill>
          <a:schemeClr val="accen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3" name="Google Shape;173;p2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3" type="body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">
  <p:cSld name="Image 1/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3" type="body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 dark">
  <p:cSld name="Image 1/2 dark">
    <p:bg>
      <p:bgPr>
        <a:solidFill>
          <a:schemeClr val="accen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">
  <p:cSld name="Image 2/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7" name="Google Shape;197;p24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body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 dark">
  <p:cSld name="Image 2/3 dark">
    <p:bg>
      <p:bgPr>
        <a:solidFill>
          <a:schemeClr val="accen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idx="2" type="body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3" type="body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">
  <p:cSld name="Image Wid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 dark">
  <p:cSld name="Image Wide dark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plit 2/3">
  <p:cSld name="1_Split 2/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1" y="514351"/>
            <a:ext cx="4994476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3048000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57200" y="1276350"/>
            <a:ext cx="4994476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457200" y="247650"/>
            <a:ext cx="4994476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3" type="body"/>
          </p:nvPr>
        </p:nvSpPr>
        <p:spPr>
          <a:xfrm>
            <a:off x="6096000" y="514350"/>
            <a:ext cx="2590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2">
  <p:cSld name="Split 1/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 txBox="1"/>
          <p:nvPr>
            <p:ph idx="11" type="ftr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3" type="body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3">
  <p:cSld name="Split 1/3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1" type="ftr"/>
          </p:nvPr>
        </p:nvSpPr>
        <p:spPr>
          <a:xfrm>
            <a:off x="3692324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692324" y="514350"/>
            <a:ext cx="49944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514350"/>
            <a:ext cx="25717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0"/>
          <p:cNvSpPr txBox="1"/>
          <p:nvPr>
            <p:ph idx="2" type="body"/>
          </p:nvPr>
        </p:nvSpPr>
        <p:spPr>
          <a:xfrm>
            <a:off x="457200" y="1276350"/>
            <a:ext cx="257175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30"/>
          <p:cNvSpPr txBox="1"/>
          <p:nvPr>
            <p:ph idx="3" type="body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143000" y="2571750"/>
            <a:ext cx="6858000" cy="1486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4058560"/>
            <a:ext cx="6858000" cy="57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275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208037"/>
            <a:ext cx="8229600" cy="72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821847"/>
            <a:ext cx="8229600" cy="36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500"/>
              <a:buNone/>
              <a:defRPr sz="1500">
                <a:solidFill>
                  <a:srgbClr val="8997AD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350"/>
              <a:buNone/>
              <a:defRPr sz="1350">
                <a:solidFill>
                  <a:srgbClr val="8997AD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accen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dark">
  <p:cSld name="Title and Content dark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b="1" sz="1200" cap="none">
                <a:solidFill>
                  <a:srgbClr val="C3DCF3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3" type="body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4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 cap="none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b="1" i="0" sz="28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optel" TargetMode="External"/><Relationship Id="rId4" Type="http://schemas.openxmlformats.org/officeDocument/2006/relationships/hyperlink" Target="http://hopte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irtable.com/tbl15hQgw2HkM1yF1/viwybcTRzSU8jcatf" TargetMode="External"/><Relationship Id="rId4" Type="http://schemas.openxmlformats.org/officeDocument/2006/relationships/hyperlink" Target="https://airtable.com/tbl15hQgw2HkM1yF1/viwybcTRzSU8jcat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irtable.com/tbl15hQgw2HkM1yF1/viwH1ZyFEWJa9ZG3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irtable.com/tbl15hQgw2HkM1yF1/viwybcTRzSU8jcatf" TargetMode="External"/><Relationship Id="rId4" Type="http://schemas.openxmlformats.org/officeDocument/2006/relationships/hyperlink" Target="https://airtable.com/tbl15hQgw2HkM1yF1/viwybcTRzSU8jcatf" TargetMode="External"/><Relationship Id="rId5" Type="http://schemas.openxmlformats.org/officeDocument/2006/relationships/hyperlink" Target="https://airtable.com/tbl15hQgw2HkM1yF1/viwH1ZyFEWJa9ZG3c" TargetMode="External"/><Relationship Id="rId6" Type="http://schemas.openxmlformats.org/officeDocument/2006/relationships/hyperlink" Target="https://airtable.com/shrLo0hZ5GOfDpi0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ccesstocare.va.gov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ccesstocare.va.gov/" TargetMode="External"/><Relationship Id="rId4" Type="http://schemas.openxmlformats.org/officeDocument/2006/relationships/hyperlink" Target="https://www.va.gov/find-locations/" TargetMode="External"/><Relationship Id="rId5" Type="http://schemas.openxmlformats.org/officeDocument/2006/relationships/hyperlink" Target="https://www.va.gov/healthbenefits/access/specialty_care_services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irtable.com/shrVGaJQtG5WXiCtR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ctrTitle"/>
          </p:nvPr>
        </p:nvSpPr>
        <p:spPr>
          <a:xfrm>
            <a:off x="174171" y="576943"/>
            <a:ext cx="8795658" cy="226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An Exploration of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Health Care Services/Provider Search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&amp; Clinical Services Descriptions 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on VA.gov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1122744" y="2052644"/>
            <a:ext cx="6878256" cy="2264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January 2, 2018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Jane Newman, Content Strategist </a:t>
            </a:r>
            <a:br>
              <a:rPr lang="en-US" sz="2000"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jane.newman3@va.gov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Services– VA Western NY - Buffalo</a:t>
            </a:r>
            <a:endParaRPr/>
          </a:p>
        </p:txBody>
      </p:sp>
      <p:sp>
        <p:nvSpPr>
          <p:cNvPr id="354" name="Google Shape;354;p42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 </a:t>
            </a:r>
            <a:endParaRPr/>
          </a:p>
        </p:txBody>
      </p:sp>
      <p:pic>
        <p:nvPicPr>
          <p:cNvPr descr="Picture 2" id="355" name="Google Shape;3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 rotWithShape="1">
          <a:blip r:embed="rId4">
            <a:alphaModFix/>
          </a:blip>
          <a:srcRect b="88171" l="1339" r="224" t="-110"/>
          <a:stretch/>
        </p:blipFill>
        <p:spPr>
          <a:xfrm>
            <a:off x="1990846" y="1130095"/>
            <a:ext cx="5160747" cy="353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Services– San Francisco VA HCS</a:t>
            </a:r>
            <a:endParaRPr/>
          </a:p>
        </p:txBody>
      </p:sp>
      <p:sp>
        <p:nvSpPr>
          <p:cNvPr id="363" name="Google Shape;363;p43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</a:t>
            </a:r>
            <a:endParaRPr/>
          </a:p>
        </p:txBody>
      </p:sp>
      <p:pic>
        <p:nvPicPr>
          <p:cNvPr descr="Picture 2" id="364" name="Google Shape;3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 rotWithShape="1">
          <a:blip r:embed="rId4">
            <a:alphaModFix/>
          </a:blip>
          <a:srcRect b="86622" l="1126" r="0" t="-120"/>
          <a:stretch/>
        </p:blipFill>
        <p:spPr>
          <a:xfrm>
            <a:off x="1990846" y="1117301"/>
            <a:ext cx="5162308" cy="35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Services– VAPORHCS</a:t>
            </a:r>
            <a:endParaRPr/>
          </a:p>
        </p:txBody>
      </p:sp>
      <p:sp>
        <p:nvSpPr>
          <p:cNvPr id="372" name="Google Shape;372;p44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</a:t>
            </a:r>
            <a:endParaRPr/>
          </a:p>
        </p:txBody>
      </p:sp>
      <p:pic>
        <p:nvPicPr>
          <p:cNvPr descr="Picture 2" id="373" name="Google Shape;3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4"/>
          <p:cNvPicPr preferRelativeResize="0"/>
          <p:nvPr/>
        </p:nvPicPr>
        <p:blipFill rotWithShape="1">
          <a:blip r:embed="rId4">
            <a:alphaModFix/>
          </a:blip>
          <a:srcRect b="16061" l="17334" r="16520" t="0"/>
          <a:stretch/>
        </p:blipFill>
        <p:spPr>
          <a:xfrm>
            <a:off x="1995070" y="1144189"/>
            <a:ext cx="5146510" cy="352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497710" y="387163"/>
            <a:ext cx="864050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A-Z SERVICES</a:t>
            </a:r>
            <a:endParaRPr/>
          </a:p>
        </p:txBody>
      </p:sp>
      <p:sp>
        <p:nvSpPr>
          <p:cNvPr id="381" name="Google Shape;381;p45"/>
          <p:cNvSpPr txBox="1"/>
          <p:nvPr/>
        </p:nvSpPr>
        <p:spPr>
          <a:xfrm>
            <a:off x="144681" y="-27740"/>
            <a:ext cx="2594662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ACUPUNCTURE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ADULT DAY HEALTH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AGENT ORANGE REGISTRY EXAMS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ALZHEIMERS DISEASE AND DEMENTIA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AUDIOLOGY &amp; SPEECH PATHOLOGY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CANCER CARE ONCOLOGY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CARDIOLOGY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CHAPLAIN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COMMUNITY LIVING CENTER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COMPENSATION AND PENSION EXAMS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DENTISTRY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DIABETES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DIALYSIS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EYE AND VISION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FEE BASIS/FEE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FORMER PRISONER OF WAR ADVOCATE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HIV AND AIDS TREATMENT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 BASED PRIMARY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 TELEHEALTH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HOMEMAKER AND HOME HEALTH AIDE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HOSPICE AND PALLIATIVE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LAB AND PATHOLOGY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LGBT PATIENT CENTERED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MAMMOGRAPHY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 COUNSELING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MOVE! WEIGHT MANAGEMENT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NUTRITION AND FOOD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OBSTETRICS AND GYNECOLOGY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OCCUPATIONAL THERAPY AND PHYSICAL MEDICINE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 OIF OND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ORTHOPEDICS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highlight>
                  <a:srgbClr val="00FF00"/>
                </a:highlight>
                <a:latin typeface="Avenir"/>
                <a:ea typeface="Avenir"/>
                <a:cs typeface="Avenir"/>
                <a:sym typeface="Avenir"/>
              </a:rPr>
              <a:t>PHARMACY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POLYTRAUMA PROGRAM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POSTTRAUMATIC STRESS DISORDER PTSD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PRIMARY CARE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PROSTHETICS AND SENSORY AIDS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RADIOLOGY AND DIAGNOSTIC IMAGING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SPINAL CORD INJURY AND DISORDERS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SUBSTANCE ABUSE SERVICES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TELEHEALTH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TRANSPLANT SERVICE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UROLOGY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 NURSE HELPLINE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VISION REHABILITATION SERVICES</a:t>
            </a:r>
            <a:endParaRPr sz="700"/>
          </a:p>
        </p:txBody>
      </p:sp>
      <p:sp>
        <p:nvSpPr>
          <p:cNvPr id="382" name="Google Shape;382;p45">
            <a:hlinkClick r:id="rId3"/>
          </p:cNvPr>
          <p:cNvSpPr txBox="1"/>
          <p:nvPr/>
        </p:nvSpPr>
        <p:spPr>
          <a:xfrm>
            <a:off x="2766350" y="0"/>
            <a:ext cx="34704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DENTAL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EPILEPSY CENTER OF EXCELLENCE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FORMER PRISONERS OF WAR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GASTROENTEROLOGY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GENERAL PRACTICE RESIDENCY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GERIATRICS &amp; EXTENDED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HEALTHY HEART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HOPTEL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HOSPITAL MEDICINE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INFECTIOUS DISEASES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LABORATORY MEDICINE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LESBIAN, GAY, BISEXUAL &amp; TRANSGENDER (LGBT)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MEDICAL PRACTICE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 (MST)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NEUROINTERVENTIONAL RADIOLOGY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NUTRITION AND FOOD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OEF/OIF/OND (NOW CALLED TRANSITION AND CARE MANAGEMENT)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OPIOID TREATMENT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PARKINSON’S DISEASE RESEARCH, EDUCATION AND CLINICAL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PEER SUPPORT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PETS FOR VETS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highlight>
                  <a:srgbClr val="00FF00"/>
                </a:highlight>
                <a:latin typeface="Avenir"/>
                <a:ea typeface="Avenir"/>
                <a:cs typeface="Avenir"/>
                <a:sym typeface="Avenir"/>
              </a:rPr>
              <a:t>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 TREATMENT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PSYCHOSOCIAL REHABILITATION AND RECOVERY CENTER (PRRC)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RADIOLOGY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SIMULATION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SMOKING CESSATION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SOCIAL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TELEPHONE LINKED CARE (TLC)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TRANSITION AND CARE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VASCULAR AND ENDOVASCULAR SURGERY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VISUAL IMPAIRMENT SERVICES TEAM (VIST)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WELLNESS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WOMENS COMPREHENSIVE HEALTH CENTER</a:t>
            </a:r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1074350" y="4843419"/>
            <a:ext cx="180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www.buffalo.va.gov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2882909" y="4331967"/>
            <a:ext cx="220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www.sanfrancisco.va.gov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5" name="Google Shape;385;p45">
            <a:hlinkClick r:id="rId4"/>
          </p:cNvPr>
          <p:cNvSpPr txBox="1"/>
          <p:nvPr/>
        </p:nvSpPr>
        <p:spPr>
          <a:xfrm>
            <a:off x="6204031" y="-16165"/>
            <a:ext cx="3264061" cy="519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AMPUTEE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AUDIOLOGY AND SPEECH/LANGUAGE PATHOLOGY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BENEFICIARY TRAVEL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CANCER CARE NAVIGATION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CHAPLAIN SERVICE AND CHAPEL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DENTAL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DIETITIAN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ELIGIBILITY / ENROLLMENT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FISHER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HOMELESS VETERANS SERVICES AT CRRC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HOSPITAL AND SPECIALTY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IMAGING/X-RAY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INPATIENT AND EMERGENCY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IVF - IN VITRO FERTILIZATION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LESBIAN, GAY, BISEXUAL, AND TRANSGENDER VETERANS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LOW VISION CLINIC AT PORTLAND VA MEDICAL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MAMMOGRAMS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MATERNITY BENEFITS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MEDICAL 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MENTAL HEALTH AND NEUROSCIENCES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MILITARY SEXUAL TRAUMA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MOVE WEIGHT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OEF/OIF/OND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OPERATIVE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PAP SMEAR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PATHOLOGY AND LABORATORY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highlight>
                  <a:srgbClr val="36BC2C"/>
                </a:highlight>
                <a:latin typeface="Avenir"/>
                <a:ea typeface="Avenir"/>
                <a:cs typeface="Avenir"/>
                <a:sym typeface="Avenir"/>
              </a:rPr>
              <a:t>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PHYSICAL/OCCUPATIONAL THERAPY - PORTLAND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PHYSICAL/OCCUPATIONAL THERAPY - VANCOUVER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PODIATRY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PRIMARY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PRIVACY OFFICE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PROSTHETICS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PUBLIC AND CONGRESSIONAL AFFAIRS - VAPORHCS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REHABILITATION - VETERANS RECOVERY HOUSE, A RESIDENTIAL REHABILITATION TREATMENT PROGRAM (RRTP)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REHABILITATION AND LONG TERM CARE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RELEASE OF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RRTP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SOCIAL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SPECIALTY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TRANSITION AND CARE MANAGEMENT (TCM)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 SERVICE OFFICER SUPPORT AT VAPORHCS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JUSTICE OUTREACH (VJO)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TRANSPORTATION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VETERANS TRANSPORTATION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VIRTUAL LIFETIME ELECTRONIC RECORD (VLER)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WHEELCHAIR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 VETERANS</a:t>
            </a:r>
            <a:endParaRPr/>
          </a:p>
        </p:txBody>
      </p:sp>
      <p:sp>
        <p:nvSpPr>
          <p:cNvPr id="386" name="Google Shape;386;p45"/>
          <p:cNvSpPr txBox="1"/>
          <p:nvPr/>
        </p:nvSpPr>
        <p:spPr>
          <a:xfrm>
            <a:off x="7160598" y="4746338"/>
            <a:ext cx="1935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www.portland.va.gov</a:t>
            </a:r>
            <a:endParaRPr sz="135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A-Z Services Lists for Facilities Websites</a:t>
            </a:r>
            <a:endParaRPr/>
          </a:p>
        </p:txBody>
      </p:sp>
      <p:sp>
        <p:nvSpPr>
          <p:cNvPr id="392" name="Google Shape;392;p46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FACILITY LEVEL SERVICES</a:t>
            </a:r>
            <a:endParaRPr/>
          </a:p>
        </p:txBody>
      </p:sp>
      <p:sp>
        <p:nvSpPr>
          <p:cNvPr id="393" name="Google Shape;393;p46"/>
          <p:cNvSpPr txBox="1"/>
          <p:nvPr/>
        </p:nvSpPr>
        <p:spPr>
          <a:xfrm>
            <a:off x="457199" y="849933"/>
            <a:ext cx="8033657" cy="45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</a:t>
            </a:r>
            <a:r>
              <a:rPr b="1"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145 Facilities Websites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facility website has it’s own unique A-Z Services List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2018 unique service names 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result when service names are aggregated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manual audit surfaced ~ 1208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unique “Clinical” Service names (i.e., services that are directly related to clinical services -- have a stop code and/or represent the programs and services of clinical professionals and teams).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Excluded services like transportation, VSOs, facility services, canteen, service advocacy programs, residency programs, etc.)</a:t>
            </a:r>
            <a:endParaRPr/>
          </a:p>
          <a:p>
            <a:pPr indent="-285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Little convention or consistency in naming and terminology of services across facilities websites.</a:t>
            </a:r>
            <a:endParaRPr/>
          </a:p>
          <a:p>
            <a:pPr indent="-285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lack of consistency in how 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ervices are named creates confusion for users across the system.</a:t>
            </a:r>
            <a:endParaRPr/>
          </a:p>
          <a:p>
            <a:pPr indent="-285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Makes it difficult to reuse descriptive content about services across the ecosystem and crosslink it appropriately.</a:t>
            </a:r>
            <a:endParaRPr/>
          </a:p>
          <a:p>
            <a:pPr indent="-200025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0025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4" name="Google Shape;3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 u="sng">
                <a:solidFill>
                  <a:schemeClr val="hlink"/>
                </a:solidFill>
                <a:hlinkClick r:id="rId3"/>
              </a:rPr>
              <a:t>Clinical Services, Specialties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(and priority Multidisciplinary Programs)</a:t>
            </a:r>
            <a:endParaRPr sz="1400"/>
          </a:p>
        </p:txBody>
      </p:sp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457200" y="1047750"/>
            <a:ext cx="24495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Addiction and Substance Abuse Treatment**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Allergy &amp; Asthma, Immunology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Anesthesia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/>
              <a:t>Audiology*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Bariatric (Weight Loss)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Cancer**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Cardiology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Cardiovascular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Caregiver Support**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Chaplain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Chiropractic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Critical 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Dental/Oral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Dermatology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Diabetes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Ear, Nose and Throat</a:t>
            </a:r>
            <a:br>
              <a:rPr lang="en-US" sz="900"/>
            </a:br>
            <a:r>
              <a:rPr lang="en-US" sz="900"/>
              <a:t>Otolaryngology / Head &amp; Neck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Emergency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Endocrinology</a:t>
            </a:r>
            <a:endParaRPr/>
          </a:p>
        </p:txBody>
      </p:sp>
      <p:sp>
        <p:nvSpPr>
          <p:cNvPr id="401" name="Google Shape;401;p47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PARED IT DOWN </a:t>
            </a:r>
            <a:endParaRPr/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2542175" y="998500"/>
            <a:ext cx="21342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Extended Care and Rehabilitation**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Gastroenterology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General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Genomic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Geriatrics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Hematology/Oncology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HIV/Hepatitis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Hospital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Infectious Disease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Internal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Laboratory and Pathology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Low Vision and Blind Rehabilitation**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Medical Genetics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>
                <a:highlight>
                  <a:srgbClr val="FFFF00"/>
                </a:highlight>
              </a:rPr>
              <a:t>Mental Health* </a:t>
            </a:r>
            <a:r>
              <a:rPr lang="en-US" sz="900">
                <a:highlight>
                  <a:srgbClr val="FFFF00"/>
                </a:highlight>
              </a:rPr>
              <a:t>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MOVE! Weight Management**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Nephrology/Renal/Kidney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Neurology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Neurosurgery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4676375" y="1009650"/>
            <a:ext cx="24951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Nutrition and Food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Obstetrics &amp; Gynecology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Ophthalmology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/>
              <a:t>Optometry*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Orthopedics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Outpatient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Pain Management**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Palliative and Hospice Care**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Pharmacy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Physical Medicine and Rehabilitation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Physical Therapy, Occupational Therapy </a:t>
            </a:r>
            <a:br>
              <a:rPr lang="en-US" sz="900"/>
            </a:br>
            <a:r>
              <a:rPr lang="en-US" sz="900"/>
              <a:t>and Kinesiotherapy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Plastic &amp; Reconstructive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Podiatry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Polytrauma/TBI**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en-US" sz="900"/>
              <a:t>Primary Care*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Psychiatry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Psychology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PTSD Treatment**</a:t>
            </a:r>
            <a:endParaRPr/>
          </a:p>
        </p:txBody>
      </p:sp>
      <p:sp>
        <p:nvSpPr>
          <p:cNvPr id="404" name="Google Shape;404;p47"/>
          <p:cNvSpPr txBox="1"/>
          <p:nvPr>
            <p:ph idx="1" type="body"/>
          </p:nvPr>
        </p:nvSpPr>
        <p:spPr>
          <a:xfrm>
            <a:off x="6892500" y="965100"/>
            <a:ext cx="2064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Pulmonary Medicine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Radiation Oncology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Radiology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Rehabilitation and Prosthetic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Rheumatology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Social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Spinal Cord Injury and Disorders**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Suicide Prevention/Veterans Crisis Line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Surgical Oncology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Telehealth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Thoracic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Transplant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Urology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Vascular Surgery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Whole Health**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>
                <a:highlight>
                  <a:srgbClr val="FFFF00"/>
                </a:highlight>
              </a:rPr>
              <a:t>Women's Health**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US" sz="900"/>
              <a:t>Wound Care / Ostomy</a:t>
            </a:r>
            <a:br>
              <a:rPr lang="en-US"/>
            </a:b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6984000" y="98700"/>
            <a:ext cx="1881600" cy="56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b="1" lang="en-US" sz="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*Direct/Online Scheduling </a:t>
            </a:r>
            <a:endParaRPr sz="20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2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**Multiservice/Multidisciplinary  Program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Other Service Categories</a:t>
            </a:r>
            <a:endParaRPr/>
          </a:p>
        </p:txBody>
      </p:sp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Compensated Work Therapy/Vocational Rehabilitation Programs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Enrollment, Benefits, Eligibility &amp; Billing (+CHOICE)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Facility Programs and Services (catch-all: Education, other programs)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Programs for Homeless Veterans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Quality, Safety, Compliance, Privacy, and Ethics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Transportation &amp; Travel Reimbursement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Veterans Service Organizations and Service Advocacy Programs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PARED IT DOWN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</a:pPr>
            <a:r>
              <a:rPr lang="en-US"/>
              <a:t>Clinical Services and Priority Programs </a:t>
            </a:r>
            <a:endParaRPr/>
          </a:p>
        </p:txBody>
      </p:sp>
      <p:sp>
        <p:nvSpPr>
          <p:cNvPr id="419" name="Google Shape;419;p49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EXPERIENCE PRINCIPLES</a:t>
            </a:r>
            <a:endParaRPr/>
          </a:p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/>
              <a:t>Our challenge is bringing all of our different users with different needs at different times and contexts into a coherent ecosystem. This system must both holistically feel seamless and consistent, and also allow for contextual relevance when required.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/>
              <a:t>Standardization leads to a predictable and familiar experience.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/>
              <a:t>Consistent service names and cross linking to relevant content (types) across organizations help users know how to navigate them.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</a:pPr>
            <a:r>
              <a:rPr lang="en-US"/>
              <a:t>Clinical Services and Priority Programs </a:t>
            </a:r>
            <a:endParaRPr/>
          </a:p>
        </p:txBody>
      </p:sp>
      <p:sp>
        <p:nvSpPr>
          <p:cNvPr id="426" name="Google Shape;426;p50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ONGOING WORK</a:t>
            </a:r>
            <a:endParaRPr/>
          </a:p>
        </p:txBody>
      </p:sp>
      <p:sp>
        <p:nvSpPr>
          <p:cNvPr id="427" name="Google Shape;427;p50"/>
          <p:cNvSpPr txBox="1"/>
          <p:nvPr>
            <p:ph idx="1" type="body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Working Services and Program Names linked to existing service name inventories</a:t>
            </a:r>
            <a:r>
              <a:rPr lang="en-US"/>
              <a:t> (need airtable login)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Only Clinical Services: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https://airtable.com/tbl15hQgw2HkM1yF1/viwybcTRzSU8jcatf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Non-Clinical Services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https://airtable.com/tbl15hQgw2HkM1yF1/viwH1ZyFEWJa9ZG3c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Publicly accessible link  to clinical services here: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https://airtable.com/shrLo0hZ5GOfDpi08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VA HEALTH CONTENT ECOSYSTEM</a:t>
            </a:r>
            <a:endParaRPr/>
          </a:p>
        </p:txBody>
      </p:sp>
      <p:pic>
        <p:nvPicPr>
          <p:cNvPr id="433" name="Google Shape;43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625" y="27575"/>
            <a:ext cx="2358576" cy="50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ctrTitle"/>
          </p:nvPr>
        </p:nvSpPr>
        <p:spPr>
          <a:xfrm>
            <a:off x="174171" y="576943"/>
            <a:ext cx="8795658" cy="226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Enterprise Service Search Facets 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&amp; Specialty Services Lists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VA Provider Search: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accesstocare.va.gov</a:t>
            </a:r>
            <a:r>
              <a:rPr lang="en-US" sz="2400"/>
              <a:t> Service Line</a:t>
            </a:r>
            <a:endParaRPr/>
          </a:p>
        </p:txBody>
      </p:sp>
      <p:sp>
        <p:nvSpPr>
          <p:cNvPr id="277" name="Google Shape;277;p35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278" name="Google Shape;27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5">
            <a:alphaModFix/>
          </a:blip>
          <a:srcRect b="0" l="1859" r="9064" t="0"/>
          <a:stretch/>
        </p:blipFill>
        <p:spPr>
          <a:xfrm>
            <a:off x="1971922" y="1200647"/>
            <a:ext cx="5152447" cy="325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Facility Locator</a:t>
            </a:r>
            <a:endParaRPr/>
          </a:p>
        </p:txBody>
      </p:sp>
      <p:sp>
        <p:nvSpPr>
          <p:cNvPr id="286" name="Google Shape;286;p36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4">
            <a:alphaModFix/>
          </a:blip>
          <a:srcRect b="2431" l="0" r="0" t="-1"/>
          <a:stretch/>
        </p:blipFill>
        <p:spPr>
          <a:xfrm>
            <a:off x="1975899" y="1144190"/>
            <a:ext cx="5192202" cy="342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457199" y="514350"/>
            <a:ext cx="8157029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</a:pPr>
            <a:r>
              <a:rPr lang="en-US" sz="2400"/>
              <a:t>Facilities API: HealthService</a:t>
            </a:r>
            <a:endParaRPr sz="2400"/>
          </a:p>
        </p:txBody>
      </p:sp>
      <p:sp>
        <p:nvSpPr>
          <p:cNvPr id="295" name="Google Shape;295;p37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296" name="Google Shape;2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19" y="868100"/>
            <a:ext cx="7952004" cy="417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257" y="1148665"/>
            <a:ext cx="5179987" cy="311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74" y="424930"/>
            <a:ext cx="8979882" cy="471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 rotWithShape="1">
          <a:blip r:embed="rId5">
            <a:alphaModFix/>
          </a:blip>
          <a:srcRect b="63557" l="23694" r="23741" t="0"/>
          <a:stretch/>
        </p:blipFill>
        <p:spPr>
          <a:xfrm>
            <a:off x="3124775" y="794950"/>
            <a:ext cx="3539102" cy="3705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/>
              <a:t>Specialty </a:t>
            </a:r>
            <a:endParaRPr sz="2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/>
              <a:t>Care </a:t>
            </a:r>
            <a:br>
              <a:rPr lang="en-US" sz="2520"/>
            </a:br>
            <a:r>
              <a:rPr lang="en-US" sz="2520"/>
              <a:t>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pic>
        <p:nvPicPr>
          <p:cNvPr descr="Picture 2"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267" y="794950"/>
            <a:ext cx="8275685" cy="4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882" y="4393694"/>
            <a:ext cx="1507602" cy="823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venir"/>
              <a:buNone/>
            </a:pPr>
            <a:r>
              <a:rPr lang="en-US" sz="2520"/>
              <a:t>Medical Benefits Package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400" y="1111901"/>
            <a:ext cx="5344476" cy="36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77700" y="1009475"/>
            <a:ext cx="16962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mmunizations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Physical Examinations (including eye and hearing examinations)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Health Care Assessments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Screening Tests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Health Education Programs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Primary and Specialty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Surgical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Substance Abuse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Medical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Surgical 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Mental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Substance Abuse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Prescription Drugs 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Women’s gender-specific 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VA Community Living Centers (VA Nursing Home) Programs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Domiciliary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Medical Foster Home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State Veterans Homes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Geriatrics and Extended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Adult Day Health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Respite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Home Health Care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VA’s Family Caregivers Program 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Home Telehealth</a:t>
            </a:r>
            <a:endParaRPr sz="8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PUBLIC-FACING HEALTH CARE SERVICES LISTS | ENTERPRISE LEVEL</a:t>
            </a:r>
            <a:endParaRPr/>
          </a:p>
        </p:txBody>
      </p:sp>
      <p:graphicFrame>
        <p:nvGraphicFramePr>
          <p:cNvPr id="323" name="Google Shape;323;p40"/>
          <p:cNvGraphicFramePr/>
          <p:nvPr/>
        </p:nvGraphicFramePr>
        <p:xfrm>
          <a:off x="540150" y="544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{5B51CFCE-959A-41A9-9267-362F07B578F0}</a:tableStyleId>
              </a:tblPr>
              <a:tblGrid>
                <a:gridCol w="2681450"/>
                <a:gridCol w="2001625"/>
                <a:gridCol w="3041375"/>
              </a:tblGrid>
              <a:tr h="69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Access to Care VA Physician Search by Service Line </a:t>
                      </a:r>
                      <a:r>
                        <a:rPr lang="en-US" sz="1350" u="sng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3"/>
                        </a:rPr>
                        <a:t>accesstocare.va.gov</a:t>
                      </a:r>
                      <a:endParaRPr sz="135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latin typeface="Avenir"/>
                          <a:ea typeface="Avenir"/>
                          <a:cs typeface="Avenir"/>
                          <a:sym typeface="Avenir"/>
                        </a:rPr>
                        <a:t>Facility API/Services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sng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4"/>
                        </a:rPr>
                        <a:t>va.gov/facility-locator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Specialty Care Services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sng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  <a:hlinkClick r:id="rId5"/>
                        </a:rPr>
                        <a:t>https://www.va.gov/healthbenefits/access/specialty_care_services.asp</a:t>
                      </a:r>
                      <a:endParaRPr sz="135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</a:tr>
              <a:tr h="383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Anesthesiology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Community Based Outpatient Clinic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Critical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Dental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Emergency Medicine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Eye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Geriatrics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Laboratory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Medicine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Neurology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Nursing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Other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Pharmacy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Physical Rehabilitation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Primary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Radiology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Research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Surgery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Audiology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Cardiology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Dental Services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Dermatology</a:t>
                      </a:r>
                      <a:br>
                        <a:rPr lang="en-US"/>
                      </a:b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Emergency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Gastroenterology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Gynecology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Ophthalmology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Optometry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Orthopedics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Primary Care</a:t>
                      </a:r>
                      <a:b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Urgent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Urology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Women's Health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Anesthesiology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Bariatric surgery (weight loss surgery)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Cardiology – Vascular (heart and blood circulation)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Chaplain (spiritual support)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Critical Care Specialty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Dermatology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Diabetes and Endocrinology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Geriatric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Gynecology Care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Infectious Disease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Mental Health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Nephrology (kidney)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Neurology (nerves)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Oncology (cancer)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Optometry &amp; Ophthalmology (eye care)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Orthopedic Surgery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Orthotic and Prosthetic (amputee care and custom orthotics)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Pacemaker (heart)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Pain Management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Podiatry (feet)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Pulmonary (lungs)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Robotic-Assisted Surgery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Spinal Cord Injury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Transplant Surgery (heart, lung, liver, etc.)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highlight>
                            <a:srgbClr val="00FF00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Urology</a:t>
                      </a: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Vascular Surgery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Women’s Care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24" name="Google Shape;324;p40"/>
          <p:cNvCxnSpPr/>
          <p:nvPr/>
        </p:nvCxnSpPr>
        <p:spPr>
          <a:xfrm flipH="1" rot="10800000">
            <a:off x="1155539" y="1767023"/>
            <a:ext cx="2124374" cy="167034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5" name="Google Shape;325;p40"/>
          <p:cNvCxnSpPr/>
          <p:nvPr/>
        </p:nvCxnSpPr>
        <p:spPr>
          <a:xfrm>
            <a:off x="2052578" y="2108944"/>
            <a:ext cx="1227335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6" name="Google Shape;326;p40"/>
          <p:cNvCxnSpPr/>
          <p:nvPr/>
        </p:nvCxnSpPr>
        <p:spPr>
          <a:xfrm>
            <a:off x="2932987" y="2772342"/>
            <a:ext cx="346926" cy="23139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7" name="Google Shape;327;p40"/>
          <p:cNvCxnSpPr/>
          <p:nvPr/>
        </p:nvCxnSpPr>
        <p:spPr>
          <a:xfrm flipH="1" rot="10800000">
            <a:off x="1680258" y="2685327"/>
            <a:ext cx="1599655" cy="318567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8" name="Google Shape;328;p40"/>
          <p:cNvCxnSpPr/>
          <p:nvPr/>
        </p:nvCxnSpPr>
        <p:spPr>
          <a:xfrm flipH="1" rot="10800000">
            <a:off x="1580322" y="3426566"/>
            <a:ext cx="1705799" cy="678295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9" name="Google Shape;329;p40"/>
          <p:cNvCxnSpPr/>
          <p:nvPr/>
        </p:nvCxnSpPr>
        <p:spPr>
          <a:xfrm>
            <a:off x="6641645" y="174882"/>
            <a:ext cx="385823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0" name="Google Shape;330;p40"/>
          <p:cNvSpPr txBox="1"/>
          <p:nvPr/>
        </p:nvSpPr>
        <p:spPr>
          <a:xfrm>
            <a:off x="6981170" y="70715"/>
            <a:ext cx="2384386" cy="230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service, alternate name/s</a:t>
            </a:r>
            <a:endParaRPr/>
          </a:p>
        </p:txBody>
      </p:sp>
      <p:cxnSp>
        <p:nvCxnSpPr>
          <p:cNvPr id="331" name="Google Shape;331;p40"/>
          <p:cNvCxnSpPr/>
          <p:nvPr/>
        </p:nvCxnSpPr>
        <p:spPr>
          <a:xfrm>
            <a:off x="6631995" y="362007"/>
            <a:ext cx="385823" cy="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2" name="Google Shape;332;p40"/>
          <p:cNvSpPr txBox="1"/>
          <p:nvPr/>
        </p:nvSpPr>
        <p:spPr>
          <a:xfrm>
            <a:off x="6983095" y="257840"/>
            <a:ext cx="2384386" cy="230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service, same name</a:t>
            </a:r>
            <a:endParaRPr/>
          </a:p>
        </p:txBody>
      </p:sp>
      <p:cxnSp>
        <p:nvCxnSpPr>
          <p:cNvPr id="333" name="Google Shape;333;p40"/>
          <p:cNvCxnSpPr/>
          <p:nvPr/>
        </p:nvCxnSpPr>
        <p:spPr>
          <a:xfrm>
            <a:off x="4337698" y="2649395"/>
            <a:ext cx="969798" cy="725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4" name="Google Shape;334;p40"/>
          <p:cNvCxnSpPr/>
          <p:nvPr/>
        </p:nvCxnSpPr>
        <p:spPr>
          <a:xfrm>
            <a:off x="4429121" y="4025348"/>
            <a:ext cx="878375" cy="101379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5" name="Google Shape;335;p40"/>
          <p:cNvCxnSpPr/>
          <p:nvPr/>
        </p:nvCxnSpPr>
        <p:spPr>
          <a:xfrm>
            <a:off x="4184984" y="2470066"/>
            <a:ext cx="1122512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6" name="Google Shape;336;p40"/>
          <p:cNvCxnSpPr/>
          <p:nvPr/>
        </p:nvCxnSpPr>
        <p:spPr>
          <a:xfrm flipH="1" rot="10800000">
            <a:off x="1380575" y="2323766"/>
            <a:ext cx="3926921" cy="141522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7" name="Google Shape;337;p40"/>
          <p:cNvCxnSpPr/>
          <p:nvPr/>
        </p:nvCxnSpPr>
        <p:spPr>
          <a:xfrm>
            <a:off x="4420020" y="2844025"/>
            <a:ext cx="887476" cy="42627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8" name="Google Shape;338;p40"/>
          <p:cNvCxnSpPr/>
          <p:nvPr/>
        </p:nvCxnSpPr>
        <p:spPr>
          <a:xfrm>
            <a:off x="879394" y="2295625"/>
            <a:ext cx="2400519" cy="548985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9" name="Google Shape;339;p40"/>
          <p:cNvCxnSpPr/>
          <p:nvPr/>
        </p:nvCxnSpPr>
        <p:spPr>
          <a:xfrm flipH="1">
            <a:off x="4091967" y="2960289"/>
            <a:ext cx="556591" cy="82923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40"/>
          <p:cNvCxnSpPr/>
          <p:nvPr/>
        </p:nvCxnSpPr>
        <p:spPr>
          <a:xfrm>
            <a:off x="4229100" y="3216896"/>
            <a:ext cx="1078396" cy="20967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1" name="Google Shape;341;p40"/>
          <p:cNvCxnSpPr/>
          <p:nvPr/>
        </p:nvCxnSpPr>
        <p:spPr>
          <a:xfrm flipH="1" rot="10800000">
            <a:off x="1380575" y="3028390"/>
            <a:ext cx="3926921" cy="207713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2" name="Google Shape;342;p40"/>
          <p:cNvCxnSpPr/>
          <p:nvPr/>
        </p:nvCxnSpPr>
        <p:spPr>
          <a:xfrm>
            <a:off x="4239448" y="1945995"/>
            <a:ext cx="969900" cy="72600"/>
          </a:xfrm>
          <a:prstGeom prst="straightConnector1">
            <a:avLst/>
          </a:prstGeom>
          <a:noFill/>
          <a:ln cap="flat" cmpd="sng" w="9525">
            <a:solidFill>
              <a:srgbClr val="36BC2C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ctrTitle"/>
          </p:nvPr>
        </p:nvSpPr>
        <p:spPr>
          <a:xfrm>
            <a:off x="174171" y="576943"/>
            <a:ext cx="8795658" cy="226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Facility A-Z Services Page Audit</a:t>
            </a: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br>
              <a:rPr lang="en-US" sz="2800">
                <a:latin typeface="Avenir"/>
                <a:ea typeface="Avenir"/>
                <a:cs typeface="Avenir"/>
                <a:sym typeface="Avenir"/>
              </a:rPr>
            </a:br>
            <a:r>
              <a:rPr lang="en-US" sz="2000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https://airtable.com/shrVGaJQtG5WXiCtR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882" y="4393694"/>
            <a:ext cx="1507602" cy="8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