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h Keeler" initials="LK" lastIdx="2" clrIdx="0">
    <p:extLst>
      <p:ext uri="{19B8F6BF-5375-455C-9EA6-DF929625EA0E}">
        <p15:presenceInfo xmlns:p15="http://schemas.microsoft.com/office/powerpoint/2012/main" userId="S::lkeeler@governmentcio.onmicrosoft.com::ebcf95af-a08b-4fbc-843b-ab241febf0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20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965-F3A2-0B42-9425-7065CEFD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E71BB-2583-9941-8B4F-848040A31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3698-DD0D-5F48-9917-5B96DD7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D1EC-451B-9E48-9021-6C7E925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BFDE-82EF-7640-B4D0-9BC30EBE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E6-04FC-7647-8275-3FE54391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80D20-242F-0245-83DB-F635D11B2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CC6D-19E9-2A43-A393-129862EB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37C0-6360-1E40-A4B4-C128D1AA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B357-9DD3-AF41-989A-F3D15EA9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892AE-2972-DA44-9E6F-D9A38316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D4A4A-49E5-ED47-8161-16266F606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BCC2-0453-124A-A88C-A292530C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49DE-2C41-8346-8619-F1F64A54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345E-ECDA-BA46-823F-A269B936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8EC9-4F5E-734E-8E85-F4007B9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4472-4B72-A74C-AA9D-B6D6EF70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DD86-0348-2748-8D3D-57D8AD2E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5A05-A2EF-5149-B1DC-F1FC6D83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6F62-9B67-9044-81B9-5A9ACAA0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2AAE-1170-9B41-BB7C-FAD49785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785D-918B-AA48-B54D-FB9BD5D5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FFF4-B1DD-C842-9B2C-C482452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807A-3136-694A-BBEC-DBBC8D29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BBD6-CF48-F64C-97C4-FA862A1B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CE73-4018-5F40-B2E0-092E95F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9E7F-EFDD-C345-AB09-399542A6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FD12-AF31-C841-91D5-AD9147F7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AA49-D221-0F43-A5A5-80DB9C5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152AB-FB3E-3848-9EFB-779D0088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CEAE3-D6B2-8849-B518-D1F691DF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074A-CA74-8444-9D4A-369F3456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EA74-7985-3B42-B08B-916DC3C8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08EC-56F6-6248-9DA4-A39AA285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29DA3-FEAF-FC42-8CC2-590C9364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5D339-E62E-B94B-9A60-6158D0756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7E60E-B0BE-D048-B9FD-1CEFA890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ABAFD-07D0-554F-BBF2-33F612AE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1C8FB-2BB8-4645-B7B2-F1E40F0F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FD24-DFDC-FE4F-9A21-4A426E6C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E9A0B-3BCF-434F-8F58-04CC7613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3E3EA-9598-2D41-8B80-A4E10297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BBDD9-94ED-1F40-992C-8782CA0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AFD90-1AA5-114F-9E30-9AD0C3F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0C4A2-7EDE-1D42-ABD4-1C74A5D3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25DA-1CC5-AE47-9337-A0635D32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612C-0786-4146-A6BC-2F6A4E01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D333-6310-3642-8D8D-D644D590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0BD5-11BE-4344-9945-209E5940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88DA-76CB-DE4A-BA7B-D436BB35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D9EB-8B6F-A54F-B302-EE82D485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3037-1D2A-DF4D-A582-76504FD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A1B2-852B-A648-8991-DFF79D6C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60BF0-163D-CB4C-B096-78A07CD2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7010E-8323-8744-945B-777D318F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61BC-0F58-184A-A26D-64AD0E35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A9F68-7E76-9F4A-B6B5-A23C7D01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ABC7-8446-834F-B2C7-9D3127E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93843-3156-9D44-9BB9-4B54F4C9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0393-AC82-8142-AC6E-F3B1EBA5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006B-8CF4-1140-AB27-53E3D6BE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D053-1C96-ED49-8808-58BB22F3FF6A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334A-4DF3-0C45-A6BC-2EAC16E9E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2780-668D-8944-8147-29A0D3F2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2A3E-74CC-9640-8493-E788B5D9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gif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Vision and Values: The North Star for Navigating Through a Crisis – APCO  Worldwide">
            <a:extLst>
              <a:ext uri="{FF2B5EF4-FFF2-40B4-BE49-F238E27FC236}">
                <a16:creationId xmlns:a16="http://schemas.microsoft.com/office/drawing/2014/main" id="{8439E9F3-6ED9-BF40-A507-5F9E2D44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30602-D7A5-EC44-B279-AD6F625DC2FF}"/>
              </a:ext>
            </a:extLst>
          </p:cNvPr>
          <p:cNvSpPr txBox="1"/>
          <p:nvPr/>
        </p:nvSpPr>
        <p:spPr>
          <a:xfrm>
            <a:off x="434340" y="308610"/>
            <a:ext cx="1157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 the veteran a debt resolution portal that is on par or better than industry leading platforms such as Quicken loans or Chase</a:t>
            </a:r>
          </a:p>
          <a:p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A023C0-4DD6-9D4F-85C1-10DA3BC6DCD7}"/>
              </a:ext>
            </a:extLst>
          </p:cNvPr>
          <p:cNvCxnSpPr>
            <a:cxnSpLocks/>
          </p:cNvCxnSpPr>
          <p:nvPr/>
        </p:nvCxnSpPr>
        <p:spPr>
          <a:xfrm>
            <a:off x="0" y="5970753"/>
            <a:ext cx="12192000" cy="92049"/>
          </a:xfrm>
          <a:prstGeom prst="line">
            <a:avLst/>
          </a:prstGeom>
          <a:ln w="22225" cap="flat" cmpd="thinThick">
            <a:solidFill>
              <a:schemeClr val="bg1">
                <a:lumMod val="65000"/>
                <a:alpha val="46000"/>
              </a:schemeClr>
            </a:solidFill>
            <a:prstDash val="lg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247830-753B-F743-81A1-AA96A32B6400}"/>
              </a:ext>
            </a:extLst>
          </p:cNvPr>
          <p:cNvCxnSpPr>
            <a:cxnSpLocks/>
          </p:cNvCxnSpPr>
          <p:nvPr/>
        </p:nvCxnSpPr>
        <p:spPr>
          <a:xfrm>
            <a:off x="-136953" y="915000"/>
            <a:ext cx="12192000" cy="92049"/>
          </a:xfrm>
          <a:prstGeom prst="line">
            <a:avLst/>
          </a:prstGeom>
          <a:ln w="22225" cap="flat" cmpd="thinThick">
            <a:solidFill>
              <a:schemeClr val="bg1">
                <a:lumMod val="65000"/>
                <a:alpha val="46000"/>
              </a:schemeClr>
            </a:solidFill>
            <a:prstDash val="lg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BEBA49F-3EC9-1448-9F89-1A010F323E3B}"/>
              </a:ext>
            </a:extLst>
          </p:cNvPr>
          <p:cNvCxnSpPr>
            <a:cxnSpLocks/>
          </p:cNvCxnSpPr>
          <p:nvPr/>
        </p:nvCxnSpPr>
        <p:spPr>
          <a:xfrm>
            <a:off x="0" y="4111298"/>
            <a:ext cx="12192000" cy="92049"/>
          </a:xfrm>
          <a:prstGeom prst="line">
            <a:avLst/>
          </a:prstGeom>
          <a:ln w="22225" cap="flat" cmpd="thinThick">
            <a:solidFill>
              <a:schemeClr val="bg1">
                <a:lumMod val="65000"/>
                <a:alpha val="46000"/>
              </a:schemeClr>
            </a:solidFill>
            <a:prstDash val="lg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F64921-7A0D-CD4C-A4CC-DFCAD06EC1E2}"/>
              </a:ext>
            </a:extLst>
          </p:cNvPr>
          <p:cNvCxnSpPr>
            <a:cxnSpLocks/>
          </p:cNvCxnSpPr>
          <p:nvPr/>
        </p:nvCxnSpPr>
        <p:spPr>
          <a:xfrm>
            <a:off x="84109" y="1926370"/>
            <a:ext cx="12192000" cy="92049"/>
          </a:xfrm>
          <a:prstGeom prst="line">
            <a:avLst/>
          </a:prstGeom>
          <a:ln w="22225" cap="flat" cmpd="thinThick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scene, road, remote&#10;&#10;Description automatically generated">
            <a:extLst>
              <a:ext uri="{FF2B5EF4-FFF2-40B4-BE49-F238E27FC236}">
                <a16:creationId xmlns:a16="http://schemas.microsoft.com/office/drawing/2014/main" id="{4778CFCC-34C5-A442-BE18-2F953186A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827"/>
          <a:stretch/>
        </p:blipFill>
        <p:spPr>
          <a:xfrm>
            <a:off x="0" y="290682"/>
            <a:ext cx="12226060" cy="6748890"/>
          </a:xfrm>
          <a:prstGeom prst="rect">
            <a:avLst/>
          </a:prstGeo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10CE2C85-629D-5A4C-B7A4-C34CE5D70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4285" y="4472040"/>
            <a:ext cx="453991" cy="453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11CA0-8229-A345-B558-9183B630221A}"/>
              </a:ext>
            </a:extLst>
          </p:cNvPr>
          <p:cNvSpPr txBox="1"/>
          <p:nvPr/>
        </p:nvSpPr>
        <p:spPr>
          <a:xfrm>
            <a:off x="6700787" y="6290319"/>
            <a:ext cx="138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Debt Letters MVP</a:t>
            </a:r>
          </a:p>
        </p:txBody>
      </p:sp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938044F9-2C44-594D-93B6-0F001F620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2682" y="5659654"/>
            <a:ext cx="491545" cy="491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AB140-AD8F-E343-9FED-C4CA3140398F}"/>
              </a:ext>
            </a:extLst>
          </p:cNvPr>
          <p:cNvSpPr txBox="1"/>
          <p:nvPr/>
        </p:nvSpPr>
        <p:spPr>
          <a:xfrm>
            <a:off x="7642458" y="5739583"/>
            <a:ext cx="120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Debt Letters Iteration 2 </a:t>
            </a:r>
          </a:p>
        </p:txBody>
      </p:sp>
      <p:pic>
        <p:nvPicPr>
          <p:cNvPr id="18" name="Graphic 17" descr="Chat bubble">
            <a:extLst>
              <a:ext uri="{FF2B5EF4-FFF2-40B4-BE49-F238E27FC236}">
                <a16:creationId xmlns:a16="http://schemas.microsoft.com/office/drawing/2014/main" id="{1977113A-92B0-1943-A93B-63169F0FA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1779" y="5239725"/>
            <a:ext cx="556661" cy="556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88DF4A-4756-A348-A267-F79743C32C7A}"/>
              </a:ext>
            </a:extLst>
          </p:cNvPr>
          <p:cNvSpPr txBox="1"/>
          <p:nvPr/>
        </p:nvSpPr>
        <p:spPr>
          <a:xfrm>
            <a:off x="6331615" y="5280000"/>
            <a:ext cx="145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Notifications MVP</a:t>
            </a:r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576950F8-4447-7B44-A181-1851325B3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1957" y="392434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6BBE90-0FCA-BD42-8A41-B50386E9F4D4}"/>
              </a:ext>
            </a:extLst>
          </p:cNvPr>
          <p:cNvSpPr txBox="1"/>
          <p:nvPr/>
        </p:nvSpPr>
        <p:spPr>
          <a:xfrm>
            <a:off x="8180037" y="4766010"/>
            <a:ext cx="78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FSR</a:t>
            </a:r>
          </a:p>
        </p:txBody>
      </p:sp>
      <p:pic>
        <p:nvPicPr>
          <p:cNvPr id="24" name="Graphic 23" descr="Address Book">
            <a:extLst>
              <a:ext uri="{FF2B5EF4-FFF2-40B4-BE49-F238E27FC236}">
                <a16:creationId xmlns:a16="http://schemas.microsoft.com/office/drawing/2014/main" id="{27108E9D-FCB6-0849-B367-BD5932F4D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9543" y="4111298"/>
            <a:ext cx="565010" cy="5650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E5BA25-7CB8-2D49-9969-09D4EA17CC8D}"/>
              </a:ext>
            </a:extLst>
          </p:cNvPr>
          <p:cNvSpPr txBox="1"/>
          <p:nvPr/>
        </p:nvSpPr>
        <p:spPr>
          <a:xfrm>
            <a:off x="7433109" y="4660913"/>
            <a:ext cx="75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Contact Update/Verify</a:t>
            </a:r>
          </a:p>
        </p:txBody>
      </p:sp>
      <p:pic>
        <p:nvPicPr>
          <p:cNvPr id="31" name="Graphic 30" descr="Loan">
            <a:extLst>
              <a:ext uri="{FF2B5EF4-FFF2-40B4-BE49-F238E27FC236}">
                <a16:creationId xmlns:a16="http://schemas.microsoft.com/office/drawing/2014/main" id="{832F8010-C000-384F-BE78-4487932625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3952" y="5066261"/>
            <a:ext cx="461665" cy="4616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B546ADC-5AEE-EE40-8545-5107A7ABF3E0}"/>
              </a:ext>
            </a:extLst>
          </p:cNvPr>
          <p:cNvSpPr txBox="1"/>
          <p:nvPr/>
        </p:nvSpPr>
        <p:spPr>
          <a:xfrm>
            <a:off x="8838812" y="5021331"/>
            <a:ext cx="83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Debt History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3DF6E-C822-B649-916D-800C0C443716}"/>
              </a:ext>
            </a:extLst>
          </p:cNvPr>
          <p:cNvSpPr txBox="1"/>
          <p:nvPr/>
        </p:nvSpPr>
        <p:spPr>
          <a:xfrm>
            <a:off x="5154927" y="3183506"/>
            <a:ext cx="118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Notifications</a:t>
            </a:r>
          </a:p>
        </p:txBody>
      </p:sp>
      <p:pic>
        <p:nvPicPr>
          <p:cNvPr id="34" name="Graphic 33" descr="Chat bubble">
            <a:extLst>
              <a:ext uri="{FF2B5EF4-FFF2-40B4-BE49-F238E27FC236}">
                <a16:creationId xmlns:a16="http://schemas.microsoft.com/office/drawing/2014/main" id="{5852C60C-61A3-8040-AA38-45EBF4C46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5474" y="2785470"/>
            <a:ext cx="556661" cy="556661"/>
          </a:xfrm>
          <a:prstGeom prst="rect">
            <a:avLst/>
          </a:prstGeom>
        </p:spPr>
      </p:pic>
      <p:pic>
        <p:nvPicPr>
          <p:cNvPr id="36" name="Graphic 35" descr="Money">
            <a:extLst>
              <a:ext uri="{FF2B5EF4-FFF2-40B4-BE49-F238E27FC236}">
                <a16:creationId xmlns:a16="http://schemas.microsoft.com/office/drawing/2014/main" id="{CE445CB0-9E95-9D41-9F29-D882A44647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93983" y="1768642"/>
            <a:ext cx="914400" cy="914400"/>
          </a:xfrm>
          <a:prstGeom prst="rect">
            <a:avLst/>
          </a:prstGeom>
        </p:spPr>
      </p:pic>
      <p:pic>
        <p:nvPicPr>
          <p:cNvPr id="38" name="Graphic 37" descr="Monthly calendar">
            <a:extLst>
              <a:ext uri="{FF2B5EF4-FFF2-40B4-BE49-F238E27FC236}">
                <a16:creationId xmlns:a16="http://schemas.microsoft.com/office/drawing/2014/main" id="{523FF224-CC50-954E-B91F-7883897A5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8591" y="909053"/>
            <a:ext cx="560708" cy="560708"/>
          </a:xfrm>
          <a:prstGeom prst="rect">
            <a:avLst/>
          </a:prstGeom>
        </p:spPr>
      </p:pic>
      <p:pic>
        <p:nvPicPr>
          <p:cNvPr id="40" name="Graphic 39" descr="Bank check">
            <a:extLst>
              <a:ext uri="{FF2B5EF4-FFF2-40B4-BE49-F238E27FC236}">
                <a16:creationId xmlns:a16="http://schemas.microsoft.com/office/drawing/2014/main" id="{26D5A30A-2992-B74E-943D-E0409DBBE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01603" y="1740976"/>
            <a:ext cx="788793" cy="788793"/>
          </a:xfrm>
          <a:prstGeom prst="rect">
            <a:avLst/>
          </a:prstGeom>
        </p:spPr>
      </p:pic>
      <p:pic>
        <p:nvPicPr>
          <p:cNvPr id="42" name="Graphic 41" descr="Group of women">
            <a:extLst>
              <a:ext uri="{FF2B5EF4-FFF2-40B4-BE49-F238E27FC236}">
                <a16:creationId xmlns:a16="http://schemas.microsoft.com/office/drawing/2014/main" id="{3B71BD17-B9E2-5D46-AA1C-3475174296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2667" y="847473"/>
            <a:ext cx="560708" cy="5607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B44C7B2-B2B5-724B-A729-CDC277DB5878}"/>
              </a:ext>
            </a:extLst>
          </p:cNvPr>
          <p:cNvSpPr txBox="1"/>
          <p:nvPr/>
        </p:nvSpPr>
        <p:spPr>
          <a:xfrm>
            <a:off x="2800877" y="2498376"/>
            <a:ext cx="170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Debt Resolution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0046FC-7549-414D-8D8D-8B652883DDFE}"/>
              </a:ext>
            </a:extLst>
          </p:cNvPr>
          <p:cNvSpPr txBox="1"/>
          <p:nvPr/>
        </p:nvSpPr>
        <p:spPr>
          <a:xfrm>
            <a:off x="4267904" y="958574"/>
            <a:ext cx="129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Monthly Payments/Offsets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4D2E71-7AE5-9240-957F-EF4575D2C125}"/>
              </a:ext>
            </a:extLst>
          </p:cNvPr>
          <p:cNvSpPr txBox="1"/>
          <p:nvPr/>
        </p:nvSpPr>
        <p:spPr>
          <a:xfrm>
            <a:off x="6779227" y="935173"/>
            <a:ext cx="102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Waivers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2F0DA-D832-AD40-995A-F22CCFD50166}"/>
              </a:ext>
            </a:extLst>
          </p:cNvPr>
          <p:cNvSpPr txBox="1"/>
          <p:nvPr/>
        </p:nvSpPr>
        <p:spPr>
          <a:xfrm>
            <a:off x="6392759" y="1974949"/>
            <a:ext cx="11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Compromise </a:t>
            </a:r>
          </a:p>
        </p:txBody>
      </p:sp>
      <p:pic>
        <p:nvPicPr>
          <p:cNvPr id="56" name="Graphic 55" descr="Mailbox">
            <a:extLst>
              <a:ext uri="{FF2B5EF4-FFF2-40B4-BE49-F238E27FC236}">
                <a16:creationId xmlns:a16="http://schemas.microsoft.com/office/drawing/2014/main" id="{736BC967-47A9-D345-964B-B71BD8CD8A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25506" y="6192780"/>
            <a:ext cx="461665" cy="4616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26557D-96A2-BA45-A466-729FCC35D31C}"/>
              </a:ext>
            </a:extLst>
          </p:cNvPr>
          <p:cNvSpPr txBox="1"/>
          <p:nvPr/>
        </p:nvSpPr>
        <p:spPr>
          <a:xfrm>
            <a:off x="9245743" y="3993820"/>
            <a:ext cx="6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FSR Letter </a:t>
            </a:r>
          </a:p>
        </p:txBody>
      </p:sp>
      <p:pic>
        <p:nvPicPr>
          <p:cNvPr id="59" name="Picture 4" descr="Cowan: Apple is spending $1-2 billion a year on moonshots | Philip  Elmer‑DeWitt">
            <a:extLst>
              <a:ext uri="{FF2B5EF4-FFF2-40B4-BE49-F238E27FC236}">
                <a16:creationId xmlns:a16="http://schemas.microsoft.com/office/drawing/2014/main" id="{0445A386-01E0-5F44-85BB-04212D58C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167" y="-12738"/>
            <a:ext cx="2324579" cy="1104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6FFE1A0-BAE8-8F4D-97F7-9A5939348027}"/>
              </a:ext>
            </a:extLst>
          </p:cNvPr>
          <p:cNvSpPr txBox="1"/>
          <p:nvPr/>
        </p:nvSpPr>
        <p:spPr>
          <a:xfrm>
            <a:off x="7938940" y="1262579"/>
            <a:ext cx="118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Notifications</a:t>
            </a:r>
          </a:p>
        </p:txBody>
      </p:sp>
      <p:pic>
        <p:nvPicPr>
          <p:cNvPr id="61" name="Graphic 60" descr="Chat bubble">
            <a:extLst>
              <a:ext uri="{FF2B5EF4-FFF2-40B4-BE49-F238E27FC236}">
                <a16:creationId xmlns:a16="http://schemas.microsoft.com/office/drawing/2014/main" id="{5A6EC630-CB43-274E-8EBD-5C57B8997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9487" y="864543"/>
            <a:ext cx="556661" cy="5566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4FC7FD9-43F6-654B-B582-F7E190F81DED}"/>
              </a:ext>
            </a:extLst>
          </p:cNvPr>
          <p:cNvSpPr txBox="1"/>
          <p:nvPr/>
        </p:nvSpPr>
        <p:spPr>
          <a:xfrm flipH="1">
            <a:off x="10201889" y="111874"/>
            <a:ext cx="124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On-line real time algorithmic decisioning 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9B30184-B8CC-A941-8E15-EBB61D18D7D6}"/>
              </a:ext>
            </a:extLst>
          </p:cNvPr>
          <p:cNvSpPr/>
          <p:nvPr/>
        </p:nvSpPr>
        <p:spPr>
          <a:xfrm>
            <a:off x="10299406" y="6450657"/>
            <a:ext cx="26164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Q3 2020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3566BA-61E1-BE40-AB2F-720F2810DD42}"/>
              </a:ext>
            </a:extLst>
          </p:cNvPr>
          <p:cNvSpPr/>
          <p:nvPr/>
        </p:nvSpPr>
        <p:spPr>
          <a:xfrm>
            <a:off x="10886173" y="740955"/>
            <a:ext cx="16554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Future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39" name="Graphic 1038" descr="Badge Follow">
            <a:extLst>
              <a:ext uri="{FF2B5EF4-FFF2-40B4-BE49-F238E27FC236}">
                <a16:creationId xmlns:a16="http://schemas.microsoft.com/office/drawing/2014/main" id="{133727AE-D34C-744D-9116-076E9E6EA9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55056" y="3339976"/>
            <a:ext cx="543805" cy="543805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FA75FC1F-D47E-104F-B904-8B28B3B21811}"/>
              </a:ext>
            </a:extLst>
          </p:cNvPr>
          <p:cNvSpPr txBox="1"/>
          <p:nvPr/>
        </p:nvSpPr>
        <p:spPr>
          <a:xfrm>
            <a:off x="7098861" y="3235562"/>
            <a:ext cx="114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42092"/>
                </a:solidFill>
              </a:rPr>
              <a:t>Additional Debt Types </a:t>
            </a:r>
          </a:p>
        </p:txBody>
      </p:sp>
      <p:sp>
        <p:nvSpPr>
          <p:cNvPr id="1041" name="Up Arrow 1040">
            <a:extLst>
              <a:ext uri="{FF2B5EF4-FFF2-40B4-BE49-F238E27FC236}">
                <a16:creationId xmlns:a16="http://schemas.microsoft.com/office/drawing/2014/main" id="{84C1CC17-4E72-A54F-84CB-82CA4A025EC0}"/>
              </a:ext>
            </a:extLst>
          </p:cNvPr>
          <p:cNvSpPr/>
          <p:nvPr/>
        </p:nvSpPr>
        <p:spPr>
          <a:xfrm>
            <a:off x="126829" y="153230"/>
            <a:ext cx="548640" cy="5789769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8640"/>
                      <a:gd name="connsiteY0" fmla="*/ 274320 h 5537452"/>
                      <a:gd name="connsiteX1" fmla="*/ 274320 w 548640"/>
                      <a:gd name="connsiteY1" fmla="*/ 0 h 5537452"/>
                      <a:gd name="connsiteX2" fmla="*/ 548640 w 548640"/>
                      <a:gd name="connsiteY2" fmla="*/ 274320 h 5537452"/>
                      <a:gd name="connsiteX3" fmla="*/ 411480 w 548640"/>
                      <a:gd name="connsiteY3" fmla="*/ 274320 h 5537452"/>
                      <a:gd name="connsiteX4" fmla="*/ 411480 w 548640"/>
                      <a:gd name="connsiteY4" fmla="*/ 806481 h 5537452"/>
                      <a:gd name="connsiteX5" fmla="*/ 411480 w 548640"/>
                      <a:gd name="connsiteY5" fmla="*/ 1391274 h 5537452"/>
                      <a:gd name="connsiteX6" fmla="*/ 411480 w 548640"/>
                      <a:gd name="connsiteY6" fmla="*/ 2028697 h 5537452"/>
                      <a:gd name="connsiteX7" fmla="*/ 411480 w 548640"/>
                      <a:gd name="connsiteY7" fmla="*/ 2560858 h 5537452"/>
                      <a:gd name="connsiteX8" fmla="*/ 411480 w 548640"/>
                      <a:gd name="connsiteY8" fmla="*/ 3145651 h 5537452"/>
                      <a:gd name="connsiteX9" fmla="*/ 411480 w 548640"/>
                      <a:gd name="connsiteY9" fmla="*/ 3835706 h 5537452"/>
                      <a:gd name="connsiteX10" fmla="*/ 411480 w 548640"/>
                      <a:gd name="connsiteY10" fmla="*/ 4315236 h 5537452"/>
                      <a:gd name="connsiteX11" fmla="*/ 411480 w 548640"/>
                      <a:gd name="connsiteY11" fmla="*/ 4952660 h 5537452"/>
                      <a:gd name="connsiteX12" fmla="*/ 411480 w 548640"/>
                      <a:gd name="connsiteY12" fmla="*/ 5537452 h 5537452"/>
                      <a:gd name="connsiteX13" fmla="*/ 137160 w 548640"/>
                      <a:gd name="connsiteY13" fmla="*/ 5537452 h 5537452"/>
                      <a:gd name="connsiteX14" fmla="*/ 137160 w 548640"/>
                      <a:gd name="connsiteY14" fmla="*/ 4952660 h 5537452"/>
                      <a:gd name="connsiteX15" fmla="*/ 137160 w 548640"/>
                      <a:gd name="connsiteY15" fmla="*/ 4367867 h 5537452"/>
                      <a:gd name="connsiteX16" fmla="*/ 137160 w 548640"/>
                      <a:gd name="connsiteY16" fmla="*/ 3888337 h 5537452"/>
                      <a:gd name="connsiteX17" fmla="*/ 137160 w 548640"/>
                      <a:gd name="connsiteY17" fmla="*/ 3303545 h 5537452"/>
                      <a:gd name="connsiteX18" fmla="*/ 137160 w 548640"/>
                      <a:gd name="connsiteY18" fmla="*/ 2718752 h 5537452"/>
                      <a:gd name="connsiteX19" fmla="*/ 137160 w 548640"/>
                      <a:gd name="connsiteY19" fmla="*/ 2133960 h 5537452"/>
                      <a:gd name="connsiteX20" fmla="*/ 137160 w 548640"/>
                      <a:gd name="connsiteY20" fmla="*/ 1549168 h 5537452"/>
                      <a:gd name="connsiteX21" fmla="*/ 137160 w 548640"/>
                      <a:gd name="connsiteY21" fmla="*/ 1017006 h 5537452"/>
                      <a:gd name="connsiteX22" fmla="*/ 137160 w 548640"/>
                      <a:gd name="connsiteY22" fmla="*/ 274320 h 5537452"/>
                      <a:gd name="connsiteX23" fmla="*/ 0 w 548640"/>
                      <a:gd name="connsiteY23" fmla="*/ 274320 h 5537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48640" h="5537452" fill="none" extrusionOk="0">
                        <a:moveTo>
                          <a:pt x="0" y="274320"/>
                        </a:moveTo>
                        <a:cubicBezTo>
                          <a:pt x="103333" y="150419"/>
                          <a:pt x="211065" y="108896"/>
                          <a:pt x="274320" y="0"/>
                        </a:cubicBezTo>
                        <a:cubicBezTo>
                          <a:pt x="392832" y="107028"/>
                          <a:pt x="444118" y="170328"/>
                          <a:pt x="548640" y="274320"/>
                        </a:cubicBezTo>
                        <a:cubicBezTo>
                          <a:pt x="513807" y="281455"/>
                          <a:pt x="454453" y="270010"/>
                          <a:pt x="411480" y="274320"/>
                        </a:cubicBezTo>
                        <a:cubicBezTo>
                          <a:pt x="460881" y="486586"/>
                          <a:pt x="374179" y="675184"/>
                          <a:pt x="411480" y="806481"/>
                        </a:cubicBezTo>
                        <a:cubicBezTo>
                          <a:pt x="448781" y="937778"/>
                          <a:pt x="407566" y="1231584"/>
                          <a:pt x="411480" y="1391274"/>
                        </a:cubicBezTo>
                        <a:cubicBezTo>
                          <a:pt x="415394" y="1550964"/>
                          <a:pt x="343876" y="1720719"/>
                          <a:pt x="411480" y="2028697"/>
                        </a:cubicBezTo>
                        <a:cubicBezTo>
                          <a:pt x="479084" y="2336675"/>
                          <a:pt x="348218" y="2397090"/>
                          <a:pt x="411480" y="2560858"/>
                        </a:cubicBezTo>
                        <a:cubicBezTo>
                          <a:pt x="474742" y="2724626"/>
                          <a:pt x="344509" y="3000789"/>
                          <a:pt x="411480" y="3145651"/>
                        </a:cubicBezTo>
                        <a:cubicBezTo>
                          <a:pt x="478451" y="3290513"/>
                          <a:pt x="383950" y="3573112"/>
                          <a:pt x="411480" y="3835706"/>
                        </a:cubicBezTo>
                        <a:cubicBezTo>
                          <a:pt x="439010" y="4098300"/>
                          <a:pt x="405784" y="4094792"/>
                          <a:pt x="411480" y="4315236"/>
                        </a:cubicBezTo>
                        <a:cubicBezTo>
                          <a:pt x="417176" y="4535680"/>
                          <a:pt x="394391" y="4657008"/>
                          <a:pt x="411480" y="4952660"/>
                        </a:cubicBezTo>
                        <a:cubicBezTo>
                          <a:pt x="428569" y="5248312"/>
                          <a:pt x="394556" y="5354383"/>
                          <a:pt x="411480" y="5537452"/>
                        </a:cubicBezTo>
                        <a:cubicBezTo>
                          <a:pt x="293422" y="5543090"/>
                          <a:pt x="258795" y="5529791"/>
                          <a:pt x="137160" y="5537452"/>
                        </a:cubicBezTo>
                        <a:cubicBezTo>
                          <a:pt x="129495" y="5250826"/>
                          <a:pt x="149446" y="5153613"/>
                          <a:pt x="137160" y="4952660"/>
                        </a:cubicBezTo>
                        <a:cubicBezTo>
                          <a:pt x="124874" y="4751707"/>
                          <a:pt x="157245" y="4598137"/>
                          <a:pt x="137160" y="4367867"/>
                        </a:cubicBezTo>
                        <a:cubicBezTo>
                          <a:pt x="117075" y="4137597"/>
                          <a:pt x="178305" y="4057303"/>
                          <a:pt x="137160" y="3888337"/>
                        </a:cubicBezTo>
                        <a:cubicBezTo>
                          <a:pt x="96015" y="3719371"/>
                          <a:pt x="167473" y="3488151"/>
                          <a:pt x="137160" y="3303545"/>
                        </a:cubicBezTo>
                        <a:cubicBezTo>
                          <a:pt x="106847" y="3118939"/>
                          <a:pt x="205639" y="3010068"/>
                          <a:pt x="137160" y="2718752"/>
                        </a:cubicBezTo>
                        <a:cubicBezTo>
                          <a:pt x="68681" y="2427436"/>
                          <a:pt x="158313" y="2369740"/>
                          <a:pt x="137160" y="2133960"/>
                        </a:cubicBezTo>
                        <a:cubicBezTo>
                          <a:pt x="116007" y="1898180"/>
                          <a:pt x="168000" y="1766993"/>
                          <a:pt x="137160" y="1549168"/>
                        </a:cubicBezTo>
                        <a:cubicBezTo>
                          <a:pt x="106320" y="1331343"/>
                          <a:pt x="150614" y="1142873"/>
                          <a:pt x="137160" y="1017006"/>
                        </a:cubicBezTo>
                        <a:cubicBezTo>
                          <a:pt x="123706" y="891139"/>
                          <a:pt x="150072" y="475362"/>
                          <a:pt x="137160" y="274320"/>
                        </a:cubicBezTo>
                        <a:cubicBezTo>
                          <a:pt x="91532" y="285297"/>
                          <a:pt x="66739" y="273744"/>
                          <a:pt x="0" y="274320"/>
                        </a:cubicBezTo>
                        <a:close/>
                      </a:path>
                      <a:path w="548640" h="5537452" stroke="0" extrusionOk="0">
                        <a:moveTo>
                          <a:pt x="0" y="274320"/>
                        </a:moveTo>
                        <a:cubicBezTo>
                          <a:pt x="125310" y="148246"/>
                          <a:pt x="145766" y="130312"/>
                          <a:pt x="274320" y="0"/>
                        </a:cubicBezTo>
                        <a:cubicBezTo>
                          <a:pt x="390279" y="50325"/>
                          <a:pt x="426687" y="196862"/>
                          <a:pt x="548640" y="274320"/>
                        </a:cubicBezTo>
                        <a:cubicBezTo>
                          <a:pt x="507677" y="277957"/>
                          <a:pt x="447838" y="258342"/>
                          <a:pt x="411480" y="274320"/>
                        </a:cubicBezTo>
                        <a:cubicBezTo>
                          <a:pt x="440760" y="578402"/>
                          <a:pt x="391739" y="699293"/>
                          <a:pt x="411480" y="911744"/>
                        </a:cubicBezTo>
                        <a:cubicBezTo>
                          <a:pt x="431221" y="1124195"/>
                          <a:pt x="372409" y="1172450"/>
                          <a:pt x="411480" y="1391274"/>
                        </a:cubicBezTo>
                        <a:cubicBezTo>
                          <a:pt x="450551" y="1610098"/>
                          <a:pt x="396219" y="1835278"/>
                          <a:pt x="411480" y="2081329"/>
                        </a:cubicBezTo>
                        <a:cubicBezTo>
                          <a:pt x="426741" y="2327380"/>
                          <a:pt x="356484" y="2582707"/>
                          <a:pt x="411480" y="2771384"/>
                        </a:cubicBezTo>
                        <a:cubicBezTo>
                          <a:pt x="466476" y="2960062"/>
                          <a:pt x="368325" y="3065363"/>
                          <a:pt x="411480" y="3356176"/>
                        </a:cubicBezTo>
                        <a:cubicBezTo>
                          <a:pt x="454635" y="3646989"/>
                          <a:pt x="393225" y="3809902"/>
                          <a:pt x="411480" y="4046231"/>
                        </a:cubicBezTo>
                        <a:cubicBezTo>
                          <a:pt x="429735" y="4282561"/>
                          <a:pt x="352884" y="4434749"/>
                          <a:pt x="411480" y="4578392"/>
                        </a:cubicBezTo>
                        <a:cubicBezTo>
                          <a:pt x="470076" y="4722035"/>
                          <a:pt x="384563" y="5234828"/>
                          <a:pt x="411480" y="5537452"/>
                        </a:cubicBezTo>
                        <a:cubicBezTo>
                          <a:pt x="329606" y="5563598"/>
                          <a:pt x="233641" y="5516904"/>
                          <a:pt x="137160" y="5537452"/>
                        </a:cubicBezTo>
                        <a:cubicBezTo>
                          <a:pt x="92710" y="5285507"/>
                          <a:pt x="173528" y="5192576"/>
                          <a:pt x="137160" y="4952660"/>
                        </a:cubicBezTo>
                        <a:cubicBezTo>
                          <a:pt x="100792" y="4712744"/>
                          <a:pt x="189882" y="4578794"/>
                          <a:pt x="137160" y="4367867"/>
                        </a:cubicBezTo>
                        <a:cubicBezTo>
                          <a:pt x="84438" y="4156940"/>
                          <a:pt x="200378" y="3978417"/>
                          <a:pt x="137160" y="3677812"/>
                        </a:cubicBezTo>
                        <a:cubicBezTo>
                          <a:pt x="73942" y="3377207"/>
                          <a:pt x="139633" y="3263377"/>
                          <a:pt x="137160" y="3093020"/>
                        </a:cubicBezTo>
                        <a:cubicBezTo>
                          <a:pt x="134687" y="2922663"/>
                          <a:pt x="179701" y="2807841"/>
                          <a:pt x="137160" y="2666121"/>
                        </a:cubicBezTo>
                        <a:cubicBezTo>
                          <a:pt x="94619" y="2524401"/>
                          <a:pt x="167081" y="2373747"/>
                          <a:pt x="137160" y="2186591"/>
                        </a:cubicBezTo>
                        <a:cubicBezTo>
                          <a:pt x="107239" y="1999435"/>
                          <a:pt x="154925" y="1636413"/>
                          <a:pt x="137160" y="1496536"/>
                        </a:cubicBezTo>
                        <a:cubicBezTo>
                          <a:pt x="119395" y="1356660"/>
                          <a:pt x="191466" y="1063869"/>
                          <a:pt x="137160" y="911744"/>
                        </a:cubicBezTo>
                        <a:cubicBezTo>
                          <a:pt x="82854" y="759619"/>
                          <a:pt x="205404" y="511935"/>
                          <a:pt x="137160" y="274320"/>
                        </a:cubicBezTo>
                        <a:cubicBezTo>
                          <a:pt x="98483" y="275945"/>
                          <a:pt x="32944" y="267151"/>
                          <a:pt x="0" y="2743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Unknowns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0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E75C-19B5-6546-89FC-B59C749A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162032" cy="320675"/>
          </a:xfrm>
        </p:spPr>
        <p:txBody>
          <a:bodyPr>
            <a:normAutofit/>
          </a:bodyPr>
          <a:lstStyle/>
          <a:p>
            <a:r>
              <a:rPr lang="en-US" sz="1600" b="1" dirty="0"/>
              <a:t>Product Roadmap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6109A-1FC8-4745-926E-EF54EF9D2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877235"/>
              </p:ext>
            </p:extLst>
          </p:nvPr>
        </p:nvGraphicFramePr>
        <p:xfrm>
          <a:off x="755904" y="320675"/>
          <a:ext cx="10515600" cy="601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64">
                  <a:extLst>
                    <a:ext uri="{9D8B030D-6E8A-4147-A177-3AD203B41FA5}">
                      <a16:colId xmlns:a16="http://schemas.microsoft.com/office/drawing/2014/main" val="3035850535"/>
                    </a:ext>
                  </a:extLst>
                </a:gridCol>
                <a:gridCol w="5888736">
                  <a:extLst>
                    <a:ext uri="{9D8B030D-6E8A-4147-A177-3AD203B41FA5}">
                      <a16:colId xmlns:a16="http://schemas.microsoft.com/office/drawing/2014/main" val="34743790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1727388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54402040"/>
                    </a:ext>
                  </a:extLst>
                </a:gridCol>
              </a:tblGrid>
              <a:tr h="541401">
                <a:tc>
                  <a:txBody>
                    <a:bodyPr/>
                    <a:lstStyle/>
                    <a:p>
                      <a:r>
                        <a:rPr lang="en-US" sz="1400" dirty="0"/>
                        <a:t>Product/Feature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Anticipated Release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3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Notifications 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want to be notified via email when I have a new debt with 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0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Debt Letters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to see details about the status of my debt with 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Q3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5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Debt History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to see my debt history with the DMC with dates and statuses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groomed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5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 Record Verify/Change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the ability to verify my contact information including mailing address, email and phone number and update if incorrect.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 2021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 Status Report 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to the ability to fill out the FSR form online to apply for a waiver, compromise of monthly payment/offset. I would like all the information that the VA has for me to be prefilled and I would like contextual assistance as I am filling the form out.”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 Q1 2021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7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FSR Addendum Letter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to be able to write an submit the explanation letter on-line, I would also like to have helpful suggestions on what the letter needs to contain as I am writing.”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 Q1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Notification – Additional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to be notified when there is activity on my account with DMC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 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8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Resolution - Compromise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Veteran I would like the ability to manage the resolution process on-line, with updates on workflow. As a DMC employee I ant the ability to manage end-to-end workflow from opening request to decision electronically.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Needs grooming depending on prioritization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Resolution-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Veteran I would like the ability to manage the resolution process on-line, with updates on workflow. As a DMC employee I ant the ability to manage end-to-end workflow from opening request to decision electronically.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Needs Grooming -depending on prioritization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Resolution- Monthly payment/offset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Veteran I would like the ability to manage the resolution process on-line, with updates on workflow. As a DMC employee I ant the ability to manage end-to-end workflow from opening request to decision electronically.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Needs Grooming - depending on prioritization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4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Additional Debt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 a Veteran I would like to see all my debts that I have with DMC, even if I cannot download the debt letters for the debt at this time.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 Grooming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3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FAC4-9C7D-3343-B024-E796CBB2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F5C2-BF83-BC41-971C-03BE5DF1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 Requirements</a:t>
            </a:r>
          </a:p>
          <a:p>
            <a:r>
              <a:rPr lang="en-US" dirty="0"/>
              <a:t>Back-end integration with current systems to trigger resolution processes</a:t>
            </a:r>
          </a:p>
          <a:p>
            <a:r>
              <a:rPr lang="en-US"/>
              <a:t>Lower environments for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9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21209</TotalTime>
  <Words>513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Product Roadmap </vt:lpstr>
      <vt:lpstr>Risks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Keeler</dc:creator>
  <cp:lastModifiedBy>Leah Keeler</cp:lastModifiedBy>
  <cp:revision>6</cp:revision>
  <dcterms:created xsi:type="dcterms:W3CDTF">2020-09-22T15:46:13Z</dcterms:created>
  <dcterms:modified xsi:type="dcterms:W3CDTF">2021-01-26T16:06:07Z</dcterms:modified>
</cp:coreProperties>
</file>