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83fec5741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83fec5741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83fec5741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83fec5741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d8c1700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d8c1700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83fec574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83fec574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83fec5741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83fec5741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83fec5741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83fec5741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Data comes from top events (clicks) on home page from 3/24/2021 - 4/22/2021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In the header, the Sign In link was &gt; 100K, but other links were a lot less. Color here reflects the non-Sign In links (and unauthenticated state of the page) in order to directly compare with user research data (all unauthenticated).</a:t>
            </a:r>
            <a:r>
              <a:rPr i="1" lang="en" sz="1500">
                <a:solidFill>
                  <a:schemeClr val="dk1"/>
                </a:solidFill>
              </a:rPr>
              <a:t> 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83fec5741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83fec5741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83fec5741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83fec5741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83fec5741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83fec5741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83fec574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83fec574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VA.gov Home Page Visualizations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Cindy Merrill, May 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91"/>
              <a:t>Based on Baseline Wayfinding research and Analytics</a:t>
            </a:r>
            <a:endParaRPr sz="189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idx="4294967295" type="body"/>
          </p:nvPr>
        </p:nvSpPr>
        <p:spPr>
          <a:xfrm>
            <a:off x="311700" y="1694400"/>
            <a:ext cx="2808000" cy="3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Key: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&gt; 100K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50-99K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20-49K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10-19K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0-9K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283" name="Google Shape;283;p22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4376344" y="152400"/>
            <a:ext cx="708794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2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5494539" y="152400"/>
            <a:ext cx="708794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2"/>
          <p:cNvSpPr/>
          <p:nvPr/>
        </p:nvSpPr>
        <p:spPr>
          <a:xfrm>
            <a:off x="4376350" y="1509275"/>
            <a:ext cx="708900" cy="17958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4379575" y="211077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309K</a:t>
            </a:r>
            <a:endParaRPr sz="1500"/>
          </a:p>
        </p:txBody>
      </p:sp>
      <p:sp>
        <p:nvSpPr>
          <p:cNvPr id="287" name="Google Shape;287;p22"/>
          <p:cNvSpPr txBox="1"/>
          <p:nvPr>
            <p:ph idx="4294967295" type="body"/>
          </p:nvPr>
        </p:nvSpPr>
        <p:spPr>
          <a:xfrm>
            <a:off x="6536450" y="333375"/>
            <a:ext cx="2331000" cy="46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Where people clicked (decreasing order): </a:t>
            </a:r>
            <a:endParaRPr i="1" sz="1500">
              <a:solidFill>
                <a:schemeClr val="dk1"/>
              </a:solidFill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“Top 4” boxes 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Menu &gt; VA Benefits and Health Care</a:t>
            </a:r>
            <a:r>
              <a:rPr lang="en" sz="1500">
                <a:solidFill>
                  <a:schemeClr val="dk1"/>
                </a:solidFill>
              </a:rPr>
              <a:t> megamenu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Search</a:t>
            </a:r>
            <a:r>
              <a:rPr lang="en" sz="1500">
                <a:solidFill>
                  <a:schemeClr val="dk1"/>
                </a:solidFill>
              </a:rPr>
              <a:t> in the header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Topics below the row of pictures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Menu &gt; Find a VA Location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W</a:t>
            </a:r>
            <a:r>
              <a:rPr lang="en" sz="1500">
                <a:solidFill>
                  <a:schemeClr val="dk1"/>
                </a:solidFill>
              </a:rPr>
              <a:t>ide buttons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F</a:t>
            </a:r>
            <a:r>
              <a:rPr lang="en" sz="1500">
                <a:solidFill>
                  <a:schemeClr val="dk1"/>
                </a:solidFill>
              </a:rPr>
              <a:t>ooter links including </a:t>
            </a:r>
            <a:r>
              <a:rPr i="1" lang="en" sz="1500">
                <a:solidFill>
                  <a:schemeClr val="dk1"/>
                </a:solidFill>
              </a:rPr>
              <a:t>VA Forms, Resources and Support, Find a VA Location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3786300" y="552825"/>
            <a:ext cx="119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22K</a:t>
            </a:r>
            <a:r>
              <a:rPr lang="en" sz="1500"/>
              <a:t> </a:t>
            </a:r>
            <a:r>
              <a:rPr b="1" lang="en" sz="1100"/>
              <a:t>(search)</a:t>
            </a:r>
            <a:endParaRPr b="1" sz="1100"/>
          </a:p>
        </p:txBody>
      </p:sp>
      <p:sp>
        <p:nvSpPr>
          <p:cNvPr id="289" name="Google Shape;289;p22"/>
          <p:cNvSpPr/>
          <p:nvPr/>
        </p:nvSpPr>
        <p:spPr>
          <a:xfrm>
            <a:off x="5494500" y="1252100"/>
            <a:ext cx="708900" cy="6147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"/>
          <p:cNvSpPr txBox="1"/>
          <p:nvPr/>
        </p:nvSpPr>
        <p:spPr>
          <a:xfrm>
            <a:off x="5502300" y="135170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6K</a:t>
            </a:r>
            <a:endParaRPr sz="1500"/>
          </a:p>
        </p:txBody>
      </p:sp>
      <p:sp>
        <p:nvSpPr>
          <p:cNvPr id="291" name="Google Shape;291;p22"/>
          <p:cNvSpPr/>
          <p:nvPr/>
        </p:nvSpPr>
        <p:spPr>
          <a:xfrm>
            <a:off x="5494500" y="2053875"/>
            <a:ext cx="708900" cy="2937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4371775" y="3533775"/>
            <a:ext cx="708900" cy="14574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5494500" y="152400"/>
            <a:ext cx="708900" cy="10998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22"/>
          <p:cNvPicPr preferRelativeResize="0"/>
          <p:nvPr/>
        </p:nvPicPr>
        <p:blipFill rotWithShape="1">
          <a:blip r:embed="rId5">
            <a:alphaModFix amt="51000"/>
          </a:blip>
          <a:srcRect b="42896" l="0" r="0" t="19754"/>
          <a:stretch/>
        </p:blipFill>
        <p:spPr>
          <a:xfrm>
            <a:off x="3112950" y="1191875"/>
            <a:ext cx="1117750" cy="9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2"/>
          <p:cNvSpPr/>
          <p:nvPr/>
        </p:nvSpPr>
        <p:spPr>
          <a:xfrm>
            <a:off x="3112938" y="1900100"/>
            <a:ext cx="762000" cy="195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3112938" y="1585775"/>
            <a:ext cx="762000" cy="1953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 txBox="1"/>
          <p:nvPr/>
        </p:nvSpPr>
        <p:spPr>
          <a:xfrm>
            <a:off x="3162588" y="179000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6K</a:t>
            </a:r>
            <a:endParaRPr sz="1500"/>
          </a:p>
        </p:txBody>
      </p:sp>
      <p:sp>
        <p:nvSpPr>
          <p:cNvPr id="298" name="Google Shape;298;p22"/>
          <p:cNvSpPr/>
          <p:nvPr/>
        </p:nvSpPr>
        <p:spPr>
          <a:xfrm>
            <a:off x="4376350" y="461375"/>
            <a:ext cx="708900" cy="2292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4335675" y="585832"/>
            <a:ext cx="264300" cy="1629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 txBox="1"/>
          <p:nvPr/>
        </p:nvSpPr>
        <p:spPr>
          <a:xfrm>
            <a:off x="3574650" y="304800"/>
            <a:ext cx="207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2K</a:t>
            </a:r>
            <a:r>
              <a:rPr lang="en" sz="1500"/>
              <a:t> </a:t>
            </a:r>
            <a:r>
              <a:rPr b="1" lang="en" sz="1100"/>
              <a:t>(other header links)</a:t>
            </a:r>
            <a:endParaRPr b="1" sz="1100"/>
          </a:p>
        </p:txBody>
      </p:sp>
      <p:sp>
        <p:nvSpPr>
          <p:cNvPr id="301" name="Google Shape;301;p22"/>
          <p:cNvSpPr txBox="1"/>
          <p:nvPr/>
        </p:nvSpPr>
        <p:spPr>
          <a:xfrm>
            <a:off x="3151038" y="1466413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103K</a:t>
            </a:r>
            <a:endParaRPr sz="1500"/>
          </a:p>
        </p:txBody>
      </p:sp>
      <p:sp>
        <p:nvSpPr>
          <p:cNvPr id="302" name="Google Shape;302;p22"/>
          <p:cNvSpPr txBox="1"/>
          <p:nvPr/>
        </p:nvSpPr>
        <p:spPr>
          <a:xfrm>
            <a:off x="4379575" y="405472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9K</a:t>
            </a:r>
            <a:endParaRPr sz="1500"/>
          </a:p>
        </p:txBody>
      </p:sp>
      <p:sp>
        <p:nvSpPr>
          <p:cNvPr id="303" name="Google Shape;303;p22"/>
          <p:cNvSpPr txBox="1"/>
          <p:nvPr/>
        </p:nvSpPr>
        <p:spPr>
          <a:xfrm>
            <a:off x="5502300" y="420970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3K</a:t>
            </a:r>
            <a:endParaRPr sz="1500"/>
          </a:p>
        </p:txBody>
      </p:sp>
      <p:sp>
        <p:nvSpPr>
          <p:cNvPr id="304" name="Google Shape;304;p22"/>
          <p:cNvSpPr txBox="1"/>
          <p:nvPr/>
        </p:nvSpPr>
        <p:spPr>
          <a:xfrm>
            <a:off x="5502288" y="303077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&lt;1K</a:t>
            </a:r>
            <a:endParaRPr sz="1500"/>
          </a:p>
        </p:txBody>
      </p:sp>
      <p:sp>
        <p:nvSpPr>
          <p:cNvPr id="305" name="Google Shape;305;p22"/>
          <p:cNvSpPr txBox="1"/>
          <p:nvPr>
            <p:ph idx="4294967295" type="title"/>
          </p:nvPr>
        </p:nvSpPr>
        <p:spPr>
          <a:xfrm>
            <a:off x="311625" y="282025"/>
            <a:ext cx="2808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# of </a:t>
            </a:r>
            <a:r>
              <a:rPr b="1" lang="en" sz="2100"/>
              <a:t>unique clicks</a:t>
            </a:r>
            <a:r>
              <a:rPr lang="en" sz="2100"/>
              <a:t> in a month per </a:t>
            </a:r>
            <a:r>
              <a:rPr b="1" lang="en" sz="2100"/>
              <a:t>analytics</a:t>
            </a:r>
            <a:r>
              <a:rPr lang="en" sz="2100"/>
              <a:t> </a:t>
            </a:r>
            <a:r>
              <a:rPr lang="en" sz="2100"/>
              <a:t>(</a:t>
            </a:r>
            <a:r>
              <a:rPr lang="en" sz="2100"/>
              <a:t>Mobile</a:t>
            </a:r>
            <a:r>
              <a:rPr lang="en" sz="2100"/>
              <a:t>)  </a:t>
            </a:r>
            <a:endParaRPr sz="2100"/>
          </a:p>
        </p:txBody>
      </p:sp>
      <p:sp>
        <p:nvSpPr>
          <p:cNvPr id="306" name="Google Shape;306;p22"/>
          <p:cNvSpPr/>
          <p:nvPr/>
        </p:nvSpPr>
        <p:spPr>
          <a:xfrm>
            <a:off x="1295250" y="2110775"/>
            <a:ext cx="733500" cy="3753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1295250" y="2545763"/>
            <a:ext cx="733500" cy="3753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1295250" y="2980750"/>
            <a:ext cx="733500" cy="3753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"/>
          <p:cNvSpPr/>
          <p:nvPr/>
        </p:nvSpPr>
        <p:spPr>
          <a:xfrm>
            <a:off x="1295250" y="3407575"/>
            <a:ext cx="733500" cy="375300"/>
          </a:xfrm>
          <a:prstGeom prst="rect">
            <a:avLst/>
          </a:prstGeom>
          <a:solidFill>
            <a:srgbClr val="0000FF">
              <a:alpha val="547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1295250" y="3834400"/>
            <a:ext cx="733500" cy="375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"/>
          <p:cNvSpPr txBox="1"/>
          <p:nvPr/>
        </p:nvSpPr>
        <p:spPr>
          <a:xfrm>
            <a:off x="342750" y="4429125"/>
            <a:ext cx="280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Note: Data from unauthenticated navigation from 3/24/2021 - 4/22/2021  unique events (top # per screen area)</a:t>
            </a:r>
            <a:endParaRPr i="1" sz="1100"/>
          </a:p>
        </p:txBody>
      </p:sp>
      <p:sp>
        <p:nvSpPr>
          <p:cNvPr id="312" name="Google Shape;312;p22"/>
          <p:cNvSpPr txBox="1"/>
          <p:nvPr>
            <p:ph idx="4294967295" type="title"/>
          </p:nvPr>
        </p:nvSpPr>
        <p:spPr>
          <a:xfrm>
            <a:off x="2631100" y="2357850"/>
            <a:ext cx="1599600" cy="17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275"/>
              <a:t>Note: The header isn’t used much, except for the VA Benefits and Health Care megamenu and Search</a:t>
            </a:r>
            <a:endParaRPr i="1" sz="127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/>
          <p:nvPr>
            <p:ph type="title"/>
          </p:nvPr>
        </p:nvSpPr>
        <p:spPr>
          <a:xfrm>
            <a:off x="241075" y="229577"/>
            <a:ext cx="2267100" cy="18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/>
              <a:t>Compare</a:t>
            </a:r>
            <a:r>
              <a:rPr lang="en" sz="2150"/>
              <a:t> home page usage per </a:t>
            </a:r>
            <a:r>
              <a:rPr b="1" lang="en" sz="2150"/>
              <a:t>research and analytics </a:t>
            </a:r>
            <a:r>
              <a:rPr lang="en" sz="2400"/>
              <a:t> </a:t>
            </a:r>
            <a:r>
              <a:rPr lang="en" sz="2100"/>
              <a:t>(Mobile) </a:t>
            </a:r>
            <a:endParaRPr sz="2100"/>
          </a:p>
        </p:txBody>
      </p:sp>
      <p:sp>
        <p:nvSpPr>
          <p:cNvPr id="318" name="Google Shape;318;p23"/>
          <p:cNvSpPr txBox="1"/>
          <p:nvPr>
            <p:ph idx="1" type="body"/>
          </p:nvPr>
        </p:nvSpPr>
        <p:spPr>
          <a:xfrm>
            <a:off x="2116775" y="2132175"/>
            <a:ext cx="14481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895">
                <a:solidFill>
                  <a:srgbClr val="000000"/>
                </a:solidFill>
              </a:rPr>
              <a:t>Research</a:t>
            </a:r>
            <a:endParaRPr sz="1895">
              <a:solidFill>
                <a:srgbClr val="000000"/>
              </a:solidFill>
            </a:endParaRPr>
          </a:p>
        </p:txBody>
      </p:sp>
      <p:sp>
        <p:nvSpPr>
          <p:cNvPr id="319" name="Google Shape;319;p23"/>
          <p:cNvSpPr txBox="1"/>
          <p:nvPr>
            <p:ph idx="1" type="body"/>
          </p:nvPr>
        </p:nvSpPr>
        <p:spPr>
          <a:xfrm>
            <a:off x="7581900" y="2099425"/>
            <a:ext cx="14481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795">
                <a:solidFill>
                  <a:srgbClr val="000000"/>
                </a:solidFill>
              </a:rPr>
              <a:t>Analytics</a:t>
            </a:r>
            <a:endParaRPr sz="1795">
              <a:solidFill>
                <a:srgbClr val="000000"/>
              </a:solidFill>
            </a:endParaRPr>
          </a:p>
        </p:txBody>
      </p:sp>
      <p:sp>
        <p:nvSpPr>
          <p:cNvPr id="320" name="Google Shape;320;p23"/>
          <p:cNvSpPr txBox="1"/>
          <p:nvPr>
            <p:ph type="title"/>
          </p:nvPr>
        </p:nvSpPr>
        <p:spPr>
          <a:xfrm>
            <a:off x="326225" y="3000375"/>
            <a:ext cx="2710500" cy="17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2112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75"/>
              <a:buChar char="●"/>
            </a:pPr>
            <a:r>
              <a:rPr i="1" lang="en" sz="1675"/>
              <a:t>Similarly high usage in “top 4” boxes, VA Benefits and Health Care megamenu, and Search</a:t>
            </a:r>
            <a:endParaRPr i="1" sz="1675"/>
          </a:p>
          <a:p>
            <a:pPr indent="-392112" lvl="0" marL="17145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75"/>
              <a:buChar char="●"/>
            </a:pPr>
            <a:r>
              <a:rPr i="1" lang="en" sz="1675"/>
              <a:t>Lower usage elsewhere</a:t>
            </a:r>
            <a:endParaRPr i="1" sz="1675"/>
          </a:p>
        </p:txBody>
      </p:sp>
      <p:sp>
        <p:nvSpPr>
          <p:cNvPr id="321" name="Google Shape;321;p23"/>
          <p:cNvSpPr txBox="1"/>
          <p:nvPr>
            <p:ph idx="1" type="body"/>
          </p:nvPr>
        </p:nvSpPr>
        <p:spPr>
          <a:xfrm>
            <a:off x="7686650" y="2933724"/>
            <a:ext cx="1371600" cy="21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en" sz="1275">
                <a:solidFill>
                  <a:schemeClr val="dk1"/>
                </a:solidFill>
              </a:rPr>
              <a:t>Key:</a:t>
            </a:r>
            <a:endParaRPr i="1"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75">
                <a:solidFill>
                  <a:schemeClr val="dk1"/>
                </a:solidFill>
              </a:rPr>
              <a:t>High </a:t>
            </a:r>
            <a:endParaRPr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75">
                <a:solidFill>
                  <a:schemeClr val="dk1"/>
                </a:solidFill>
              </a:rPr>
              <a:t> Low</a:t>
            </a:r>
            <a:endParaRPr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i="1" lang="en" sz="1190">
                <a:solidFill>
                  <a:schemeClr val="dk1"/>
                </a:solidFill>
              </a:rPr>
              <a:t> </a:t>
            </a:r>
            <a:endParaRPr i="1" sz="1190">
              <a:solidFill>
                <a:schemeClr val="dk1"/>
              </a:solidFill>
            </a:endParaRPr>
          </a:p>
        </p:txBody>
      </p:sp>
      <p:grpSp>
        <p:nvGrpSpPr>
          <p:cNvPr id="322" name="Google Shape;322;p23"/>
          <p:cNvGrpSpPr/>
          <p:nvPr/>
        </p:nvGrpSpPr>
        <p:grpSpPr>
          <a:xfrm>
            <a:off x="8252900" y="3252050"/>
            <a:ext cx="391500" cy="1477766"/>
            <a:chOff x="8104825" y="2972787"/>
            <a:chExt cx="391500" cy="1477766"/>
          </a:xfrm>
        </p:grpSpPr>
        <p:sp>
          <p:nvSpPr>
            <p:cNvPr id="323" name="Google Shape;323;p23"/>
            <p:cNvSpPr/>
            <p:nvPr/>
          </p:nvSpPr>
          <p:spPr>
            <a:xfrm>
              <a:off x="8104825" y="2972787"/>
              <a:ext cx="391500" cy="264300"/>
            </a:xfrm>
            <a:prstGeom prst="rect">
              <a:avLst/>
            </a:prstGeom>
            <a:solidFill>
              <a:srgbClr val="FF0000">
                <a:alpha val="58099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8104825" y="3279027"/>
              <a:ext cx="391500" cy="264300"/>
            </a:xfrm>
            <a:prstGeom prst="rect">
              <a:avLst/>
            </a:prstGeom>
            <a:solidFill>
              <a:srgbClr val="FFB300">
                <a:alpha val="58099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8104825" y="3585267"/>
              <a:ext cx="391500" cy="264300"/>
            </a:xfrm>
            <a:prstGeom prst="rect">
              <a:avLst/>
            </a:prstGeom>
            <a:solidFill>
              <a:srgbClr val="2BB811">
                <a:alpha val="8156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8104825" y="3885761"/>
              <a:ext cx="391500" cy="264300"/>
            </a:xfrm>
            <a:prstGeom prst="rect">
              <a:avLst/>
            </a:prstGeom>
            <a:solidFill>
              <a:srgbClr val="0000FF">
                <a:alpha val="5475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8104825" y="4186254"/>
              <a:ext cx="391500" cy="264300"/>
            </a:xfrm>
            <a:prstGeom prst="rect">
              <a:avLst/>
            </a:prstGeom>
            <a:solidFill>
              <a:srgbClr val="9722AF">
                <a:alpha val="7765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28" name="Google Shape;328;p23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3538144" y="152400"/>
            <a:ext cx="708794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3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4427739" y="152400"/>
            <a:ext cx="708794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3"/>
          <p:cNvSpPr/>
          <p:nvPr/>
        </p:nvSpPr>
        <p:spPr>
          <a:xfrm>
            <a:off x="3538150" y="1509275"/>
            <a:ext cx="708900" cy="17958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3"/>
          <p:cNvSpPr/>
          <p:nvPr/>
        </p:nvSpPr>
        <p:spPr>
          <a:xfrm>
            <a:off x="4427700" y="1252100"/>
            <a:ext cx="708900" cy="614700"/>
          </a:xfrm>
          <a:prstGeom prst="rect">
            <a:avLst/>
          </a:prstGeom>
          <a:solidFill>
            <a:srgbClr val="0000FF">
              <a:alpha val="547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3"/>
          <p:cNvSpPr/>
          <p:nvPr/>
        </p:nvSpPr>
        <p:spPr>
          <a:xfrm>
            <a:off x="4427700" y="2053875"/>
            <a:ext cx="708900" cy="2937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3"/>
          <p:cNvSpPr/>
          <p:nvPr/>
        </p:nvSpPr>
        <p:spPr>
          <a:xfrm>
            <a:off x="3533575" y="3533775"/>
            <a:ext cx="708900" cy="14574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"/>
          <p:cNvSpPr/>
          <p:nvPr/>
        </p:nvSpPr>
        <p:spPr>
          <a:xfrm>
            <a:off x="4427700" y="152400"/>
            <a:ext cx="708900" cy="10998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23"/>
          <p:cNvPicPr preferRelativeResize="0"/>
          <p:nvPr/>
        </p:nvPicPr>
        <p:blipFill rotWithShape="1">
          <a:blip r:embed="rId5">
            <a:alphaModFix amt="51000"/>
          </a:blip>
          <a:srcRect b="42896" l="0" r="0" t="19754"/>
          <a:stretch/>
        </p:blipFill>
        <p:spPr>
          <a:xfrm>
            <a:off x="2274750" y="1191875"/>
            <a:ext cx="1117750" cy="9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3"/>
          <p:cNvSpPr/>
          <p:nvPr/>
        </p:nvSpPr>
        <p:spPr>
          <a:xfrm>
            <a:off x="2274738" y="1900100"/>
            <a:ext cx="762000" cy="1953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3"/>
          <p:cNvSpPr/>
          <p:nvPr/>
        </p:nvSpPr>
        <p:spPr>
          <a:xfrm>
            <a:off x="2274738" y="1585775"/>
            <a:ext cx="762000" cy="1953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/>
          <p:nvPr/>
        </p:nvSpPr>
        <p:spPr>
          <a:xfrm>
            <a:off x="3538150" y="461375"/>
            <a:ext cx="708900" cy="229200"/>
          </a:xfrm>
          <a:prstGeom prst="rect">
            <a:avLst/>
          </a:prstGeom>
          <a:solidFill>
            <a:srgbClr val="0000FF">
              <a:alpha val="446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3"/>
          <p:cNvSpPr/>
          <p:nvPr/>
        </p:nvSpPr>
        <p:spPr>
          <a:xfrm>
            <a:off x="3497475" y="585832"/>
            <a:ext cx="264300" cy="1629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23"/>
          <p:cNvPicPr preferRelativeResize="0"/>
          <p:nvPr/>
        </p:nvPicPr>
        <p:blipFill rotWithShape="1">
          <a:blip r:embed="rId5">
            <a:alphaModFix amt="51000"/>
          </a:blip>
          <a:srcRect b="42896" l="0" r="0" t="19754"/>
          <a:stretch/>
        </p:blipFill>
        <p:spPr>
          <a:xfrm>
            <a:off x="7759850" y="1176613"/>
            <a:ext cx="1117750" cy="9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3"/>
          <p:cNvSpPr/>
          <p:nvPr/>
        </p:nvSpPr>
        <p:spPr>
          <a:xfrm>
            <a:off x="7759838" y="1884838"/>
            <a:ext cx="762000" cy="195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7759838" y="1570513"/>
            <a:ext cx="762000" cy="1953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23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5976544" y="152400"/>
            <a:ext cx="708794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3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6866138" y="152400"/>
            <a:ext cx="708794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3"/>
          <p:cNvSpPr/>
          <p:nvPr/>
        </p:nvSpPr>
        <p:spPr>
          <a:xfrm>
            <a:off x="5976550" y="1509275"/>
            <a:ext cx="708900" cy="17958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3"/>
          <p:cNvSpPr/>
          <p:nvPr/>
        </p:nvSpPr>
        <p:spPr>
          <a:xfrm>
            <a:off x="6866100" y="1252100"/>
            <a:ext cx="708900" cy="6147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3"/>
          <p:cNvSpPr/>
          <p:nvPr/>
        </p:nvSpPr>
        <p:spPr>
          <a:xfrm>
            <a:off x="6866100" y="2053875"/>
            <a:ext cx="708900" cy="2937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3"/>
          <p:cNvSpPr/>
          <p:nvPr/>
        </p:nvSpPr>
        <p:spPr>
          <a:xfrm>
            <a:off x="5971975" y="3533775"/>
            <a:ext cx="708900" cy="14574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3"/>
          <p:cNvSpPr/>
          <p:nvPr/>
        </p:nvSpPr>
        <p:spPr>
          <a:xfrm>
            <a:off x="6866100" y="152400"/>
            <a:ext cx="708900" cy="10998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3"/>
          <p:cNvSpPr/>
          <p:nvPr/>
        </p:nvSpPr>
        <p:spPr>
          <a:xfrm>
            <a:off x="5976550" y="461375"/>
            <a:ext cx="708900" cy="2292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3"/>
          <p:cNvSpPr/>
          <p:nvPr/>
        </p:nvSpPr>
        <p:spPr>
          <a:xfrm>
            <a:off x="5935875" y="585832"/>
            <a:ext cx="264300" cy="1629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23"/>
          <p:cNvCxnSpPr/>
          <p:nvPr/>
        </p:nvCxnSpPr>
        <p:spPr>
          <a:xfrm>
            <a:off x="5534025" y="342900"/>
            <a:ext cx="0" cy="44388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538275" y="0"/>
            <a:ext cx="184341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447400" y="1010000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“Top 4” boxes</a:t>
            </a:r>
            <a:r>
              <a:rPr b="1" lang="en">
                <a:solidFill>
                  <a:schemeClr val="lt1"/>
                </a:solidFill>
              </a:rPr>
              <a:t> 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447400" y="2218588"/>
            <a:ext cx="1934100" cy="615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Topics below the pictures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447400" y="4220800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Footer</a:t>
            </a:r>
            <a:r>
              <a:rPr b="1" lang="en">
                <a:solidFill>
                  <a:schemeClr val="lt1"/>
                </a:solidFill>
              </a:rPr>
              <a:t>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447400" y="3008575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 wide buttons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447400" y="3537800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 pictures w/links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447400" y="58200"/>
            <a:ext cx="19341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Header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55600"/>
            <a:ext cx="2808000" cy="11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the VA.gov home page </a:t>
            </a:r>
            <a:br>
              <a:rPr lang="en"/>
            </a:br>
            <a:r>
              <a:rPr lang="en"/>
              <a:t>(Desktop)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395275" y="0"/>
            <a:ext cx="184341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291150" y="51850"/>
            <a:ext cx="1934100" cy="831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VA Benefits and Health Care megamenu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408725" y="38100"/>
            <a:ext cx="1843500" cy="4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Site Search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291150" y="3000325"/>
            <a:ext cx="1934100" cy="400200"/>
          </a:xfrm>
          <a:prstGeom prst="rect">
            <a:avLst/>
          </a:prstGeom>
          <a:solidFill>
            <a:srgbClr val="FE1793">
              <a:alpha val="5698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Find a VA Location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491050" y="3102775"/>
            <a:ext cx="599700" cy="195300"/>
          </a:xfrm>
          <a:prstGeom prst="rect">
            <a:avLst/>
          </a:prstGeom>
          <a:solidFill>
            <a:srgbClr val="FE1793">
              <a:alpha val="569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291150" y="4151200"/>
            <a:ext cx="1934100" cy="4002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VA Forms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639000" y="4710900"/>
            <a:ext cx="555900" cy="195300"/>
          </a:xfrm>
          <a:prstGeom prst="rect">
            <a:avLst/>
          </a:prstGeom>
          <a:solidFill>
            <a:srgbClr val="FE1793">
              <a:alpha val="569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6394450" y="4690600"/>
            <a:ext cx="1934100" cy="400200"/>
          </a:xfrm>
          <a:prstGeom prst="rect">
            <a:avLst/>
          </a:prstGeom>
          <a:solidFill>
            <a:srgbClr val="FE1793">
              <a:alpha val="5698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Find a VA Location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4510695" y="150824"/>
            <a:ext cx="452400" cy="162900"/>
          </a:xfrm>
          <a:prstGeom prst="rect">
            <a:avLst/>
          </a:prstGeom>
          <a:solidFill>
            <a:srgbClr val="9722AF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516775" y="47682"/>
            <a:ext cx="264300" cy="162900"/>
          </a:xfrm>
          <a:prstGeom prst="rect">
            <a:avLst/>
          </a:prstGeom>
          <a:solidFill>
            <a:srgbClr val="0000FF">
              <a:alpha val="446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87825" y="150699"/>
            <a:ext cx="286200" cy="162900"/>
          </a:xfrm>
          <a:prstGeom prst="rect">
            <a:avLst/>
          </a:prstGeom>
          <a:solidFill>
            <a:srgbClr val="FE1793">
              <a:alpha val="569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6408800" y="571475"/>
            <a:ext cx="1843500" cy="400200"/>
          </a:xfrm>
          <a:prstGeom prst="rect">
            <a:avLst/>
          </a:prstGeom>
          <a:solidFill>
            <a:srgbClr val="FE1793">
              <a:alpha val="5698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Find a VA Location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555600"/>
            <a:ext cx="1843500" cy="18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important links on the home page</a:t>
            </a:r>
            <a:r>
              <a:rPr lang="en"/>
              <a:t> </a:t>
            </a:r>
            <a:br>
              <a:rPr lang="en"/>
            </a:br>
            <a:r>
              <a:rPr lang="en"/>
              <a:t>(Desktop)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408800" y="3945025"/>
            <a:ext cx="1934100" cy="615600"/>
          </a:xfrm>
          <a:prstGeom prst="rect">
            <a:avLst/>
          </a:prstGeom>
          <a:solidFill>
            <a:srgbClr val="F7961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Resources &amp; Support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5639000" y="4309675"/>
            <a:ext cx="555900" cy="195300"/>
          </a:xfrm>
          <a:prstGeom prst="rect">
            <a:avLst/>
          </a:prstGeom>
          <a:solidFill>
            <a:srgbClr val="F7961A">
              <a:alpha val="5195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4791275" y="4160831"/>
            <a:ext cx="555900" cy="195300"/>
          </a:xfrm>
          <a:prstGeom prst="rect">
            <a:avLst/>
          </a:prstGeom>
          <a:solidFill>
            <a:srgbClr val="1B1B1B">
              <a:alpha val="6927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404675" y="0"/>
            <a:ext cx="184341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3404675" y="729650"/>
            <a:ext cx="1843500" cy="9768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404675" y="2016925"/>
            <a:ext cx="1843500" cy="10431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404675" y="4100400"/>
            <a:ext cx="1843500" cy="1043100"/>
          </a:xfrm>
          <a:prstGeom prst="rect">
            <a:avLst/>
          </a:prstGeom>
          <a:solidFill>
            <a:srgbClr val="0000FF">
              <a:alpha val="446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404675" y="3102775"/>
            <a:ext cx="1843500" cy="2118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3404675" y="3357325"/>
            <a:ext cx="1843500" cy="6432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411263" y="0"/>
            <a:ext cx="1843500" cy="293100"/>
          </a:xfrm>
          <a:prstGeom prst="rect">
            <a:avLst/>
          </a:prstGeom>
          <a:solidFill>
            <a:srgbClr val="0000FF">
              <a:alpha val="446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648400" y="4710900"/>
            <a:ext cx="555900" cy="195300"/>
          </a:xfrm>
          <a:prstGeom prst="rect">
            <a:avLst/>
          </a:prstGeom>
          <a:solidFill>
            <a:srgbClr val="0000FF">
              <a:alpha val="446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3520095" y="150824"/>
            <a:ext cx="452400" cy="1629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4526175" y="47682"/>
            <a:ext cx="264300" cy="1629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4097225" y="150699"/>
            <a:ext cx="286200" cy="1629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150825"/>
            <a:ext cx="2808000" cy="15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% of </a:t>
            </a:r>
            <a:r>
              <a:rPr b="1" lang="en"/>
              <a:t>8</a:t>
            </a:r>
            <a:r>
              <a:rPr b="1" lang="en"/>
              <a:t> research participants</a:t>
            </a:r>
            <a:r>
              <a:rPr lang="en"/>
              <a:t> who clicked in each area </a:t>
            </a:r>
            <a:r>
              <a:rPr lang="en"/>
              <a:t>(Desktop)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4648400" y="4309675"/>
            <a:ext cx="555900" cy="195300"/>
          </a:xfrm>
          <a:prstGeom prst="rect">
            <a:avLst/>
          </a:prstGeom>
          <a:solidFill>
            <a:srgbClr val="2BB811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800675" y="4160831"/>
            <a:ext cx="555900" cy="1953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6944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Key: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75-100%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50-75%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25-49%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10-24%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0-9%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986375" y="97175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100</a:t>
            </a:r>
            <a:r>
              <a:rPr lang="en" sz="1500"/>
              <a:t>%</a:t>
            </a:r>
            <a:endParaRPr sz="1500"/>
          </a:p>
        </p:txBody>
      </p:sp>
      <p:sp>
        <p:nvSpPr>
          <p:cNvPr id="108" name="Google Shape;108;p16"/>
          <p:cNvSpPr/>
          <p:nvPr/>
        </p:nvSpPr>
        <p:spPr>
          <a:xfrm>
            <a:off x="1295250" y="2110775"/>
            <a:ext cx="733500" cy="3753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295250" y="2545763"/>
            <a:ext cx="733500" cy="3753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1295250" y="2980750"/>
            <a:ext cx="733500" cy="3753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1295250" y="3407575"/>
            <a:ext cx="733500" cy="375300"/>
          </a:xfrm>
          <a:prstGeom prst="rect">
            <a:avLst/>
          </a:prstGeom>
          <a:solidFill>
            <a:srgbClr val="0000FF">
              <a:alpha val="547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4380802" y="-65483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63</a:t>
            </a:r>
            <a:r>
              <a:rPr lang="en" sz="1500"/>
              <a:t>%</a:t>
            </a:r>
            <a:endParaRPr sz="1500"/>
          </a:p>
        </p:txBody>
      </p:sp>
      <p:sp>
        <p:nvSpPr>
          <p:cNvPr id="113" name="Google Shape;113;p16"/>
          <p:cNvSpPr txBox="1"/>
          <p:nvPr/>
        </p:nvSpPr>
        <p:spPr>
          <a:xfrm>
            <a:off x="3941291" y="33992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6</a:t>
            </a:r>
            <a:r>
              <a:rPr lang="en" sz="1500"/>
              <a:t>3%</a:t>
            </a:r>
            <a:endParaRPr sz="1500"/>
          </a:p>
        </p:txBody>
      </p:sp>
      <p:sp>
        <p:nvSpPr>
          <p:cNvPr id="114" name="Google Shape;114;p16"/>
          <p:cNvSpPr txBox="1"/>
          <p:nvPr/>
        </p:nvSpPr>
        <p:spPr>
          <a:xfrm>
            <a:off x="3377450" y="21698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38</a:t>
            </a:r>
            <a:r>
              <a:rPr lang="en" sz="1500"/>
              <a:t>%</a:t>
            </a:r>
            <a:endParaRPr sz="1500"/>
          </a:p>
        </p:txBody>
      </p:sp>
      <p:sp>
        <p:nvSpPr>
          <p:cNvPr id="115" name="Google Shape;115;p16"/>
          <p:cNvSpPr txBox="1"/>
          <p:nvPr/>
        </p:nvSpPr>
        <p:spPr>
          <a:xfrm>
            <a:off x="3972500" y="224925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38</a:t>
            </a:r>
            <a:r>
              <a:rPr lang="en" sz="1500"/>
              <a:t>%</a:t>
            </a:r>
            <a:endParaRPr sz="1500"/>
          </a:p>
        </p:txBody>
      </p:sp>
      <p:sp>
        <p:nvSpPr>
          <p:cNvPr id="116" name="Google Shape;116;p16"/>
          <p:cNvSpPr/>
          <p:nvPr/>
        </p:nvSpPr>
        <p:spPr>
          <a:xfrm>
            <a:off x="1295250" y="3834400"/>
            <a:ext cx="733500" cy="375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4584938" y="418517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25</a:t>
            </a:r>
            <a:r>
              <a:rPr lang="en" sz="1500"/>
              <a:t>%</a:t>
            </a:r>
            <a:endParaRPr sz="1500"/>
          </a:p>
        </p:txBody>
      </p:sp>
      <p:sp>
        <p:nvSpPr>
          <p:cNvPr id="118" name="Google Shape;118;p16"/>
          <p:cNvSpPr txBox="1"/>
          <p:nvPr/>
        </p:nvSpPr>
        <p:spPr>
          <a:xfrm>
            <a:off x="3986375" y="3452938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0%</a:t>
            </a:r>
            <a:endParaRPr sz="1500"/>
          </a:p>
        </p:txBody>
      </p:sp>
      <p:sp>
        <p:nvSpPr>
          <p:cNvPr id="119" name="Google Shape;119;p16"/>
          <p:cNvSpPr txBox="1"/>
          <p:nvPr/>
        </p:nvSpPr>
        <p:spPr>
          <a:xfrm>
            <a:off x="3972500" y="2987384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38%</a:t>
            </a:r>
            <a:endParaRPr sz="1500"/>
          </a:p>
        </p:txBody>
      </p:sp>
      <p:sp>
        <p:nvSpPr>
          <p:cNvPr id="120" name="Google Shape;120;p16"/>
          <p:cNvSpPr txBox="1"/>
          <p:nvPr/>
        </p:nvSpPr>
        <p:spPr>
          <a:xfrm>
            <a:off x="3731975" y="4049218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38</a:t>
            </a:r>
            <a:r>
              <a:rPr lang="en" sz="1500"/>
              <a:t>%</a:t>
            </a:r>
            <a:endParaRPr sz="1500"/>
          </a:p>
        </p:txBody>
      </p:sp>
      <p:sp>
        <p:nvSpPr>
          <p:cNvPr id="121" name="Google Shape;121;p16"/>
          <p:cNvSpPr txBox="1"/>
          <p:nvPr/>
        </p:nvSpPr>
        <p:spPr>
          <a:xfrm>
            <a:off x="3286450" y="4645494"/>
            <a:ext cx="112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13</a:t>
            </a:r>
            <a:r>
              <a:rPr lang="en" sz="1500"/>
              <a:t>%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(other footer links)</a:t>
            </a:r>
            <a:endParaRPr sz="1500"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5533150" y="667775"/>
            <a:ext cx="3410700" cy="43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Where people clicked (decreasing order): </a:t>
            </a:r>
            <a:endParaRPr i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“Top 4” boxes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Search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i="1" lang="en" sz="1500">
                <a:solidFill>
                  <a:schemeClr val="dk1"/>
                </a:solidFill>
              </a:rPr>
              <a:t>Find a VA Location</a:t>
            </a:r>
            <a:r>
              <a:rPr lang="en" sz="1500">
                <a:solidFill>
                  <a:schemeClr val="dk1"/>
                </a:solidFill>
              </a:rPr>
              <a:t> in the header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VA Benefits and Health Care</a:t>
            </a:r>
            <a:r>
              <a:rPr lang="en" sz="1500">
                <a:solidFill>
                  <a:schemeClr val="dk1"/>
                </a:solidFill>
              </a:rPr>
              <a:t> megamenu, t</a:t>
            </a:r>
            <a:r>
              <a:rPr lang="en" sz="1500">
                <a:solidFill>
                  <a:schemeClr val="dk1"/>
                </a:solidFill>
              </a:rPr>
              <a:t>opics and wide buttons below the row of pictures, </a:t>
            </a:r>
            <a:r>
              <a:rPr i="1" lang="en" sz="1500">
                <a:solidFill>
                  <a:schemeClr val="dk1"/>
                </a:solidFill>
              </a:rPr>
              <a:t>VA Forms</a:t>
            </a:r>
            <a:r>
              <a:rPr lang="en" sz="1500">
                <a:solidFill>
                  <a:schemeClr val="dk1"/>
                </a:solidFill>
              </a:rPr>
              <a:t> in the footer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Resources and Support</a:t>
            </a:r>
            <a:r>
              <a:rPr lang="en" sz="1500">
                <a:solidFill>
                  <a:schemeClr val="dk1"/>
                </a:solidFill>
              </a:rPr>
              <a:t> in the footer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Find a VA Location</a:t>
            </a:r>
            <a:r>
              <a:rPr lang="en" sz="1500">
                <a:solidFill>
                  <a:schemeClr val="dk1"/>
                </a:solidFill>
              </a:rPr>
              <a:t> in the footer and other header and footer links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4564275" y="4599488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13</a:t>
            </a:r>
            <a:r>
              <a:rPr lang="en" sz="1500"/>
              <a:t>%</a:t>
            </a:r>
            <a:endParaRPr sz="1500"/>
          </a:p>
        </p:txBody>
      </p:sp>
      <p:sp>
        <p:nvSpPr>
          <p:cNvPr id="124" name="Google Shape;124;p16"/>
          <p:cNvSpPr txBox="1"/>
          <p:nvPr/>
        </p:nvSpPr>
        <p:spPr>
          <a:xfrm>
            <a:off x="4884450" y="0"/>
            <a:ext cx="192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13% </a:t>
            </a:r>
            <a:r>
              <a:rPr lang="en" sz="1100"/>
              <a:t>(other header links)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4648400" y="4347775"/>
            <a:ext cx="555900" cy="195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404675" y="0"/>
            <a:ext cx="184341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/>
          <p:nvPr/>
        </p:nvSpPr>
        <p:spPr>
          <a:xfrm>
            <a:off x="3404675" y="4100400"/>
            <a:ext cx="1843500" cy="10431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3404675" y="729650"/>
            <a:ext cx="1843500" cy="9768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3404675" y="2016925"/>
            <a:ext cx="1843500" cy="1043100"/>
          </a:xfrm>
          <a:prstGeom prst="rect">
            <a:avLst/>
          </a:prstGeom>
          <a:solidFill>
            <a:srgbClr val="0000FF">
              <a:alpha val="547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3404675" y="3102775"/>
            <a:ext cx="1843500" cy="2118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3404675" y="3357325"/>
            <a:ext cx="1843500" cy="6432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3411263" y="0"/>
            <a:ext cx="1843500" cy="2931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4648400" y="4710900"/>
            <a:ext cx="555900" cy="195300"/>
          </a:xfrm>
          <a:prstGeom prst="rect">
            <a:avLst/>
          </a:prstGeom>
          <a:solidFill>
            <a:srgbClr val="9722AF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3520095" y="150824"/>
            <a:ext cx="452400" cy="1629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4526175" y="47682"/>
            <a:ext cx="264300" cy="1629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4097225" y="150699"/>
            <a:ext cx="286200" cy="1629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311625" y="282025"/>
            <a:ext cx="28080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 of unique clicks</a:t>
            </a:r>
            <a:r>
              <a:rPr lang="en"/>
              <a:t> in a month per </a:t>
            </a:r>
            <a:r>
              <a:rPr b="1" lang="en"/>
              <a:t>analytics</a:t>
            </a:r>
            <a:r>
              <a:rPr lang="en"/>
              <a:t> </a:t>
            </a:r>
            <a:r>
              <a:rPr lang="en"/>
              <a:t>(Desktop) </a:t>
            </a:r>
            <a:r>
              <a:rPr lang="en"/>
              <a:t> </a:t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311700" y="1694400"/>
            <a:ext cx="2808000" cy="3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Key: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&gt; 100K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50-99K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20-49K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10-19K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0-9K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1295250" y="2110775"/>
            <a:ext cx="733500" cy="3753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1295250" y="2545763"/>
            <a:ext cx="733500" cy="3753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1295250" y="2980750"/>
            <a:ext cx="733500" cy="3753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1295250" y="3407575"/>
            <a:ext cx="733500" cy="375300"/>
          </a:xfrm>
          <a:prstGeom prst="rect">
            <a:avLst/>
          </a:prstGeom>
          <a:solidFill>
            <a:srgbClr val="0000FF">
              <a:alpha val="547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1295250" y="3834400"/>
            <a:ext cx="733500" cy="375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5533150" y="591575"/>
            <a:ext cx="3410700" cy="46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Where people clicked (decreasing order): </a:t>
            </a:r>
            <a:endParaRPr i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“Top 4” boxes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VA Benefits and Health Care</a:t>
            </a:r>
            <a:r>
              <a:rPr lang="en" sz="1500">
                <a:solidFill>
                  <a:schemeClr val="dk1"/>
                </a:solidFill>
              </a:rPr>
              <a:t> megamenu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Search</a:t>
            </a:r>
            <a:r>
              <a:rPr lang="en" sz="1500">
                <a:solidFill>
                  <a:schemeClr val="dk1"/>
                </a:solidFill>
              </a:rPr>
              <a:t> in the header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Other header links including </a:t>
            </a:r>
            <a:r>
              <a:rPr i="1" lang="en" sz="1500">
                <a:solidFill>
                  <a:schemeClr val="dk1"/>
                </a:solidFill>
              </a:rPr>
              <a:t>Find a VA Location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VA Forms</a:t>
            </a:r>
            <a:r>
              <a:rPr lang="en" sz="1500">
                <a:solidFill>
                  <a:schemeClr val="dk1"/>
                </a:solidFill>
              </a:rPr>
              <a:t> in the footer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Topics below the row of pictures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3 wide buttons below the links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Footer links, including </a:t>
            </a:r>
            <a:r>
              <a:rPr i="1" lang="en" sz="1500">
                <a:solidFill>
                  <a:schemeClr val="dk1"/>
                </a:solidFill>
              </a:rPr>
              <a:t>Resources and Support, </a:t>
            </a:r>
            <a:br>
              <a:rPr i="1" lang="en" sz="1500">
                <a:solidFill>
                  <a:schemeClr val="dk1"/>
                </a:solidFill>
              </a:rPr>
            </a:br>
            <a:r>
              <a:rPr i="1" lang="en" sz="1500">
                <a:solidFill>
                  <a:schemeClr val="dk1"/>
                </a:solidFill>
              </a:rPr>
              <a:t>Find a VA Location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 </a:t>
            </a:r>
            <a:endParaRPr i="1" sz="1500">
              <a:solidFill>
                <a:schemeClr val="dk1"/>
              </a:solidFill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342750" y="4429125"/>
            <a:ext cx="280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Note: Data from unauthenticated navigation from 3/24/2021 - 4/22/2021  unique events (top # per screen area)</a:t>
            </a:r>
            <a:endParaRPr i="1" sz="1100"/>
          </a:p>
        </p:txBody>
      </p:sp>
      <p:sp>
        <p:nvSpPr>
          <p:cNvPr id="150" name="Google Shape;150;p17"/>
          <p:cNvSpPr txBox="1"/>
          <p:nvPr/>
        </p:nvSpPr>
        <p:spPr>
          <a:xfrm>
            <a:off x="3986375" y="97175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117</a:t>
            </a:r>
            <a:r>
              <a:rPr lang="en" sz="1500"/>
              <a:t>K</a:t>
            </a:r>
            <a:endParaRPr sz="1500"/>
          </a:p>
        </p:txBody>
      </p:sp>
      <p:sp>
        <p:nvSpPr>
          <p:cNvPr id="151" name="Google Shape;151;p17"/>
          <p:cNvSpPr txBox="1"/>
          <p:nvPr/>
        </p:nvSpPr>
        <p:spPr>
          <a:xfrm>
            <a:off x="4311675" y="-7342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69</a:t>
            </a:r>
            <a:r>
              <a:rPr lang="en" sz="1500"/>
              <a:t>K</a:t>
            </a:r>
            <a:endParaRPr sz="1500"/>
          </a:p>
        </p:txBody>
      </p:sp>
      <p:sp>
        <p:nvSpPr>
          <p:cNvPr id="152" name="Google Shape;152;p17"/>
          <p:cNvSpPr txBox="1"/>
          <p:nvPr/>
        </p:nvSpPr>
        <p:spPr>
          <a:xfrm>
            <a:off x="3369000" y="2675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105</a:t>
            </a:r>
            <a:r>
              <a:rPr lang="en" sz="1500"/>
              <a:t>K</a:t>
            </a:r>
            <a:endParaRPr sz="1500"/>
          </a:p>
        </p:txBody>
      </p:sp>
      <p:sp>
        <p:nvSpPr>
          <p:cNvPr id="153" name="Google Shape;153;p17"/>
          <p:cNvSpPr txBox="1"/>
          <p:nvPr/>
        </p:nvSpPr>
        <p:spPr>
          <a:xfrm>
            <a:off x="3979775" y="232412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19</a:t>
            </a:r>
            <a:r>
              <a:rPr lang="en" sz="1500"/>
              <a:t>K</a:t>
            </a:r>
            <a:endParaRPr sz="1500"/>
          </a:p>
        </p:txBody>
      </p:sp>
      <p:sp>
        <p:nvSpPr>
          <p:cNvPr id="154" name="Google Shape;154;p17"/>
          <p:cNvSpPr txBox="1"/>
          <p:nvPr/>
        </p:nvSpPr>
        <p:spPr>
          <a:xfrm>
            <a:off x="3979775" y="297970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5</a:t>
            </a:r>
            <a:r>
              <a:rPr lang="en" sz="1500"/>
              <a:t>K</a:t>
            </a:r>
            <a:endParaRPr sz="1500"/>
          </a:p>
        </p:txBody>
      </p:sp>
      <p:sp>
        <p:nvSpPr>
          <p:cNvPr id="155" name="Google Shape;155;p17"/>
          <p:cNvSpPr txBox="1"/>
          <p:nvPr/>
        </p:nvSpPr>
        <p:spPr>
          <a:xfrm>
            <a:off x="4579700" y="423767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4</a:t>
            </a:r>
            <a:r>
              <a:rPr lang="en" sz="1500"/>
              <a:t>K</a:t>
            </a:r>
            <a:endParaRPr sz="1500"/>
          </a:p>
        </p:txBody>
      </p:sp>
      <p:sp>
        <p:nvSpPr>
          <p:cNvPr id="156" name="Google Shape;156;p17"/>
          <p:cNvSpPr txBox="1"/>
          <p:nvPr/>
        </p:nvSpPr>
        <p:spPr>
          <a:xfrm>
            <a:off x="3252534" y="4634700"/>
            <a:ext cx="116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8</a:t>
            </a:r>
            <a:r>
              <a:rPr lang="en" sz="1500"/>
              <a:t>K </a:t>
            </a:r>
            <a:r>
              <a:rPr lang="en" sz="1100"/>
              <a:t>(other footer links)</a:t>
            </a:r>
            <a:endParaRPr sz="1100"/>
          </a:p>
        </p:txBody>
      </p:sp>
      <p:sp>
        <p:nvSpPr>
          <p:cNvPr id="157" name="Google Shape;157;p17"/>
          <p:cNvSpPr txBox="1"/>
          <p:nvPr/>
        </p:nvSpPr>
        <p:spPr>
          <a:xfrm>
            <a:off x="4579700" y="461822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</a:t>
            </a:r>
            <a:r>
              <a:rPr lang="en" sz="1500"/>
              <a:t>K</a:t>
            </a:r>
            <a:endParaRPr sz="1500"/>
          </a:p>
        </p:txBody>
      </p:sp>
      <p:sp>
        <p:nvSpPr>
          <p:cNvPr id="158" name="Google Shape;158;p17"/>
          <p:cNvSpPr txBox="1"/>
          <p:nvPr/>
        </p:nvSpPr>
        <p:spPr>
          <a:xfrm>
            <a:off x="3979775" y="3491413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&lt;1</a:t>
            </a:r>
            <a:r>
              <a:rPr lang="en" sz="1500"/>
              <a:t>K</a:t>
            </a:r>
            <a:endParaRPr sz="1500"/>
          </a:p>
        </p:txBody>
      </p:sp>
      <p:sp>
        <p:nvSpPr>
          <p:cNvPr id="159" name="Google Shape;159;p17"/>
          <p:cNvSpPr txBox="1"/>
          <p:nvPr/>
        </p:nvSpPr>
        <p:spPr>
          <a:xfrm>
            <a:off x="4732050" y="0"/>
            <a:ext cx="192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63</a:t>
            </a:r>
            <a:r>
              <a:rPr lang="en" sz="1500"/>
              <a:t>K </a:t>
            </a:r>
            <a:r>
              <a:rPr lang="en" sz="1100"/>
              <a:t>(other header links)</a:t>
            </a:r>
            <a:endParaRPr sz="1100"/>
          </a:p>
        </p:txBody>
      </p:sp>
      <p:sp>
        <p:nvSpPr>
          <p:cNvPr id="160" name="Google Shape;160;p17"/>
          <p:cNvSpPr/>
          <p:nvPr/>
        </p:nvSpPr>
        <p:spPr>
          <a:xfrm>
            <a:off x="3724475" y="4160831"/>
            <a:ext cx="555900" cy="195300"/>
          </a:xfrm>
          <a:prstGeom prst="rect">
            <a:avLst/>
          </a:prstGeom>
          <a:solidFill>
            <a:srgbClr val="2BB811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/>
        </p:nvSpPr>
        <p:spPr>
          <a:xfrm>
            <a:off x="3903538" y="1465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51</a:t>
            </a:r>
            <a:r>
              <a:rPr lang="en" sz="1500"/>
              <a:t>K</a:t>
            </a:r>
            <a:endParaRPr sz="1500"/>
          </a:p>
        </p:txBody>
      </p:sp>
      <p:sp>
        <p:nvSpPr>
          <p:cNvPr id="162" name="Google Shape;162;p17"/>
          <p:cNvSpPr txBox="1"/>
          <p:nvPr/>
        </p:nvSpPr>
        <p:spPr>
          <a:xfrm>
            <a:off x="3661550" y="405352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20</a:t>
            </a:r>
            <a:r>
              <a:rPr lang="en" sz="1500"/>
              <a:t>K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241075" y="229577"/>
            <a:ext cx="2267100" cy="18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50"/>
              <a:t>Compare</a:t>
            </a:r>
            <a:r>
              <a:rPr lang="en" sz="2150"/>
              <a:t> home page usage per </a:t>
            </a:r>
            <a:r>
              <a:rPr b="1" lang="en" sz="2150"/>
              <a:t>research and analytics </a:t>
            </a:r>
            <a:r>
              <a:rPr lang="en" sz="2400"/>
              <a:t> </a:t>
            </a:r>
            <a:r>
              <a:rPr lang="en" sz="2100"/>
              <a:t>(Desktop) </a:t>
            </a:r>
            <a:endParaRPr sz="210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430975" y="2132175"/>
            <a:ext cx="14481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895">
                <a:solidFill>
                  <a:srgbClr val="000000"/>
                </a:solidFill>
              </a:rPr>
              <a:t>Research</a:t>
            </a:r>
            <a:endParaRPr sz="1895">
              <a:solidFill>
                <a:srgbClr val="000000"/>
              </a:solidFill>
            </a:endParaRPr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7124700" y="2099425"/>
            <a:ext cx="1448100" cy="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895">
                <a:solidFill>
                  <a:srgbClr val="000000"/>
                </a:solidFill>
              </a:rPr>
              <a:t>Analytics</a:t>
            </a:r>
            <a:endParaRPr sz="1895">
              <a:solidFill>
                <a:srgbClr val="000000"/>
              </a:solidFill>
            </a:endParaRPr>
          </a:p>
        </p:txBody>
      </p:sp>
      <p:sp>
        <p:nvSpPr>
          <p:cNvPr id="170" name="Google Shape;170;p18"/>
          <p:cNvSpPr txBox="1"/>
          <p:nvPr>
            <p:ph type="title"/>
          </p:nvPr>
        </p:nvSpPr>
        <p:spPr>
          <a:xfrm>
            <a:off x="326225" y="2752725"/>
            <a:ext cx="2397900" cy="21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0525" lvl="0" marL="17145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i="1" lang="en" sz="1650"/>
              <a:t>S</a:t>
            </a:r>
            <a:r>
              <a:rPr i="1" lang="en" sz="1650"/>
              <a:t>imilar</a:t>
            </a:r>
            <a:r>
              <a:rPr i="1" lang="en" sz="1650"/>
              <a:t>ly high</a:t>
            </a:r>
            <a:r>
              <a:rPr i="1" lang="en" sz="1650"/>
              <a:t> </a:t>
            </a:r>
            <a:r>
              <a:rPr i="1" lang="en" sz="1650"/>
              <a:t>usage in “top 4” boxes and header</a:t>
            </a:r>
            <a:endParaRPr i="1" sz="1650"/>
          </a:p>
          <a:p>
            <a:pPr indent="-390525" lvl="0" marL="171450" rtl="0" algn="l">
              <a:spcBef>
                <a:spcPts val="1000"/>
              </a:spcBef>
              <a:spcAft>
                <a:spcPts val="0"/>
              </a:spcAft>
              <a:buSzPts val="1650"/>
              <a:buChar char="●"/>
            </a:pPr>
            <a:r>
              <a:rPr i="1" lang="en" sz="1650"/>
              <a:t>Lower usage farther down the page, except for VA Forms in the footer</a:t>
            </a:r>
            <a:endParaRPr i="1" sz="1650"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7686650" y="2933724"/>
            <a:ext cx="1371600" cy="21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en" sz="1275">
                <a:solidFill>
                  <a:schemeClr val="dk1"/>
                </a:solidFill>
              </a:rPr>
              <a:t>Key:</a:t>
            </a:r>
            <a:endParaRPr i="1"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75">
                <a:solidFill>
                  <a:schemeClr val="dk1"/>
                </a:solidFill>
              </a:rPr>
              <a:t>High </a:t>
            </a:r>
            <a:endParaRPr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75">
                <a:solidFill>
                  <a:schemeClr val="dk1"/>
                </a:solidFill>
              </a:rPr>
              <a:t> Low</a:t>
            </a:r>
            <a:endParaRPr sz="12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i="1" lang="en" sz="1190">
                <a:solidFill>
                  <a:schemeClr val="dk1"/>
                </a:solidFill>
              </a:rPr>
              <a:t> </a:t>
            </a:r>
            <a:endParaRPr i="1" sz="1190">
              <a:solidFill>
                <a:schemeClr val="dk1"/>
              </a:solidFill>
            </a:endParaRPr>
          </a:p>
        </p:txBody>
      </p:sp>
      <p:grpSp>
        <p:nvGrpSpPr>
          <p:cNvPr id="172" name="Google Shape;172;p18"/>
          <p:cNvGrpSpPr/>
          <p:nvPr/>
        </p:nvGrpSpPr>
        <p:grpSpPr>
          <a:xfrm>
            <a:off x="8252900" y="3252050"/>
            <a:ext cx="391500" cy="1477766"/>
            <a:chOff x="8104825" y="2972787"/>
            <a:chExt cx="391500" cy="1477766"/>
          </a:xfrm>
        </p:grpSpPr>
        <p:sp>
          <p:nvSpPr>
            <p:cNvPr id="173" name="Google Shape;173;p18"/>
            <p:cNvSpPr/>
            <p:nvPr/>
          </p:nvSpPr>
          <p:spPr>
            <a:xfrm>
              <a:off x="8104825" y="2972787"/>
              <a:ext cx="391500" cy="264300"/>
            </a:xfrm>
            <a:prstGeom prst="rect">
              <a:avLst/>
            </a:prstGeom>
            <a:solidFill>
              <a:srgbClr val="FF0000">
                <a:alpha val="58099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8104825" y="3279027"/>
              <a:ext cx="391500" cy="264300"/>
            </a:xfrm>
            <a:prstGeom prst="rect">
              <a:avLst/>
            </a:prstGeom>
            <a:solidFill>
              <a:srgbClr val="FFB300">
                <a:alpha val="58099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8104825" y="3585267"/>
              <a:ext cx="391500" cy="264300"/>
            </a:xfrm>
            <a:prstGeom prst="rect">
              <a:avLst/>
            </a:prstGeom>
            <a:solidFill>
              <a:srgbClr val="2BB811">
                <a:alpha val="8156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8104825" y="3885761"/>
              <a:ext cx="391500" cy="264300"/>
            </a:xfrm>
            <a:prstGeom prst="rect">
              <a:avLst/>
            </a:prstGeom>
            <a:solidFill>
              <a:srgbClr val="0000FF">
                <a:alpha val="5475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8104825" y="4186254"/>
              <a:ext cx="391500" cy="264300"/>
            </a:xfrm>
            <a:prstGeom prst="rect">
              <a:avLst/>
            </a:prstGeom>
            <a:solidFill>
              <a:srgbClr val="9722AF">
                <a:alpha val="77650"/>
              </a:srgbClr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8" name="Google Shape;178;p1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871275" y="0"/>
            <a:ext cx="184341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/>
          <p:nvPr/>
        </p:nvSpPr>
        <p:spPr>
          <a:xfrm>
            <a:off x="2871275" y="729650"/>
            <a:ext cx="1843500" cy="9768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2871275" y="2016925"/>
            <a:ext cx="1843500" cy="10431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2871275" y="4100400"/>
            <a:ext cx="1843500" cy="1043100"/>
          </a:xfrm>
          <a:prstGeom prst="rect">
            <a:avLst/>
          </a:prstGeom>
          <a:solidFill>
            <a:srgbClr val="0000FF">
              <a:alpha val="446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2871275" y="3102775"/>
            <a:ext cx="1843500" cy="2118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2871275" y="3357325"/>
            <a:ext cx="1843500" cy="6432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2877863" y="0"/>
            <a:ext cx="1843500" cy="293100"/>
          </a:xfrm>
          <a:prstGeom prst="rect">
            <a:avLst/>
          </a:prstGeom>
          <a:solidFill>
            <a:srgbClr val="0000FF">
              <a:alpha val="446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4115000" y="4710900"/>
            <a:ext cx="555900" cy="195300"/>
          </a:xfrm>
          <a:prstGeom prst="rect">
            <a:avLst/>
          </a:prstGeom>
          <a:solidFill>
            <a:srgbClr val="0000FF">
              <a:alpha val="446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2986695" y="150824"/>
            <a:ext cx="452400" cy="1629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3992775" y="47682"/>
            <a:ext cx="264300" cy="1629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563825" y="150699"/>
            <a:ext cx="286200" cy="1629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4115000" y="4309675"/>
            <a:ext cx="555900" cy="195300"/>
          </a:xfrm>
          <a:prstGeom prst="rect">
            <a:avLst/>
          </a:prstGeom>
          <a:solidFill>
            <a:srgbClr val="2BB811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267275" y="4160831"/>
            <a:ext cx="555900" cy="1953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6553400" y="4347775"/>
            <a:ext cx="555900" cy="195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1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309675" y="0"/>
            <a:ext cx="184341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8"/>
          <p:cNvSpPr/>
          <p:nvPr/>
        </p:nvSpPr>
        <p:spPr>
          <a:xfrm>
            <a:off x="5309675" y="4100400"/>
            <a:ext cx="1843500" cy="10431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5309675" y="729650"/>
            <a:ext cx="1843500" cy="9768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5309675" y="2016925"/>
            <a:ext cx="1843500" cy="1043100"/>
          </a:xfrm>
          <a:prstGeom prst="rect">
            <a:avLst/>
          </a:prstGeom>
          <a:solidFill>
            <a:srgbClr val="0000FF">
              <a:alpha val="547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5309675" y="3102775"/>
            <a:ext cx="1843500" cy="2118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5309675" y="3357325"/>
            <a:ext cx="1843500" cy="6432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5316263" y="0"/>
            <a:ext cx="1843500" cy="2931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6553400" y="4710900"/>
            <a:ext cx="555900" cy="195300"/>
          </a:xfrm>
          <a:prstGeom prst="rect">
            <a:avLst/>
          </a:prstGeom>
          <a:solidFill>
            <a:srgbClr val="9722AF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5425095" y="150824"/>
            <a:ext cx="452400" cy="1629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6431175" y="47682"/>
            <a:ext cx="264300" cy="1629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6002225" y="150699"/>
            <a:ext cx="286200" cy="1629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5629475" y="4160831"/>
            <a:ext cx="555900" cy="195300"/>
          </a:xfrm>
          <a:prstGeom prst="rect">
            <a:avLst/>
          </a:prstGeom>
          <a:solidFill>
            <a:srgbClr val="2BB811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18"/>
          <p:cNvCxnSpPr/>
          <p:nvPr/>
        </p:nvCxnSpPr>
        <p:spPr>
          <a:xfrm>
            <a:off x="5032331" y="342900"/>
            <a:ext cx="0" cy="44388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/>
        </p:nvSpPr>
        <p:spPr>
          <a:xfrm>
            <a:off x="2942575" y="1872625"/>
            <a:ext cx="15246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“Top 4” boxes 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6924025" y="4252975"/>
            <a:ext cx="14769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Footer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6924025" y="1342800"/>
            <a:ext cx="14769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 wide buttons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6924025" y="2532925"/>
            <a:ext cx="1476900" cy="615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 pictures w/links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2942500" y="286800"/>
            <a:ext cx="1524600" cy="400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Header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4" name="Google Shape;214;p19"/>
          <p:cNvSpPr txBox="1"/>
          <p:nvPr>
            <p:ph type="title"/>
          </p:nvPr>
        </p:nvSpPr>
        <p:spPr>
          <a:xfrm>
            <a:off x="311700" y="555600"/>
            <a:ext cx="2808000" cy="11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of the VA.gov home page </a:t>
            </a:r>
            <a:br>
              <a:rPr lang="en"/>
            </a:br>
            <a:r>
              <a:rPr lang="en"/>
              <a:t>(Mobile)</a:t>
            </a:r>
            <a:endParaRPr/>
          </a:p>
        </p:txBody>
      </p:sp>
      <p:pic>
        <p:nvPicPr>
          <p:cNvPr id="215" name="Google Shape;215;p19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4576369" y="107050"/>
            <a:ext cx="708794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9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6075564" y="107050"/>
            <a:ext cx="708794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 txBox="1"/>
          <p:nvPr/>
        </p:nvSpPr>
        <p:spPr>
          <a:xfrm>
            <a:off x="6924025" y="286800"/>
            <a:ext cx="1476900" cy="8313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Topics below the pictures (more)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2942575" y="3677700"/>
            <a:ext cx="1476900" cy="6156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Topics below the pictures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0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5999364" y="107050"/>
            <a:ext cx="708794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0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4500169" y="107050"/>
            <a:ext cx="708794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/>
        </p:nvSpPr>
        <p:spPr>
          <a:xfrm>
            <a:off x="2790100" y="819300"/>
            <a:ext cx="1524600" cy="400200"/>
          </a:xfrm>
          <a:prstGeom prst="rect">
            <a:avLst/>
          </a:prstGeom>
          <a:solidFill>
            <a:srgbClr val="6B6367">
              <a:alpha val="575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</a:rPr>
              <a:t>Menu</a:t>
            </a:r>
            <a:r>
              <a:rPr b="1" lang="en">
                <a:solidFill>
                  <a:schemeClr val="lt1"/>
                </a:solidFill>
              </a:rPr>
              <a:t> button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2790098" y="342750"/>
            <a:ext cx="1524600" cy="4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Site Search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5972175" y="1254925"/>
            <a:ext cx="762000" cy="195300"/>
          </a:xfrm>
          <a:prstGeom prst="rect">
            <a:avLst/>
          </a:prstGeom>
          <a:solidFill>
            <a:srgbClr val="FE1793">
              <a:alpha val="569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 txBox="1"/>
          <p:nvPr/>
        </p:nvSpPr>
        <p:spPr>
          <a:xfrm>
            <a:off x="6833475" y="4160713"/>
            <a:ext cx="1524600" cy="8313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</a:rPr>
              <a:t>More VA resources</a:t>
            </a:r>
            <a:r>
              <a:rPr b="1" lang="en">
                <a:solidFill>
                  <a:schemeClr val="lt1"/>
                </a:solidFill>
              </a:rPr>
              <a:t> to see </a:t>
            </a:r>
            <a:r>
              <a:rPr b="1" lang="en">
                <a:solidFill>
                  <a:schemeClr val="lt1"/>
                </a:solidFill>
              </a:rPr>
              <a:t>VA Forms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4939337" y="438300"/>
            <a:ext cx="361200" cy="162900"/>
          </a:xfrm>
          <a:prstGeom prst="rect">
            <a:avLst/>
          </a:prstGeom>
          <a:solidFill>
            <a:srgbClr val="595959">
              <a:alpha val="681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4459500" y="528682"/>
            <a:ext cx="264300" cy="162900"/>
          </a:xfrm>
          <a:prstGeom prst="rect">
            <a:avLst/>
          </a:prstGeom>
          <a:solidFill>
            <a:srgbClr val="0000FF">
              <a:alpha val="6257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 txBox="1"/>
          <p:nvPr/>
        </p:nvSpPr>
        <p:spPr>
          <a:xfrm>
            <a:off x="6785825" y="1075150"/>
            <a:ext cx="1524600" cy="615600"/>
          </a:xfrm>
          <a:prstGeom prst="rect">
            <a:avLst/>
          </a:prstGeom>
          <a:solidFill>
            <a:srgbClr val="FE1793">
              <a:alpha val="5698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Find a VA Location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2" name="Google Shape;232;p20"/>
          <p:cNvSpPr txBox="1"/>
          <p:nvPr>
            <p:ph type="title"/>
          </p:nvPr>
        </p:nvSpPr>
        <p:spPr>
          <a:xfrm>
            <a:off x="311700" y="555600"/>
            <a:ext cx="1843500" cy="18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important links on the home page </a:t>
            </a:r>
            <a:br>
              <a:rPr lang="en"/>
            </a:br>
            <a:r>
              <a:rPr lang="en"/>
              <a:t>(Mobile)</a:t>
            </a:r>
            <a:endParaRPr/>
          </a:p>
        </p:txBody>
      </p:sp>
      <p:sp>
        <p:nvSpPr>
          <p:cNvPr id="233" name="Google Shape;233;p20"/>
          <p:cNvSpPr txBox="1"/>
          <p:nvPr/>
        </p:nvSpPr>
        <p:spPr>
          <a:xfrm>
            <a:off x="6833463" y="3054675"/>
            <a:ext cx="1524600" cy="1046700"/>
          </a:xfrm>
          <a:prstGeom prst="rect">
            <a:avLst/>
          </a:prstGeom>
          <a:solidFill>
            <a:srgbClr val="F7961A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</a:rPr>
              <a:t>Contact Us</a:t>
            </a:r>
            <a:r>
              <a:rPr b="1" lang="en">
                <a:solidFill>
                  <a:schemeClr val="lt1"/>
                </a:solidFill>
              </a:rPr>
              <a:t> to see Resources &amp; Support, Find a VA Location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5972225" y="3881050"/>
            <a:ext cx="762000" cy="195300"/>
          </a:xfrm>
          <a:prstGeom prst="rect">
            <a:avLst/>
          </a:prstGeom>
          <a:solidFill>
            <a:srgbClr val="F7961A">
              <a:alpha val="748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5972175" y="4194150"/>
            <a:ext cx="762000" cy="195300"/>
          </a:xfrm>
          <a:prstGeom prst="rect">
            <a:avLst/>
          </a:prstGeom>
          <a:solidFill>
            <a:srgbClr val="1B1B1B">
              <a:alpha val="6927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0"/>
          <p:cNvPicPr preferRelativeResize="0"/>
          <p:nvPr/>
        </p:nvPicPr>
        <p:blipFill rotWithShape="1">
          <a:blip r:embed="rId5">
            <a:alphaModFix amt="51000"/>
          </a:blip>
          <a:srcRect b="42896" l="0" r="0" t="19754"/>
          <a:stretch/>
        </p:blipFill>
        <p:spPr>
          <a:xfrm>
            <a:off x="2995862" y="1819275"/>
            <a:ext cx="1117750" cy="9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0"/>
          <p:cNvSpPr txBox="1"/>
          <p:nvPr/>
        </p:nvSpPr>
        <p:spPr>
          <a:xfrm>
            <a:off x="2589025" y="3497700"/>
            <a:ext cx="1524600" cy="10467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VA Benefits and Health Care megamenu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38" name="Google Shape;238;p20"/>
          <p:cNvCxnSpPr/>
          <p:nvPr/>
        </p:nvCxnSpPr>
        <p:spPr>
          <a:xfrm flipH="1">
            <a:off x="4324350" y="566750"/>
            <a:ext cx="800100" cy="3477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0"/>
          <p:cNvCxnSpPr>
            <a:stCxn id="225" idx="2"/>
            <a:endCxn id="236" idx="0"/>
          </p:cNvCxnSpPr>
          <p:nvPr/>
        </p:nvCxnSpPr>
        <p:spPr>
          <a:xfrm>
            <a:off x="3552400" y="1219500"/>
            <a:ext cx="2400" cy="599700"/>
          </a:xfrm>
          <a:prstGeom prst="straightConnector1">
            <a:avLst/>
          </a:prstGeom>
          <a:noFill/>
          <a:ln cap="flat" cmpd="sng" w="38100">
            <a:solidFill>
              <a:srgbClr val="6B636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0"/>
          <p:cNvSpPr txBox="1"/>
          <p:nvPr/>
        </p:nvSpPr>
        <p:spPr>
          <a:xfrm>
            <a:off x="2589025" y="2802450"/>
            <a:ext cx="1524600" cy="615600"/>
          </a:xfrm>
          <a:prstGeom prst="rect">
            <a:avLst/>
          </a:prstGeom>
          <a:solidFill>
            <a:srgbClr val="FE1793">
              <a:alpha val="5698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Find a VA Location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2995838" y="2527500"/>
            <a:ext cx="762000" cy="195300"/>
          </a:xfrm>
          <a:prstGeom prst="rect">
            <a:avLst/>
          </a:prstGeom>
          <a:solidFill>
            <a:srgbClr val="FE1793">
              <a:alpha val="569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2995838" y="2213175"/>
            <a:ext cx="762000" cy="195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1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4376344" y="152400"/>
            <a:ext cx="708794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>
          <a:blip r:embed="rId4">
            <a:alphaModFix amt="51000"/>
          </a:blip>
          <a:stretch>
            <a:fillRect/>
          </a:stretch>
        </p:blipFill>
        <p:spPr>
          <a:xfrm>
            <a:off x="5494539" y="152400"/>
            <a:ext cx="708794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 txBox="1"/>
          <p:nvPr>
            <p:ph idx="4294967295" type="title"/>
          </p:nvPr>
        </p:nvSpPr>
        <p:spPr>
          <a:xfrm>
            <a:off x="311700" y="150825"/>
            <a:ext cx="2808000" cy="11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% of </a:t>
            </a:r>
            <a:r>
              <a:rPr b="1" lang="en" sz="2150"/>
              <a:t>5* </a:t>
            </a:r>
            <a:r>
              <a:rPr b="1" lang="en" sz="2150"/>
              <a:t>research participants</a:t>
            </a:r>
            <a:r>
              <a:rPr lang="en" sz="2150"/>
              <a:t> who clicked in each area (Mobile)</a:t>
            </a:r>
            <a:endParaRPr sz="2150"/>
          </a:p>
        </p:txBody>
      </p:sp>
      <p:sp>
        <p:nvSpPr>
          <p:cNvPr id="250" name="Google Shape;250;p21"/>
          <p:cNvSpPr txBox="1"/>
          <p:nvPr>
            <p:ph idx="4294967295" type="body"/>
          </p:nvPr>
        </p:nvSpPr>
        <p:spPr>
          <a:xfrm>
            <a:off x="311700" y="16944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Key:</a:t>
            </a:r>
            <a:endParaRPr i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75-100%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50-75%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25-49%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10-24%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0-9%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51" name="Google Shape;251;p21"/>
          <p:cNvSpPr/>
          <p:nvPr/>
        </p:nvSpPr>
        <p:spPr>
          <a:xfrm>
            <a:off x="1295250" y="2110775"/>
            <a:ext cx="733500" cy="3753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1295250" y="2545763"/>
            <a:ext cx="733500" cy="3753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1295250" y="2980750"/>
            <a:ext cx="733500" cy="3753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1295250" y="3407575"/>
            <a:ext cx="733500" cy="375300"/>
          </a:xfrm>
          <a:prstGeom prst="rect">
            <a:avLst/>
          </a:prstGeom>
          <a:solidFill>
            <a:srgbClr val="0000FF">
              <a:alpha val="547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1295250" y="3834400"/>
            <a:ext cx="733500" cy="375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 txBox="1"/>
          <p:nvPr/>
        </p:nvSpPr>
        <p:spPr>
          <a:xfrm>
            <a:off x="342750" y="4429125"/>
            <a:ext cx="280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*</a:t>
            </a:r>
            <a:r>
              <a:rPr i="1" lang="en" sz="1100"/>
              <a:t>4 participants were on smartphones and 1 used a tablet</a:t>
            </a:r>
            <a:endParaRPr i="1" sz="1100"/>
          </a:p>
        </p:txBody>
      </p:sp>
      <p:sp>
        <p:nvSpPr>
          <p:cNvPr id="257" name="Google Shape;257;p21"/>
          <p:cNvSpPr/>
          <p:nvPr/>
        </p:nvSpPr>
        <p:spPr>
          <a:xfrm>
            <a:off x="4376350" y="1509275"/>
            <a:ext cx="708900" cy="17958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4379575" y="211077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80</a:t>
            </a:r>
            <a:r>
              <a:rPr lang="en" sz="1500"/>
              <a:t>%</a:t>
            </a:r>
            <a:endParaRPr sz="1500"/>
          </a:p>
        </p:txBody>
      </p:sp>
      <p:sp>
        <p:nvSpPr>
          <p:cNvPr id="259" name="Google Shape;259;p21"/>
          <p:cNvSpPr txBox="1"/>
          <p:nvPr>
            <p:ph idx="4294967295" type="body"/>
          </p:nvPr>
        </p:nvSpPr>
        <p:spPr>
          <a:xfrm>
            <a:off x="6612650" y="333375"/>
            <a:ext cx="2331000" cy="46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</a:rPr>
              <a:t>Where people clicked (decreasing order): </a:t>
            </a:r>
            <a:endParaRPr b="1" i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“Top 4” boxes and </a:t>
            </a:r>
            <a:r>
              <a:rPr i="1" lang="en" sz="1500">
                <a:solidFill>
                  <a:schemeClr val="dk1"/>
                </a:solidFill>
              </a:rPr>
              <a:t>Search</a:t>
            </a:r>
            <a:r>
              <a:rPr lang="en" sz="1500">
                <a:solidFill>
                  <a:schemeClr val="dk1"/>
                </a:solidFill>
              </a:rPr>
              <a:t> in the header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Menu &gt; VA Benefits and Health Care</a:t>
            </a:r>
            <a:r>
              <a:rPr lang="en" sz="1500">
                <a:solidFill>
                  <a:schemeClr val="dk1"/>
                </a:solidFill>
              </a:rPr>
              <a:t> megamenu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Menu &gt; </a:t>
            </a:r>
            <a:r>
              <a:rPr i="1" lang="en" sz="1500">
                <a:solidFill>
                  <a:schemeClr val="dk1"/>
                </a:solidFill>
              </a:rPr>
              <a:t>Find a VA Location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Other header links and wide buttons</a:t>
            </a:r>
            <a:r>
              <a:rPr i="1" lang="en" sz="1500">
                <a:solidFill>
                  <a:schemeClr val="dk1"/>
                </a:solidFill>
              </a:rPr>
              <a:t> </a:t>
            </a:r>
            <a:endParaRPr i="1" sz="1500">
              <a:solidFill>
                <a:schemeClr val="dk1"/>
              </a:solidFill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8943650" y="152400"/>
            <a:ext cx="733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80% </a:t>
            </a:r>
            <a:r>
              <a:rPr lang="en" sz="1100"/>
              <a:t>(</a:t>
            </a:r>
            <a:r>
              <a:rPr lang="en" sz="1100"/>
              <a:t>search)</a:t>
            </a:r>
            <a:endParaRPr sz="1100"/>
          </a:p>
        </p:txBody>
      </p:sp>
      <p:sp>
        <p:nvSpPr>
          <p:cNvPr id="261" name="Google Shape;261;p21"/>
          <p:cNvSpPr/>
          <p:nvPr/>
        </p:nvSpPr>
        <p:spPr>
          <a:xfrm>
            <a:off x="5494500" y="1252100"/>
            <a:ext cx="708900" cy="614700"/>
          </a:xfrm>
          <a:prstGeom prst="rect">
            <a:avLst/>
          </a:prstGeom>
          <a:solidFill>
            <a:srgbClr val="0000FF">
              <a:alpha val="547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"/>
          <p:cNvSpPr txBox="1"/>
          <p:nvPr/>
        </p:nvSpPr>
        <p:spPr>
          <a:xfrm>
            <a:off x="5502300" y="135170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</a:t>
            </a:r>
            <a:r>
              <a:rPr lang="en" sz="1500"/>
              <a:t>0%</a:t>
            </a:r>
            <a:endParaRPr sz="1500"/>
          </a:p>
        </p:txBody>
      </p:sp>
      <p:sp>
        <p:nvSpPr>
          <p:cNvPr id="263" name="Google Shape;263;p21"/>
          <p:cNvSpPr/>
          <p:nvPr/>
        </p:nvSpPr>
        <p:spPr>
          <a:xfrm>
            <a:off x="5494500" y="2053875"/>
            <a:ext cx="708900" cy="29373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4371775" y="3533775"/>
            <a:ext cx="708900" cy="14574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5494500" y="152400"/>
            <a:ext cx="708900" cy="1099800"/>
          </a:xfrm>
          <a:prstGeom prst="rect">
            <a:avLst/>
          </a:prstGeom>
          <a:solidFill>
            <a:srgbClr val="9722AF">
              <a:alpha val="7765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21"/>
          <p:cNvPicPr preferRelativeResize="0"/>
          <p:nvPr/>
        </p:nvPicPr>
        <p:blipFill rotWithShape="1">
          <a:blip r:embed="rId5">
            <a:alphaModFix amt="51000"/>
          </a:blip>
          <a:srcRect b="42896" l="0" r="0" t="19754"/>
          <a:stretch/>
        </p:blipFill>
        <p:spPr>
          <a:xfrm>
            <a:off x="3112950" y="1205806"/>
            <a:ext cx="1117750" cy="9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1"/>
          <p:cNvSpPr/>
          <p:nvPr/>
        </p:nvSpPr>
        <p:spPr>
          <a:xfrm>
            <a:off x="3112938" y="1914031"/>
            <a:ext cx="762000" cy="195300"/>
          </a:xfrm>
          <a:prstGeom prst="rect">
            <a:avLst/>
          </a:prstGeom>
          <a:solidFill>
            <a:srgbClr val="2BB811">
              <a:alpha val="8156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>
            <a:off x="3112938" y="1599706"/>
            <a:ext cx="762000" cy="195300"/>
          </a:xfrm>
          <a:prstGeom prst="rect">
            <a:avLst/>
          </a:prstGeom>
          <a:solidFill>
            <a:srgbClr val="FFB3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 txBox="1"/>
          <p:nvPr/>
        </p:nvSpPr>
        <p:spPr>
          <a:xfrm>
            <a:off x="3162588" y="1803931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4</a:t>
            </a:r>
            <a:r>
              <a:rPr lang="en" sz="1500"/>
              <a:t>0%</a:t>
            </a:r>
            <a:endParaRPr sz="1500"/>
          </a:p>
        </p:txBody>
      </p:sp>
      <p:sp>
        <p:nvSpPr>
          <p:cNvPr id="270" name="Google Shape;270;p21"/>
          <p:cNvSpPr/>
          <p:nvPr/>
        </p:nvSpPr>
        <p:spPr>
          <a:xfrm>
            <a:off x="4376350" y="461375"/>
            <a:ext cx="708900" cy="229200"/>
          </a:xfrm>
          <a:prstGeom prst="rect">
            <a:avLst/>
          </a:prstGeom>
          <a:solidFill>
            <a:srgbClr val="0000FF">
              <a:alpha val="446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>
            <a:off x="4335675" y="585832"/>
            <a:ext cx="264300" cy="162900"/>
          </a:xfrm>
          <a:prstGeom prst="rect">
            <a:avLst/>
          </a:prstGeom>
          <a:solidFill>
            <a:srgbClr val="FF0000">
              <a:alpha val="58099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 txBox="1"/>
          <p:nvPr/>
        </p:nvSpPr>
        <p:spPr>
          <a:xfrm>
            <a:off x="3408827" y="237150"/>
            <a:ext cx="211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20</a:t>
            </a:r>
            <a:r>
              <a:rPr lang="en" sz="1500">
                <a:solidFill>
                  <a:schemeClr val="dk1"/>
                </a:solidFill>
              </a:rPr>
              <a:t>%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(other header links)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3151038" y="1480343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6</a:t>
            </a:r>
            <a:r>
              <a:rPr lang="en" sz="1500"/>
              <a:t>0%</a:t>
            </a:r>
            <a:endParaRPr sz="1500"/>
          </a:p>
        </p:txBody>
      </p:sp>
      <p:sp>
        <p:nvSpPr>
          <p:cNvPr id="274" name="Google Shape;274;p21"/>
          <p:cNvSpPr txBox="1"/>
          <p:nvPr/>
        </p:nvSpPr>
        <p:spPr>
          <a:xfrm>
            <a:off x="4379575" y="405472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0%</a:t>
            </a:r>
            <a:endParaRPr sz="1500"/>
          </a:p>
        </p:txBody>
      </p:sp>
      <p:sp>
        <p:nvSpPr>
          <p:cNvPr id="275" name="Google Shape;275;p21"/>
          <p:cNvSpPr txBox="1"/>
          <p:nvPr/>
        </p:nvSpPr>
        <p:spPr>
          <a:xfrm>
            <a:off x="5502300" y="4209700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0%</a:t>
            </a:r>
            <a:endParaRPr sz="1500"/>
          </a:p>
        </p:txBody>
      </p:sp>
      <p:sp>
        <p:nvSpPr>
          <p:cNvPr id="276" name="Google Shape;276;p21"/>
          <p:cNvSpPr txBox="1"/>
          <p:nvPr/>
        </p:nvSpPr>
        <p:spPr>
          <a:xfrm>
            <a:off x="5502288" y="3030775"/>
            <a:ext cx="69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0%</a:t>
            </a:r>
            <a:endParaRPr sz="1500"/>
          </a:p>
        </p:txBody>
      </p:sp>
      <p:sp>
        <p:nvSpPr>
          <p:cNvPr id="277" name="Google Shape;277;p21"/>
          <p:cNvSpPr txBox="1"/>
          <p:nvPr/>
        </p:nvSpPr>
        <p:spPr>
          <a:xfrm>
            <a:off x="3556075" y="459525"/>
            <a:ext cx="141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80%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(search)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