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10" r:id="rId5"/>
    <p:sldMasterId id="2147483720" r:id="rId6"/>
    <p:sldMasterId id="2147483743" r:id="rId7"/>
  </p:sldMasterIdLst>
  <p:notesMasterIdLst>
    <p:notesMasterId r:id="rId71"/>
  </p:notesMasterIdLst>
  <p:handoutMasterIdLst>
    <p:handoutMasterId r:id="rId72"/>
  </p:handoutMasterIdLst>
  <p:sldIdLst>
    <p:sldId id="1200" r:id="rId8"/>
    <p:sldId id="1201" r:id="rId9"/>
    <p:sldId id="1204" r:id="rId10"/>
    <p:sldId id="1226" r:id="rId11"/>
    <p:sldId id="1227" r:id="rId12"/>
    <p:sldId id="1202" r:id="rId13"/>
    <p:sldId id="1203" r:id="rId14"/>
    <p:sldId id="1205" r:id="rId15"/>
    <p:sldId id="723" r:id="rId16"/>
    <p:sldId id="708" r:id="rId17"/>
    <p:sldId id="713" r:id="rId18"/>
    <p:sldId id="715" r:id="rId19"/>
    <p:sldId id="716" r:id="rId20"/>
    <p:sldId id="879" r:id="rId21"/>
    <p:sldId id="689" r:id="rId22"/>
    <p:sldId id="704" r:id="rId23"/>
    <p:sldId id="662" r:id="rId24"/>
    <p:sldId id="685" r:id="rId25"/>
    <p:sldId id="686" r:id="rId26"/>
    <p:sldId id="687" r:id="rId27"/>
    <p:sldId id="688" r:id="rId28"/>
    <p:sldId id="1228" r:id="rId29"/>
    <p:sldId id="702" r:id="rId30"/>
    <p:sldId id="1229" r:id="rId31"/>
    <p:sldId id="673" r:id="rId32"/>
    <p:sldId id="703" r:id="rId33"/>
    <p:sldId id="674" r:id="rId34"/>
    <p:sldId id="601" r:id="rId35"/>
    <p:sldId id="634" r:id="rId36"/>
    <p:sldId id="636" r:id="rId37"/>
    <p:sldId id="637" r:id="rId38"/>
    <p:sldId id="638" r:id="rId39"/>
    <p:sldId id="1230" r:id="rId40"/>
    <p:sldId id="1231" r:id="rId41"/>
    <p:sldId id="1232" r:id="rId42"/>
    <p:sldId id="1233" r:id="rId43"/>
    <p:sldId id="1234" r:id="rId44"/>
    <p:sldId id="1235" r:id="rId45"/>
    <p:sldId id="1236" r:id="rId46"/>
    <p:sldId id="1237" r:id="rId47"/>
    <p:sldId id="1238" r:id="rId48"/>
    <p:sldId id="764" r:id="rId49"/>
    <p:sldId id="769" r:id="rId50"/>
    <p:sldId id="773" r:id="rId51"/>
    <p:sldId id="775" r:id="rId52"/>
    <p:sldId id="1239" r:id="rId53"/>
    <p:sldId id="1240" r:id="rId54"/>
    <p:sldId id="1241" r:id="rId55"/>
    <p:sldId id="1242" r:id="rId56"/>
    <p:sldId id="1243" r:id="rId57"/>
    <p:sldId id="1244" r:id="rId58"/>
    <p:sldId id="1245" r:id="rId59"/>
    <p:sldId id="1246" r:id="rId60"/>
    <p:sldId id="1247" r:id="rId61"/>
    <p:sldId id="1248" r:id="rId62"/>
    <p:sldId id="1220" r:id="rId63"/>
    <p:sldId id="1249" r:id="rId64"/>
    <p:sldId id="1250" r:id="rId65"/>
    <p:sldId id="1251" r:id="rId66"/>
    <p:sldId id="1252" r:id="rId67"/>
    <p:sldId id="1253" r:id="rId68"/>
    <p:sldId id="1254" r:id="rId69"/>
    <p:sldId id="610" r:id="rId70"/>
  </p:sldIdLst>
  <p:sldSz cx="9144000" cy="6858000" type="screen4x3"/>
  <p:notesSz cx="702310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t, Denise" initials="OD" lastIdx="1" clrIdx="0"/>
  <p:cmAuthor id="1" name="Thaxton, Neshelle" initials="TN" lastIdx="2" clrIdx="1">
    <p:extLst>
      <p:ext uri="{19B8F6BF-5375-455C-9EA6-DF929625EA0E}">
        <p15:presenceInfo xmlns:p15="http://schemas.microsoft.com/office/powerpoint/2012/main" userId="S::Neshelle.Thaxton@va.gov::c4990013-f035-4e9f-bcd3-ae9500dead66" providerId="AD"/>
      </p:ext>
    </p:extLst>
  </p:cmAuthor>
  <p:cmAuthor id="2" name="Gaines, Tiffany J., HEC" initials="GTJH" lastIdx="3" clrIdx="2">
    <p:extLst>
      <p:ext uri="{19B8F6BF-5375-455C-9EA6-DF929625EA0E}">
        <p15:presenceInfo xmlns:p15="http://schemas.microsoft.com/office/powerpoint/2012/main" userId="S::Tiffany.Gaines@va.gov::ed86150e-2d8c-43fb-ac4b-fe5a98ea193c" providerId="AD"/>
      </p:ext>
    </p:extLst>
  </p:cmAuthor>
  <p:cmAuthor id="3" name="Collins, Nichole D" initials="CND" lastIdx="1" clrIdx="3">
    <p:extLst>
      <p:ext uri="{19B8F6BF-5375-455C-9EA6-DF929625EA0E}">
        <p15:presenceInfo xmlns:p15="http://schemas.microsoft.com/office/powerpoint/2012/main" userId="S::Nichole.Collins@va.gov::8ecd60e2-2b7f-4fd7-b641-fa038cf0b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4BEB"/>
    <a:srgbClr val="0066FF"/>
    <a:srgbClr val="3399FF"/>
    <a:srgbClr val="547CEE"/>
    <a:srgbClr val="3366FF"/>
    <a:srgbClr val="CCECFF"/>
    <a:srgbClr val="C1E1A9"/>
    <a:srgbClr val="99CCFF"/>
    <a:srgbClr val="FFC9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B52BB-346C-4F16-9F8F-2AE13E9AF54F}" v="1" dt="2022-04-12T18:59:3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commentAuthors" Target="commentAuthors.xml"/><Relationship Id="rId78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1A66EC-F0E8-42FE-A7FF-CCCD77561B16}" type="datetimeFigureOut">
              <a:rPr lang="en-US"/>
              <a:pPr>
                <a:defRPr/>
              </a:pPr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809F005-8A12-4125-802B-692F88FCB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25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494" tIns="46747" rIns="93494" bIns="4674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1771868-A661-4220-946E-72619865A9C8}" type="datetimeFigureOut">
              <a:rPr lang="en-US"/>
              <a:pPr>
                <a:defRPr/>
              </a:pPr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4" tIns="46747" rIns="93494" bIns="4674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494" tIns="46747" rIns="93494" bIns="46747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494" tIns="46747" rIns="93494" bIns="4674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ADEE11-D247-4EE6-AC3E-BB6A3B15F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4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613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75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113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50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91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48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88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81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75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2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68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FBBF4-374C-439C-BBCF-1DC8CCC4BF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35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45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>
            <a:spLocks noChangeArrowheads="1"/>
          </p:cNvSpPr>
          <p:nvPr userDrawn="1"/>
        </p:nvSpPr>
        <p:spPr bwMode="auto">
          <a:xfrm>
            <a:off x="1676400" y="4800601"/>
            <a:ext cx="6172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sz="1100">
              <a:solidFill>
                <a:srgbClr val="FFFFFF"/>
              </a:solidFill>
              <a:latin typeface="Georgia" pitchFamily="18" charset="0"/>
              <a:ea typeface="Georgia" pitchFamily="18" charset="0"/>
              <a:cs typeface="Georgia" pitchFamily="18" charset="0"/>
            </a:endParaRPr>
          </a:p>
          <a:p>
            <a:pPr eaLnBrk="1" hangingPunct="1">
              <a:defRPr/>
            </a:pPr>
            <a:endParaRPr lang="en-US" sz="1100">
              <a:solidFill>
                <a:srgbClr val="FFFFFF"/>
              </a:solidFill>
              <a:latin typeface="Myriad Pro"/>
              <a:ea typeface="  AlbertanH"/>
              <a:cs typeface="Myriad Pro"/>
            </a:endParaRPr>
          </a:p>
          <a:p>
            <a:pPr eaLnBrk="1" hangingPunct="1">
              <a:defRPr/>
            </a:pPr>
            <a:endParaRPr lang="en-US" sz="1100">
              <a:solidFill>
                <a:srgbClr val="FFFFFF"/>
              </a:solidFill>
              <a:latin typeface="Myriad Pro"/>
              <a:ea typeface="  AlbertanH"/>
              <a:cs typeface="Myriad Pro"/>
            </a:endParaRPr>
          </a:p>
          <a:p>
            <a:pPr eaLnBrk="1" hangingPunct="1">
              <a:defRPr/>
            </a:pPr>
            <a:endParaRPr lang="en-US" sz="1100">
              <a:solidFill>
                <a:srgbClr val="FFFFFF"/>
              </a:solidFill>
              <a:latin typeface="Myriad Pro"/>
              <a:ea typeface="  AlbertanH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56833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3200"/>
            <a:ext cx="6705600" cy="1143000"/>
          </a:xfrm>
          <a:prstGeom prst="rect">
            <a:avLst/>
          </a:prstGeom>
          <a:solidFill>
            <a:schemeClr val="bg1"/>
          </a:solidFill>
          <a:ln w="0">
            <a:solidFill>
              <a:srgbClr val="FFFFFF"/>
            </a:solidFill>
          </a:ln>
        </p:spPr>
        <p:txBody>
          <a:bodyPr>
            <a:normAutofit/>
          </a:bodyPr>
          <a:lstStyle>
            <a:lvl1pPr algn="ctr">
              <a:defRPr sz="2400" b="1" i="0" cap="all" baseline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697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57300"/>
            <a:ext cx="7467600" cy="68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2800" b="1" i="0">
                <a:solidFill>
                  <a:srgbClr val="174782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133602"/>
            <a:ext cx="7467600" cy="358140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7431" indent="0" algn="l">
              <a:buFont typeface="+mj-lt"/>
              <a:buAutoNum type="romanUcPeriod"/>
              <a:defRPr sz="1800" b="0">
                <a:solidFill>
                  <a:srgbClr val="7F7F7F"/>
                </a:solidFill>
                <a:latin typeface="Georgia"/>
                <a:cs typeface="Georgia"/>
              </a:defRPr>
            </a:lvl1pPr>
            <a:lvl2pPr marL="301736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621761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868637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142942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24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3" y="1935957"/>
            <a:ext cx="4041775" cy="63976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b"/>
          <a:lstStyle>
            <a:lvl1pPr marL="0" indent="0">
              <a:buNone/>
              <a:defRPr sz="2000" b="0">
                <a:solidFill>
                  <a:srgbClr val="174782"/>
                </a:solidFill>
                <a:latin typeface="Georgia"/>
                <a:cs typeface="Georgia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2" y="2575720"/>
            <a:ext cx="3660775" cy="2834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Font typeface="+mj-lt"/>
              <a:buAutoNum type="romanUcPeriod"/>
              <a:defRPr sz="1800" b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210302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475464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694910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932642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102227" y="1935957"/>
            <a:ext cx="4041775" cy="63976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b"/>
          <a:lstStyle>
            <a:lvl1pPr marL="0" indent="0">
              <a:buNone/>
              <a:defRPr sz="2000" b="0">
                <a:solidFill>
                  <a:srgbClr val="174782"/>
                </a:solidFill>
                <a:latin typeface="Georgia"/>
                <a:cs typeface="Georgia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57300"/>
            <a:ext cx="7467600" cy="68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2800" b="1" i="0" baseline="0">
                <a:solidFill>
                  <a:srgbClr val="174782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105400" y="2575720"/>
            <a:ext cx="3581400" cy="2834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Font typeface="+mj-lt"/>
              <a:buAutoNum type="romanUcPeriod"/>
              <a:defRPr sz="1800" b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210302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475464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694910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932642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724401" y="1295400"/>
            <a:ext cx="3868739" cy="419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14400" y="317500"/>
            <a:ext cx="67056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b="1" cap="small">
                <a:solidFill>
                  <a:srgbClr val="FFFFFF"/>
                </a:solidFill>
                <a:latin typeface="Georgia"/>
                <a:cs typeface="Georgia"/>
              </a:rPr>
              <a:t>Veterans Crisis Line</a:t>
            </a:r>
            <a:endParaRPr lang="en-US" sz="1100" b="1" cap="small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914400" y="1257301"/>
            <a:ext cx="3733800" cy="952499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74782"/>
                </a:solidFill>
                <a:latin typeface="Georgia"/>
                <a:ea typeface="+mj-ea"/>
                <a:cs typeface="Georgia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/>
              <a:t>Click to edit</a:t>
            </a:r>
            <a:r>
              <a:rPr lang="en-US" sz="2800" baseline="0"/>
              <a:t> title</a:t>
            </a:r>
            <a:endParaRPr lang="en-US" sz="280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209801"/>
            <a:ext cx="3730752" cy="3581401"/>
          </a:xfrm>
          <a:prstGeom prst="rect">
            <a:avLst/>
          </a:prstGeom>
          <a:ln>
            <a:noFill/>
          </a:ln>
        </p:spPr>
        <p:txBody>
          <a:bodyPr/>
          <a:lstStyle>
            <a:lvl1pPr marL="27431" indent="0" algn="l">
              <a:buFont typeface="+mj-lt"/>
              <a:buAutoNum type="romanUcPeriod"/>
              <a:defRPr sz="1800" b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301736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621761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868637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142942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9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66800" y="1295400"/>
            <a:ext cx="3429000" cy="3352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648200" y="1295400"/>
            <a:ext cx="3429000" cy="3352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14400" y="317500"/>
            <a:ext cx="67056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b="1" cap="small">
                <a:solidFill>
                  <a:srgbClr val="FFFFFF"/>
                </a:solidFill>
                <a:latin typeface="Georgia"/>
                <a:cs typeface="Georgia"/>
              </a:rPr>
              <a:t>Veterans Crisis Line</a:t>
            </a:r>
            <a:endParaRPr lang="en-US" sz="1100" b="1" cap="small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4876800"/>
            <a:ext cx="5334000" cy="457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t"/>
          <a:lstStyle>
            <a:lvl1pPr algn="l">
              <a:defRPr sz="2000" b="1" baseline="0">
                <a:solidFill>
                  <a:srgbClr val="7F7F7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334000"/>
            <a:ext cx="7086600" cy="9906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400" baseline="0">
                <a:solidFill>
                  <a:srgbClr val="7F7F7F"/>
                </a:solidFill>
                <a:latin typeface="Georgia"/>
                <a:cs typeface="Georgia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662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66800" y="1371600"/>
            <a:ext cx="22860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429000" y="1371600"/>
            <a:ext cx="22860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91200" y="1371600"/>
            <a:ext cx="22860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>
              <a:latin typeface="Georgia"/>
              <a:cs typeface="Georgi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4400" y="317500"/>
            <a:ext cx="67056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b="1" cap="small">
                <a:solidFill>
                  <a:srgbClr val="FFFFFF"/>
                </a:solidFill>
                <a:latin typeface="Georgia"/>
                <a:cs typeface="Georgia"/>
              </a:rPr>
              <a:t>Veterans Crisis Line</a:t>
            </a:r>
            <a:endParaRPr lang="en-US" sz="1100" b="1" cap="small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4267200"/>
            <a:ext cx="4419600" cy="457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t"/>
          <a:lstStyle>
            <a:lvl1pPr algn="l">
              <a:defRPr sz="2000" b="1">
                <a:solidFill>
                  <a:srgbClr val="7F7F7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4724400"/>
            <a:ext cx="7086600" cy="1447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rgbClr val="7F7F7F"/>
                </a:solidFill>
                <a:latin typeface="Georgia"/>
                <a:cs typeface="Georgia"/>
              </a:defRPr>
            </a:lvl1pPr>
            <a:lvl2pPr marL="457178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defRPr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29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 userDrawn="1"/>
        </p:nvSpPr>
        <p:spPr bwMode="auto">
          <a:xfrm>
            <a:off x="6096000" y="6088065"/>
            <a:ext cx="3048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sz="1100">
              <a:solidFill>
                <a:srgbClr val="FFFFFF"/>
              </a:solidFill>
              <a:latin typeface="Myriad Pro"/>
              <a:ea typeface="  AlbertanH"/>
              <a:cs typeface="Myriad Pro"/>
            </a:endParaRPr>
          </a:p>
          <a:p>
            <a:pPr eaLnBrk="1" hangingPunct="1">
              <a:defRPr/>
            </a:pPr>
            <a:endParaRPr lang="en-US" sz="1100">
              <a:solidFill>
                <a:srgbClr val="FFFFFF"/>
              </a:solidFill>
              <a:latin typeface="Myriad Pro"/>
              <a:ea typeface="  AlbertanH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62249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14400" y="317500"/>
            <a:ext cx="6705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cap="all">
                <a:solidFill>
                  <a:schemeClr val="bg1"/>
                </a:solidFill>
                <a:latin typeface="Georgia"/>
                <a:cs typeface="Georgia"/>
              </a:rPr>
              <a:t>Vha member services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3200"/>
            <a:ext cx="6705600" cy="1143000"/>
          </a:xfrm>
          <a:prstGeom prst="rect">
            <a:avLst/>
          </a:prstGeom>
          <a:solidFill>
            <a:schemeClr val="bg1"/>
          </a:solidFill>
          <a:ln w="0">
            <a:solidFill>
              <a:srgbClr val="FFFFFF"/>
            </a:solidFill>
          </a:ln>
        </p:spPr>
        <p:txBody>
          <a:bodyPr>
            <a:normAutofit/>
          </a:bodyPr>
          <a:lstStyle>
            <a:lvl1pPr algn="ctr">
              <a:defRPr sz="2400" b="1" i="0" cap="all" baseline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581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743200"/>
            <a:ext cx="6705600" cy="1143000"/>
          </a:xfrm>
          <a:prstGeom prst="rect">
            <a:avLst/>
          </a:prstGeom>
          <a:solidFill>
            <a:schemeClr val="bg1"/>
          </a:solidFill>
          <a:ln w="0">
            <a:solidFill>
              <a:srgbClr val="FFFFFF"/>
            </a:solidFill>
          </a:ln>
        </p:spPr>
        <p:txBody>
          <a:bodyPr>
            <a:normAutofit/>
          </a:bodyPr>
          <a:lstStyle>
            <a:lvl1pPr algn="ctr">
              <a:defRPr sz="2400" b="1" i="0" cap="all" baseline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20952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4400" y="317500"/>
            <a:ext cx="6705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cap="all">
                <a:solidFill>
                  <a:schemeClr val="bg1"/>
                </a:solidFill>
                <a:latin typeface="Georgia"/>
                <a:cs typeface="Georgia"/>
              </a:rPr>
              <a:t>Vha member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57300"/>
            <a:ext cx="7467600" cy="68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2800" b="1" i="0">
                <a:solidFill>
                  <a:srgbClr val="174782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133600"/>
            <a:ext cx="7467600" cy="358140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7432" indent="0" algn="l">
              <a:buFont typeface="+mj-lt"/>
              <a:buAutoNum type="romanUcPeriod"/>
              <a:defRPr sz="1800" b="0">
                <a:solidFill>
                  <a:srgbClr val="7F7F7F"/>
                </a:solidFill>
                <a:latin typeface="Georgia"/>
                <a:cs typeface="Georgia"/>
              </a:defRPr>
            </a:lvl1pPr>
            <a:lvl2pPr marL="301752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621792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868680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143000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0107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" y="317500"/>
            <a:ext cx="6705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cap="all">
                <a:solidFill>
                  <a:schemeClr val="bg1"/>
                </a:solidFill>
                <a:latin typeface="Georgia"/>
                <a:cs typeface="Georgia"/>
              </a:rPr>
              <a:t>Vha MEMBER</a:t>
            </a:r>
            <a:r>
              <a:rPr lang="en-US" sz="1300" cap="all" baseline="0">
                <a:solidFill>
                  <a:schemeClr val="bg1"/>
                </a:solidFill>
                <a:latin typeface="Georgia"/>
                <a:cs typeface="Georgia"/>
              </a:rPr>
              <a:t> SERVICES</a:t>
            </a:r>
            <a:endParaRPr lang="en-US" sz="1300" cap="all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935957"/>
            <a:ext cx="4041775" cy="63976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b"/>
          <a:lstStyle>
            <a:lvl1pPr marL="0" indent="0">
              <a:buNone/>
              <a:defRPr sz="2000" b="0">
                <a:solidFill>
                  <a:srgbClr val="174782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9" y="2575719"/>
            <a:ext cx="3660775" cy="2834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Font typeface="+mj-lt"/>
              <a:buAutoNum type="romanUcPeriod"/>
              <a:defRPr sz="1800" b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210312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475488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694944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932688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102225" y="1935957"/>
            <a:ext cx="4041775" cy="63976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b"/>
          <a:lstStyle>
            <a:lvl1pPr marL="0" indent="0">
              <a:buNone/>
              <a:defRPr sz="2000" b="0">
                <a:solidFill>
                  <a:srgbClr val="174782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57300"/>
            <a:ext cx="7467600" cy="68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2800" b="1" i="0" baseline="0">
                <a:solidFill>
                  <a:srgbClr val="174782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5105400" y="2575719"/>
            <a:ext cx="3581400" cy="2834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Font typeface="+mj-lt"/>
              <a:buAutoNum type="romanUcPeriod"/>
              <a:defRPr sz="1800" b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210312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475488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694944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932688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1135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724400" y="1295400"/>
            <a:ext cx="3868738" cy="419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8200" y="5667375"/>
            <a:ext cx="3868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000">
                <a:solidFill>
                  <a:srgbClr val="3088CD"/>
                </a:solidFill>
                <a:latin typeface="Georgia" pitchFamily="18" charset="0"/>
                <a:ea typeface="Georgia" pitchFamily="18" charset="0"/>
                <a:cs typeface="Georgia" pitchFamily="18" charset="0"/>
              </a:rPr>
              <a:t>Caption Text Option 1: shown in VA Light Blue and set differently for use in calling out information</a:t>
            </a:r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14400" y="317500"/>
            <a:ext cx="6705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cap="all">
                <a:solidFill>
                  <a:schemeClr val="bg1"/>
                </a:solidFill>
                <a:latin typeface="Georgia"/>
                <a:cs typeface="Georgia"/>
              </a:rPr>
              <a:t>Vha member services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914400" y="1257299"/>
            <a:ext cx="3733800" cy="952499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74782"/>
                </a:solidFill>
                <a:latin typeface="Georgia"/>
                <a:ea typeface="+mj-ea"/>
                <a:cs typeface="Georgia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/>
              <a:t>Click to edit</a:t>
            </a:r>
            <a:r>
              <a:rPr lang="en-US" baseline="0"/>
              <a:t> title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209799"/>
            <a:ext cx="3730752" cy="3581401"/>
          </a:xfrm>
          <a:prstGeom prst="rect">
            <a:avLst/>
          </a:prstGeom>
          <a:ln>
            <a:noFill/>
          </a:ln>
        </p:spPr>
        <p:txBody>
          <a:bodyPr/>
          <a:lstStyle>
            <a:lvl1pPr marL="27432" indent="0" algn="l">
              <a:buFont typeface="+mj-lt"/>
              <a:buAutoNum type="romanUcPeriod"/>
              <a:defRPr sz="1800" b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301752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621792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868680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143000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30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66800" y="1295400"/>
            <a:ext cx="3429000" cy="3352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648200" y="1295400"/>
            <a:ext cx="3429000" cy="3352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14400" y="317500"/>
            <a:ext cx="6705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cap="all">
                <a:solidFill>
                  <a:schemeClr val="bg1"/>
                </a:solidFill>
                <a:latin typeface="Georgia"/>
                <a:cs typeface="Georgia"/>
              </a:rPr>
              <a:t>Vha member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4876800"/>
            <a:ext cx="5334000" cy="457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t"/>
          <a:lstStyle>
            <a:lvl1pPr algn="l">
              <a:defRPr sz="2000" b="1" baseline="0">
                <a:solidFill>
                  <a:srgbClr val="7F7F7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334000"/>
            <a:ext cx="7086600" cy="9906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400" baseline="0">
                <a:solidFill>
                  <a:srgbClr val="7F7F7F"/>
                </a:solidFill>
                <a:latin typeface="Georgia"/>
                <a:cs typeface="Georgi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046209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66800" y="1371600"/>
            <a:ext cx="22860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429000" y="1371600"/>
            <a:ext cx="22860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91200" y="1371600"/>
            <a:ext cx="22860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Georgia"/>
              <a:cs typeface="Georgi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4400" y="317500"/>
            <a:ext cx="6705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cap="all">
                <a:solidFill>
                  <a:schemeClr val="bg1"/>
                </a:solidFill>
                <a:latin typeface="Georgia"/>
                <a:cs typeface="Georgia"/>
              </a:rPr>
              <a:t>Vha member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4267200"/>
            <a:ext cx="4419600" cy="457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t"/>
          <a:lstStyle>
            <a:lvl1pPr algn="l">
              <a:defRPr sz="2000" b="1">
                <a:solidFill>
                  <a:srgbClr val="7F7F7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4724400"/>
            <a:ext cx="7086600" cy="1447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rgbClr val="7F7F7F"/>
                </a:solidFill>
                <a:latin typeface="Georgia"/>
                <a:cs typeface="Georgia"/>
              </a:defRPr>
            </a:lvl1pPr>
            <a:lvl2pPr marL="457200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8638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 userDrawn="1"/>
        </p:nvSpPr>
        <p:spPr bwMode="auto">
          <a:xfrm>
            <a:off x="6096000" y="6088063"/>
            <a:ext cx="3048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100">
                <a:solidFill>
                  <a:srgbClr val="FFFFFF"/>
                </a:solidFill>
                <a:latin typeface="Georgia" pitchFamily="18" charset="0"/>
                <a:ea typeface="Georgia" pitchFamily="18" charset="0"/>
                <a:cs typeface="Georgia" pitchFamily="18" charset="0"/>
              </a:rPr>
              <a:t>Presented By </a:t>
            </a:r>
          </a:p>
          <a:p>
            <a:pPr eaLnBrk="1" hangingPunct="1">
              <a:defRPr/>
            </a:pPr>
            <a:r>
              <a:rPr lang="en-US" sz="1100">
                <a:solidFill>
                  <a:srgbClr val="FFFFFF"/>
                </a:solidFill>
                <a:latin typeface="Georgia" pitchFamily="18" charset="0"/>
                <a:ea typeface="Georgia" pitchFamily="18" charset="0"/>
                <a:cs typeface="Georgia" pitchFamily="18" charset="0"/>
              </a:rPr>
              <a:t>Click to edit Author</a:t>
            </a:r>
            <a:endParaRPr lang="en-US" sz="1100">
              <a:solidFill>
                <a:srgbClr val="FFFFFF"/>
              </a:solidFill>
              <a:latin typeface="Georgia" pitchFamily="18" charset="0"/>
              <a:ea typeface="  AlbertanH"/>
              <a:cs typeface="Georgia" pitchFamily="18" charset="0"/>
            </a:endParaRPr>
          </a:p>
          <a:p>
            <a:pPr eaLnBrk="1" hangingPunct="1">
              <a:defRPr/>
            </a:pPr>
            <a:endParaRPr lang="en-US" sz="1100">
              <a:solidFill>
                <a:srgbClr val="FFFFFF"/>
              </a:solidFill>
              <a:latin typeface="Myriad Pro"/>
              <a:ea typeface="  AlbertanH"/>
              <a:cs typeface="Myriad Pro"/>
            </a:endParaRPr>
          </a:p>
          <a:p>
            <a:pPr eaLnBrk="1" hangingPunct="1">
              <a:defRPr/>
            </a:pPr>
            <a:endParaRPr lang="en-US" sz="1100">
              <a:solidFill>
                <a:srgbClr val="FFFFFF"/>
              </a:solidFill>
              <a:latin typeface="Myriad Pro"/>
              <a:ea typeface="  AlbertanH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46678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2796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0344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724401" y="1295400"/>
            <a:ext cx="3868739" cy="419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78">
              <a:defRPr/>
            </a:pPr>
            <a:r>
              <a:rPr lang="en-US">
                <a:solidFill>
                  <a:prstClr val="white"/>
                </a:solidFill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48201" y="5667376"/>
            <a:ext cx="3868739" cy="4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defTabSz="457178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3088CD"/>
                </a:solidFill>
                <a:latin typeface="Georgia" pitchFamily="18" charset="0"/>
                <a:ea typeface="Georgia" pitchFamily="18" charset="0"/>
                <a:cs typeface="Georgia" pitchFamily="18" charset="0"/>
              </a:rPr>
              <a:t>Caption Text Option 1: shown in VA Light Blue and set differently for use in calling out information</a:t>
            </a:r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914400" y="1257301"/>
            <a:ext cx="3733800" cy="952499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i="0" kern="1200">
                <a:solidFill>
                  <a:srgbClr val="174782"/>
                </a:solidFill>
                <a:latin typeface="Georgia"/>
                <a:ea typeface="+mj-ea"/>
                <a:cs typeface="Georgia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/>
              <a:t>Click to edit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209801"/>
            <a:ext cx="3730752" cy="3581401"/>
          </a:xfrm>
          <a:prstGeom prst="rect">
            <a:avLst/>
          </a:prstGeom>
          <a:ln>
            <a:noFill/>
          </a:ln>
        </p:spPr>
        <p:txBody>
          <a:bodyPr/>
          <a:lstStyle>
            <a:lvl1pPr marL="27431" indent="0" algn="l">
              <a:buFont typeface="+mj-lt"/>
              <a:buAutoNum type="romanUcPeriod"/>
              <a:defRPr sz="1800" b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1pPr>
            <a:lvl2pPr marL="301736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621761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868637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142942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636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66800" y="1295400"/>
            <a:ext cx="3429000" cy="3352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78">
              <a:defRPr/>
            </a:pPr>
            <a:r>
              <a:rPr lang="en-US">
                <a:solidFill>
                  <a:prstClr val="white"/>
                </a:solidFill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648200" y="1295400"/>
            <a:ext cx="3429000" cy="3352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78">
              <a:defRPr/>
            </a:pPr>
            <a:r>
              <a:rPr lang="en-US">
                <a:solidFill>
                  <a:prstClr val="white"/>
                </a:solidFill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4876800"/>
            <a:ext cx="5334000" cy="457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t"/>
          <a:lstStyle>
            <a:lvl1pPr algn="l">
              <a:defRPr sz="2000" b="1" baseline="0">
                <a:solidFill>
                  <a:srgbClr val="7F7F7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334000"/>
            <a:ext cx="7086600" cy="9906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400" baseline="0">
                <a:solidFill>
                  <a:srgbClr val="7F7F7F"/>
                </a:solidFill>
                <a:latin typeface="Georgia"/>
                <a:cs typeface="Georgia"/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3882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66800" y="1371600"/>
            <a:ext cx="22860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78">
              <a:defRPr/>
            </a:pPr>
            <a:r>
              <a:rPr lang="en-US" sz="1400">
                <a:solidFill>
                  <a:prstClr val="white"/>
                </a:solidFill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429000" y="1371600"/>
            <a:ext cx="22860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78">
              <a:defRPr/>
            </a:pPr>
            <a:r>
              <a:rPr lang="en-US" sz="1400">
                <a:solidFill>
                  <a:prstClr val="white"/>
                </a:solidFill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91200" y="1371600"/>
            <a:ext cx="2286000" cy="266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178">
              <a:defRPr/>
            </a:pPr>
            <a:r>
              <a:rPr lang="en-US" sz="1400">
                <a:solidFill>
                  <a:prstClr val="white"/>
                </a:solidFill>
                <a:latin typeface="Georgia"/>
                <a:cs typeface="Georgia"/>
              </a:rPr>
              <a:t>Click to insert image</a:t>
            </a:r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defTabSz="457178">
              <a:defRPr/>
            </a:pPr>
            <a:endParaRPr lang="en-US" sz="1000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0600" y="4267200"/>
            <a:ext cx="4419600" cy="457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t"/>
          <a:lstStyle>
            <a:lvl1pPr algn="l">
              <a:defRPr sz="2000" b="1">
                <a:solidFill>
                  <a:srgbClr val="7F7F7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4724400"/>
            <a:ext cx="7086600" cy="1447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rgbClr val="7F7F7F"/>
                </a:solidFill>
                <a:latin typeface="Georgia"/>
                <a:cs typeface="Georgia"/>
              </a:defRPr>
            </a:lvl1pPr>
            <a:lvl2pPr marL="457178" indent="0"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defRPr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1177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22860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381000" y="6553200"/>
            <a:ext cx="11430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6" name="Footer Placeholder 2"/>
          <p:cNvSpPr txBox="1">
            <a:spLocks/>
          </p:cNvSpPr>
          <p:nvPr userDrawn="1"/>
        </p:nvSpPr>
        <p:spPr>
          <a:xfrm>
            <a:off x="5410200" y="6553200"/>
            <a:ext cx="3505200" cy="304800"/>
          </a:xfrm>
          <a:prstGeom prst="rect">
            <a:avLst/>
          </a:prstGeom>
        </p:spPr>
        <p:txBody>
          <a:bodyPr anchor="ctr"/>
          <a:lstStyle>
            <a:lvl1pPr>
              <a:defRPr sz="1000" spc="6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Georgia"/>
              <a:cs typeface="Georgi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4400" y="317500"/>
            <a:ext cx="6705600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cap="all">
                <a:solidFill>
                  <a:prstClr val="white"/>
                </a:solidFill>
                <a:latin typeface="Georgia"/>
                <a:cs typeface="Georgia"/>
              </a:rPr>
              <a:t>Vha member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57300"/>
            <a:ext cx="7467600" cy="685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2800" b="1" i="0">
                <a:solidFill>
                  <a:srgbClr val="174782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133600"/>
            <a:ext cx="7467600" cy="358140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27432" indent="0" algn="l">
              <a:buFont typeface="+mj-lt"/>
              <a:buAutoNum type="romanUcPeriod"/>
              <a:defRPr sz="1800" b="0">
                <a:solidFill>
                  <a:srgbClr val="7F7F7F"/>
                </a:solidFill>
                <a:latin typeface="Georgia"/>
                <a:cs typeface="Georgia"/>
              </a:defRPr>
            </a:lvl1pPr>
            <a:lvl2pPr marL="301752" indent="0" algn="l">
              <a:buFont typeface="+mj-lt"/>
              <a:buAutoNum type="alphaUcPeriod"/>
              <a:defRPr sz="1600" b="1" i="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2pPr>
            <a:lvl3pPr marL="621792" indent="0" algn="l">
              <a:buFont typeface="+mj-lt"/>
              <a:buAutoNum type="arabicPeriod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3pPr>
            <a:lvl4pPr marL="868680" indent="0" algn="l">
              <a:buFont typeface="+mj-lt"/>
              <a:buAutoNum type="alphaLcParenR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4pPr>
            <a:lvl5pPr marL="1143000" indent="0" algn="l">
              <a:buFont typeface="Arial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404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31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53" r:id="rId9"/>
  </p:sldLayoutIdLst>
  <p:hf hdr="0" ftr="0"/>
  <p:txStyles>
    <p:titleStyle>
      <a:lvl1pPr algn="ctr" defTabSz="457178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17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17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17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17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8" algn="ctr" defTabSz="45717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4" algn="ctr" defTabSz="45717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2" algn="ctr" defTabSz="45717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9" algn="ctr" defTabSz="45717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3" indent="-342883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96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ctr" defTabSz="457178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17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17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17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178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8" algn="ctr" defTabSz="45717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4" algn="ctr" defTabSz="45717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2" algn="ctr" defTabSz="45717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9" algn="ctr" defTabSz="457178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3" indent="-342883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4571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1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vaww.vrm.km.va.gov/system/templates/selfservice/va_kanew/help/agent/locale/en-US/portal/554400000001046/content/554400000154957/VAMC-Enroll-Elig-VES-Employee-or-Non-Veteran-Registration-JA" TargetMode="External"/><Relationship Id="rId13" Type="http://schemas.openxmlformats.org/officeDocument/2006/relationships/hyperlink" Target="https://vaww.vrm.km.va.gov/system/templates/selfservice/va_kanew/help/agent/locale/en-US/portal/554400000001046/content/554400000188743/VAMC-Enroll-Elig-VES-Veteran-Registration-JA" TargetMode="External"/><Relationship Id="rId3" Type="http://schemas.openxmlformats.org/officeDocument/2006/relationships/hyperlink" Target="https://vaww.vrm.km.va.gov/system/templates/selfservice/va_kanew/help/agent/locale/en-US/portal/554400000001046/content/554400000165882/VAMC-Enroll-Elig-VES-Title-32-ADSM-Registration-JA" TargetMode="External"/><Relationship Id="rId7" Type="http://schemas.openxmlformats.org/officeDocument/2006/relationships/hyperlink" Target="https://vaww.vrm.km.va.gov/system/templates/selfservice/va_kanew/help/agent/locale/en-US/portal/554400000001046/content/554400000169217/VAMC-Enroll-Elig-VES-Collateral-Registration-JA" TargetMode="External"/><Relationship Id="rId12" Type="http://schemas.openxmlformats.org/officeDocument/2006/relationships/hyperlink" Target="https://vaww.vrm.km.va.gov/system/templates/selfservice/va_kanew/help/agent/locale/en-US/portal/554400000001046/content/554400000161043/VAMC-Enroll-Elig-VES-MST-Registration-JA" TargetMode="External"/><Relationship Id="rId2" Type="http://schemas.openxmlformats.org/officeDocument/2006/relationships/hyperlink" Target="https://vaww.vrm.km.va.gov/system/templates/selfservice/va_kanew/help/agent/locale/en-US/portal/554400000001046/content/554400000136220/VAMC-Enroll-Elig-ADSM-with-Prior-Veteran-Status-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aww.vrm.km.va.gov/system/templates/selfservice/va_kanew/help/agent/locale/en-US/portal/554400000001046/content/554400000188737/Registration-Only-Reasons" TargetMode="External"/><Relationship Id="rId11" Type="http://schemas.openxmlformats.org/officeDocument/2006/relationships/hyperlink" Target="https://vaww.vrm.km.va.gov/system/templates/selfservice/va_kanew/help/agent/locale/en-US/portal/554400000001046/content/554400000194886/VAMC-Enroll-Elig-VES-Presumptive-Psychosis-Registration-JA" TargetMode="External"/><Relationship Id="rId5" Type="http://schemas.openxmlformats.org/officeDocument/2006/relationships/hyperlink" Target="https://vaww.vrm.km.va.gov/system/templates/selfservice/va_kanew/help/agent/locale/en-US/portal/554400000001046/content/554400000095828/VAMC-Enroll-Elig-Future-Date-of-Discharge-JA" TargetMode="External"/><Relationship Id="rId10" Type="http://schemas.openxmlformats.org/officeDocument/2006/relationships/hyperlink" Target="https://vaww.vrm.km.va.gov/system/templates/selfservice/va_kanew/help/agent/locale/en-US/portal/554400000001046/content/554400000177229/VAMC-Enroll-Elig-VES-OTH-Mental-and-Behavioral-Health-Eligibility-Registration-JA" TargetMode="External"/><Relationship Id="rId4" Type="http://schemas.openxmlformats.org/officeDocument/2006/relationships/hyperlink" Target="https://vaww.vrm.km.va.gov/system/templates/selfservice/va_kanew/help/agent/locale/en-US/portal/554400000001046/content/554400000120440/VAMC-Enroll-Elig-VES-ADSM-with-an-FDD-Registration-JA" TargetMode="External"/><Relationship Id="rId9" Type="http://schemas.openxmlformats.org/officeDocument/2006/relationships/hyperlink" Target="https://vaww.vrm.km.va.gov/system/templates/selfservice/va_kanew/help/agent/locale/en-US/portal/554400000001046/content/554400000174163/VAMC-Enroll-Elig-VES-HUD-VASH-Registration-J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512" y="2274838"/>
            <a:ext cx="660297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Registration Only </a:t>
            </a:r>
            <a:endParaRPr lang="en-US" sz="36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6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23366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Active duty with future date of discharge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152273" y="959654"/>
            <a:ext cx="90548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Important: Do not add Future Date of Discharge if you do not have a signed </a:t>
            </a:r>
          </a:p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10-10EZ from the Veteran.</a:t>
            </a: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marL="0" marR="0"/>
            <a:r>
              <a:rPr lang="en-US" sz="1800" b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VA Form 10-0454 is not authorized and shall not be used to enroll a service </a:t>
            </a:r>
          </a:p>
          <a:p>
            <a:pPr marL="0" marR="0"/>
            <a:r>
              <a:rPr lang="en-US" sz="1800" b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member transitioning from active duty. It may be used for REGISTRATION ONLY. </a:t>
            </a:r>
          </a:p>
          <a:p>
            <a:pPr marL="0" marR="0"/>
            <a:r>
              <a:rPr lang="en-US" sz="1800" b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The service members MUST complete VA Form 10-10EZ to be enrolled in VA </a:t>
            </a:r>
          </a:p>
          <a:p>
            <a:pPr marL="0" marR="0"/>
            <a:r>
              <a:rPr lang="en-US" sz="1800" b="1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health care.</a:t>
            </a:r>
            <a:r>
              <a:rPr lang="en-US" sz="18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0" marR="0"/>
            <a:endParaRPr lang="en-US" b="1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/>
            <a:r>
              <a:rPr lang="en-US">
                <a:latin typeface="Arial" panose="020B0604020202020204" pitchFamily="34" charset="0"/>
                <a:ea typeface="Calibri" panose="020F0502020204030204" pitchFamily="34" charset="0"/>
              </a:rPr>
              <a:t>Follow your normal procedures to register an Active Duty service member.</a:t>
            </a:r>
          </a:p>
          <a:p>
            <a:pPr marL="0" marR="0"/>
            <a:endParaRPr lang="en-US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</a:rPr>
              <a:t>AAP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</a:rPr>
              <a:t>Eligibility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</a:rPr>
              <a:t>Enrollment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</a:rPr>
              <a:t>Demographics</a:t>
            </a:r>
          </a:p>
          <a:p>
            <a:pPr marL="0" marR="0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3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1083" y="66458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Active duty registration WITH FUTURE DATE OF DISCHARGE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304546" y="1102267"/>
            <a:ext cx="89906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Update the Military Service Tab as follows: (Important: Do not add Combat Episodes).</a:t>
            </a:r>
          </a:p>
          <a:p>
            <a:endParaRPr lang="en-US"/>
          </a:p>
          <a:p>
            <a:r>
              <a:rPr lang="en-US"/>
              <a:t>Military Service Number: Select Same as SSN</a:t>
            </a:r>
          </a:p>
          <a:p>
            <a:r>
              <a:rPr lang="en-US"/>
              <a:t>Branch of Service: select from drop-down</a:t>
            </a:r>
          </a:p>
          <a:p>
            <a:r>
              <a:rPr lang="en-US"/>
              <a:t>Service Entry Date: </a:t>
            </a:r>
          </a:p>
          <a:p>
            <a:r>
              <a:rPr lang="en-US"/>
              <a:t>Future Date of Discharge: Must be within 365 days.</a:t>
            </a:r>
          </a:p>
          <a:p>
            <a:r>
              <a:rPr lang="en-US"/>
              <a:t>Press the Tab button on the keyboard to populate the Source of Information and select</a:t>
            </a:r>
          </a:p>
          <a:p>
            <a:r>
              <a:rPr lang="en-US"/>
              <a:t>From the drop-down.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90BB4-1E68-4DEF-B981-DED9A7AA7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98" y="3728111"/>
            <a:ext cx="7505604" cy="23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23366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Active duty registration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138703" y="1072020"/>
            <a:ext cx="886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Period of Service: Select their branch of service with Active Duty from the drop-down.</a:t>
            </a:r>
          </a:p>
          <a:p>
            <a:r>
              <a:rPr lang="en-US"/>
              <a:t>Select </a:t>
            </a:r>
            <a:r>
              <a:rPr lang="en-US" b="1"/>
              <a:t>Update</a:t>
            </a:r>
            <a:r>
              <a:rPr lang="en-US"/>
              <a:t>.</a:t>
            </a:r>
          </a:p>
          <a:p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511A1-F516-4F97-B7CB-42D4D0F58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69" y="2284418"/>
            <a:ext cx="6110462" cy="37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6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Active duty registration with future date of discharge 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152272" y="1024888"/>
            <a:ext cx="8991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Once you complete the Eligibility, Demographics, Enrollment tabs. You will Save in Process and Complete Registration. Then add Military, the record will show an Enrollment Status of </a:t>
            </a:r>
            <a:r>
              <a:rPr lang="en-US" b="1">
                <a:highlight>
                  <a:srgbClr val="FFFF00"/>
                </a:highlight>
              </a:rPr>
              <a:t>Registration Only with a Future Date Discharge banner that includes the FDD date.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C69E0-7B99-44B1-9F15-BC5B014A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7" y="2685680"/>
            <a:ext cx="8797186" cy="19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5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439AD-07E4-4DC2-9FC0-3AA5E420CB55}"/>
              </a:ext>
            </a:extLst>
          </p:cNvPr>
          <p:cNvSpPr/>
          <p:nvPr/>
        </p:nvSpPr>
        <p:spPr>
          <a:xfrm>
            <a:off x="1270512" y="2274838"/>
            <a:ext cx="660297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Presumptive Psychosis  and Military Sexual Trauma Registration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0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228438"/>
            <a:ext cx="832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Pp and </a:t>
            </a:r>
            <a:r>
              <a:rPr kumimoji="0" lang="en-US" sz="2800" b="0" i="0" u="none" strike="noStrike" kern="1200" cap="all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mst</a:t>
            </a:r>
            <a:r>
              <a:rPr kumimoji="0" lang="en-US" sz="28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</a:t>
            </a:r>
            <a:endParaRPr kumimoji="0" lang="en-US" sz="28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Register complete the following on the </a:t>
            </a:r>
            <a:r>
              <a:rPr lang="en-US" b="1"/>
              <a:t>Eligibility</a:t>
            </a:r>
            <a:r>
              <a:rPr lang="en-US"/>
              <a:t> tab.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Veteran Indicator: </a:t>
            </a:r>
            <a:r>
              <a:rPr lang="en-US" b="1"/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 You Wish To Enroll: </a:t>
            </a:r>
            <a:r>
              <a:rPr lang="en-US" b="1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Self-Reported Registration Only Reason: </a:t>
            </a:r>
            <a:r>
              <a:rPr lang="en-US" b="1"/>
              <a:t>Clinical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Status: </a:t>
            </a:r>
            <a:r>
              <a:rPr lang="en-US" b="1"/>
              <a:t>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 Date: </a:t>
            </a:r>
            <a:r>
              <a:rPr lang="en-US" b="1"/>
              <a:t>Today’s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Verification Method: </a:t>
            </a:r>
            <a:r>
              <a:rPr lang="en-US" b="1"/>
              <a:t>Clinical Eval/System or Document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</a:t>
            </a:r>
            <a:r>
              <a:rPr lang="en-US" b="1"/>
              <a:t>Accept Changes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ADE74E-B100-402F-B96A-DD8A92AD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16" y="5998216"/>
            <a:ext cx="3724275" cy="361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FCC359-EBDC-4AAB-95BB-F3292698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65" y="3664381"/>
            <a:ext cx="7115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0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213560"/>
            <a:ext cx="8236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Pp and </a:t>
            </a:r>
            <a:r>
              <a:rPr kumimoji="0" lang="en-US" sz="2700" b="0" i="0" u="none" strike="noStrike" kern="1200" cap="all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mst</a:t>
            </a:r>
            <a:r>
              <a:rPr kumimoji="0" lang="en-US" sz="27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 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From the ESR Registration banner select Save in Process, then Complete Registration.</a:t>
            </a:r>
          </a:p>
          <a:p>
            <a:endParaRPr lang="en-US"/>
          </a:p>
          <a:p>
            <a:r>
              <a:rPr lang="en-US"/>
              <a:t>T</a:t>
            </a:r>
            <a:r>
              <a:rPr lang="en-US" sz="1800"/>
              <a:t>he Enrollment Status to ‘Registration Only’ and Primary Eligibility Code will be Non-Service Connected.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1E8D66-C6FA-4C10-B2DB-BA67F79B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3" y="2770059"/>
            <a:ext cx="8842915" cy="17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EF0C9-7088-40E3-A6DF-6075BBC56B6B}"/>
              </a:ext>
            </a:extLst>
          </p:cNvPr>
          <p:cNvSpPr txBox="1"/>
          <p:nvPr/>
        </p:nvSpPr>
        <p:spPr>
          <a:xfrm>
            <a:off x="889493" y="206051"/>
            <a:ext cx="816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cap="all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Presumptive psychosis - vista registration</a:t>
            </a: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5EBB-0CF3-446F-98D3-92639462C676}"/>
              </a:ext>
            </a:extLst>
          </p:cNvPr>
          <p:cNvSpPr txBox="1">
            <a:spLocks/>
          </p:cNvSpPr>
          <p:nvPr/>
        </p:nvSpPr>
        <p:spPr>
          <a:xfrm>
            <a:off x="209550" y="1152526"/>
            <a:ext cx="8696325" cy="51720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0" indent="-285750">
              <a:spcBef>
                <a:spcPts val="0"/>
              </a:spcBef>
              <a:spcAft>
                <a:spcPts val="1200"/>
              </a:spcAft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2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b="1" i="1" u="sng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2D3AA-F701-4A21-A462-60FCB6353D8B}"/>
              </a:ext>
            </a:extLst>
          </p:cNvPr>
          <p:cNvSpPr txBox="1"/>
          <p:nvPr/>
        </p:nvSpPr>
        <p:spPr>
          <a:xfrm>
            <a:off x="352339" y="1434517"/>
            <a:ext cx="79712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 new field was created in </a:t>
            </a:r>
            <a:r>
              <a:rPr lang="en-US" sz="2000" err="1"/>
              <a:t>VistA</a:t>
            </a:r>
            <a:r>
              <a:rPr lang="en-US" sz="2000"/>
              <a:t> registration screen 7 to enable users to enter the reason a Veteran qualifies for Presumptive Psychosis.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99226-4A23-428B-9DF2-FAEAD685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31" y="2179610"/>
            <a:ext cx="6230267" cy="32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9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5EBB-0CF3-446F-98D3-92639462C676}"/>
              </a:ext>
            </a:extLst>
          </p:cNvPr>
          <p:cNvSpPr txBox="1">
            <a:spLocks/>
          </p:cNvSpPr>
          <p:nvPr/>
        </p:nvSpPr>
        <p:spPr>
          <a:xfrm>
            <a:off x="209550" y="1152526"/>
            <a:ext cx="8696325" cy="51720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0" indent="-285750">
              <a:spcBef>
                <a:spcPts val="0"/>
              </a:spcBef>
              <a:spcAft>
                <a:spcPts val="1200"/>
              </a:spcAft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2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b="1" i="1" u="sng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2D3AA-F701-4A21-A462-60FCB6353D8B}"/>
              </a:ext>
            </a:extLst>
          </p:cNvPr>
          <p:cNvSpPr txBox="1"/>
          <p:nvPr/>
        </p:nvSpPr>
        <p:spPr>
          <a:xfrm>
            <a:off x="352339" y="1434517"/>
            <a:ext cx="797126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Select the appropriate option from the category list:</a:t>
            </a:r>
          </a:p>
          <a:p>
            <a:endParaRPr lang="en-US" sz="2000"/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REJ		REJECTED DUE TO INCOME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LES 		LESS THAN 24 MONTHS SERVICE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OTH		FSM WITH OTH (PP ONLY)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000"/>
              <a:t>DEC		VETERAN DECLINES ENROLLMENT</a:t>
            </a:r>
          </a:p>
          <a:p>
            <a:endParaRPr lang="en-US" sz="1600"/>
          </a:p>
          <a:p>
            <a:r>
              <a:rPr lang="en-US"/>
              <a:t>Even if you register a Veteran in ES, go into </a:t>
            </a:r>
            <a:r>
              <a:rPr lang="en-US" err="1"/>
              <a:t>VistA</a:t>
            </a:r>
            <a:r>
              <a:rPr lang="en-US"/>
              <a:t> screen 7 to select the reason as there are now </a:t>
            </a:r>
            <a:r>
              <a:rPr lang="en-US" err="1"/>
              <a:t>VistA</a:t>
            </a:r>
            <a:r>
              <a:rPr lang="en-US"/>
              <a:t> Presumptive Psychosis reports based on this data.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A8EB6-7180-429E-9EE3-60BE2AFFCD8E}"/>
              </a:ext>
            </a:extLst>
          </p:cNvPr>
          <p:cNvSpPr txBox="1"/>
          <p:nvPr/>
        </p:nvSpPr>
        <p:spPr>
          <a:xfrm>
            <a:off x="889493" y="206051"/>
            <a:ext cx="816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cap="all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Presumptive psychosis - vista registration</a:t>
            </a: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00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5EBB-0CF3-446F-98D3-92639462C676}"/>
              </a:ext>
            </a:extLst>
          </p:cNvPr>
          <p:cNvSpPr txBox="1">
            <a:spLocks/>
          </p:cNvSpPr>
          <p:nvPr/>
        </p:nvSpPr>
        <p:spPr>
          <a:xfrm>
            <a:off x="209550" y="1152526"/>
            <a:ext cx="8696325" cy="51720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0" indent="-285750">
              <a:spcBef>
                <a:spcPts val="0"/>
              </a:spcBef>
              <a:spcAft>
                <a:spcPts val="1200"/>
              </a:spcAft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2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b="1" i="1" u="sng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2D3AA-F701-4A21-A462-60FCB6353D8B}"/>
              </a:ext>
            </a:extLst>
          </p:cNvPr>
          <p:cNvSpPr txBox="1"/>
          <p:nvPr/>
        </p:nvSpPr>
        <p:spPr>
          <a:xfrm>
            <a:off x="352339" y="1434517"/>
            <a:ext cx="7971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Screen 7 will display as follows:</a:t>
            </a:r>
          </a:p>
          <a:p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0EB80-3CBB-46BA-A606-45C3D084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" y="1836614"/>
            <a:ext cx="7236301" cy="4494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F2E641-2F3A-47A1-B0D6-A2E10FC36B24}"/>
              </a:ext>
            </a:extLst>
          </p:cNvPr>
          <p:cNvSpPr txBox="1"/>
          <p:nvPr/>
        </p:nvSpPr>
        <p:spPr>
          <a:xfrm>
            <a:off x="889493" y="206051"/>
            <a:ext cx="8168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cap="all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Presumptive psychosis - vista registration</a:t>
            </a: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AACA8A-2464-4C4D-B9F9-5E71F4814E3A}"/>
              </a:ext>
            </a:extLst>
          </p:cNvPr>
          <p:cNvSpPr txBox="1"/>
          <p:nvPr/>
        </p:nvSpPr>
        <p:spPr>
          <a:xfrm>
            <a:off x="914400" y="21956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cap="all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C4374-9F04-4E79-BBB7-9D18FBF82D1B}"/>
              </a:ext>
            </a:extLst>
          </p:cNvPr>
          <p:cNvSpPr txBox="1"/>
          <p:nvPr/>
        </p:nvSpPr>
        <p:spPr>
          <a:xfrm>
            <a:off x="95356" y="943962"/>
            <a:ext cx="9048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For all new registrations, follow your normal procedures to Add-A-Person: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Middle Name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Date of Birth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Birth Sex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Veteran Indicator: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Yes or 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BFCBC-3D70-44BF-913B-BFC5758C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849" y="3160282"/>
            <a:ext cx="5250795" cy="33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5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5EBB-0CF3-446F-98D3-92639462C676}"/>
              </a:ext>
            </a:extLst>
          </p:cNvPr>
          <p:cNvSpPr txBox="1">
            <a:spLocks/>
          </p:cNvSpPr>
          <p:nvPr/>
        </p:nvSpPr>
        <p:spPr>
          <a:xfrm>
            <a:off x="209550" y="1152526"/>
            <a:ext cx="8696325" cy="51720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0" indent="-285750">
              <a:spcBef>
                <a:spcPts val="0"/>
              </a:spcBef>
              <a:spcAft>
                <a:spcPts val="1200"/>
              </a:spcAft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2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b="1" i="1" u="sng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1D3F8-FF24-4DF5-9DAB-C3E4E73F4D05}"/>
              </a:ext>
            </a:extLst>
          </p:cNvPr>
          <p:cNvSpPr txBox="1"/>
          <p:nvPr/>
        </p:nvSpPr>
        <p:spPr>
          <a:xfrm>
            <a:off x="209550" y="1152526"/>
            <a:ext cx="87249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After a determination is made by a VHA Clinician, if they are positively screened update the Veteran record with service connection code 9410 at 0% with the date the clinician made the decision.</a:t>
            </a:r>
          </a:p>
          <a:p>
            <a:endParaRPr lang="en-US" sz="2400"/>
          </a:p>
          <a:p>
            <a:r>
              <a:rPr lang="en-US" sz="2400"/>
              <a:t>Update the record in </a:t>
            </a:r>
            <a:r>
              <a:rPr lang="en-US" sz="2400" err="1"/>
              <a:t>VistA</a:t>
            </a:r>
            <a:r>
              <a:rPr lang="en-US" sz="2400"/>
              <a:t> or ES.</a:t>
            </a:r>
          </a:p>
          <a:p>
            <a:endParaRPr lang="en-US" sz="2400"/>
          </a:p>
          <a:p>
            <a:r>
              <a:rPr lang="en-US" sz="2400"/>
              <a:t>Important: ES is the authoritative source of information.</a:t>
            </a:r>
          </a:p>
          <a:p>
            <a:endParaRPr lang="fr-FR" sz="2400"/>
          </a:p>
          <a:p>
            <a:endParaRPr lang="fr-FR" sz="2400"/>
          </a:p>
          <a:p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763FA-3F95-4823-9F59-9CA73152D03C}"/>
              </a:ext>
            </a:extLst>
          </p:cNvPr>
          <p:cNvSpPr txBox="1"/>
          <p:nvPr/>
        </p:nvSpPr>
        <p:spPr>
          <a:xfrm>
            <a:off x="844189" y="10969"/>
            <a:ext cx="7527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PRESUMPTIVE ELIGIBILITY FOR PSYCHOSIS AND</a:t>
            </a:r>
          </a:p>
          <a:p>
            <a:r>
              <a:rPr lang="en-US" sz="2400">
                <a:solidFill>
                  <a:schemeClr val="bg1"/>
                </a:solidFill>
              </a:rPr>
              <a:t>OTHER MENTAL ILLNESS AUTHORITY</a:t>
            </a:r>
          </a:p>
        </p:txBody>
      </p:sp>
    </p:spTree>
    <p:extLst>
      <p:ext uri="{BB962C8B-B14F-4D97-AF65-F5344CB8AC3E}">
        <p14:creationId xmlns:p14="http://schemas.microsoft.com/office/powerpoint/2010/main" val="206544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5EBB-0CF3-446F-98D3-92639462C676}"/>
              </a:ext>
            </a:extLst>
          </p:cNvPr>
          <p:cNvSpPr txBox="1">
            <a:spLocks/>
          </p:cNvSpPr>
          <p:nvPr/>
        </p:nvSpPr>
        <p:spPr>
          <a:xfrm>
            <a:off x="209550" y="1152526"/>
            <a:ext cx="8696325" cy="51720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UPDATE</a:t>
            </a: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2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b="1" i="1" u="sng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763FA-3F95-4823-9F59-9CA73152D03C}"/>
              </a:ext>
            </a:extLst>
          </p:cNvPr>
          <p:cNvSpPr txBox="1"/>
          <p:nvPr/>
        </p:nvSpPr>
        <p:spPr>
          <a:xfrm>
            <a:off x="844189" y="10969"/>
            <a:ext cx="7527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PRESUMPTIVE ELIGIBILITY FOR PSYCHOSIS AND</a:t>
            </a:r>
          </a:p>
          <a:p>
            <a:r>
              <a:rPr lang="en-US" sz="2400">
                <a:solidFill>
                  <a:schemeClr val="bg1"/>
                </a:solidFill>
              </a:rPr>
              <a:t>OTHER MENTAL ILLNESS AUTHORITY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04492-2E01-4688-B6E5-BBD6704A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75" y="1988190"/>
            <a:ext cx="8090873" cy="42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9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439AD-07E4-4DC2-9FC0-3AA5E420CB55}"/>
              </a:ext>
            </a:extLst>
          </p:cNvPr>
          <p:cNvSpPr/>
          <p:nvPr/>
        </p:nvSpPr>
        <p:spPr>
          <a:xfrm>
            <a:off x="1270512" y="2274838"/>
            <a:ext cx="66029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 Mental Health Registration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5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96351" y="256014"/>
            <a:ext cx="8323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cap="all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</a:t>
            </a: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mental health REGISTRATION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Register complete the following on the </a:t>
            </a:r>
            <a:r>
              <a:rPr lang="en-US" b="1"/>
              <a:t>Eligibility</a:t>
            </a:r>
            <a:r>
              <a:rPr lang="en-US"/>
              <a:t> tab.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Veteran Indicator: </a:t>
            </a:r>
            <a:r>
              <a:rPr lang="en-US" b="1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 You Wish To Enroll: </a:t>
            </a:r>
            <a:r>
              <a:rPr lang="en-US" b="1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Self-Reported Registration Only Reason: </a:t>
            </a:r>
            <a:r>
              <a:rPr lang="en-US" b="1"/>
              <a:t>Other than Honorable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Status: </a:t>
            </a:r>
            <a:r>
              <a:rPr lang="en-US" b="1"/>
              <a:t>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 Date: </a:t>
            </a:r>
            <a:r>
              <a:rPr lang="en-US" b="1"/>
              <a:t>Today’s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Verification Method: </a:t>
            </a:r>
            <a:r>
              <a:rPr lang="en-US" b="1"/>
              <a:t>OTH Adjudication/System or Document Used</a:t>
            </a:r>
          </a:p>
          <a:p>
            <a:endParaRPr lang="en-US"/>
          </a:p>
          <a:p>
            <a:r>
              <a:rPr lang="en-US" b="1">
                <a:highlight>
                  <a:srgbClr val="FFFF00"/>
                </a:highlight>
              </a:rPr>
              <a:t>Note:</a:t>
            </a:r>
            <a:r>
              <a:rPr lang="en-US">
                <a:highlight>
                  <a:srgbClr val="FFFF00"/>
                </a:highlight>
              </a:rPr>
              <a:t> This will be the same for both Emergent and Extended MH Factors.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47714-593E-4BE1-ACD2-E2D2AEA7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8" y="4072769"/>
            <a:ext cx="8617964" cy="23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7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EF0C9-7088-40E3-A6DF-6075BBC56B6B}"/>
              </a:ext>
            </a:extLst>
          </p:cNvPr>
          <p:cNvSpPr txBox="1"/>
          <p:nvPr/>
        </p:nvSpPr>
        <p:spPr>
          <a:xfrm>
            <a:off x="574296" y="206051"/>
            <a:ext cx="826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OTH Eligibility Factor – Emergent MH OTH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5EBB-0CF3-446F-98D3-92639462C676}"/>
              </a:ext>
            </a:extLst>
          </p:cNvPr>
          <p:cNvSpPr txBox="1">
            <a:spLocks/>
          </p:cNvSpPr>
          <p:nvPr/>
        </p:nvSpPr>
        <p:spPr>
          <a:xfrm>
            <a:off x="209550" y="1152526"/>
            <a:ext cx="8696325" cy="51720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0" indent="-285750">
              <a:spcBef>
                <a:spcPts val="0"/>
              </a:spcBef>
              <a:spcAft>
                <a:spcPts val="1200"/>
              </a:spcAft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2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b="1" i="1" u="sng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61F24-78B1-4772-BFE4-CCE926A6ACC1}"/>
              </a:ext>
            </a:extLst>
          </p:cNvPr>
          <p:cNvSpPr txBox="1"/>
          <p:nvPr/>
        </p:nvSpPr>
        <p:spPr>
          <a:xfrm>
            <a:off x="209550" y="1152526"/>
            <a:ext cx="872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Emergent MH OTH </a:t>
            </a:r>
            <a:r>
              <a:rPr lang="en-US" sz="1600"/>
              <a:t>– immediate need for emergency mental health care (for OTH Veterans who did not serve in a combat zone or experience military sexual trauma) for a 90-day episode of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When this value is selected, the Add 90-Day Period button appears.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Additional 90-day periods may be authorized by VISN Chief Medical Officer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DFD65-DCD6-4531-A905-CC2A16E1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053108"/>
            <a:ext cx="8603871" cy="24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7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EF0C9-7088-40E3-A6DF-6075BBC56B6B}"/>
              </a:ext>
            </a:extLst>
          </p:cNvPr>
          <p:cNvSpPr txBox="1"/>
          <p:nvPr/>
        </p:nvSpPr>
        <p:spPr>
          <a:xfrm>
            <a:off x="738231" y="216472"/>
            <a:ext cx="758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OTH Eligibility Factor – emergent MH </a:t>
            </a:r>
            <a:r>
              <a:rPr kumimoji="0" lang="en-US" sz="2400" b="0" i="0" u="none" strike="noStrike" kern="1200" cap="all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Oth</a:t>
            </a: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85EBB-0CF3-446F-98D3-92639462C676}"/>
              </a:ext>
            </a:extLst>
          </p:cNvPr>
          <p:cNvSpPr txBox="1">
            <a:spLocks/>
          </p:cNvSpPr>
          <p:nvPr/>
        </p:nvSpPr>
        <p:spPr>
          <a:xfrm>
            <a:off x="209550" y="1152526"/>
            <a:ext cx="8696325" cy="51720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4900" indent="-285750">
              <a:spcBef>
                <a:spcPts val="0"/>
              </a:spcBef>
              <a:spcAft>
                <a:spcPts val="1200"/>
              </a:spcAft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i="1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endParaRPr lang="en-US" sz="20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15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000" b="1" i="1" u="sng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1BB8F-0B71-4E50-984D-22569ECE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3241356"/>
            <a:ext cx="8696325" cy="2147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FE2175-AFA7-4C89-8A2A-D7DC3B5F8F3D}"/>
              </a:ext>
            </a:extLst>
          </p:cNvPr>
          <p:cNvSpPr txBox="1"/>
          <p:nvPr/>
        </p:nvSpPr>
        <p:spPr>
          <a:xfrm>
            <a:off x="100668" y="1023457"/>
            <a:ext cx="8934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After the user selects the button, a grid with the additional fields is displayed. For the initial 90-day period of care, the system sets all the applicable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 365-Day Period and the 90-Day Period= “1”, and the Start Date=current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 End Date = ‘Start Date + </a:t>
            </a:r>
            <a:r>
              <a:rPr lang="en-US" sz="1600">
                <a:solidFill>
                  <a:srgbClr val="0066FF"/>
                </a:solidFill>
              </a:rPr>
              <a:t>90</a:t>
            </a:r>
            <a:r>
              <a:rPr lang="en-US" sz="1600"/>
              <a:t> days’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 Authorization Status = “Approved”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 Remaining Days field = </a:t>
            </a:r>
            <a:r>
              <a:rPr lang="en-US" sz="1600">
                <a:solidFill>
                  <a:srgbClr val="0066FF"/>
                </a:solidFill>
              </a:rPr>
              <a:t>90</a:t>
            </a:r>
            <a:r>
              <a:rPr lang="en-US" sz="1600"/>
              <a:t>. (The system calculates and displays the Remaining Days. This field counts down so the user always sees how many days are left in the current 90-day period of care. </a:t>
            </a:r>
            <a:r>
              <a:rPr lang="en-US" sz="1600">
                <a:solidFill>
                  <a:srgbClr val="0066FF"/>
                </a:solidFill>
              </a:rPr>
              <a:t>For the initial 90-Day period, the 1</a:t>
            </a:r>
            <a:r>
              <a:rPr lang="en-US" sz="1600" baseline="30000">
                <a:solidFill>
                  <a:srgbClr val="0066FF"/>
                </a:solidFill>
              </a:rPr>
              <a:t>st</a:t>
            </a:r>
            <a:r>
              <a:rPr lang="en-US" sz="1600">
                <a:solidFill>
                  <a:srgbClr val="0066FF"/>
                </a:solidFill>
              </a:rPr>
              <a:t> day is counted as zero</a:t>
            </a:r>
            <a:r>
              <a:rPr lang="en-US" sz="1600"/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D3006-7EB8-4E35-A8C8-BAB9FD916412}"/>
              </a:ext>
            </a:extLst>
          </p:cNvPr>
          <p:cNvSpPr txBox="1"/>
          <p:nvPr/>
        </p:nvSpPr>
        <p:spPr>
          <a:xfrm>
            <a:off x="209550" y="5570290"/>
            <a:ext cx="869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Upon clicking Accept Changes, the system sets the Enrollment Status to ‘Registration Only; and the Period of Service (POS) to ‘OTHER NON-VETERANS’.</a:t>
            </a:r>
          </a:p>
        </p:txBody>
      </p:sp>
    </p:spTree>
    <p:extLst>
      <p:ext uri="{BB962C8B-B14F-4D97-AF65-F5344CB8AC3E}">
        <p14:creationId xmlns:p14="http://schemas.microsoft.com/office/powerpoint/2010/main" val="3785425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734490" y="10324"/>
            <a:ext cx="832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cap="all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</a:t>
            </a: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mental health REGISTRATION (combat/</a:t>
            </a:r>
            <a:r>
              <a:rPr lang="en-US" sz="2700" cap="all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</a:t>
            </a: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Scroll to the bottom to update the Non-Veteran Eligibility Code as follows: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Expanded MH Care Non-Enrollee : </a:t>
            </a:r>
            <a:r>
              <a:rPr lang="en-US" b="1"/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OTH Eligibility Factor: </a:t>
            </a:r>
            <a:r>
              <a:rPr lang="en-US" b="1"/>
              <a:t>Extended MH 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</a:t>
            </a:r>
            <a:r>
              <a:rPr lang="en-US" b="1"/>
              <a:t> Accept Changes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48BA6-1285-4851-AE6B-85500B52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78" y="2798653"/>
            <a:ext cx="50863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9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15659"/>
            <a:ext cx="823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cap="all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</a:t>
            </a: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mental health REGISTRATION (combat/</a:t>
            </a:r>
            <a:r>
              <a:rPr lang="en-US" sz="2700" cap="all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</a:t>
            </a: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From the ESR Registration banner select Save in Process, then Complete Registration.</a:t>
            </a:r>
          </a:p>
          <a:p>
            <a:endParaRPr lang="en-US"/>
          </a:p>
          <a:p>
            <a:r>
              <a:rPr lang="en-US"/>
              <a:t>T</a:t>
            </a:r>
            <a:r>
              <a:rPr lang="en-US" sz="1800"/>
              <a:t>he Enrollment Status to ‘Registration Only’ and Primary Eligibility Code will be Expanded MH Care Non-Enrollee.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F3F6D-3108-457F-9A90-5DC5F0B5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4" y="2931031"/>
            <a:ext cx="8806175" cy="28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48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" y="3237368"/>
            <a:ext cx="896112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Collateral Registration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C514A-C1AF-46C5-8DAC-A8EA8A79F295}"/>
              </a:ext>
            </a:extLst>
          </p:cNvPr>
          <p:cNvSpPr txBox="1"/>
          <p:nvPr/>
        </p:nvSpPr>
        <p:spPr>
          <a:xfrm>
            <a:off x="886250" y="3536859"/>
            <a:ext cx="737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246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EF0C9-7088-40E3-A6DF-6075BBC56B6B}"/>
              </a:ext>
            </a:extLst>
          </p:cNvPr>
          <p:cNvSpPr txBox="1"/>
          <p:nvPr/>
        </p:nvSpPr>
        <p:spPr>
          <a:xfrm>
            <a:off x="962022" y="206051"/>
            <a:ext cx="726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 in vista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E34854-19FC-4F79-9551-2F7FDAA7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2751212"/>
            <a:ext cx="6378498" cy="3518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DC479-8160-44A4-B0DD-D1A6811D4509}"/>
              </a:ext>
            </a:extLst>
          </p:cNvPr>
          <p:cNvSpPr txBox="1"/>
          <p:nvPr/>
        </p:nvSpPr>
        <p:spPr>
          <a:xfrm>
            <a:off x="765544" y="978195"/>
            <a:ext cx="367863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Register a Collateral using ^COLL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Enter the following for the Collateral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>
                <a:latin typeface="Calibri (Body)"/>
                <a:cs typeface="Arial" panose="020B0604020202020204" pitchFamily="34" charset="0"/>
              </a:rPr>
              <a:t>Full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>
                <a:latin typeface="Calibri (Body)"/>
                <a:cs typeface="Arial" panose="020B0604020202020204" pitchFamily="34" charset="0"/>
              </a:rPr>
              <a:t>Date of Birth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>
                <a:latin typeface="Calibri (Body)"/>
                <a:cs typeface="Arial" panose="020B0604020202020204" pitchFamily="34" charset="0"/>
              </a:rPr>
              <a:t>SSN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>
                <a:latin typeface="Calibri (Body)"/>
                <a:cs typeface="Arial" panose="020B0604020202020204" pitchFamily="34" charset="0"/>
              </a:rPr>
              <a:t>Sex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>
                <a:latin typeface="Calibri (Body)"/>
                <a:cs typeface="Arial" panose="020B0604020202020204" pitchFamily="34" charset="0"/>
              </a:rPr>
              <a:t>Collateral Sponsor Name</a:t>
            </a:r>
          </a:p>
        </p:txBody>
      </p:sp>
    </p:spTree>
    <p:extLst>
      <p:ext uri="{BB962C8B-B14F-4D97-AF65-F5344CB8AC3E}">
        <p14:creationId xmlns:p14="http://schemas.microsoft.com/office/powerpoint/2010/main" val="355801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23366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Registration only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304546" y="1102267"/>
            <a:ext cx="6288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Follow your normal procedures to update the following tabs: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Enrollment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F1C8A-4194-4791-8C56-BF27A279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2399242"/>
            <a:ext cx="7772400" cy="1314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D6E28-CA5B-42AC-843D-76CDF372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25" y="3920067"/>
            <a:ext cx="7807993" cy="24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3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7289A-4F23-4960-B46B-C695E91C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670760"/>
            <a:ext cx="5240261" cy="3848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EF8A4-D4EB-44A5-ABB6-950E14AA7D86}"/>
              </a:ext>
            </a:extLst>
          </p:cNvPr>
          <p:cNvSpPr txBox="1"/>
          <p:nvPr/>
        </p:nvSpPr>
        <p:spPr>
          <a:xfrm>
            <a:off x="765544" y="978195"/>
            <a:ext cx="87177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Select the appropriate Self-Reported Registration Only Reason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1 ART/IVF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2 Collateral (Other) (Used for Spouses, Caregivers, Dependents or other associated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with the Veteran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3 Marriage/Family Counseling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4 Newborn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5 VHA Transplant Program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latin typeface="Calibri (Body)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713E3-E4D9-4645-BA58-9F24FCCF7B7B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</p:spTree>
    <p:extLst>
      <p:ext uri="{BB962C8B-B14F-4D97-AF65-F5344CB8AC3E}">
        <p14:creationId xmlns:p14="http://schemas.microsoft.com/office/powerpoint/2010/main" val="1883614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CF67EA-AFF0-436E-B3C9-E3BB3F1D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21" y="2740772"/>
            <a:ext cx="6060557" cy="3287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89F6A-0838-4A53-A765-28548E831A6A}"/>
              </a:ext>
            </a:extLst>
          </p:cNvPr>
          <p:cNvSpPr txBox="1"/>
          <p:nvPr/>
        </p:nvSpPr>
        <p:spPr>
          <a:xfrm>
            <a:off x="765544" y="978195"/>
            <a:ext cx="77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Do You Wish To Edit Collateral Information? No// 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Should Collateral Patient Address Data Be Same As Sponsor’s? Y if the same N if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Different.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After entering the address. Proceed to the ^REG 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067B8-1BFE-407D-AB93-6F3F78CC5E4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</p:spTree>
    <p:extLst>
      <p:ext uri="{BB962C8B-B14F-4D97-AF65-F5344CB8AC3E}">
        <p14:creationId xmlns:p14="http://schemas.microsoft.com/office/powerpoint/2010/main" val="3543911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89F6A-0838-4A53-A765-28548E831A6A}"/>
              </a:ext>
            </a:extLst>
          </p:cNvPr>
          <p:cNvSpPr txBox="1"/>
          <p:nvPr/>
        </p:nvSpPr>
        <p:spPr>
          <a:xfrm>
            <a:off x="213859" y="978195"/>
            <a:ext cx="850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Once at the REG Menu. Press Space Bar and Enter to bring up the last Collateral entered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Calibri (Body)"/>
                <a:cs typeface="Arial" panose="020B0604020202020204" pitchFamily="34" charset="0"/>
              </a:rPr>
              <a:t>Follow your normal procedures to update registration record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8FAC1-E1A0-4112-852B-F87DD43C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71" y="1935005"/>
            <a:ext cx="6307779" cy="4097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</p:spTree>
    <p:extLst>
      <p:ext uri="{BB962C8B-B14F-4D97-AF65-F5344CB8AC3E}">
        <p14:creationId xmlns:p14="http://schemas.microsoft.com/office/powerpoint/2010/main" val="3602774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89F6A-0838-4A53-A765-28548E831A6A}"/>
              </a:ext>
            </a:extLst>
          </p:cNvPr>
          <p:cNvSpPr txBox="1"/>
          <p:nvPr/>
        </p:nvSpPr>
        <p:spPr>
          <a:xfrm>
            <a:off x="213859" y="978195"/>
            <a:ext cx="4893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Primary Eligibility to Collateral of Vet, Screen &lt;7&gt;,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Period of Service Other Non-Veterans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D275B4-60C6-41AA-9B84-7A5B3AF80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89" y="2419466"/>
            <a:ext cx="6347636" cy="40090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7C049-D2A7-438E-B611-30FFBB6459FA}"/>
              </a:ext>
            </a:extLst>
          </p:cNvPr>
          <p:cNvCxnSpPr>
            <a:cxnSpLocks/>
          </p:cNvCxnSpPr>
          <p:nvPr/>
        </p:nvCxnSpPr>
        <p:spPr>
          <a:xfrm>
            <a:off x="1191977" y="4496516"/>
            <a:ext cx="796312" cy="239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12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89F6A-0838-4A53-A765-28548E831A6A}"/>
              </a:ext>
            </a:extLst>
          </p:cNvPr>
          <p:cNvSpPr txBox="1"/>
          <p:nvPr/>
        </p:nvSpPr>
        <p:spPr>
          <a:xfrm>
            <a:off x="213859" y="978195"/>
            <a:ext cx="5217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+mn-lt"/>
              </a:rPr>
              <a:t>Setting the  Eligibility Verification Data, Screen &lt;11&gt;,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+mn-lt"/>
              </a:rPr>
              <a:t>Eligibility Status: </a:t>
            </a:r>
            <a:r>
              <a:rPr lang="en-US" sz="1800" b="1">
                <a:solidFill>
                  <a:schemeClr val="tx1"/>
                </a:solidFill>
                <a:latin typeface="+mn-lt"/>
              </a:rPr>
              <a:t>Verified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+mn-lt"/>
              </a:rPr>
              <a:t>Eligibility Status Date: </a:t>
            </a:r>
            <a:r>
              <a:rPr lang="en-US" sz="1800" b="1">
                <a:solidFill>
                  <a:schemeClr val="tx1"/>
                </a:solidFill>
                <a:latin typeface="+mn-lt"/>
              </a:rPr>
              <a:t>Today’s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+mn-lt"/>
              </a:rPr>
              <a:t>Eligibility Verification Method: </a:t>
            </a:r>
            <a:r>
              <a:rPr lang="en-US" sz="1800" b="1">
                <a:solidFill>
                  <a:schemeClr val="tx1"/>
                </a:solidFill>
                <a:latin typeface="+mn-lt"/>
              </a:rPr>
              <a:t>COLLATERAL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7C049-D2A7-438E-B611-30FFBB6459FA}"/>
              </a:ext>
            </a:extLst>
          </p:cNvPr>
          <p:cNvCxnSpPr>
            <a:cxnSpLocks/>
          </p:cNvCxnSpPr>
          <p:nvPr/>
        </p:nvCxnSpPr>
        <p:spPr>
          <a:xfrm>
            <a:off x="570846" y="3506615"/>
            <a:ext cx="796312" cy="239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AA65FA-28A2-41FB-AD56-529205F2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45" y="2536965"/>
            <a:ext cx="6039509" cy="36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97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89F6A-0838-4A53-A765-28548E831A6A}"/>
              </a:ext>
            </a:extLst>
          </p:cNvPr>
          <p:cNvSpPr txBox="1"/>
          <p:nvPr/>
        </p:nvSpPr>
        <p:spPr>
          <a:xfrm>
            <a:off x="213859" y="978195"/>
            <a:ext cx="641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Setting the  Additional Eligibility Verification Data, Screen &lt;11.5&gt;,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Enter 2 for Community Care Program (CCP) Collateral Data</a:t>
            </a:r>
            <a:endParaRPr lang="en-US" sz="1800" b="1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7C049-D2A7-438E-B611-30FFBB6459FA}"/>
              </a:ext>
            </a:extLst>
          </p:cNvPr>
          <p:cNvCxnSpPr>
            <a:cxnSpLocks/>
          </p:cNvCxnSpPr>
          <p:nvPr/>
        </p:nvCxnSpPr>
        <p:spPr>
          <a:xfrm>
            <a:off x="461789" y="2877441"/>
            <a:ext cx="796312" cy="239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7BBA655-D472-4B53-BA00-9010A46C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83" y="2274848"/>
            <a:ext cx="6352833" cy="38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4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89F6A-0838-4A53-A765-28548E831A6A}"/>
              </a:ext>
            </a:extLst>
          </p:cNvPr>
          <p:cNvSpPr txBox="1"/>
          <p:nvPr/>
        </p:nvSpPr>
        <p:spPr>
          <a:xfrm>
            <a:off x="213859" y="978195"/>
            <a:ext cx="874558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Select AD to Add the CCP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Enter one of the following: (</a:t>
            </a:r>
            <a:r>
              <a:rPr lang="en-US" sz="1600" b="1">
                <a:latin typeface="+mn-lt"/>
              </a:rPr>
              <a:t>A – ART/IVF, C – MARRIAGE/FAMILY COUSELING, </a:t>
            </a:r>
          </a:p>
          <a:p>
            <a:r>
              <a:rPr lang="en-US" sz="1600" b="1">
                <a:latin typeface="+mn-lt"/>
              </a:rPr>
              <a:t>  I – NEWBORN, or T – VHA TRANSPLANT PROGRAM)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Enter the Effective Date of eligibility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Answer Y to the Are you adding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Complete the registration and follow your normal  procedures to Disposition the record.</a:t>
            </a:r>
            <a:endParaRPr lang="en-US" sz="200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7C049-D2A7-438E-B611-30FFBB6459FA}"/>
              </a:ext>
            </a:extLst>
          </p:cNvPr>
          <p:cNvCxnSpPr>
            <a:cxnSpLocks/>
          </p:cNvCxnSpPr>
          <p:nvPr/>
        </p:nvCxnSpPr>
        <p:spPr>
          <a:xfrm>
            <a:off x="859945" y="5343804"/>
            <a:ext cx="796312" cy="239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C29172-833D-4B94-BF60-D7F5BF84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77441"/>
            <a:ext cx="5486400" cy="33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37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4C45AE-D41D-44CD-9AA0-7A53176A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14400"/>
            <a:ext cx="8610600" cy="10287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>
                <a:solidFill>
                  <a:srgbClr val="002060"/>
                </a:solidFill>
                <a:latin typeface="+mn-lt"/>
              </a:rPr>
              <a:t>Registering a NEW Collateral in ES </a:t>
            </a:r>
            <a:br>
              <a:rPr lang="en-US" sz="2400">
                <a:solidFill>
                  <a:srgbClr val="002060"/>
                </a:solidFill>
                <a:latin typeface="+mn-lt"/>
              </a:rPr>
            </a:br>
            <a:r>
              <a:rPr lang="en-US" sz="2000" b="0">
                <a:solidFill>
                  <a:schemeClr val="tx1"/>
                </a:solidFill>
                <a:latin typeface="+mn-lt"/>
              </a:rPr>
              <a:t>Follow the normal procedure to Add A Person (AAP) with the additional step of setting the Veteran Indicator to No.</a:t>
            </a:r>
            <a:br>
              <a:rPr lang="en-US" sz="2000" b="0">
                <a:solidFill>
                  <a:schemeClr val="tx1"/>
                </a:solidFill>
                <a:latin typeface="+mn-lt"/>
              </a:rPr>
            </a:br>
            <a:endParaRPr lang="en-US" sz="2400" b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80173-92F3-4EF3-BC0F-9CD4799A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1" y="2370042"/>
            <a:ext cx="7262037" cy="38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24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4C45AE-D41D-44CD-9AA0-7A53176A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14400"/>
            <a:ext cx="8610600" cy="461665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>
                <a:solidFill>
                  <a:srgbClr val="002060"/>
                </a:solidFill>
                <a:latin typeface="+mn-lt"/>
              </a:rPr>
              <a:t>Registering a NEW Collateral in ES </a:t>
            </a:r>
            <a:br>
              <a:rPr lang="en-US" sz="2400">
                <a:solidFill>
                  <a:srgbClr val="002060"/>
                </a:solidFill>
                <a:latin typeface="+mn-lt"/>
              </a:rPr>
            </a:br>
            <a:br>
              <a:rPr lang="en-US" sz="2000" b="1">
                <a:latin typeface="Calibri (Body)"/>
              </a:rPr>
            </a:br>
            <a:endParaRPr lang="en-US" sz="2400" b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C06A-D82E-496D-8028-80AF8AC70485}"/>
              </a:ext>
            </a:extLst>
          </p:cNvPr>
          <p:cNvSpPr txBox="1"/>
          <p:nvPr/>
        </p:nvSpPr>
        <p:spPr>
          <a:xfrm>
            <a:off x="228600" y="1283787"/>
            <a:ext cx="8461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>
                <a:solidFill>
                  <a:schemeClr val="tx1"/>
                </a:solidFill>
                <a:latin typeface="+mn-lt"/>
              </a:rPr>
              <a:t>Do You Wish To Enroll: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>
                <a:solidFill>
                  <a:schemeClr val="tx1"/>
                </a:solidFill>
                <a:latin typeface="+mn-lt"/>
              </a:rPr>
              <a:t>Self Reported Registration Only Reason: ART/IVF, COLLATERAL (OTHER), MARRIAGE/FAMILY COUNSELING/ NEWBORN, VHA TRANSPLANT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>
                <a:solidFill>
                  <a:schemeClr val="tx1"/>
                </a:solidFill>
                <a:latin typeface="+mn-lt"/>
              </a:rPr>
              <a:t>Eligibility Status: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>
                <a:solidFill>
                  <a:schemeClr val="tx1"/>
                </a:solidFill>
                <a:latin typeface="+mn-lt"/>
              </a:rPr>
              <a:t>Eligibility Status Date: Today’s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Eligibility Verification Method: </a:t>
            </a:r>
            <a:r>
              <a:rPr lang="en-US" sz="1800" b="1">
                <a:latin typeface="+mn-lt"/>
              </a:rPr>
              <a:t>COLLATERAL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80881-0B70-4BC6-95EF-7B0CDAB1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70" y="3209485"/>
            <a:ext cx="7400260" cy="27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4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4C45AE-D41D-44CD-9AA0-7A53176A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14400"/>
            <a:ext cx="8610600" cy="461665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>
                <a:solidFill>
                  <a:srgbClr val="002060"/>
                </a:solidFill>
                <a:latin typeface="+mn-lt"/>
              </a:rPr>
              <a:t>Registering a NEW Collateral in ES </a:t>
            </a:r>
            <a:br>
              <a:rPr lang="en-US" sz="2400">
                <a:solidFill>
                  <a:srgbClr val="002060"/>
                </a:solidFill>
                <a:latin typeface="+mn-lt"/>
              </a:rPr>
            </a:br>
            <a:br>
              <a:rPr lang="en-US" sz="2000" b="1">
                <a:latin typeface="Calibri (Body)"/>
              </a:rPr>
            </a:br>
            <a:endParaRPr lang="en-US" sz="2400" b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C06A-D82E-496D-8028-80AF8AC70485}"/>
              </a:ext>
            </a:extLst>
          </p:cNvPr>
          <p:cNvSpPr txBox="1"/>
          <p:nvPr/>
        </p:nvSpPr>
        <p:spPr>
          <a:xfrm>
            <a:off x="228600" y="1283787"/>
            <a:ext cx="8461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Scroll down to Non-Veteran Eligibility Codes.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For Collateral of Vet </a:t>
            </a:r>
            <a:r>
              <a:rPr lang="en-US" sz="1800" b="1">
                <a:latin typeface="+mn-lt"/>
              </a:rPr>
              <a:t>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For Community Care Program Collateral</a:t>
            </a:r>
            <a:r>
              <a:rPr lang="en-US" sz="1800" b="1">
                <a:latin typeface="+mn-lt"/>
              </a:rPr>
              <a:t> Y. (Only for a CCP Program Listed)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Select ADD CCP Collateral. Select the CCP from the dropdown and enter the Effective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Select </a:t>
            </a:r>
            <a:r>
              <a:rPr lang="en-US" sz="1800" b="1">
                <a:latin typeface="+mn-lt"/>
              </a:rPr>
              <a:t>Accept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79496-9D6A-4454-AA29-E9D8FBDE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58" y="3127898"/>
            <a:ext cx="6129084" cy="30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23366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Registration only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304546" y="1102267"/>
            <a:ext cx="852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records where the Veteran Indicator is </a:t>
            </a:r>
            <a:r>
              <a:rPr lang="en-US" b="1"/>
              <a:t>Yes</a:t>
            </a:r>
            <a:r>
              <a:rPr lang="en-US"/>
              <a:t>. Complete the Military Service tab.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FBCC6-CF36-47E1-9654-7C7699ED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1" y="1956645"/>
            <a:ext cx="8674217" cy="2459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F2E7C1-A87D-4754-AF94-CD4268174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91" y="4621244"/>
            <a:ext cx="8590064" cy="14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54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4C45AE-D41D-44CD-9AA0-7A53176A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14400"/>
            <a:ext cx="8610600" cy="461665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>
                <a:solidFill>
                  <a:srgbClr val="002060"/>
                </a:solidFill>
                <a:latin typeface="+mn-lt"/>
              </a:rPr>
              <a:t>Registering a NEW Collateral in ES </a:t>
            </a:r>
            <a:br>
              <a:rPr lang="en-US" sz="2400">
                <a:solidFill>
                  <a:srgbClr val="002060"/>
                </a:solidFill>
                <a:latin typeface="+mn-lt"/>
              </a:rPr>
            </a:br>
            <a:br>
              <a:rPr lang="en-US" sz="2000" b="1">
                <a:latin typeface="Calibri (Body)"/>
              </a:rPr>
            </a:br>
            <a:endParaRPr lang="en-US" sz="2400" b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C06A-D82E-496D-8028-80AF8AC70485}"/>
              </a:ext>
            </a:extLst>
          </p:cNvPr>
          <p:cNvSpPr txBox="1"/>
          <p:nvPr/>
        </p:nvSpPr>
        <p:spPr>
          <a:xfrm>
            <a:off x="228600" y="1283787"/>
            <a:ext cx="8461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Enrollment Status will set to </a:t>
            </a:r>
            <a:r>
              <a:rPr lang="en-US" sz="1800" b="1">
                <a:latin typeface="+mn-lt"/>
              </a:rPr>
              <a:t>Registration 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+mn-lt"/>
              </a:rPr>
              <a:t>Primary Eligibility Code will set to </a:t>
            </a:r>
            <a:r>
              <a:rPr lang="en-US" sz="1800" b="1">
                <a:latin typeface="+mn-lt"/>
              </a:rPr>
              <a:t>Collateral of Vet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B6C343-EAFD-46AD-A6A0-26CDE72B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3" y="2526373"/>
            <a:ext cx="7814930" cy="18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6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A01A4-1C50-46BB-9195-8596C3BEBE28}"/>
              </a:ext>
            </a:extLst>
          </p:cNvPr>
          <p:cNvSpPr txBox="1"/>
          <p:nvPr/>
        </p:nvSpPr>
        <p:spPr>
          <a:xfrm>
            <a:off x="969002" y="158089"/>
            <a:ext cx="539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Registering a new collateral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4C45AE-D41D-44CD-9AA0-7A53176A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14400"/>
            <a:ext cx="8610600" cy="461665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rgbClr val="002060"/>
                </a:solidFill>
                <a:latin typeface="+mn-lt"/>
              </a:rPr>
              <a:t>VHA Profiles Assigned</a:t>
            </a:r>
            <a:br>
              <a:rPr lang="en-US" sz="2400">
                <a:solidFill>
                  <a:srgbClr val="002060"/>
                </a:solidFill>
                <a:latin typeface="+mn-lt"/>
              </a:rPr>
            </a:br>
            <a:br>
              <a:rPr lang="en-US" sz="2000" b="1">
                <a:latin typeface="Calibri (Body)"/>
              </a:rPr>
            </a:br>
            <a:endParaRPr lang="en-US" sz="2400" b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C06A-D82E-496D-8028-80AF8AC70485}"/>
              </a:ext>
            </a:extLst>
          </p:cNvPr>
          <p:cNvSpPr txBox="1"/>
          <p:nvPr/>
        </p:nvSpPr>
        <p:spPr>
          <a:xfrm>
            <a:off x="228600" y="1283787"/>
            <a:ext cx="846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VHA Profiles will be their primary CCP  and Humanitarian.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2B061A-21D0-42AF-9E3C-B678A33F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61" y="2278929"/>
            <a:ext cx="8548576" cy="119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1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91949" y="295340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kern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HUD-VASH Registration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6175165"/>
            <a:ext cx="4397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Times New Roman" panose="02020603050405020304" pitchFamily="18" charset="0"/>
              </a:rPr>
              <a:t>VHA Member Services – Enterprise Support Services</a:t>
            </a:r>
          </a:p>
        </p:txBody>
      </p:sp>
    </p:spTree>
    <p:extLst>
      <p:ext uri="{BB962C8B-B14F-4D97-AF65-F5344CB8AC3E}">
        <p14:creationId xmlns:p14="http://schemas.microsoft.com/office/powerpoint/2010/main" val="3064012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003005"/>
            <a:ext cx="8077200" cy="685800"/>
          </a:xfrm>
        </p:spPr>
        <p:txBody>
          <a:bodyPr/>
          <a:lstStyle/>
          <a:p>
            <a:r>
              <a:rPr lang="en-US"/>
              <a:t>HUD-VASH Registration in 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839D25-DC8F-4874-A677-B3D4A2FE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9721"/>
            <a:ext cx="7467600" cy="35814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</a:rPr>
              <a:t>Veteran Indicator: </a:t>
            </a:r>
            <a:r>
              <a:rPr lang="en-US" b="1">
                <a:solidFill>
                  <a:schemeClr val="tx1"/>
                </a:solidFill>
                <a:latin typeface="+mn-lt"/>
              </a:rPr>
              <a:t>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</a:rPr>
              <a:t>Do You Wish To Enroll: </a:t>
            </a:r>
            <a:r>
              <a:rPr lang="en-US" b="1">
                <a:solidFill>
                  <a:schemeClr val="tx1"/>
                </a:solidFill>
                <a:latin typeface="+mn-lt"/>
              </a:rPr>
              <a:t>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</a:rPr>
              <a:t>Self Reported Registration Only Reason: </a:t>
            </a:r>
            <a:r>
              <a:rPr lang="en-US" b="1">
                <a:solidFill>
                  <a:schemeClr val="tx1"/>
                </a:solidFill>
                <a:latin typeface="+mn-lt"/>
              </a:rPr>
              <a:t>HUD-VASH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</a:rPr>
              <a:t>Eligibility Status: </a:t>
            </a:r>
            <a:r>
              <a:rPr lang="en-US" b="1">
                <a:solidFill>
                  <a:schemeClr val="tx1"/>
                </a:solidFill>
                <a:latin typeface="+mn-lt"/>
              </a:rPr>
              <a:t>Verified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</a:rPr>
              <a:t>Eligibility Status Date: </a:t>
            </a:r>
            <a:r>
              <a:rPr lang="en-US" b="1">
                <a:solidFill>
                  <a:schemeClr val="tx1"/>
                </a:solidFill>
                <a:latin typeface="+mn-lt"/>
              </a:rPr>
              <a:t>Today’s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</a:rPr>
              <a:t>Eligibility Verification Method: </a:t>
            </a:r>
            <a:r>
              <a:rPr lang="en-US" b="1">
                <a:solidFill>
                  <a:schemeClr val="tx1"/>
                </a:solidFill>
                <a:latin typeface="+mn-lt"/>
              </a:rPr>
              <a:t>HUD-VASH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F992A-C4C7-4532-87CF-E0678BB0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" y="3840895"/>
            <a:ext cx="8917497" cy="22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0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003005"/>
            <a:ext cx="8077200" cy="685800"/>
          </a:xfrm>
        </p:spPr>
        <p:txBody>
          <a:bodyPr/>
          <a:lstStyle/>
          <a:p>
            <a:r>
              <a:rPr lang="en-US"/>
              <a:t>HUD-VASH Registration in 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839D25-DC8F-4874-A677-B3D4A2FE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89721"/>
            <a:ext cx="7467600" cy="3581401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Under Non-Veteran Eligibility Codes select the following:</a:t>
            </a:r>
            <a:endParaRPr lang="en-US" b="1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</a:rPr>
              <a:t>Expanded MH Care Non-Enrollee: </a:t>
            </a:r>
            <a:r>
              <a:rPr lang="en-US" b="1">
                <a:solidFill>
                  <a:schemeClr val="tx1"/>
                </a:solidFill>
                <a:latin typeface="+mn-lt"/>
              </a:rPr>
              <a:t>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</a:rPr>
              <a:t>OTH Eligibility Factor: </a:t>
            </a:r>
            <a:r>
              <a:rPr lang="en-US" b="1">
                <a:solidFill>
                  <a:schemeClr val="tx1"/>
                </a:solidFill>
                <a:latin typeface="+mn-lt"/>
              </a:rPr>
              <a:t>Extended MH OTH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</a:rPr>
              <a:t>Select</a:t>
            </a:r>
            <a:r>
              <a:rPr lang="en-US" b="1">
                <a:solidFill>
                  <a:schemeClr val="tx1"/>
                </a:solidFill>
                <a:latin typeface="+mn-lt"/>
              </a:rPr>
              <a:t> Accept Changes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AA21C-996C-425B-8242-9E307EB8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889876"/>
            <a:ext cx="53721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33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003005"/>
            <a:ext cx="8077200" cy="685800"/>
          </a:xfrm>
        </p:spPr>
        <p:txBody>
          <a:bodyPr/>
          <a:lstStyle/>
          <a:p>
            <a:r>
              <a:rPr lang="en-US"/>
              <a:t>HUD-VASH Registration in 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839D25-DC8F-4874-A677-B3D4A2FE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8144"/>
            <a:ext cx="7467600" cy="3581401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Enrollment Status: </a:t>
            </a:r>
            <a:r>
              <a:rPr lang="en-US" b="1">
                <a:solidFill>
                  <a:schemeClr val="tx1"/>
                </a:solidFill>
                <a:latin typeface="+mn-lt"/>
              </a:rPr>
              <a:t>Registration Only</a:t>
            </a:r>
            <a:r>
              <a:rPr lang="en-US">
                <a:solidFill>
                  <a:schemeClr val="tx1"/>
                </a:solidFill>
                <a:latin typeface="+mn-lt"/>
              </a:rPr>
              <a:t> </a:t>
            </a:r>
          </a:p>
          <a:p>
            <a:pPr>
              <a:buNone/>
            </a:pPr>
            <a:r>
              <a:rPr lang="en-US">
                <a:solidFill>
                  <a:schemeClr val="tx1"/>
                </a:solidFill>
                <a:latin typeface="+mn-lt"/>
              </a:rPr>
              <a:t>Primary Eligibility Code: </a:t>
            </a:r>
            <a:r>
              <a:rPr lang="en-US" b="1">
                <a:solidFill>
                  <a:schemeClr val="tx1"/>
                </a:solidFill>
                <a:latin typeface="+mn-lt"/>
              </a:rPr>
              <a:t>Expanded MH Care Non-Enrollee</a:t>
            </a:r>
          </a:p>
          <a:p>
            <a:pPr>
              <a:buNone/>
            </a:pPr>
            <a:endParaRPr lang="en-US" b="1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endParaRPr lang="en-US" b="1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C3704-E0AC-4CD8-AB92-8C8BC091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3" y="3160551"/>
            <a:ext cx="8206038" cy="12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5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512" y="2862067"/>
            <a:ext cx="66029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Veterans Registration</a:t>
            </a:r>
            <a:endParaRPr lang="en-US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297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106593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Veterans that do not wish to enroll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0" y="1042500"/>
            <a:ext cx="88472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Veteran Indicator: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 You Wish To Enroll: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Self-Reported Registration Reason: </a:t>
            </a:r>
            <a:r>
              <a:rPr lang="en-US" b="1"/>
              <a:t>Select appropriate reason from drop-down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Status: </a:t>
            </a:r>
            <a:r>
              <a:rPr lang="en-US" b="1"/>
              <a:t>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 Date: </a:t>
            </a:r>
            <a:r>
              <a:rPr lang="en-US" b="1"/>
              <a:t>Today’s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Verification Method: </a:t>
            </a:r>
            <a:r>
              <a:rPr lang="en-US" b="1"/>
              <a:t>Use appropriate source or 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</a:t>
            </a:r>
            <a:r>
              <a:rPr lang="en-US" b="1"/>
              <a:t> Accept Changes.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4C1C5-6C65-422C-B3BE-421DFD278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40" y="3052757"/>
            <a:ext cx="6157519" cy="34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63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213560"/>
            <a:ext cx="8236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Veterans that do not wish to enroll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</a:t>
            </a:r>
            <a:r>
              <a:rPr lang="en-US" sz="1800"/>
              <a:t>he Enrollment Status to ‘Registration Only’ and Primary Eligibility Code will be Non-Service Connected</a:t>
            </a:r>
            <a:r>
              <a:rPr lang="en-US"/>
              <a:t> for those without service connections.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43D3C-EAA8-4E44-BBA2-DBAB4A75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3" y="2304485"/>
            <a:ext cx="8649050" cy="177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1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213560"/>
            <a:ext cx="8236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Veterans that do not wish to enroll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86DF8-9268-4286-BE6E-0389691B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9" y="2210337"/>
            <a:ext cx="8660367" cy="1518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9676A1-F673-4674-A5B5-0D948ECFE044}"/>
              </a:ext>
            </a:extLst>
          </p:cNvPr>
          <p:cNvSpPr txBox="1"/>
          <p:nvPr/>
        </p:nvSpPr>
        <p:spPr>
          <a:xfrm>
            <a:off x="0" y="1134677"/>
            <a:ext cx="89091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</a:t>
            </a:r>
            <a:r>
              <a:rPr lang="en-US" sz="1800"/>
              <a:t>he Enrollment Status to ‘Registration Only’ and Primary Eligibility Code will be </a:t>
            </a:r>
            <a:r>
              <a:rPr lang="en-US"/>
              <a:t>SC LESS THAN 50% or SERVICE CONNECTED 50% to 100% for those without service connections.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77E13-45CD-40DF-90BB-B703CB18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6" y="4056259"/>
            <a:ext cx="8660368" cy="189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9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512" y="2274838"/>
            <a:ext cx="66029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Active-Duty Service Members Registration</a:t>
            </a:r>
            <a:endParaRPr lang="en-US" sz="36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41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512" y="2274838"/>
            <a:ext cx="66029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and Veteran Employee Registration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663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106593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Employee registration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0" y="1042500"/>
            <a:ext cx="52693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Veteran Indicator: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 You Wish To Enroll: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Self-Reported Registration Reason: </a:t>
            </a:r>
            <a:r>
              <a:rPr lang="en-US" b="1"/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Status: </a:t>
            </a:r>
            <a:r>
              <a:rPr lang="en-US" b="1"/>
              <a:t>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 Date: </a:t>
            </a:r>
            <a:r>
              <a:rPr lang="en-US" b="1"/>
              <a:t>Today’s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Verification Method: </a:t>
            </a:r>
            <a:r>
              <a:rPr lang="en-US" b="1"/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2B576-F965-4EF0-8A4B-10CE4648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537124"/>
            <a:ext cx="8045042" cy="22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37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213560"/>
            <a:ext cx="8236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registration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Under Non-Veteran Eligibility Codes for:</a:t>
            </a:r>
          </a:p>
          <a:p>
            <a:endParaRPr lang="en-US"/>
          </a:p>
          <a:p>
            <a:r>
              <a:rPr lang="en-US"/>
              <a:t>Employee: </a:t>
            </a:r>
            <a:r>
              <a:rPr lang="en-US" b="1"/>
              <a:t>Yes</a:t>
            </a:r>
          </a:p>
          <a:p>
            <a:r>
              <a:rPr lang="en-US"/>
              <a:t>Select </a:t>
            </a:r>
            <a:r>
              <a:rPr lang="en-US" b="1"/>
              <a:t>Accept Changes</a:t>
            </a:r>
            <a:r>
              <a:rPr lang="en-US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576E4A-1FBF-45BF-9765-DC26E9F0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1" y="2325437"/>
            <a:ext cx="7179097" cy="38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95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213560"/>
            <a:ext cx="8236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registration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</a:t>
            </a:r>
            <a:r>
              <a:rPr lang="en-US" sz="1800"/>
              <a:t>he Enrollment Status to ‘Registration Only’ and Primary Eligibility Code will be </a:t>
            </a:r>
            <a:r>
              <a:rPr lang="en-US"/>
              <a:t>Employee. </a:t>
            </a:r>
          </a:p>
          <a:p>
            <a:r>
              <a:rPr lang="en-US"/>
              <a:t>All Employee records will be marked as “Sensitive Record”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C5267-896D-4F4C-A3AC-85B16BF5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3" y="2788139"/>
            <a:ext cx="8649261" cy="1606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FFF723-93A1-4CBE-8035-14020A83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3" y="2365810"/>
            <a:ext cx="8846934" cy="1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1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59017"/>
            <a:ext cx="823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Veteran EMPLOYEES that do not wish to enroll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676A1-F673-4674-A5B5-0D948ECFE044}"/>
              </a:ext>
            </a:extLst>
          </p:cNvPr>
          <p:cNvSpPr txBox="1"/>
          <p:nvPr/>
        </p:nvSpPr>
        <p:spPr>
          <a:xfrm>
            <a:off x="0" y="1145770"/>
            <a:ext cx="8909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Veteran Indicator: 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 You Wish To Enroll: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Self-Reported Registration Reason: </a:t>
            </a:r>
            <a:r>
              <a:rPr lang="en-US" b="1"/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Status: </a:t>
            </a:r>
            <a:r>
              <a:rPr lang="en-US" b="1"/>
              <a:t>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 Date: </a:t>
            </a:r>
            <a:r>
              <a:rPr lang="en-US" b="1"/>
              <a:t>Today’s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Verification Method: </a:t>
            </a:r>
            <a:r>
              <a:rPr lang="en-US" b="1"/>
              <a:t>Employee/Verification System/Source Used (e.g. VIS, DD214).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</a:t>
            </a:r>
            <a:r>
              <a:rPr lang="en-US" b="1"/>
              <a:t> Accept Changes.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2F030-DE7A-4AE9-885C-9B21C82E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0" y="3537124"/>
            <a:ext cx="8045042" cy="227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1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789764" y="15659"/>
            <a:ext cx="823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Veteran employees that do not wish to enroll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Under Non-Veteran Eligibility Codes for:</a:t>
            </a:r>
          </a:p>
          <a:p>
            <a:endParaRPr lang="en-US"/>
          </a:p>
          <a:p>
            <a:r>
              <a:rPr lang="en-US"/>
              <a:t>Employee: </a:t>
            </a:r>
            <a:r>
              <a:rPr lang="en-US" b="1"/>
              <a:t>Yes</a:t>
            </a:r>
          </a:p>
          <a:p>
            <a:r>
              <a:rPr lang="en-US"/>
              <a:t>Select </a:t>
            </a:r>
            <a:r>
              <a:rPr lang="en-US" b="1"/>
              <a:t>Accept Changes</a:t>
            </a:r>
            <a:r>
              <a:rPr lang="en-US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576E4A-1FBF-45BF-9765-DC26E9F0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31" y="2325437"/>
            <a:ext cx="7179097" cy="38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38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789764" y="15659"/>
            <a:ext cx="823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Veteran employees that do not wish to enroll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A1592-CDFF-434A-B819-5BB3B82AEC2B}"/>
              </a:ext>
            </a:extLst>
          </p:cNvPr>
          <p:cNvSpPr txBox="1"/>
          <p:nvPr/>
        </p:nvSpPr>
        <p:spPr>
          <a:xfrm>
            <a:off x="148533" y="1087547"/>
            <a:ext cx="8909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</a:t>
            </a:r>
            <a:r>
              <a:rPr lang="en-US" sz="1800"/>
              <a:t>he Enrollment Status to ‘Registration Only’ and Primary Eligibility Code will be Non-Service Connected</a:t>
            </a:r>
            <a:r>
              <a:rPr lang="en-US"/>
              <a:t> for those without service connections. </a:t>
            </a:r>
          </a:p>
          <a:p>
            <a:r>
              <a:rPr lang="en-US"/>
              <a:t>All Employee records will be marked as “Sensitive Record”</a:t>
            </a: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DDE82-1C5A-44B9-8006-922A3B24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3" y="2515409"/>
            <a:ext cx="8716160" cy="1781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2BD5E8-39AB-4F46-A9AA-5B2B1C2AF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3" y="2108292"/>
            <a:ext cx="8716160" cy="1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85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-20752"/>
            <a:ext cx="823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Veteran employees that do not wish to enroll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676A1-F673-4674-A5B5-0D948ECFE044}"/>
              </a:ext>
            </a:extLst>
          </p:cNvPr>
          <p:cNvSpPr txBox="1"/>
          <p:nvPr/>
        </p:nvSpPr>
        <p:spPr>
          <a:xfrm>
            <a:off x="0" y="1134677"/>
            <a:ext cx="8909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</a:t>
            </a:r>
            <a:r>
              <a:rPr lang="en-US" sz="1800"/>
              <a:t>he Enrollment Status to ‘Registration Only’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Primary Eligibility Code will be </a:t>
            </a:r>
            <a:r>
              <a:rPr lang="en-US"/>
              <a:t>SC LESS THAN 50%,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SERVICE CONNECTED 50% to 100% for those with service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 Employee records will be marked as “Sensitive Record”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86C99-6F4F-4F59-9E00-200BC568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1" y="2922718"/>
            <a:ext cx="8846935" cy="1631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748BA-980C-4633-BD2A-8BBE7572D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4" y="4692596"/>
            <a:ext cx="8846935" cy="1729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F76C2E-3D51-456F-B378-783E98675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76" y="2555401"/>
            <a:ext cx="8112154" cy="1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3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907210" y="170660"/>
            <a:ext cx="8236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700" cap="all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 ASSIGNING EMPLOYEE VHAPS</a:t>
            </a:r>
            <a:endParaRPr kumimoji="0" lang="en-US" sz="2700" b="0" i="0" u="none" strike="noStrike" kern="1200" cap="all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676A1-F673-4674-A5B5-0D948ECFE044}"/>
              </a:ext>
            </a:extLst>
          </p:cNvPr>
          <p:cNvSpPr txBox="1"/>
          <p:nvPr/>
        </p:nvSpPr>
        <p:spPr>
          <a:xfrm>
            <a:off x="0" y="1134677"/>
            <a:ext cx="8909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From the Overview tab select VHA Profiles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D97AB-0C8F-4253-BC8E-352A213D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2" y="1699697"/>
            <a:ext cx="6093946" cy="22172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B9FE0E-FCD6-40D1-86E9-CEBB3CA59305}"/>
              </a:ext>
            </a:extLst>
          </p:cNvPr>
          <p:cNvSpPr txBox="1"/>
          <p:nvPr/>
        </p:nvSpPr>
        <p:spPr>
          <a:xfrm>
            <a:off x="86360" y="4112617"/>
            <a:ext cx="8909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Under VHA Profiles Available – Select to Assign. Select the appropriate Employee option.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CA228-973B-448C-B6E8-9ED3CF19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74" y="5469191"/>
            <a:ext cx="8713693" cy="727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0776D8-CFC2-41ED-BD85-A3640B58E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73" y="4840809"/>
            <a:ext cx="8713693" cy="5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38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512" y="2274838"/>
            <a:ext cx="66029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Humanitarian/Emergency Room Registrations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97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23366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Active duty registration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304546" y="1102267"/>
            <a:ext cx="88712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 the Eligibility Tab the Veteran Indicator will populate from the AAP Search Screen.</a:t>
            </a:r>
          </a:p>
          <a:p>
            <a:r>
              <a:rPr lang="en-US"/>
              <a:t>Do You Wish To Enroll: is auto set to No because the Veteran Indicator is No.</a:t>
            </a:r>
          </a:p>
          <a:p>
            <a:endParaRPr lang="en-US"/>
          </a:p>
          <a:p>
            <a:r>
              <a:rPr lang="en-US"/>
              <a:t>If you in error mark Veteran Indicator Yes on the AAP search then add. Change the</a:t>
            </a:r>
          </a:p>
          <a:p>
            <a:r>
              <a:rPr lang="en-US"/>
              <a:t>Veteran Indicator to </a:t>
            </a:r>
            <a:r>
              <a:rPr lang="en-US" b="1"/>
              <a:t>No</a:t>
            </a:r>
            <a:r>
              <a:rPr lang="en-US"/>
              <a:t> and Do You Wish To Enroll to </a:t>
            </a:r>
            <a:r>
              <a:rPr lang="en-US" b="1"/>
              <a:t>No.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Self-Reported Registration Reason: </a:t>
            </a:r>
            <a:r>
              <a:rPr lang="en-US" b="1"/>
              <a:t>Active Duty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Status: </a:t>
            </a:r>
            <a:r>
              <a:rPr lang="en-US" b="1"/>
              <a:t>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 Date: </a:t>
            </a:r>
            <a:r>
              <a:rPr lang="en-US" b="1"/>
              <a:t>Today’s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Verification Method: </a:t>
            </a:r>
            <a:r>
              <a:rPr lang="en-US" b="1"/>
              <a:t>Active Duty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5A3A8-D1AB-4C34-A605-6B2C6297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6" y="3996367"/>
            <a:ext cx="8502082" cy="24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3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233163"/>
            <a:ext cx="8236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Humanitarian/emergency registrations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EC50F-6419-44D3-A453-AFAECF187F03}"/>
              </a:ext>
            </a:extLst>
          </p:cNvPr>
          <p:cNvSpPr txBox="1"/>
          <p:nvPr/>
        </p:nvSpPr>
        <p:spPr>
          <a:xfrm>
            <a:off x="0" y="1040235"/>
            <a:ext cx="87832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Veteran Indicator: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 You Wish To Enroll: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Self-Reported Registration Reason: </a:t>
            </a:r>
            <a:r>
              <a:rPr lang="en-US" b="1"/>
              <a:t>Humanitarian/Emergency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Status: </a:t>
            </a:r>
            <a:r>
              <a:rPr lang="en-US" b="1"/>
              <a:t>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Status Date: </a:t>
            </a:r>
            <a:r>
              <a:rPr lang="en-US" b="1"/>
              <a:t>Today’s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Eligibility Verification Method: </a:t>
            </a:r>
            <a:r>
              <a:rPr lang="en-US" b="1"/>
              <a:t>Humanitarian</a:t>
            </a:r>
          </a:p>
          <a:p>
            <a:pPr marL="0" algn="l">
              <a:spcBef>
                <a:spcPts val="600"/>
              </a:spcBef>
              <a:spcAft>
                <a:spcPts val="600"/>
              </a:spcAft>
            </a:pPr>
            <a:endParaRPr lang="en-US" sz="1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01357-CFE3-4F01-997A-D2F38CDD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2" y="3082765"/>
            <a:ext cx="8846935" cy="25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010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233163"/>
            <a:ext cx="8236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Humanitarian/emergency registrations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EC50F-6419-44D3-A453-AFAECF187F03}"/>
              </a:ext>
            </a:extLst>
          </p:cNvPr>
          <p:cNvSpPr txBox="1"/>
          <p:nvPr/>
        </p:nvSpPr>
        <p:spPr>
          <a:xfrm>
            <a:off x="0" y="1040235"/>
            <a:ext cx="878327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Under Non-Veteran Eligibility Codes for:</a:t>
            </a:r>
          </a:p>
          <a:p>
            <a:endParaRPr lang="en-US"/>
          </a:p>
          <a:p>
            <a:r>
              <a:rPr lang="en-US"/>
              <a:t>Humanitarian Emergency: </a:t>
            </a:r>
            <a:r>
              <a:rPr lang="en-US" b="1"/>
              <a:t>Yes</a:t>
            </a:r>
          </a:p>
          <a:p>
            <a:r>
              <a:rPr lang="en-US"/>
              <a:t>Select </a:t>
            </a:r>
            <a:r>
              <a:rPr lang="en-US" b="1"/>
              <a:t>Accept Changes</a:t>
            </a:r>
            <a:r>
              <a:rPr lang="en-US"/>
              <a:t>.</a:t>
            </a:r>
          </a:p>
          <a:p>
            <a:pPr marL="0" algn="l">
              <a:spcBef>
                <a:spcPts val="600"/>
              </a:spcBef>
              <a:spcAft>
                <a:spcPts val="600"/>
              </a:spcAft>
            </a:pPr>
            <a:endParaRPr lang="en-US" sz="1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B679A-368E-4B0A-9C4D-231F3C6A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72" y="2383322"/>
            <a:ext cx="6899255" cy="35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75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91FF6-DF45-4F1B-B4D4-BE260387CF80}"/>
              </a:ext>
            </a:extLst>
          </p:cNvPr>
          <p:cNvSpPr txBox="1"/>
          <p:nvPr/>
        </p:nvSpPr>
        <p:spPr>
          <a:xfrm>
            <a:off x="820850" y="233163"/>
            <a:ext cx="8236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Humanitarian/emergency registrations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2169F-2362-47E4-8954-C150550E66B0}"/>
              </a:ext>
            </a:extLst>
          </p:cNvPr>
          <p:cNvSpPr/>
          <p:nvPr/>
        </p:nvSpPr>
        <p:spPr>
          <a:xfrm>
            <a:off x="148533" y="938989"/>
            <a:ext cx="8846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/>
          </a:p>
          <a:p>
            <a:pPr marL="742950" lvl="1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defTabSz="914400" eaLnBrk="0" hangingPunct="0"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AD3B8-7BCB-493B-AB4A-DC744C772B40}"/>
              </a:ext>
            </a:extLst>
          </p:cNvPr>
          <p:cNvSpPr txBox="1"/>
          <p:nvPr/>
        </p:nvSpPr>
        <p:spPr>
          <a:xfrm>
            <a:off x="2286000" y="308276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 Type – Associate Change History Page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EC50F-6419-44D3-A453-AFAECF187F03}"/>
              </a:ext>
            </a:extLst>
          </p:cNvPr>
          <p:cNvSpPr txBox="1"/>
          <p:nvPr/>
        </p:nvSpPr>
        <p:spPr>
          <a:xfrm>
            <a:off x="0" y="1040235"/>
            <a:ext cx="87832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US" sz="1800"/>
              <a:t>he Enrollment Status to ‘Registration Only’ and Primary Eligibility Code will be Humanitarian Emergency.</a:t>
            </a:r>
            <a:endParaRPr lang="en-US"/>
          </a:p>
          <a:p>
            <a:pPr marL="0" algn="l">
              <a:spcBef>
                <a:spcPts val="600"/>
              </a:spcBef>
              <a:spcAft>
                <a:spcPts val="600"/>
              </a:spcAft>
            </a:pPr>
            <a:endParaRPr lang="en-US" sz="18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F7AB2-35DA-4CA8-BD4E-9F6285C44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" y="2240564"/>
            <a:ext cx="8783273" cy="16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34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2AA67E-FFCE-46D2-A749-A20AEA9D52D5}"/>
              </a:ext>
            </a:extLst>
          </p:cNvPr>
          <p:cNvSpPr txBox="1"/>
          <p:nvPr/>
        </p:nvSpPr>
        <p:spPr>
          <a:xfrm>
            <a:off x="954155" y="234074"/>
            <a:ext cx="694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49E14-47AB-4B2F-AB37-A17E8154E3C6}"/>
              </a:ext>
            </a:extLst>
          </p:cNvPr>
          <p:cNvSpPr txBox="1"/>
          <p:nvPr/>
        </p:nvSpPr>
        <p:spPr>
          <a:xfrm>
            <a:off x="119505" y="1074316"/>
            <a:ext cx="8904989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latin typeface="Arial"/>
                <a:cs typeface="Arial"/>
              </a:rPr>
              <a:t>Knowledge Management (KM) Articles and Resources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latin typeface="Arial"/>
              <a:cs typeface="Arial"/>
            </a:endParaRPr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2"/>
              </a:rPr>
              <a:t>(VAMC </a:t>
            </a:r>
            <a:r>
              <a:rPr lang="en-US" err="1">
                <a:hlinkClick r:id="rId2"/>
              </a:rPr>
              <a:t>Enroll_Elig</a:t>
            </a:r>
            <a:r>
              <a:rPr lang="en-US">
                <a:hlinkClick r:id="rId2"/>
              </a:rPr>
              <a:t>) ADSM with Prior Veteran Status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3"/>
              </a:rPr>
              <a:t>(VAMC </a:t>
            </a:r>
            <a:r>
              <a:rPr lang="en-US" err="1">
                <a:hlinkClick r:id="rId3"/>
              </a:rPr>
              <a:t>Enroll_Elig</a:t>
            </a:r>
            <a:r>
              <a:rPr lang="en-US">
                <a:hlinkClick r:id="rId3"/>
              </a:rPr>
              <a:t>) </a:t>
            </a:r>
            <a:r>
              <a:rPr lang="en-US" err="1">
                <a:hlinkClick r:id="rId3"/>
              </a:rPr>
              <a:t>VES_Title</a:t>
            </a:r>
            <a:r>
              <a:rPr lang="en-US">
                <a:hlinkClick r:id="rId3"/>
              </a:rPr>
              <a:t> 32 ADSM Registration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4"/>
              </a:rPr>
              <a:t>(VAMC </a:t>
            </a:r>
            <a:r>
              <a:rPr lang="en-US" err="1">
                <a:hlinkClick r:id="rId4"/>
              </a:rPr>
              <a:t>Enroll_Elig</a:t>
            </a:r>
            <a:r>
              <a:rPr lang="en-US">
                <a:hlinkClick r:id="rId4"/>
              </a:rPr>
              <a:t>) VES ADSM with an FDD Registration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5"/>
              </a:rPr>
              <a:t>(VAMC </a:t>
            </a:r>
            <a:r>
              <a:rPr lang="en-US" err="1">
                <a:hlinkClick r:id="rId5"/>
              </a:rPr>
              <a:t>Enroll_Elig</a:t>
            </a:r>
            <a:r>
              <a:rPr lang="en-US">
                <a:hlinkClick r:id="rId5"/>
              </a:rPr>
              <a:t>) Future Date of Discharge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6"/>
              </a:rPr>
              <a:t>Registration Only Reasons (va.gov)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7"/>
              </a:rPr>
              <a:t>(VAMC </a:t>
            </a:r>
            <a:r>
              <a:rPr lang="en-US" err="1">
                <a:hlinkClick r:id="rId7"/>
              </a:rPr>
              <a:t>Enroll_Elig</a:t>
            </a:r>
            <a:r>
              <a:rPr lang="en-US">
                <a:hlinkClick r:id="rId7"/>
              </a:rPr>
              <a:t>) </a:t>
            </a:r>
            <a:r>
              <a:rPr lang="en-US" err="1">
                <a:hlinkClick r:id="rId7"/>
              </a:rPr>
              <a:t>VES_Collateral</a:t>
            </a:r>
            <a:r>
              <a:rPr lang="en-US">
                <a:hlinkClick r:id="rId7"/>
              </a:rPr>
              <a:t> Registration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8"/>
              </a:rPr>
              <a:t>(VAMC </a:t>
            </a:r>
            <a:r>
              <a:rPr lang="en-US" err="1">
                <a:hlinkClick r:id="rId8"/>
              </a:rPr>
              <a:t>Enroll_Elig</a:t>
            </a:r>
            <a:r>
              <a:rPr lang="en-US">
                <a:hlinkClick r:id="rId8"/>
              </a:rPr>
              <a:t>) </a:t>
            </a:r>
            <a:r>
              <a:rPr lang="en-US" err="1">
                <a:hlinkClick r:id="rId8"/>
              </a:rPr>
              <a:t>VES_Employee</a:t>
            </a:r>
            <a:r>
              <a:rPr lang="en-US">
                <a:hlinkClick r:id="rId8"/>
              </a:rPr>
              <a:t> or Non-Veteran Registration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9"/>
              </a:rPr>
              <a:t>(VAMC </a:t>
            </a:r>
            <a:r>
              <a:rPr lang="en-US" err="1">
                <a:hlinkClick r:id="rId9"/>
              </a:rPr>
              <a:t>Enroll_Elig</a:t>
            </a:r>
            <a:r>
              <a:rPr lang="en-US">
                <a:hlinkClick r:id="rId9"/>
              </a:rPr>
              <a:t>) VES_HUD-VASH Registration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10"/>
              </a:rPr>
              <a:t>(VAMC </a:t>
            </a:r>
            <a:r>
              <a:rPr lang="en-US" err="1">
                <a:hlinkClick r:id="rId10"/>
              </a:rPr>
              <a:t>Enroll_Elig</a:t>
            </a:r>
            <a:r>
              <a:rPr lang="en-US">
                <a:hlinkClick r:id="rId10"/>
              </a:rPr>
              <a:t>) VES_OTH Mental and Behavioral Health Eligibility Registration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11"/>
              </a:rPr>
              <a:t>(VAMC </a:t>
            </a:r>
            <a:r>
              <a:rPr lang="en-US" err="1">
                <a:hlinkClick r:id="rId11"/>
              </a:rPr>
              <a:t>Enroll_Elig</a:t>
            </a:r>
            <a:r>
              <a:rPr lang="en-US">
                <a:hlinkClick r:id="rId11"/>
              </a:rPr>
              <a:t>) </a:t>
            </a:r>
            <a:r>
              <a:rPr lang="en-US" err="1">
                <a:hlinkClick r:id="rId11"/>
              </a:rPr>
              <a:t>VES_Presumptive</a:t>
            </a:r>
            <a:r>
              <a:rPr lang="en-US">
                <a:hlinkClick r:id="rId11"/>
              </a:rPr>
              <a:t> Psychosis Registration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>
                <a:hlinkClick r:id="rId12"/>
              </a:rPr>
              <a:t>(VAMC </a:t>
            </a:r>
            <a:r>
              <a:rPr lang="en-US" err="1">
                <a:hlinkClick r:id="rId12"/>
              </a:rPr>
              <a:t>Enroll_Elig</a:t>
            </a:r>
            <a:r>
              <a:rPr lang="en-US">
                <a:hlinkClick r:id="rId12"/>
              </a:rPr>
              <a:t>) VES MST Registration –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sv-SE">
                <a:hlinkClick r:id="rId13"/>
              </a:rPr>
              <a:t>(VAMC Enroll_Elig) VES Veteran Registration - JA</a:t>
            </a: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/>
          </a:p>
          <a:p>
            <a:pPr marL="285750" indent="-285750" defTabSz="9144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88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23366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Active duty registration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304546" y="1102267"/>
            <a:ext cx="8824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At the bottom of the Eligibility Tab scroll to Non-Veteran Eligibility Codes. Update the </a:t>
            </a:r>
          </a:p>
          <a:p>
            <a:r>
              <a:rPr lang="en-US"/>
              <a:t>record as follows: (</a:t>
            </a:r>
            <a:r>
              <a:rPr lang="en-US" b="1">
                <a:solidFill>
                  <a:srgbClr val="C00000"/>
                </a:solidFill>
              </a:rPr>
              <a:t>Important:</a:t>
            </a:r>
            <a:r>
              <a:rPr lang="en-US"/>
              <a:t> Both </a:t>
            </a:r>
            <a:r>
              <a:rPr lang="en-US" b="1">
                <a:highlight>
                  <a:srgbClr val="FFFF00"/>
                </a:highlight>
              </a:rPr>
              <a:t>MUST</a:t>
            </a:r>
            <a:r>
              <a:rPr lang="en-US"/>
              <a:t> be selected to ensure proper billing.)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Tricare: </a:t>
            </a:r>
            <a:r>
              <a:rPr lang="en-US" b="1"/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Sharing Agreement: </a:t>
            </a:r>
            <a:r>
              <a:rPr lang="en-US" b="1"/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Select </a:t>
            </a:r>
            <a:r>
              <a:rPr lang="en-US" b="1"/>
              <a:t>Accept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00C64-3B6B-46A4-8AAD-528DD737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72" y="3209689"/>
            <a:ext cx="6581675" cy="31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3267" y="23366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Active duty registration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406E7286-62AA-46CC-81DB-C990FB3B3CF1}"/>
              </a:ext>
            </a:extLst>
          </p:cNvPr>
          <p:cNvSpPr/>
          <p:nvPr/>
        </p:nvSpPr>
        <p:spPr>
          <a:xfrm rot="5400000">
            <a:off x="1753404" y="2983673"/>
            <a:ext cx="1772280" cy="1608409"/>
          </a:xfrm>
          <a:prstGeom prst="hexagon">
            <a:avLst/>
          </a:prstGeom>
          <a:noFill/>
          <a:ln w="571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6F1E6-7575-41B2-B996-AB343F232E65}"/>
              </a:ext>
            </a:extLst>
          </p:cNvPr>
          <p:cNvSpPr txBox="1"/>
          <p:nvPr/>
        </p:nvSpPr>
        <p:spPr>
          <a:xfrm>
            <a:off x="304546" y="1102267"/>
            <a:ext cx="8097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Once you complete the Eligibility, Demographics, and Enrollment tabs. </a:t>
            </a:r>
          </a:p>
          <a:p>
            <a:r>
              <a:rPr lang="en-US"/>
              <a:t>You will Save in Process and Complete Registration. The record will show an </a:t>
            </a:r>
          </a:p>
          <a:p>
            <a:r>
              <a:rPr lang="en-US"/>
              <a:t>Enrollment Status of </a:t>
            </a:r>
            <a:r>
              <a:rPr lang="en-US" b="1">
                <a:highlight>
                  <a:srgbClr val="FFFF00"/>
                </a:highlight>
              </a:rPr>
              <a:t>Registration Only.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A57AE-81C6-47D8-B4DE-82A821F3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3" y="2775963"/>
            <a:ext cx="8839454" cy="233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6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512" y="3046625"/>
            <a:ext cx="66029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Future Date of Discharge</a:t>
            </a:r>
            <a:endParaRPr lang="en-US" sz="36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Bright" panose="02040602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665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S ESS Training PowerPoint Presentation - TEMP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1383A487FA74DA4644AB57E5DF5E7" ma:contentTypeVersion="8" ma:contentTypeDescription="Create a new document." ma:contentTypeScope="" ma:versionID="bc1d58ac603aeedd50eab1077fd4f972">
  <xsd:schema xmlns:xsd="http://www.w3.org/2001/XMLSchema" xmlns:xs="http://www.w3.org/2001/XMLSchema" xmlns:p="http://schemas.microsoft.com/office/2006/metadata/properties" xmlns:ns2="d46f4cab-f285-49ca-a56e-21ab32f27e01" xmlns:ns3="6387165d-6d38-4565-a18e-a8a9cef29437" targetNamespace="http://schemas.microsoft.com/office/2006/metadata/properties" ma:root="true" ma:fieldsID="ddf464e6c97650aa509223962afd94d5" ns2:_="" ns3:_="">
    <xsd:import namespace="d46f4cab-f285-49ca-a56e-21ab32f27e01"/>
    <xsd:import namespace="6387165d-6d38-4565-a18e-a8a9cef29437"/>
    <xsd:element name="properties">
      <xsd:complexType>
        <xsd:sequence>
          <xsd:element name="documentManagement">
            <xsd:complexType>
              <xsd:all>
                <xsd:element ref="ns2:Year"/>
                <xsd:element ref="ns2:Month2"/>
                <xsd:element ref="ns2:Bullet_x0020_Point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f4cab-f285-49ca-a56e-21ab32f27e01" elementFormDefault="qualified">
    <xsd:import namespace="http://schemas.microsoft.com/office/2006/documentManagement/types"/>
    <xsd:import namespace="http://schemas.microsoft.com/office/infopath/2007/PartnerControls"/>
    <xsd:element name="Year" ma:index="1" ma:displayName="Year" ma:description="The year the meeting minutes took place" ma:format="Dropdown" ma:internalName="Year">
      <xsd:simpleType>
        <xsd:restriction base="dms:Choice">
          <xsd:enumeration value="2020"/>
          <xsd:enumeration value="2019"/>
          <xsd:enumeration value="2018"/>
          <xsd:enumeration value="2017"/>
          <xsd:enumeration value="2016"/>
          <xsd:enumeration value="2015"/>
          <xsd:enumeration value="2014"/>
          <xsd:enumeration value="2013"/>
          <xsd:enumeration value="2012"/>
          <xsd:enumeration value="2011"/>
          <xsd:enumeration value="2010"/>
          <xsd:enumeration value="2009"/>
          <xsd:enumeration value="2008"/>
        </xsd:restriction>
      </xsd:simpleType>
    </xsd:element>
    <xsd:element name="Month2" ma:index="2" ma:displayName="Month" ma:format="Dropdown" ma:internalName="Month2">
      <xsd:simpleType>
        <xsd:restriction base="dms:Choice">
          <xsd:enumeration value="01 January"/>
          <xsd:enumeration value="02 February"/>
          <xsd:enumeration value="03 March"/>
          <xsd:enumeration value="04 April"/>
          <xsd:enumeration value="05 May"/>
          <xsd:enumeration value="06 June"/>
          <xsd:enumeration value="07 July"/>
          <xsd:enumeration value="08 August"/>
          <xsd:enumeration value="09 September"/>
          <xsd:enumeration value="10 October"/>
          <xsd:enumeration value="11 November"/>
          <xsd:enumeration value="12 December"/>
        </xsd:restriction>
      </xsd:simpleType>
    </xsd:element>
    <xsd:element name="Bullet_x0020_Points" ma:index="3" nillable="true" ma:displayName="Bullet Points" ma:description="Use lower case lettering:&#10;a.&#10;b.&#10;c.&#10;etc" ma:internalName="Bullet_x0020_Point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7165d-6d38-4565-a18e-a8a9cef29437" elementFormDefault="qualified">
    <xsd:import namespace="http://schemas.microsoft.com/office/2006/documentManagement/types"/>
    <xsd:import namespace="http://schemas.microsoft.com/office/infopath/2007/PartnerControls"/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Bullet_x0020_Points xmlns="d46f4cab-f285-49ca-a56e-21ab32f27e01" xsi:nil="true"/>
    <Year xmlns="d46f4cab-f285-49ca-a56e-21ab32f27e01">2020</Year>
    <Month2 xmlns="d46f4cab-f285-49ca-a56e-21ab32f27e01">09 September</Month2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2F84AF-4756-483E-8BAC-C111B945990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23C5259-99FD-4403-AF0B-E37AB48D2C03}">
  <ds:schemaRefs>
    <ds:schemaRef ds:uri="6387165d-6d38-4565-a18e-a8a9cef29437"/>
    <ds:schemaRef ds:uri="d46f4cab-f285-49ca-a56e-21ab32f27e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E077DC-3817-41C5-990B-5CFA704A569E}">
  <ds:schemaRefs>
    <ds:schemaRef ds:uri="6387165d-6d38-4565-a18e-a8a9cef29437"/>
    <ds:schemaRef ds:uri="d46f4cab-f285-49ca-a56e-21ab32f27e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954F10B5-C5CE-42D1-8823-AFB9983CB5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2501</Words>
  <Application>Microsoft Office PowerPoint</Application>
  <PresentationFormat>On-screen Show (4:3)</PresentationFormat>
  <Paragraphs>407</Paragraphs>
  <Slides>63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(Body)</vt:lpstr>
      <vt:lpstr>Georgia</vt:lpstr>
      <vt:lpstr>Lucida Bright</vt:lpstr>
      <vt:lpstr>Myriad Pro</vt:lpstr>
      <vt:lpstr>1_Office Theme</vt:lpstr>
      <vt:lpstr>Office Theme</vt:lpstr>
      <vt:lpstr>MS ESS Training PowerPoint Presentation -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Registering a NEW Collateral in ES  Follow the normal procedure to Add A Person (AAP) with the additional step of setting the Veteran Indicator to No. </vt:lpstr>
      <vt:lpstr>Registering a NEW Collateral in ES   </vt:lpstr>
      <vt:lpstr>Registering a NEW Collateral in ES   </vt:lpstr>
      <vt:lpstr>Registering a NEW Collateral in ES   </vt:lpstr>
      <vt:lpstr>VHA Profiles Assigned  </vt:lpstr>
      <vt:lpstr>PowerPoint Presentation</vt:lpstr>
      <vt:lpstr>HUD-VASH Registration in ES</vt:lpstr>
      <vt:lpstr>HUD-VASH Registration in ES</vt:lpstr>
      <vt:lpstr>HUD-VASH Registration in 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template</dc:subject>
  <dc:creator>Department of Veterans Affairs</dc:creator>
  <cp:lastModifiedBy>Hawkins, Christopher L.,  HEC</cp:lastModifiedBy>
  <cp:revision>3</cp:revision>
  <cp:lastPrinted>2019-02-12T12:56:28Z</cp:lastPrinted>
  <dcterms:created xsi:type="dcterms:W3CDTF">2011-05-12T19:56:03Z</dcterms:created>
  <dcterms:modified xsi:type="dcterms:W3CDTF">2022-06-23T10:33:26Z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0x0101009EE1383A487FA74DA4644AB57E5DF5E7</vt:lpwstr>
  </property>
</Properties>
</file>