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Bitter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21" Type="http://schemas.openxmlformats.org/officeDocument/2006/relationships/font" Target="fonts/SourceSansPro-boldItalic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Bitter-bold.fntdata"/><Relationship Id="rId14" Type="http://schemas.openxmlformats.org/officeDocument/2006/relationships/font" Target="fonts/Bitter-regular.fntdata"/><Relationship Id="rId17" Type="http://schemas.openxmlformats.org/officeDocument/2006/relationships/font" Target="fonts/Bitter-boldItalic.fntdata"/><Relationship Id="rId16" Type="http://schemas.openxmlformats.org/officeDocument/2006/relationships/font" Target="fonts/Bitter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57faa95aa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457faa95aa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57faa9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57faa9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 tests (Financial assessments) are also done for some of these items.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Short Form flow skips financial information section, </a:t>
            </a:r>
            <a:r>
              <a:rPr lang="en"/>
              <a:t>which</a:t>
            </a:r>
            <a:r>
              <a:rPr lang="en"/>
              <a:t> would not benefit the existing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Extensive verifications are needed for each service history item listed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57faa95aa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57faa95aa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457faa95aa_0_2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 dark">
  <p:cSld name="Big Idea dar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fontScale="40000" lnSpcReduction="20000"/>
          </a:bodyPr>
          <a:lstStyle>
            <a:lvl1pPr indent="0" lvl="0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0" lvl="1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0" lvl="2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0" lvl="3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0" lvl="4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0" lvl="5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0" lvl="6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0" lvl="7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0" lvl="8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i="0" u="none" cap="none" strike="noStrike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9881" y="237600"/>
            <a:ext cx="8226900" cy="43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7575" y="0"/>
            <a:ext cx="9144000" cy="426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1431" y="349729"/>
            <a:ext cx="1919475" cy="42738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1143000" y="1149713"/>
            <a:ext cx="6858000" cy="1210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1150575" y="2359978"/>
            <a:ext cx="6858000" cy="570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b="1" sz="1400">
                <a:solidFill>
                  <a:srgbClr val="F2F2F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accen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457200" y="2208036"/>
            <a:ext cx="82296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itter"/>
              <a:buNone/>
              <a:defRPr sz="36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457200" y="1821847"/>
            <a:ext cx="8229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9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6" name="Google Shape;66;p16"/>
          <p:cNvCxnSpPr/>
          <p:nvPr/>
        </p:nvCxnSpPr>
        <p:spPr>
          <a:xfrm>
            <a:off x="457200" y="2935462"/>
            <a:ext cx="8229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/3">
  <p:cSld name="2_Split 2/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9881" y="962513"/>
            <a:ext cx="4185000" cy="3663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None/>
              <a:defRPr b="1"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rtl="0"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23850" lvl="6" marL="3200400" rtl="0"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23850" lvl="7" marL="3657600" rtl="0"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23850" lvl="8" marL="4114800" rtl="0">
              <a:spcBef>
                <a:spcPts val="600"/>
              </a:spcBef>
              <a:spcAft>
                <a:spcPts val="0"/>
              </a:spcAft>
              <a:buSzPts val="1500"/>
              <a:buFont typeface="Source Sans Pro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subTitle"/>
          </p:nvPr>
        </p:nvSpPr>
        <p:spPr>
          <a:xfrm>
            <a:off x="436894" y="242044"/>
            <a:ext cx="5127900" cy="268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itle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459881" y="510300"/>
            <a:ext cx="7541100" cy="50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436894" y="242044"/>
            <a:ext cx="5127900" cy="268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- Squares">
  <p:cSld name="Two Conte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 txBox="1"/>
          <p:nvPr/>
        </p:nvSpPr>
        <p:spPr>
          <a:xfrm>
            <a:off x="1155716" y="1743693"/>
            <a:ext cx="411600" cy="42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342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2862356" y="2120241"/>
            <a:ext cx="287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5132634" y="2120241"/>
            <a:ext cx="287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3997500" y="1871297"/>
            <a:ext cx="287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6267788" y="1871297"/>
            <a:ext cx="287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4811947" y="1743693"/>
            <a:ext cx="411600" cy="42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342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2983832" y="1992674"/>
            <a:ext cx="411600" cy="42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342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6640063" y="1955118"/>
            <a:ext cx="411600" cy="42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342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7" name="Google Shape;87;p19"/>
          <p:cNvCxnSpPr>
            <a:stCxn id="79" idx="3"/>
            <a:endCxn id="85" idx="1"/>
          </p:cNvCxnSpPr>
          <p:nvPr/>
        </p:nvCxnSpPr>
        <p:spPr>
          <a:xfrm>
            <a:off x="1567316" y="1955043"/>
            <a:ext cx="1416600" cy="249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9"/>
          <p:cNvCxnSpPr>
            <a:stCxn id="85" idx="3"/>
            <a:endCxn id="84" idx="1"/>
          </p:cNvCxnSpPr>
          <p:nvPr/>
        </p:nvCxnSpPr>
        <p:spPr>
          <a:xfrm flipH="1" rot="10800000">
            <a:off x="3395432" y="1955024"/>
            <a:ext cx="1416600" cy="249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9"/>
          <p:cNvCxnSpPr>
            <a:stCxn id="84" idx="3"/>
            <a:endCxn id="86" idx="1"/>
          </p:cNvCxnSpPr>
          <p:nvPr/>
        </p:nvCxnSpPr>
        <p:spPr>
          <a:xfrm>
            <a:off x="5223547" y="1955043"/>
            <a:ext cx="1416600" cy="211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0" name="Google Shape;90;p19"/>
          <p:cNvSpPr txBox="1"/>
          <p:nvPr/>
        </p:nvSpPr>
        <p:spPr>
          <a:xfrm>
            <a:off x="1070775" y="2166497"/>
            <a:ext cx="10287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2891719" y="2415441"/>
            <a:ext cx="10287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4755984" y="2166497"/>
            <a:ext cx="10407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6555131" y="2377884"/>
            <a:ext cx="10407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436894" y="242044"/>
            <a:ext cx="5127900" cy="268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">
  <p:cSld name="Four Content Boxe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57200" y="1144121"/>
            <a:ext cx="4114800" cy="13899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450" lIns="171450" spcFirstLastPara="1" rIns="171450" wrap="square" tIns="17145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2" type="subTitle"/>
          </p:nvPr>
        </p:nvSpPr>
        <p:spPr>
          <a:xfrm>
            <a:off x="436894" y="242044"/>
            <a:ext cx="5127900" cy="268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">
  <p:cSld name="Four Content Boxes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514350"/>
            <a:ext cx="754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36894" y="242044"/>
            <a:ext cx="5127900" cy="268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 Ide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467550" y="252938"/>
            <a:ext cx="8219400" cy="438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 dark">
  <p:cSld name="Big Idea dark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0" lvl="1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0" lvl="2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0" lvl="3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0" lvl="4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0" lvl="5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0" lvl="6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0" lvl="7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0" lvl="8" marL="0" rtl="0" algn="ctr">
              <a:spcBef>
                <a:spcPts val="0"/>
              </a:spcBef>
              <a:buNone/>
              <a:defRPr sz="27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i="0" u="none" cap="none" strike="noStrike"/>
          </a:p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459881" y="237600"/>
            <a:ext cx="8226900" cy="438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 - dark">
  <p:cSld name="Comparison dark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9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459881" y="514350"/>
            <a:ext cx="7543800" cy="547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444563" y="1054500"/>
            <a:ext cx="3962700" cy="3564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23850" lvl="6" marL="32004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23850" lvl="7" marL="36576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23850" lvl="8" marL="41148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2" type="subTitle"/>
          </p:nvPr>
        </p:nvSpPr>
        <p:spPr>
          <a:xfrm>
            <a:off x="459881" y="245269"/>
            <a:ext cx="7543800" cy="26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 sz="12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 dark">
  <p:cSld name="Four Content Boxes dark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457200" y="1144121"/>
            <a:ext cx="4114800" cy="1389900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450" lIns="171450" spcFirstLastPara="1" rIns="171450" wrap="square" tIns="17145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9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25"/>
          <p:cNvSpPr txBox="1"/>
          <p:nvPr>
            <p:ph type="title"/>
          </p:nvPr>
        </p:nvSpPr>
        <p:spPr>
          <a:xfrm>
            <a:off x="459881" y="514350"/>
            <a:ext cx="7543800" cy="547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2" type="subTitle"/>
          </p:nvPr>
        </p:nvSpPr>
        <p:spPr>
          <a:xfrm>
            <a:off x="459881" y="245269"/>
            <a:ext cx="7543800" cy="26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 sz="12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 dark"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9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23850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23850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23850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i="0" sz="15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i="0" sz="27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/>
          <p:nvPr/>
        </p:nvSpPr>
        <p:spPr>
          <a:xfrm>
            <a:off x="7575" y="0"/>
            <a:ext cx="9144000" cy="426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31" y="349729"/>
            <a:ext cx="1919475" cy="42738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 txBox="1"/>
          <p:nvPr>
            <p:ph type="title"/>
          </p:nvPr>
        </p:nvSpPr>
        <p:spPr>
          <a:xfrm>
            <a:off x="1143000" y="1149713"/>
            <a:ext cx="6858000" cy="1210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Form - Expansion</a:t>
            </a:r>
            <a:endParaRPr sz="2500"/>
          </a:p>
        </p:txBody>
      </p:sp>
      <p:sp>
        <p:nvSpPr>
          <p:cNvPr id="130" name="Google Shape;130;p27"/>
          <p:cNvSpPr txBox="1"/>
          <p:nvPr>
            <p:ph idx="1" type="subTitle"/>
          </p:nvPr>
        </p:nvSpPr>
        <p:spPr>
          <a:xfrm>
            <a:off x="1150575" y="2359993"/>
            <a:ext cx="6858000" cy="894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latin typeface="Bitter"/>
                <a:ea typeface="Bitter"/>
                <a:cs typeface="Bitter"/>
                <a:sym typeface="Bitter"/>
              </a:rPr>
              <a:t>Defining additional Service History criteria</a:t>
            </a:r>
            <a:endParaRPr b="0" sz="23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Bitter"/>
                <a:ea typeface="Bitter"/>
                <a:cs typeface="Bitter"/>
                <a:sym typeface="Bitter"/>
              </a:rPr>
              <a:t>Online Health Apps team</a:t>
            </a:r>
            <a:endParaRPr b="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0" y="633150"/>
            <a:ext cx="3977352" cy="4423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28"/>
          <p:cNvSpPr txBox="1"/>
          <p:nvPr/>
        </p:nvSpPr>
        <p:spPr>
          <a:xfrm>
            <a:off x="4113500" y="526500"/>
            <a:ext cx="49353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Purple Heart 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Verification required</a:t>
            </a:r>
            <a:endParaRPr sz="1000">
              <a:solidFill>
                <a:srgbClr val="351C75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Former Prisoner of War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Verification required,</a:t>
            </a:r>
            <a:r>
              <a:rPr lang="en" sz="1000">
                <a:solidFill>
                  <a:srgbClr val="351C75"/>
                </a:solidFill>
              </a:rPr>
              <a:t> </a:t>
            </a:r>
            <a:r>
              <a:rPr lang="en" sz="1000">
                <a:solidFill>
                  <a:srgbClr val="351C75"/>
                </a:solidFill>
              </a:rPr>
              <a:t>with dates and locations</a:t>
            </a:r>
            <a:endParaRPr sz="1000">
              <a:solidFill>
                <a:srgbClr val="351C75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Served in combat theater of operations after November 11, 1998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Suggestion: Remove this one and keep bullet #5 (duplicates)</a:t>
            </a:r>
            <a:endParaRPr sz="1000">
              <a:solidFill>
                <a:srgbClr val="351C75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Discharged or Retired from the military for a disability incurred in the line of duty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Verification required</a:t>
            </a:r>
            <a:r>
              <a:rPr lang="en" sz="1000">
                <a:solidFill>
                  <a:srgbClr val="351C75"/>
                </a:solidFill>
              </a:rPr>
              <a:t> (DD214 would have this)</a:t>
            </a:r>
            <a:endParaRPr sz="1000">
              <a:solidFill>
                <a:srgbClr val="351C75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Served in Southwest Asia during the Gulf War between August 2, 1990 and Nov 11, 1998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Use this one instead of bullet #3</a:t>
            </a:r>
            <a:endParaRPr sz="1000">
              <a:solidFill>
                <a:srgbClr val="351C7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Verification required</a:t>
            </a:r>
            <a:endParaRPr sz="1000">
              <a:solidFill>
                <a:srgbClr val="351C75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Served in Vietnam between January 9, 1962 and May 7, 1975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Verification required</a:t>
            </a:r>
            <a:endParaRPr sz="1000">
              <a:solidFill>
                <a:srgbClr val="351C7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Financials come through blank sometimes, not needed in some cases</a:t>
            </a:r>
            <a:endParaRPr sz="1000">
              <a:solidFill>
                <a:srgbClr val="351C75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Exposed to radiation while in the military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Verification required</a:t>
            </a:r>
            <a:endParaRPr sz="1000">
              <a:solidFill>
                <a:srgbClr val="351C75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Received nose/throat radium treatments while in the military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Verification required</a:t>
            </a:r>
            <a:endParaRPr sz="1000">
              <a:solidFill>
                <a:srgbClr val="351C75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Served on active duty at least 30 days at Camp Lejeune from January 1, 1953 through December 31, 1987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Verification required</a:t>
            </a:r>
            <a:endParaRPr sz="1000">
              <a:solidFill>
                <a:srgbClr val="351C75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000"/>
              <a:buChar char="○"/>
            </a:pPr>
            <a:r>
              <a:rPr lang="en" sz="1000">
                <a:solidFill>
                  <a:srgbClr val="351C75"/>
                </a:solidFill>
              </a:rPr>
              <a:t>Self-certify with Navy and Marines</a:t>
            </a:r>
            <a:endParaRPr sz="1000">
              <a:solidFill>
                <a:srgbClr val="351C75"/>
              </a:solidFill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136150" y="0"/>
            <a:ext cx="7544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BC"/>
                </a:solidFill>
                <a:latin typeface="Bitter"/>
                <a:ea typeface="Bitter"/>
                <a:cs typeface="Bitter"/>
                <a:sym typeface="Bitter"/>
              </a:rPr>
              <a:t>Existing Service History listing</a:t>
            </a:r>
            <a:endParaRPr sz="3000">
              <a:solidFill>
                <a:srgbClr val="0070BC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548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458550" y="379656"/>
            <a:ext cx="8226900" cy="43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