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af1fe65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af1fe65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f1fe650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af1fe650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af1fe650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3af1fe650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af1fe650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af1fe650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Tasks pictures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research report 7/2022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2804475" y="919124"/>
            <a:ext cx="396000" cy="989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200326" y="3957450"/>
            <a:ext cx="2637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666666"/>
                </a:solidFill>
              </a:rPr>
              <a:t>10 Tertiary </a:t>
            </a:r>
            <a:r>
              <a:rPr b="1" lang="en" sz="1700">
                <a:solidFill>
                  <a:srgbClr val="666666"/>
                </a:solidFill>
              </a:rPr>
              <a:t>Top Tasks</a:t>
            </a:r>
            <a:endParaRPr b="1" sz="1700">
              <a:solidFill>
                <a:srgbClr val="666666"/>
              </a:solidFill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2804475" y="1953163"/>
            <a:ext cx="396000" cy="13512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70701" y="1208900"/>
            <a:ext cx="275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FF"/>
                </a:solidFill>
              </a:rPr>
              <a:t>6 </a:t>
            </a:r>
            <a:r>
              <a:rPr b="1" lang="en" sz="2000">
                <a:solidFill>
                  <a:srgbClr val="FF00FF"/>
                </a:solidFill>
              </a:rPr>
              <a:t>Primary Top Tasks</a:t>
            </a:r>
            <a:endParaRPr b="1" sz="2000">
              <a:solidFill>
                <a:srgbClr val="FF00FF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59024" y="2475175"/>
            <a:ext cx="2757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900FF"/>
                </a:solidFill>
              </a:rPr>
              <a:t>9 </a:t>
            </a:r>
            <a:r>
              <a:rPr b="1" lang="en" sz="1700">
                <a:solidFill>
                  <a:srgbClr val="9900FF"/>
                </a:solidFill>
              </a:rPr>
              <a:t>Secondary Top Tasks</a:t>
            </a:r>
            <a:endParaRPr b="1" sz="1700">
              <a:solidFill>
                <a:srgbClr val="9900FF"/>
              </a:solidFill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2822550" y="3359745"/>
            <a:ext cx="396000" cy="15975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475" y="152400"/>
            <a:ext cx="5791125" cy="4821893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258675" y="152400"/>
            <a:ext cx="2358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25 Top Tasks </a:t>
            </a:r>
            <a:r>
              <a:rPr lang="en" sz="2000"/>
              <a:t>of 41 tested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2804475" y="919124"/>
            <a:ext cx="396000" cy="989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200326" y="3957450"/>
            <a:ext cx="2637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666666"/>
                </a:solidFill>
              </a:rPr>
              <a:t>10 Tertiary Top Tasks</a:t>
            </a:r>
            <a:endParaRPr b="1" sz="1700">
              <a:solidFill>
                <a:srgbClr val="666666"/>
              </a:solidFill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2804475" y="1953163"/>
            <a:ext cx="396000" cy="13512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70701" y="1208900"/>
            <a:ext cx="275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FF"/>
                </a:solidFill>
              </a:rPr>
              <a:t>6 Primary Top Tasks</a:t>
            </a:r>
            <a:endParaRPr b="1" sz="2000">
              <a:solidFill>
                <a:srgbClr val="FF00FF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59024" y="2475175"/>
            <a:ext cx="2757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900FF"/>
                </a:solidFill>
              </a:rPr>
              <a:t>9 Secondary Top Tasks</a:t>
            </a:r>
            <a:endParaRPr b="1" sz="1700">
              <a:solidFill>
                <a:srgbClr val="9900FF"/>
              </a:solidFill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2822550" y="3359745"/>
            <a:ext cx="396000" cy="15975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58675" y="152400"/>
            <a:ext cx="2545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25 Top Tasks </a:t>
            </a:r>
            <a:r>
              <a:rPr lang="en" sz="2000"/>
              <a:t>by</a:t>
            </a:r>
            <a:r>
              <a:rPr b="1" lang="en" sz="2400"/>
              <a:t> </a:t>
            </a:r>
            <a:r>
              <a:rPr lang="en" sz="2000"/>
              <a:t>Benefit Category</a:t>
            </a:r>
            <a:endParaRPr sz="2000"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8550" y="152400"/>
            <a:ext cx="552762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2804475" y="919125"/>
            <a:ext cx="396000" cy="14415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182476" y="3542450"/>
            <a:ext cx="2637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900FF"/>
                </a:solidFill>
              </a:rPr>
              <a:t>3 Other</a:t>
            </a:r>
            <a:endParaRPr b="1" sz="1700">
              <a:solidFill>
                <a:srgbClr val="9900FF"/>
              </a:solidFill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2804475" y="3096088"/>
            <a:ext cx="396000" cy="386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70701" y="1361300"/>
            <a:ext cx="275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FF"/>
                </a:solidFill>
              </a:rPr>
              <a:t>9 Health Care tasks</a:t>
            </a:r>
            <a:endParaRPr b="1" sz="2000">
              <a:solidFill>
                <a:srgbClr val="0000FF"/>
              </a:solidFill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76293" y="2492444"/>
            <a:ext cx="2757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6AA84F"/>
                </a:solidFill>
              </a:rPr>
              <a:t>4 Education t</a:t>
            </a:r>
            <a:r>
              <a:rPr b="1" lang="en" sz="1700">
                <a:solidFill>
                  <a:srgbClr val="6AA84F"/>
                </a:solidFill>
              </a:rPr>
              <a:t>asks</a:t>
            </a:r>
            <a:endParaRPr b="1" sz="1700">
              <a:solidFill>
                <a:srgbClr val="6AA84F"/>
              </a:solidFill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2822550" y="3556050"/>
            <a:ext cx="396000" cy="446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258675" y="152400"/>
            <a:ext cx="2965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25 Top Tasks </a:t>
            </a:r>
            <a:r>
              <a:rPr lang="en" sz="2000"/>
              <a:t>by</a:t>
            </a:r>
            <a:r>
              <a:rPr b="1" lang="en" sz="2400"/>
              <a:t> </a:t>
            </a:r>
            <a:r>
              <a:rPr lang="en" sz="2000"/>
              <a:t>Benefit Category, sorted</a:t>
            </a:r>
            <a:endParaRPr sz="2000"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4162" y="152400"/>
            <a:ext cx="5526474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/>
          <p:nvPr/>
        </p:nvSpPr>
        <p:spPr>
          <a:xfrm>
            <a:off x="2804475" y="2437350"/>
            <a:ext cx="396000" cy="598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92570" y="3048825"/>
            <a:ext cx="2757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9900"/>
                </a:solidFill>
              </a:rPr>
              <a:t>3 Disability</a:t>
            </a:r>
            <a:r>
              <a:rPr b="1" lang="en" sz="1700">
                <a:solidFill>
                  <a:srgbClr val="FF9900"/>
                </a:solidFill>
              </a:rPr>
              <a:t> tasks</a:t>
            </a:r>
            <a:endParaRPr b="1" sz="1700">
              <a:solidFill>
                <a:srgbClr val="FF9900"/>
              </a:solidFill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179651" y="4183425"/>
            <a:ext cx="2637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666666"/>
                </a:solidFill>
              </a:rPr>
              <a:t>6 Independent of </a:t>
            </a:r>
            <a:br>
              <a:rPr b="1" lang="en" sz="1700">
                <a:solidFill>
                  <a:srgbClr val="666666"/>
                </a:solidFill>
              </a:rPr>
            </a:br>
            <a:r>
              <a:rPr b="1" lang="en" sz="1700">
                <a:solidFill>
                  <a:srgbClr val="666666"/>
                </a:solidFill>
              </a:rPr>
              <a:t>benefit categories</a:t>
            </a:r>
            <a:endParaRPr b="1" sz="1700">
              <a:solidFill>
                <a:srgbClr val="666666"/>
              </a:solidFill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2822550" y="4063275"/>
            <a:ext cx="396000" cy="9276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/>
          <p:nvPr/>
        </p:nvSpPr>
        <p:spPr>
          <a:xfrm>
            <a:off x="3109275" y="975700"/>
            <a:ext cx="396000" cy="1516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-44675" y="1361300"/>
            <a:ext cx="3177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BF9000"/>
                </a:solidFill>
              </a:rPr>
              <a:t>10</a:t>
            </a:r>
            <a:r>
              <a:rPr b="1" lang="en" sz="2000">
                <a:solidFill>
                  <a:srgbClr val="BF9000"/>
                </a:solidFill>
              </a:rPr>
              <a:t> Manage </a:t>
            </a:r>
            <a:br>
              <a:rPr b="1" lang="en" sz="2000">
                <a:solidFill>
                  <a:srgbClr val="BF9000"/>
                </a:solidFill>
              </a:rPr>
            </a:br>
            <a:r>
              <a:rPr b="1" lang="en" sz="2000">
                <a:solidFill>
                  <a:srgbClr val="BF9000"/>
                </a:solidFill>
              </a:rPr>
              <a:t>benefit tasks</a:t>
            </a:r>
            <a:endParaRPr b="1" sz="2000">
              <a:solidFill>
                <a:srgbClr val="BF9000"/>
              </a:solidFill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86351" y="2885850"/>
            <a:ext cx="3001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6AA84F"/>
                </a:solidFill>
              </a:rPr>
              <a:t>9 </a:t>
            </a:r>
            <a:r>
              <a:rPr b="1" lang="en" sz="2000">
                <a:solidFill>
                  <a:srgbClr val="6AA84F"/>
                </a:solidFill>
              </a:rPr>
              <a:t>Learn/Explore/Apply</a:t>
            </a:r>
            <a:r>
              <a:rPr b="1" lang="en" sz="2000">
                <a:solidFill>
                  <a:srgbClr val="6AA84F"/>
                </a:solidFill>
              </a:rPr>
              <a:t> benefit tasks</a:t>
            </a:r>
            <a:endParaRPr b="1" sz="2000">
              <a:solidFill>
                <a:srgbClr val="6AA84F"/>
              </a:solidFill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258675" y="152400"/>
            <a:ext cx="3255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25 Top Tasks </a:t>
            </a:r>
            <a:r>
              <a:rPr lang="en" sz="2000"/>
              <a:t>by</a:t>
            </a:r>
            <a:r>
              <a:rPr b="1" lang="en" sz="2400"/>
              <a:t> </a:t>
            </a:r>
            <a:br>
              <a:rPr b="1" lang="en" sz="2400"/>
            </a:br>
            <a:r>
              <a:rPr lang="en" sz="2000"/>
              <a:t>Learn </a:t>
            </a:r>
            <a:r>
              <a:rPr i="1" lang="en" sz="2000"/>
              <a:t>vs.</a:t>
            </a:r>
            <a:r>
              <a:rPr lang="en" sz="2000"/>
              <a:t> Manage Benefit</a:t>
            </a:r>
            <a:endParaRPr sz="2000"/>
          </a:p>
        </p:txBody>
      </p:sp>
      <p:sp>
        <p:nvSpPr>
          <p:cNvPr id="104" name="Google Shape;104;p17"/>
          <p:cNvSpPr/>
          <p:nvPr/>
        </p:nvSpPr>
        <p:spPr>
          <a:xfrm>
            <a:off x="3109275" y="2571750"/>
            <a:ext cx="396000" cy="14286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86350" y="4314225"/>
            <a:ext cx="3001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666666"/>
                </a:solidFill>
              </a:rPr>
              <a:t>6 Independent of benefits</a:t>
            </a:r>
            <a:endParaRPr b="1" sz="1700">
              <a:solidFill>
                <a:srgbClr val="666666"/>
              </a:solidFill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3109275" y="4073625"/>
            <a:ext cx="396000" cy="9276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7004" y="194062"/>
            <a:ext cx="5503001" cy="480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