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75" r:id="rId3"/>
    <p:sldId id="405" r:id="rId4"/>
    <p:sldId id="406" r:id="rId5"/>
    <p:sldId id="407" r:id="rId6"/>
    <p:sldId id="411" r:id="rId7"/>
    <p:sldId id="409" r:id="rId8"/>
    <p:sldId id="412" r:id="rId9"/>
    <p:sldId id="413" r:id="rId10"/>
    <p:sldId id="414" r:id="rId11"/>
    <p:sldId id="416" r:id="rId12"/>
    <p:sldId id="415" r:id="rId13"/>
    <p:sldId id="410" r:id="rId14"/>
    <p:sldId id="292" r:id="rId15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36BC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436"/>
    <p:restoredTop sz="94631"/>
  </p:normalViewPr>
  <p:slideViewPr>
    <p:cSldViewPr snapToObjects="1" showGuides="1">
      <p:cViewPr varScale="1">
        <p:scale>
          <a:sx n="125" d="100"/>
          <a:sy n="125" d="100"/>
        </p:scale>
        <p:origin x="176" y="48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2ADBA6-AE7D-7849-AD04-9B3C80D33473}" type="datetimeFigureOut">
              <a:rPr lang="en-US" smtClean="0"/>
              <a:t>9/5/18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5E8DB9-BABD-274C-B54C-B517A7CEA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467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E8DB9-BABD-274C-B54C-B517A7CEA32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091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E8DB9-BABD-274C-B54C-B517A7CEA32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90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571750"/>
            <a:ext cx="6858000" cy="1486810"/>
          </a:xfrm>
        </p:spPr>
        <p:txBody>
          <a:bodyPr anchor="b">
            <a:normAutofit/>
          </a:bodyPr>
          <a:lstStyle>
            <a:lvl1pPr algn="ctr">
              <a:defRPr sz="36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058560"/>
            <a:ext cx="6858000" cy="57059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bg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F89FB5-9726-D44F-B655-D6773224E1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2759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531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759DD-FF9E-2640-AC2A-04F14043D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FE9C53-4585-6F4F-9B0E-A0B7D27152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2247706-88AE-1A44-B55B-EC1C2E045BA1}" type="datetime3">
              <a:rPr lang="en-US" smtClean="0"/>
              <a:t>5 September 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526084-9089-6F4D-A7A0-8F2BC123C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87E7C7-97A7-A343-8FA4-70C18A380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59D81C8-E8AA-5249-A932-4043FD05912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2076708"/>
            <a:ext cx="3962400" cy="255244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EE369E8-594F-8642-9F3D-3ACB3BE3205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57200" y="1276350"/>
            <a:ext cx="3962400" cy="800358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20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E64D2481-4BAA-F34F-AA07-E0D126FC39F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724400" y="2076708"/>
            <a:ext cx="3962400" cy="255244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1C93549-687D-834A-B39A-310390FE695C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4724400" y="1276350"/>
            <a:ext cx="3962400" cy="800358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20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07AC51E5-CC48-7247-A15C-84DCE96A8C0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532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759DD-FF9E-2640-AC2A-04F14043D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FE9C53-4585-6F4F-9B0E-A0B7D27152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052E3BC1-44A7-994A-9857-5E9826DEEFF7}" type="datetime3">
              <a:rPr lang="en-US" smtClean="0"/>
              <a:t>5 September 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526084-9089-6F4D-A7A0-8F2BC123C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87E7C7-97A7-A343-8FA4-70C18A380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59D81C8-E8AA-5249-A932-4043FD05912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2076708"/>
            <a:ext cx="3962400" cy="2552442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EE369E8-594F-8642-9F3D-3ACB3BE3205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57200" y="1276350"/>
            <a:ext cx="3962400" cy="800358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E64D2481-4BAA-F34F-AA07-E0D126FC39F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724400" y="2076708"/>
            <a:ext cx="3962400" cy="2552442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1C93549-687D-834A-B39A-310390FE695C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4724400" y="1276350"/>
            <a:ext cx="3962400" cy="800358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07AC51E5-CC48-7247-A15C-84DCE96A8C0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12908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56790"/>
            <a:ext cx="4114800" cy="2775933"/>
          </a:xfr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</p:spPr>
        <p:txBody>
          <a:bodyPr vert="horz" lIns="274320" tIns="228600" rIns="274320" bIns="228600" rtlCol="0"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856790"/>
            <a:ext cx="4114800" cy="2775933"/>
          </a:xfr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</p:spPr>
        <p:txBody>
          <a:bodyPr vert="horz" lIns="274320" tIns="228600" rIns="274320" bIns="228600" rtlCol="0">
            <a:normAutofit/>
          </a:bodyPr>
          <a:lstStyle>
            <a:lvl1pPr marL="228600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2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566928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2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914400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2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252728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2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1600200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2000" kern="1200" dirty="0">
                <a:solidFill>
                  <a:schemeClr val="tx2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</a:lstStyle>
          <a:p>
            <a:pPr marL="228600" lvl="0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Click to edit Master text styles</a:t>
            </a:r>
          </a:p>
          <a:p>
            <a:pPr marL="228600" lvl="1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228600" lvl="2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Third level</a:t>
            </a:r>
          </a:p>
          <a:p>
            <a:pPr marL="228600" lvl="3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28600" lvl="4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24DD5A31-3632-B34C-9E46-F4FC1D3A153E}" type="datetime3">
              <a:rPr lang="en-US" smtClean="0"/>
              <a:t>5 September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/>
          <a:p>
            <a:fld id="{C9F7588F-6348-F24B-A92C-146CC9ED7FC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19B0713-261F-C242-898D-C482CFC64CC6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57200" y="1276351"/>
            <a:ext cx="7543800" cy="44827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3EF8569E-97EE-8F4C-962F-384F20DF4F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963228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Boxes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56790"/>
            <a:ext cx="4114800" cy="2775933"/>
          </a:xfr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/>
            </a:solidFill>
          </a:ln>
        </p:spPr>
        <p:txBody>
          <a:bodyPr vert="horz" lIns="274320" tIns="228600" rIns="274320" bIns="228600" rtlCol="0">
            <a:normAutofit/>
          </a:bodyPr>
          <a:lstStyle>
            <a:lvl1pPr>
              <a:defRPr lang="en-US" dirty="0" smtClean="0">
                <a:solidFill>
                  <a:schemeClr val="bg1"/>
                </a:solidFill>
              </a:defRPr>
            </a:lvl1pPr>
            <a:lvl2pPr>
              <a:defRPr lang="en-US" dirty="0" smtClean="0">
                <a:solidFill>
                  <a:schemeClr val="bg1"/>
                </a:solidFill>
              </a:defRPr>
            </a:lvl2pPr>
            <a:lvl3pPr>
              <a:defRPr lang="en-US" dirty="0" smtClean="0">
                <a:solidFill>
                  <a:schemeClr val="bg1"/>
                </a:solidFill>
              </a:defRPr>
            </a:lvl3pPr>
            <a:lvl4pPr>
              <a:defRPr lang="en-US" dirty="0" smtClean="0">
                <a:solidFill>
                  <a:schemeClr val="bg1"/>
                </a:solidFill>
              </a:defRPr>
            </a:lvl4pPr>
            <a:lvl5pPr>
              <a:defRPr lang="en-US" dirty="0">
                <a:solidFill>
                  <a:schemeClr val="bg1"/>
                </a:solidFill>
              </a:defRPr>
            </a:lvl5pPr>
          </a:lstStyle>
          <a:p>
            <a:pPr lvl="0">
              <a:spcBef>
                <a:spcPts val="0"/>
              </a:spcBef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856790"/>
            <a:ext cx="4114800" cy="2775933"/>
          </a:xfr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/>
            </a:solidFill>
          </a:ln>
        </p:spPr>
        <p:txBody>
          <a:bodyPr vert="horz" lIns="274320" tIns="228600" rIns="274320" bIns="228600" rtlCol="0">
            <a:normAutofit/>
          </a:bodyPr>
          <a:lstStyle>
            <a:lvl1pPr marL="228600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bg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566928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bg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914400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bg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252728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bg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1600200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2000" kern="1200" dirty="0">
                <a:solidFill>
                  <a:schemeClr val="bg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</a:lstStyle>
          <a:p>
            <a:pPr marL="228600" lvl="0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Click to edit Master text styles</a:t>
            </a:r>
          </a:p>
          <a:p>
            <a:pPr marL="228600" lvl="1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228600" lvl="2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Third level</a:t>
            </a:r>
          </a:p>
          <a:p>
            <a:pPr marL="228600" lvl="3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28600" lvl="4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49098B3-C054-B547-A5EC-409519CD1C19}" type="datetime3">
              <a:rPr lang="en-US" smtClean="0"/>
              <a:t>5 September 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19B0713-261F-C242-898D-C482CFC64CC6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57200" y="1276351"/>
            <a:ext cx="7543800" cy="44827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3EF8569E-97EE-8F4C-962F-384F20DF4F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95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56790"/>
            <a:ext cx="2743200" cy="2752120"/>
          </a:xfr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338328" indent="0">
              <a:spcBef>
                <a:spcPts val="0"/>
              </a:spcBef>
              <a:buNone/>
              <a:defRPr sz="1800"/>
            </a:lvl2pPr>
            <a:lvl3pPr marL="685800" indent="0">
              <a:spcBef>
                <a:spcPts val="0"/>
              </a:spcBef>
              <a:buNone/>
              <a:defRPr sz="1800"/>
            </a:lvl3pPr>
            <a:lvl4pPr marL="1024128" indent="0">
              <a:spcBef>
                <a:spcPts val="0"/>
              </a:spcBef>
              <a:buNone/>
              <a:defRPr sz="1800"/>
            </a:lvl4pPr>
            <a:lvl5pPr marL="1371600" indent="0">
              <a:spcBef>
                <a:spcPts val="0"/>
              </a:spcBef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78193117-1AAA-C145-B8CB-C8B0DE5DFF43}" type="datetime3">
              <a:rPr lang="en-US" smtClean="0"/>
              <a:t>5 September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/>
          <a:p>
            <a:fld id="{C9F7588F-6348-F24B-A92C-146CC9ED7FC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8EB264B-B710-F445-846A-6BC63F80E64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3200400" y="1856790"/>
            <a:ext cx="2743200" cy="2752120"/>
          </a:xfr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/>
            </a:lvl1pPr>
            <a:lvl2pPr marL="338328" indent="0">
              <a:buNone/>
              <a:defRPr sz="1800"/>
            </a:lvl2pPr>
            <a:lvl3pPr marL="685800" indent="0">
              <a:buNone/>
              <a:defRPr sz="1800"/>
            </a:lvl3pPr>
            <a:lvl4pPr marL="1024128" indent="0">
              <a:buNone/>
              <a:defRPr sz="1800"/>
            </a:lvl4pPr>
            <a:lvl5pPr marL="13716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9219ECB-9AAE-454C-8707-472030F047C8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5943600" y="1856790"/>
            <a:ext cx="2743200" cy="2752120"/>
          </a:xfr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/>
            </a:lvl1pPr>
            <a:lvl2pPr marL="338328" indent="0">
              <a:buNone/>
              <a:defRPr sz="1800"/>
            </a:lvl2pPr>
            <a:lvl3pPr marL="685800" indent="0">
              <a:buNone/>
              <a:defRPr sz="1800"/>
            </a:lvl3pPr>
            <a:lvl4pPr marL="1024128" indent="0">
              <a:buNone/>
              <a:defRPr sz="1800"/>
            </a:lvl4pPr>
            <a:lvl5pPr marL="13716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D52931D-C6F1-704A-B529-26A1DFD30018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457200" y="1276351"/>
            <a:ext cx="7543800" cy="44827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BA0E79C5-07ED-2B4F-96E0-78AAE00518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96385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Boxes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56790"/>
            <a:ext cx="2743200" cy="2752120"/>
          </a:xfr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338328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2pPr>
            <a:lvl3pPr marL="68580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3pPr>
            <a:lvl4pPr marL="1024128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4pPr>
            <a:lvl5pPr marL="137160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28107E97-1259-3443-B559-D35BE5D72356}" type="datetime3">
              <a:rPr lang="en-US" smtClean="0"/>
              <a:t>5 September 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8EB264B-B710-F445-846A-6BC63F80E64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3200400" y="1856790"/>
            <a:ext cx="2743200" cy="2752120"/>
          </a:xfr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38328" indent="0">
              <a:buNone/>
              <a:defRPr sz="1800">
                <a:solidFill>
                  <a:schemeClr val="bg1"/>
                </a:solidFill>
              </a:defRPr>
            </a:lvl2pPr>
            <a:lvl3pPr marL="685800" indent="0">
              <a:buNone/>
              <a:defRPr sz="1800">
                <a:solidFill>
                  <a:schemeClr val="bg1"/>
                </a:solidFill>
              </a:defRPr>
            </a:lvl3pPr>
            <a:lvl4pPr marL="1024128" indent="0">
              <a:buNone/>
              <a:defRPr sz="1800">
                <a:solidFill>
                  <a:schemeClr val="bg1"/>
                </a:solidFill>
              </a:defRPr>
            </a:lvl4pPr>
            <a:lvl5pPr marL="13716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9219ECB-9AAE-454C-8707-472030F047C8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5943600" y="1856790"/>
            <a:ext cx="2743200" cy="2752120"/>
          </a:xfr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38328" indent="0">
              <a:buNone/>
              <a:defRPr sz="1800">
                <a:solidFill>
                  <a:schemeClr val="bg1"/>
                </a:solidFill>
              </a:defRPr>
            </a:lvl2pPr>
            <a:lvl3pPr marL="685800" indent="0">
              <a:buNone/>
              <a:defRPr sz="1800">
                <a:solidFill>
                  <a:schemeClr val="bg1"/>
                </a:solidFill>
              </a:defRPr>
            </a:lvl3pPr>
            <a:lvl4pPr marL="1024128" indent="0">
              <a:buNone/>
              <a:defRPr sz="1800">
                <a:solidFill>
                  <a:schemeClr val="bg1"/>
                </a:solidFill>
              </a:defRPr>
            </a:lvl4pPr>
            <a:lvl5pPr marL="13716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D52931D-C6F1-704A-B529-26A1DFD30018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457200" y="1276351"/>
            <a:ext cx="7543800" cy="44827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BA0E79C5-07ED-2B4F-96E0-78AAE00518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89767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56790"/>
            <a:ext cx="4114800" cy="1389888"/>
          </a:xfr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/>
            </a:lvl1pPr>
            <a:lvl2pPr marL="338328" indent="0">
              <a:buNone/>
              <a:defRPr sz="1800"/>
            </a:lvl2pPr>
            <a:lvl3pPr marL="685800" indent="0">
              <a:buNone/>
              <a:defRPr sz="1800"/>
            </a:lvl3pPr>
            <a:lvl4pPr marL="1024128" indent="0">
              <a:buNone/>
              <a:defRPr sz="1800"/>
            </a:lvl4pPr>
            <a:lvl5pPr marL="13716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856790"/>
            <a:ext cx="4114800" cy="1389888"/>
          </a:xfr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/>
            </a:lvl1pPr>
            <a:lvl2pPr marL="338328" indent="0">
              <a:buNone/>
              <a:defRPr sz="1800"/>
            </a:lvl2pPr>
            <a:lvl3pPr marL="685800" indent="0">
              <a:buNone/>
              <a:defRPr sz="1800"/>
            </a:lvl3pPr>
            <a:lvl4pPr marL="1024128" indent="0">
              <a:buNone/>
              <a:defRPr sz="1800"/>
            </a:lvl4pPr>
            <a:lvl5pPr marL="13716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98A84313-7A95-084F-90A8-25D22676E378}" type="datetime3">
              <a:rPr lang="en-US" smtClean="0"/>
              <a:t>5 September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/>
          <a:p>
            <a:fld id="{C9F7588F-6348-F24B-A92C-146CC9ED7FC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19B0713-261F-C242-898D-C482CFC64CC6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57200" y="1276351"/>
            <a:ext cx="7543800" cy="44827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5C73C5F-EE6A-B741-B458-5BEE26839793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457200" y="3245214"/>
            <a:ext cx="4114800" cy="1389888"/>
          </a:xfr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/>
            </a:lvl1pPr>
            <a:lvl2pPr marL="338328" indent="0">
              <a:buNone/>
              <a:defRPr sz="1800"/>
            </a:lvl2pPr>
            <a:lvl3pPr marL="685800" indent="0">
              <a:buNone/>
              <a:defRPr sz="1800"/>
            </a:lvl3pPr>
            <a:lvl4pPr marL="1024128" indent="0">
              <a:buNone/>
              <a:defRPr sz="1800"/>
            </a:lvl4pPr>
            <a:lvl5pPr marL="13716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725BCBD4-2D5F-7C40-9D4F-8BD094BC24C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4572000" y="3245214"/>
            <a:ext cx="4114800" cy="1389888"/>
          </a:xfr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/>
            </a:lvl1pPr>
            <a:lvl2pPr marL="338328" indent="0">
              <a:buNone/>
              <a:defRPr sz="1800"/>
            </a:lvl2pPr>
            <a:lvl3pPr marL="685800" indent="0">
              <a:buNone/>
              <a:defRPr sz="1800"/>
            </a:lvl3pPr>
            <a:lvl4pPr marL="1024128" indent="0">
              <a:buNone/>
              <a:defRPr sz="1800"/>
            </a:lvl4pPr>
            <a:lvl5pPr marL="13716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240D4EED-5AB8-8F4E-A803-1B1FE874C0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639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Boxes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56790"/>
            <a:ext cx="4114800" cy="1389888"/>
          </a:xfr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38328" indent="0">
              <a:buNone/>
              <a:defRPr sz="1800">
                <a:solidFill>
                  <a:schemeClr val="bg1"/>
                </a:solidFill>
              </a:defRPr>
            </a:lvl2pPr>
            <a:lvl3pPr marL="685800" indent="0">
              <a:buNone/>
              <a:defRPr sz="1800">
                <a:solidFill>
                  <a:schemeClr val="bg1"/>
                </a:solidFill>
              </a:defRPr>
            </a:lvl3pPr>
            <a:lvl4pPr marL="1024128" indent="0">
              <a:buNone/>
              <a:defRPr sz="1800">
                <a:solidFill>
                  <a:schemeClr val="bg1"/>
                </a:solidFill>
              </a:defRPr>
            </a:lvl4pPr>
            <a:lvl5pPr marL="13716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856790"/>
            <a:ext cx="4114800" cy="1389888"/>
          </a:xfr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38328" indent="0">
              <a:buNone/>
              <a:defRPr sz="1800">
                <a:solidFill>
                  <a:schemeClr val="bg1"/>
                </a:solidFill>
              </a:defRPr>
            </a:lvl2pPr>
            <a:lvl3pPr marL="685800" indent="0">
              <a:buNone/>
              <a:defRPr sz="1800">
                <a:solidFill>
                  <a:schemeClr val="bg1"/>
                </a:solidFill>
              </a:defRPr>
            </a:lvl3pPr>
            <a:lvl4pPr marL="1024128" indent="0">
              <a:buNone/>
              <a:defRPr sz="1800">
                <a:solidFill>
                  <a:schemeClr val="bg1"/>
                </a:solidFill>
              </a:defRPr>
            </a:lvl4pPr>
            <a:lvl5pPr marL="13716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5AC83848-4BCA-844F-9882-6E2DDCE84FE8}" type="datetime3">
              <a:rPr lang="en-US" smtClean="0"/>
              <a:t>5 September 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19B0713-261F-C242-898D-C482CFC64CC6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57200" y="1276351"/>
            <a:ext cx="7543800" cy="44827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5C73C5F-EE6A-B741-B458-5BEE26839793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457200" y="3245214"/>
            <a:ext cx="4114800" cy="1389888"/>
          </a:xfr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38328" indent="0">
              <a:buNone/>
              <a:defRPr sz="1800">
                <a:solidFill>
                  <a:schemeClr val="bg1"/>
                </a:solidFill>
              </a:defRPr>
            </a:lvl2pPr>
            <a:lvl3pPr marL="685800" indent="0">
              <a:buNone/>
              <a:defRPr sz="1800">
                <a:solidFill>
                  <a:schemeClr val="bg1"/>
                </a:solidFill>
              </a:defRPr>
            </a:lvl3pPr>
            <a:lvl4pPr marL="1024128" indent="0">
              <a:buNone/>
              <a:defRPr sz="1800">
                <a:solidFill>
                  <a:schemeClr val="bg1"/>
                </a:solidFill>
              </a:defRPr>
            </a:lvl4pPr>
            <a:lvl5pPr marL="13716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725BCBD4-2D5F-7C40-9D4F-8BD094BC24C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4572000" y="3245214"/>
            <a:ext cx="4114800" cy="1389888"/>
          </a:xfr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38328" indent="0">
              <a:buNone/>
              <a:defRPr sz="1800">
                <a:solidFill>
                  <a:schemeClr val="bg1"/>
                </a:solidFill>
              </a:defRPr>
            </a:lvl2pPr>
            <a:lvl3pPr marL="685800" indent="0">
              <a:buNone/>
              <a:defRPr sz="1800">
                <a:solidFill>
                  <a:schemeClr val="bg1"/>
                </a:solidFill>
              </a:defRPr>
            </a:lvl3pPr>
            <a:lvl4pPr marL="1024128" indent="0">
              <a:buNone/>
              <a:defRPr sz="1800">
                <a:solidFill>
                  <a:schemeClr val="bg1"/>
                </a:solidFill>
              </a:defRPr>
            </a:lvl4pPr>
            <a:lvl5pPr marL="13716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240D4EED-5AB8-8F4E-A803-1B1FE874C0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242551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5333999" cy="647701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0" y="0"/>
            <a:ext cx="3048000" cy="46291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F4903E5-8422-2D46-89AD-EA48D1414F55}" type="datetime3">
              <a:rPr lang="en-US" smtClean="0"/>
              <a:t>5 September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/>
          <a:p>
            <a:fld id="{C9F7588F-6348-F24B-A92C-146CC9ED7FC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4BB6D035-B58F-184A-99D2-FF92AE8B1FE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" y="1276352"/>
            <a:ext cx="5334000" cy="33527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18516977-C874-BC4E-B5E7-A738517211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5333999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742003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/3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5333999" cy="647701"/>
          </a:xfrm>
        </p:spPr>
        <p:txBody>
          <a:bodyPr anchor="t"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0" y="0"/>
            <a:ext cx="3048000" cy="462915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BEC3E3CB-1F76-994D-AACC-8093D340B5AE}" type="datetime3">
              <a:rPr lang="en-US" smtClean="0"/>
              <a:t>5 September 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4BB6D035-B58F-184A-99D2-FF92AE8B1FE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" y="1276352"/>
            <a:ext cx="5334000" cy="33527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18516977-C874-BC4E-B5E7-A738517211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5333999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97141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08037"/>
            <a:ext cx="8229600" cy="727425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1847"/>
            <a:ext cx="8229600" cy="361806"/>
          </a:xfrm>
        </p:spPr>
        <p:txBody>
          <a:bodyPr>
            <a:normAutofit/>
          </a:bodyPr>
          <a:lstStyle>
            <a:lvl1pPr marL="0" indent="0">
              <a:buNone/>
              <a:defRPr sz="1400" b="1" i="0" cap="all" spc="50" baseline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437FEA6-1A2C-D14B-80D4-D1D39CE1B055}"/>
              </a:ext>
            </a:extLst>
          </p:cNvPr>
          <p:cNvCxnSpPr/>
          <p:nvPr userDrawn="1"/>
        </p:nvCxnSpPr>
        <p:spPr>
          <a:xfrm>
            <a:off x="457200" y="2935462"/>
            <a:ext cx="82296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58822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514351"/>
            <a:ext cx="3962400" cy="647700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400" y="0"/>
            <a:ext cx="4419600" cy="46291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AD1CB74F-FE79-1A45-8710-2BD3A7D8E44E}" type="datetime3">
              <a:rPr lang="en-US" smtClean="0"/>
              <a:t>5 September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/>
          <a:p>
            <a:fld id="{C9F7588F-6348-F24B-A92C-146CC9ED7FC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9E673783-7450-8E4B-8FEC-46DFD062311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" y="1276350"/>
            <a:ext cx="3962400" cy="3352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EBFFF9B9-E60D-C146-94E1-1B36580369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39624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079269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/2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514351"/>
            <a:ext cx="3962400" cy="647700"/>
          </a:xfrm>
        </p:spPr>
        <p:txBody>
          <a:bodyPr anchor="t"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400" y="0"/>
            <a:ext cx="4419600" cy="462915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82CAB48B-DAC7-0D4F-8BA1-5046F1014A7D}" type="datetime3">
              <a:rPr lang="en-US" smtClean="0"/>
              <a:t>5 September 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9E673783-7450-8E4B-8FEC-46DFD062311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" y="1276350"/>
            <a:ext cx="3962400" cy="3352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EBFFF9B9-E60D-C146-94E1-1B36580369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39624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399467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49"/>
            <a:ext cx="2571750" cy="985837"/>
          </a:xfrm>
        </p:spPr>
        <p:txBody>
          <a:bodyPr anchor="t"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1850" y="0"/>
            <a:ext cx="5772150" cy="46291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36308B8-2FA4-7842-B3E5-53FA84F19DA6}" type="datetime3">
              <a:rPr lang="en-US" smtClean="0"/>
              <a:t>5 September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/>
          <a:p>
            <a:fld id="{C9F7588F-6348-F24B-A92C-146CC9ED7FC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67E03E8A-82C1-CA43-A27A-7E47571CC02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" y="1638300"/>
            <a:ext cx="2571750" cy="2990850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338328" indent="0">
              <a:buNone/>
              <a:defRPr sz="1600"/>
            </a:lvl2pPr>
            <a:lvl3pPr marL="685800" indent="0">
              <a:buNone/>
              <a:defRPr sz="1600"/>
            </a:lvl3pPr>
            <a:lvl4pPr marL="1024128" indent="0">
              <a:buNone/>
              <a:defRPr sz="1600"/>
            </a:lvl4pPr>
            <a:lvl5pPr marL="1371600" indent="0"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B0ECEDCC-39E8-5545-8A07-00545B1919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257175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02181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2/3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49"/>
            <a:ext cx="2571750" cy="985837"/>
          </a:xfrm>
        </p:spPr>
        <p:txBody>
          <a:bodyPr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1850" y="0"/>
            <a:ext cx="5772150" cy="462915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19D83D04-1D5A-5D4D-9727-9379A1D7954E}" type="datetime3">
              <a:rPr lang="en-US" smtClean="0"/>
              <a:t>5 September 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67E03E8A-82C1-CA43-A27A-7E47571CC02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" y="1638300"/>
            <a:ext cx="2571750" cy="299085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338328" indent="0">
              <a:buNone/>
              <a:defRPr sz="1600">
                <a:solidFill>
                  <a:schemeClr val="bg1"/>
                </a:solidFill>
              </a:defRPr>
            </a:lvl2pPr>
            <a:lvl3pPr marL="685800" indent="0">
              <a:buNone/>
              <a:defRPr sz="1600">
                <a:solidFill>
                  <a:schemeClr val="bg1"/>
                </a:solidFill>
              </a:defRPr>
            </a:lvl3pPr>
            <a:lvl4pPr marL="1024128" indent="0">
              <a:buNone/>
              <a:defRPr sz="1600">
                <a:solidFill>
                  <a:schemeClr val="bg1"/>
                </a:solidFill>
              </a:defRPr>
            </a:lvl4pPr>
            <a:lvl5pPr marL="1371600" indent="0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B0ECEDCC-39E8-5545-8A07-00545B1919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257175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461549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7543800" cy="62984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76351"/>
            <a:ext cx="9144000" cy="3352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E8E88E0C-9E8E-7A48-BBCF-3D650AFE8784}" type="datetime3">
              <a:rPr lang="en-US" smtClean="0"/>
              <a:t>5 September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/>
          <a:p>
            <a:fld id="{C9F7588F-6348-F24B-A92C-146CC9ED7FC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5D3BA3DF-079C-0947-B14A-408CB0B36D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6268864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de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7543800" cy="629840"/>
          </a:xfrm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76351"/>
            <a:ext cx="9144000" cy="3352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96F03584-8276-1444-99C1-D49BE5D75F4B}" type="datetime3">
              <a:rPr lang="en-US" smtClean="0"/>
              <a:t>5 September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5D3BA3DF-079C-0947-B14A-408CB0B36D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707037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plit 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25FBB84-672C-3F4C-A7A4-70774D492723}"/>
              </a:ext>
            </a:extLst>
          </p:cNvPr>
          <p:cNvSpPr/>
          <p:nvPr userDrawn="1"/>
        </p:nvSpPr>
        <p:spPr>
          <a:xfrm>
            <a:off x="5791200" y="0"/>
            <a:ext cx="33528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514351"/>
            <a:ext cx="4994476" cy="647700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F1548669-3537-3D48-AEC6-69BEEF4918CE}" type="datetime3">
              <a:rPr lang="en-US" smtClean="0"/>
              <a:t>5 September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48000" y="4767263"/>
            <a:ext cx="2403676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9E673783-7450-8E4B-8FEC-46DFD062311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" y="1276350"/>
            <a:ext cx="4994476" cy="3352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EBFFF9B9-E60D-C146-94E1-1B36580369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4994476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3D0F9215-7CF7-694C-8919-EFEB8C893A5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096000" y="514350"/>
            <a:ext cx="2590799" cy="4114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338328" indent="0" algn="l">
              <a:buNone/>
              <a:defRPr>
                <a:solidFill>
                  <a:schemeClr val="bg1"/>
                </a:solidFill>
              </a:defRPr>
            </a:lvl2pPr>
            <a:lvl3pPr marL="685800" indent="0" algn="l">
              <a:buNone/>
              <a:defRPr>
                <a:solidFill>
                  <a:schemeClr val="bg1"/>
                </a:solidFill>
              </a:defRPr>
            </a:lvl3pPr>
            <a:lvl4pPr marL="1024128" indent="0" algn="l">
              <a:buNone/>
              <a:defRPr>
                <a:solidFill>
                  <a:schemeClr val="bg1"/>
                </a:solidFill>
              </a:defRPr>
            </a:lvl4pPr>
            <a:lvl5pPr marL="1371600" indent="0" algn="l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0575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25FBB84-672C-3F4C-A7A4-70774D492723}"/>
              </a:ext>
            </a:extLst>
          </p:cNvPr>
          <p:cNvSpPr/>
          <p:nvPr userDrawn="1"/>
        </p:nvSpPr>
        <p:spPr>
          <a:xfrm>
            <a:off x="4724400" y="0"/>
            <a:ext cx="44196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514351"/>
            <a:ext cx="3962400" cy="647700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2565890D-C554-0B45-A214-73986C52D38E}" type="datetime3">
              <a:rPr lang="en-US" smtClean="0"/>
              <a:t>5 September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14600" y="4767263"/>
            <a:ext cx="19050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9E673783-7450-8E4B-8FEC-46DFD062311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" y="1276350"/>
            <a:ext cx="3962400" cy="3352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EBFFF9B9-E60D-C146-94E1-1B36580369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39624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3D0F9215-7CF7-694C-8919-EFEB8C893A5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069710" y="514350"/>
            <a:ext cx="3617089" cy="4114800"/>
          </a:xfrm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338328" indent="0">
              <a:buNone/>
              <a:defRPr>
                <a:solidFill>
                  <a:schemeClr val="bg1"/>
                </a:solidFill>
              </a:defRPr>
            </a:lvl2pPr>
            <a:lvl3pPr marL="685800" indent="0">
              <a:buNone/>
              <a:defRPr>
                <a:solidFill>
                  <a:schemeClr val="bg1"/>
                </a:solidFill>
              </a:defRPr>
            </a:lvl3pPr>
            <a:lvl4pPr marL="1024128" indent="0">
              <a:buNone/>
              <a:defRPr>
                <a:solidFill>
                  <a:schemeClr val="bg1"/>
                </a:solidFill>
              </a:defRPr>
            </a:lvl4pPr>
            <a:lvl5pPr marL="13716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98224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25FBB84-672C-3F4C-A7A4-70774D492723}"/>
              </a:ext>
            </a:extLst>
          </p:cNvPr>
          <p:cNvSpPr/>
          <p:nvPr userDrawn="1"/>
        </p:nvSpPr>
        <p:spPr>
          <a:xfrm>
            <a:off x="3352800" y="0"/>
            <a:ext cx="57912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6226F000-0323-5D40-A73A-AFCE231EA21C}" type="datetime3">
              <a:rPr lang="en-US" smtClean="0"/>
              <a:t>5 September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92324" y="4767263"/>
            <a:ext cx="2403676" cy="273844"/>
          </a:xfr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3D0F9215-7CF7-694C-8919-EFEB8C893A5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692324" y="514350"/>
            <a:ext cx="4994475" cy="4114800"/>
          </a:xfrm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338328" indent="0">
              <a:buNone/>
              <a:defRPr>
                <a:solidFill>
                  <a:schemeClr val="bg1"/>
                </a:solidFill>
              </a:defRPr>
            </a:lvl2pPr>
            <a:lvl3pPr marL="685800" indent="0">
              <a:buNone/>
              <a:defRPr>
                <a:solidFill>
                  <a:schemeClr val="bg1"/>
                </a:solidFill>
              </a:defRPr>
            </a:lvl3pPr>
            <a:lvl4pPr marL="1024128" indent="0">
              <a:buNone/>
              <a:defRPr>
                <a:solidFill>
                  <a:schemeClr val="bg1"/>
                </a:solidFill>
              </a:defRPr>
            </a:lvl4pPr>
            <a:lvl5pPr marL="13716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5EB4C65-0043-874A-864A-C95B64D31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14350"/>
            <a:ext cx="2571750" cy="647700"/>
          </a:xfrm>
        </p:spPr>
        <p:txBody>
          <a:bodyPr anchor="t"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4516BD91-5D0B-F146-9E8A-B5D6EB7DA28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" y="1276350"/>
            <a:ext cx="2571750" cy="3352799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338328" indent="0">
              <a:buNone/>
              <a:defRPr sz="1400"/>
            </a:lvl2pPr>
            <a:lvl3pPr marL="685800" indent="0">
              <a:buNone/>
              <a:defRPr sz="1400"/>
            </a:lvl3pPr>
            <a:lvl4pPr marL="1024128" indent="0">
              <a:buNone/>
              <a:defRPr sz="1400"/>
            </a:lvl4pPr>
            <a:lvl5pPr marL="13716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923D814B-1F62-5848-AF4F-13F1D0486B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257175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8507808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91641FC7-B538-F548-80EB-C6718C1A7D14}" type="datetime3">
              <a:rPr lang="en-US" smtClean="0"/>
              <a:t>5 September 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/>
          <a:p>
            <a:fld id="{C9F7588F-6348-F24B-A92C-146CC9ED7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750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86114EA-0D00-BC46-A5D4-ACF5B72038B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584"/>
            <a:ext cx="9144000" cy="51343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76350"/>
            <a:ext cx="7543800" cy="1659112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71D1D59-DAF4-234F-B337-E721F80E8FC6}" type="datetime3">
              <a:rPr lang="en-US" smtClean="0"/>
              <a:t>5 September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FD32B6E-CB65-6444-AC6F-B99C81A5FF9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200" y="2971975"/>
            <a:ext cx="7543800" cy="502745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342900" indent="0">
              <a:buNone/>
              <a:defRPr>
                <a:solidFill>
                  <a:schemeClr val="bg1"/>
                </a:solidFill>
              </a:defRPr>
            </a:lvl2pPr>
            <a:lvl3pPr marL="685800" indent="0">
              <a:buNone/>
              <a:defRPr>
                <a:solidFill>
                  <a:schemeClr val="bg1"/>
                </a:solidFill>
              </a:defRPr>
            </a:lvl3pPr>
            <a:lvl4pPr marL="1028700" indent="0">
              <a:buNone/>
              <a:defRPr>
                <a:solidFill>
                  <a:schemeClr val="bg1"/>
                </a:solidFill>
              </a:defRPr>
            </a:lvl4pPr>
            <a:lvl5pPr marL="13716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1718605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F2BE8D8B-9FB4-8D42-BC0F-E1F202DF91B0}" type="datetime3">
              <a:rPr lang="en-US" smtClean="0"/>
              <a:t>5 September 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384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d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73004D-8F3E-ED45-9503-A4A8B6605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396A5E-11B5-9849-9A28-CDB9F441E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E49152D-53F3-6943-AAFE-FE10F1F9D29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247650"/>
            <a:ext cx="8229600" cy="4381500"/>
          </a:xfrm>
        </p:spPr>
        <p:txBody>
          <a:bodyPr anchor="ctr">
            <a:normAutofit/>
          </a:bodyPr>
          <a:lstStyle>
            <a:lvl1pPr marL="0" indent="0">
              <a:buNone/>
              <a:defRPr sz="2800"/>
            </a:lvl1pPr>
            <a:lvl2pPr marL="342900" indent="0">
              <a:buNone/>
              <a:defRPr sz="2800"/>
            </a:lvl2pPr>
            <a:lvl3pPr marL="685800" indent="0">
              <a:buNone/>
              <a:defRPr sz="2800"/>
            </a:lvl3pPr>
            <a:lvl4pPr marL="1028700" indent="0">
              <a:buNone/>
              <a:defRPr sz="2800"/>
            </a:lvl4pPr>
            <a:lvl5pPr marL="1371600" indent="0">
              <a:buNone/>
              <a:defRPr sz="2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90818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dea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BFF2BF-18C7-8947-B0DD-293B386CD4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BE324FA9-DA9E-7640-8A4A-32800FF2288F}" type="datetime3">
              <a:rPr lang="en-US" smtClean="0"/>
              <a:t>5 September 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73004D-8F3E-ED45-9503-A4A8B6605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396A5E-11B5-9849-9A28-CDB9F441E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E49152D-53F3-6943-AAFE-FE10F1F9D29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247650"/>
            <a:ext cx="8229600" cy="4381500"/>
          </a:xfrm>
        </p:spPr>
        <p:txBody>
          <a:bodyPr anchor="ctr"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2pPr marL="342900" indent="0">
              <a:buNone/>
              <a:defRPr sz="2800"/>
            </a:lvl2pPr>
            <a:lvl3pPr marL="685800" indent="0">
              <a:buNone/>
              <a:defRPr sz="2800"/>
            </a:lvl3pPr>
            <a:lvl4pPr marL="1028700" indent="0">
              <a:buNone/>
              <a:defRPr sz="2800"/>
            </a:lvl4pPr>
            <a:lvl5pPr marL="1371600" indent="0">
              <a:buNone/>
              <a:defRPr sz="2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57765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7543800" cy="62984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6351"/>
            <a:ext cx="7543800" cy="3352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/>
          <a:p>
            <a:fld id="{C9F7588F-6348-F24B-A92C-146CC9ED7FC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2B6573B-C9A5-FA4C-93D9-C3ECE5A4EE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3594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7543800" cy="629840"/>
          </a:xfrm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6351"/>
            <a:ext cx="7543800" cy="3352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5F8FB4D2-D8B1-854E-8E32-7E50F3EA39D2}" type="datetime3">
              <a:rPr lang="en-US" smtClean="0"/>
              <a:t>5 September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2B6573B-C9A5-FA4C-93D9-C3ECE5A4EE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33047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56790"/>
            <a:ext cx="3962400" cy="27759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856790"/>
            <a:ext cx="3962400" cy="27759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/>
          <a:p>
            <a:fld id="{C9F7588F-6348-F24B-A92C-146CC9ED7FC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BD5B222-466A-E941-B7BC-54811912AF0A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57200" y="1276351"/>
            <a:ext cx="7543800" cy="44827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8F416920-8ABE-7F43-92C4-921C12ACC80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9453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56790"/>
            <a:ext cx="3962400" cy="277593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856790"/>
            <a:ext cx="3962400" cy="277593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57DAA066-01CA-5D48-9C48-947C8A66608E}" type="datetime3">
              <a:rPr lang="en-US" smtClean="0"/>
              <a:t>5 September 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BD5B222-466A-E941-B7BC-54811912AF0A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57200" y="1276351"/>
            <a:ext cx="7543800" cy="44827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8F416920-8ABE-7F43-92C4-921C12ACC80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05754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7543800" cy="6298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6350"/>
            <a:ext cx="7543800" cy="3352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2"/>
                </a:solidFill>
                <a:latin typeface="Avenir" panose="02000503020000020003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2"/>
                </a:solidFill>
                <a:latin typeface="Avenir" panose="02000503020000020003" pitchFamily="2" charset="0"/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686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72" r:id="rId3"/>
    <p:sldLayoutId id="2147483673" r:id="rId4"/>
    <p:sldLayoutId id="2147483674" r:id="rId5"/>
    <p:sldLayoutId id="2147483662" r:id="rId6"/>
    <p:sldLayoutId id="2147483685" r:id="rId7"/>
    <p:sldLayoutId id="2147483664" r:id="rId8"/>
    <p:sldLayoutId id="2147483686" r:id="rId9"/>
    <p:sldLayoutId id="2147483678" r:id="rId10"/>
    <p:sldLayoutId id="2147483687" r:id="rId11"/>
    <p:sldLayoutId id="2147483675" r:id="rId12"/>
    <p:sldLayoutId id="2147483688" r:id="rId13"/>
    <p:sldLayoutId id="2147483676" r:id="rId14"/>
    <p:sldLayoutId id="2147483689" r:id="rId15"/>
    <p:sldLayoutId id="2147483677" r:id="rId16"/>
    <p:sldLayoutId id="2147483690" r:id="rId17"/>
    <p:sldLayoutId id="2147483679" r:id="rId18"/>
    <p:sldLayoutId id="2147483694" r:id="rId19"/>
    <p:sldLayoutId id="2147483680" r:id="rId20"/>
    <p:sldLayoutId id="2147483693" r:id="rId21"/>
    <p:sldLayoutId id="2147483668" r:id="rId22"/>
    <p:sldLayoutId id="2147483692" r:id="rId23"/>
    <p:sldLayoutId id="2147483681" r:id="rId24"/>
    <p:sldLayoutId id="2147483691" r:id="rId25"/>
    <p:sldLayoutId id="2147483684" r:id="rId26"/>
    <p:sldLayoutId id="2147483683" r:id="rId27"/>
    <p:sldLayoutId id="2147483682" r:id="rId28"/>
    <p:sldLayoutId id="2147483667" r:id="rId29"/>
    <p:sldLayoutId id="2147483695" r:id="rId30"/>
  </p:sldLayoutIdLst>
  <p:hf hdr="0"/>
  <p:txStyles>
    <p:titleStyle>
      <a:lvl1pPr algn="l" defTabSz="685800" rtl="0" eaLnBrk="1" latinLnBrk="0" hangingPunct="1">
        <a:lnSpc>
          <a:spcPct val="100000"/>
        </a:lnSpc>
        <a:spcBef>
          <a:spcPct val="0"/>
        </a:spcBef>
        <a:buNone/>
        <a:defRPr sz="2800" b="1" i="0" kern="1200">
          <a:solidFill>
            <a:schemeClr val="accent1"/>
          </a:solidFill>
          <a:latin typeface="Avenir Heavy" panose="02000503020000020003" pitchFamily="2" charset="0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Avenir" panose="02000503020000020003" pitchFamily="2" charset="0"/>
          <a:ea typeface="+mn-ea"/>
          <a:cs typeface="+mn-cs"/>
        </a:defRPr>
      </a:lvl1pPr>
      <a:lvl2pPr marL="566928" indent="-228600" algn="l" defTabSz="6858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Avenir" panose="02000503020000020003" pitchFamily="2" charset="0"/>
          <a:ea typeface="+mn-ea"/>
          <a:cs typeface="+mn-cs"/>
        </a:defRPr>
      </a:lvl2pPr>
      <a:lvl3pPr marL="914400" indent="-228600" algn="l" defTabSz="6858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Avenir" panose="02000503020000020003" pitchFamily="2" charset="0"/>
          <a:ea typeface="+mn-ea"/>
          <a:cs typeface="+mn-cs"/>
        </a:defRPr>
      </a:lvl3pPr>
      <a:lvl4pPr marL="1252728" indent="-228600" algn="l" defTabSz="6858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Avenir" panose="02000503020000020003" pitchFamily="2" charset="0"/>
          <a:ea typeface="+mn-ea"/>
          <a:cs typeface="+mn-cs"/>
        </a:defRPr>
      </a:lvl4pPr>
      <a:lvl5pPr marL="1600200" indent="-228600" algn="l" defTabSz="6858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Avenir" panose="02000503020000020003" pitchFamily="2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pos="288" userDrawn="1">
          <p15:clr>
            <a:srgbClr val="F26B43"/>
          </p15:clr>
        </p15:guide>
        <p15:guide id="4" pos="5472" userDrawn="1">
          <p15:clr>
            <a:srgbClr val="F26B43"/>
          </p15:clr>
        </p15:guide>
        <p15:guide id="5" pos="720" userDrawn="1">
          <p15:clr>
            <a:srgbClr val="F26B43"/>
          </p15:clr>
        </p15:guide>
        <p15:guide id="6" pos="5040" userDrawn="1">
          <p15:clr>
            <a:srgbClr val="F26B43"/>
          </p15:clr>
        </p15:guide>
        <p15:guide id="7" orient="horz" pos="156" userDrawn="1">
          <p15:clr>
            <a:srgbClr val="F26B43"/>
          </p15:clr>
        </p15:guide>
        <p15:guide id="8" orient="horz" pos="324" userDrawn="1">
          <p15:clr>
            <a:srgbClr val="F26B43"/>
          </p15:clr>
        </p15:guide>
        <p15:guide id="9" orient="horz" pos="732" userDrawn="1">
          <p15:clr>
            <a:srgbClr val="F26B43"/>
          </p15:clr>
        </p15:guide>
        <p15:guide id="10" orient="horz" pos="804" userDrawn="1">
          <p15:clr>
            <a:srgbClr val="F26B43"/>
          </p15:clr>
        </p15:guide>
        <p15:guide id="11" orient="horz" pos="2916" userDrawn="1">
          <p15:clr>
            <a:srgbClr val="F26B43"/>
          </p15:clr>
        </p15:guide>
        <p15:guide id="12" pos="2016" userDrawn="1">
          <p15:clr>
            <a:srgbClr val="F26B43"/>
          </p15:clr>
        </p15:guide>
        <p15:guide id="13" pos="3744" userDrawn="1">
          <p15:clr>
            <a:srgbClr val="F26B43"/>
          </p15:clr>
        </p15:guide>
        <p15:guide id="14" pos="2976" userDrawn="1">
          <p15:clr>
            <a:srgbClr val="F26B43"/>
          </p15:clr>
        </p15:guide>
        <p15:guide id="15" pos="2784" userDrawn="1">
          <p15:clr>
            <a:srgbClr val="F26B43"/>
          </p15:clr>
        </p15:guide>
        <p15:guide id="16" pos="3840" userDrawn="1">
          <p15:clr>
            <a:srgbClr val="F26B43"/>
          </p15:clr>
        </p15:guide>
        <p15:guide id="17" pos="3648" userDrawn="1">
          <p15:clr>
            <a:srgbClr val="F26B43"/>
          </p15:clr>
        </p15:guide>
        <p15:guide id="18" pos="2112" userDrawn="1">
          <p15:clr>
            <a:srgbClr val="F26B43"/>
          </p15:clr>
        </p15:guide>
        <p15:guide id="19" pos="19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E8A574D-84D0-0444-A071-BD19A924E1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657350"/>
            <a:ext cx="6858000" cy="1486810"/>
          </a:xfrm>
        </p:spPr>
        <p:txBody>
          <a:bodyPr anchor="ctr"/>
          <a:lstStyle/>
          <a:p>
            <a:r>
              <a:rPr lang="en-US" dirty="0"/>
              <a:t>User Research Summary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409950"/>
            <a:ext cx="6858000" cy="1219200"/>
          </a:xfrm>
        </p:spPr>
        <p:txBody>
          <a:bodyPr>
            <a:normAutofit/>
          </a:bodyPr>
          <a:lstStyle/>
          <a:p>
            <a:r>
              <a:rPr lang="en-US" dirty="0"/>
              <a:t>Prepared by the Digital Service at Veterans Affairs (DSVA)</a:t>
            </a:r>
          </a:p>
          <a:p>
            <a:r>
              <a:rPr lang="en-US" dirty="0"/>
              <a:t>Prepared for and presented to the VA Web Brand Consolidation Working Group</a:t>
            </a:r>
          </a:p>
          <a:p>
            <a:endParaRPr lang="en-US" dirty="0"/>
          </a:p>
          <a:p>
            <a:r>
              <a:rPr lang="en-US" dirty="0"/>
              <a:t>September 6, 2018</a:t>
            </a:r>
          </a:p>
        </p:txBody>
      </p:sp>
    </p:spTree>
    <p:extLst>
      <p:ext uri="{BB962C8B-B14F-4D97-AF65-F5344CB8AC3E}">
        <p14:creationId xmlns:p14="http://schemas.microsoft.com/office/powerpoint/2010/main" val="39208080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A62F4-E0D4-FD40-9F89-91F6DFF9B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Veterans called our attention to some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4FEB6-2A90-C341-802E-26E24E4A5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0889"/>
            <a:ext cx="7543800" cy="3218261"/>
          </a:xfrm>
        </p:spPr>
        <p:txBody>
          <a:bodyPr/>
          <a:lstStyle/>
          <a:p>
            <a:r>
              <a:rPr lang="en-US" b="1" dirty="0"/>
              <a:t>The top tasks on the homepage worked well but Veterans overlooked the top navigation generally</a:t>
            </a:r>
          </a:p>
          <a:p>
            <a:r>
              <a:rPr lang="en-US" b="1" dirty="0"/>
              <a:t>The full benefit category list in the middle of the homepage did not catch their attention</a:t>
            </a:r>
          </a:p>
          <a:p>
            <a:r>
              <a:rPr lang="en-US" b="1" dirty="0"/>
              <a:t>Some users commented that the homepage was “flat” or “boring”</a:t>
            </a:r>
          </a:p>
          <a:p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9B7883-EF92-294F-8DCB-3126D926B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3BF538-F971-E349-A75E-D3CEE0DE8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t>10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D47598F-0958-4D4E-B89E-9C210876BF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Study 5 – </a:t>
            </a:r>
            <a:r>
              <a:rPr lang="en-US" dirty="0" err="1"/>
              <a:t>Preview.va.gov</a:t>
            </a:r>
            <a:r>
              <a:rPr lang="en-US" dirty="0"/>
              <a:t> Usability Test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022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A62F4-E0D4-FD40-9F89-91F6DFF9B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hub and tool landing pages met Veterans needs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4FEB6-2A90-C341-802E-26E24E4A5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0889"/>
            <a:ext cx="7543800" cy="3218261"/>
          </a:xfrm>
        </p:spPr>
        <p:txBody>
          <a:bodyPr/>
          <a:lstStyle/>
          <a:p>
            <a:r>
              <a:rPr lang="en-US" b="1" dirty="0"/>
              <a:t>Users liked the hub page format and were successful browsing the headers, links, and text</a:t>
            </a:r>
          </a:p>
          <a:p>
            <a:r>
              <a:rPr lang="en-US" b="1" dirty="0"/>
              <a:t>Most users understood that many tasks would require sign-in to complete</a:t>
            </a:r>
          </a:p>
          <a:p>
            <a:r>
              <a:rPr lang="en-US" b="1" dirty="0"/>
              <a:t>The sign-in alert on the tool landing pages worked well</a:t>
            </a:r>
          </a:p>
          <a:p>
            <a:r>
              <a:rPr lang="en-US" b="1" dirty="0"/>
              <a:t>We watched across several users as they found multiple routes to key tasks such as Rx Refill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9B7883-EF92-294F-8DCB-3126D926B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3BF538-F971-E349-A75E-D3CEE0DE8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t>11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D47598F-0958-4D4E-B89E-9C210876BF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Study 5 – </a:t>
            </a:r>
            <a:r>
              <a:rPr lang="en-US" dirty="0" err="1"/>
              <a:t>Preview.va.gov</a:t>
            </a:r>
            <a:r>
              <a:rPr lang="en-US" dirty="0"/>
              <a:t> Usability Test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062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A62F4-E0D4-FD40-9F89-91F6DFF9B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 found potential improvements for the hub and content pages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4FEB6-2A90-C341-802E-26E24E4A5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0889"/>
            <a:ext cx="7543800" cy="3218261"/>
          </a:xfrm>
        </p:spPr>
        <p:txBody>
          <a:bodyPr/>
          <a:lstStyle/>
          <a:p>
            <a:r>
              <a:rPr lang="en-US" b="1" dirty="0"/>
              <a:t>On desktop, the call to action button was outshined by the left navigation, leading users to mistakenly click the highlighted (current page) link</a:t>
            </a:r>
          </a:p>
          <a:p>
            <a:r>
              <a:rPr lang="en-US" b="1" dirty="0"/>
              <a:t>The volume of text on the Hub pages may have been overwhelming to some users</a:t>
            </a:r>
          </a:p>
          <a:p>
            <a:r>
              <a:rPr lang="en-US" b="1" dirty="0"/>
              <a:t>A few users expected to get straight to the sign-in page from the Hubs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9B7883-EF92-294F-8DCB-3126D926B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3BF538-F971-E349-A75E-D3CEE0DE8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t>12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D47598F-0958-4D4E-B89E-9C210876BF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Study 5 – </a:t>
            </a:r>
            <a:r>
              <a:rPr lang="en-US" dirty="0" err="1"/>
              <a:t>Preview.va.gov</a:t>
            </a:r>
            <a:r>
              <a:rPr lang="en-US" dirty="0"/>
              <a:t> Usability Test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81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t>13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Study 5 – </a:t>
            </a:r>
            <a:r>
              <a:rPr lang="en-US" dirty="0" err="1"/>
              <a:t>Preview.va.gov</a:t>
            </a:r>
            <a:r>
              <a:rPr lang="en-US" dirty="0"/>
              <a:t> Usability Test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Now?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6E6BE9B-2787-CD40-991E-C4A9E237A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76350"/>
            <a:ext cx="7543800" cy="34909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/>
              <a:t>We will continue conducting in-person and remote usability testing on </a:t>
            </a:r>
            <a:r>
              <a:rPr lang="en-US" sz="2800" dirty="0" err="1"/>
              <a:t>preview.va.gov</a:t>
            </a:r>
            <a:r>
              <a:rPr lang="en-US" sz="2800" dirty="0"/>
              <a:t>, specifically drilling into key Veteran tasks to ensure our designs work.</a:t>
            </a:r>
          </a:p>
        </p:txBody>
      </p:sp>
    </p:spTree>
    <p:extLst>
      <p:ext uri="{BB962C8B-B14F-4D97-AF65-F5344CB8AC3E}">
        <p14:creationId xmlns:p14="http://schemas.microsoft.com/office/powerpoint/2010/main" val="1063859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E8A574D-84D0-0444-A071-BD19A924E1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657350"/>
            <a:ext cx="6858000" cy="1486810"/>
          </a:xfrm>
        </p:spPr>
        <p:txBody>
          <a:bodyPr anchor="ctr"/>
          <a:lstStyle/>
          <a:p>
            <a:r>
              <a:rPr lang="en-US" dirty="0"/>
              <a:t>Thank you!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77560"/>
            <a:ext cx="6858000" cy="57059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Contact Jeff Barnes with questions:</a:t>
            </a:r>
          </a:p>
          <a:p>
            <a:r>
              <a:rPr lang="en-US" dirty="0"/>
              <a:t>jeffrey.barnes4@va.gov</a:t>
            </a:r>
          </a:p>
        </p:txBody>
      </p:sp>
    </p:spTree>
    <p:extLst>
      <p:ext uri="{BB962C8B-B14F-4D97-AF65-F5344CB8AC3E}">
        <p14:creationId xmlns:p14="http://schemas.microsoft.com/office/powerpoint/2010/main" val="1648040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D97BD-49D0-F045-BFFC-0016C1DC5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0F1BE01-E78D-8D45-9FFF-919906A64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3C0D33C2-8E08-A041-AA74-D2FE0E97E71D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632417777"/>
              </p:ext>
            </p:extLst>
          </p:nvPr>
        </p:nvGraphicFramePr>
        <p:xfrm>
          <a:off x="457200" y="1276350"/>
          <a:ext cx="4994276" cy="279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0628">
                  <a:extLst>
                    <a:ext uri="{9D8B030D-6E8A-4147-A177-3AD203B41FA5}">
                      <a16:colId xmlns:a16="http://schemas.microsoft.com/office/drawing/2014/main" val="3491581060"/>
                    </a:ext>
                  </a:extLst>
                </a:gridCol>
                <a:gridCol w="983648">
                  <a:extLst>
                    <a:ext uri="{9D8B030D-6E8A-4147-A177-3AD203B41FA5}">
                      <a16:colId xmlns:a16="http://schemas.microsoft.com/office/drawing/2014/main" val="1867765844"/>
                    </a:ext>
                  </a:extLst>
                </a:gridCol>
              </a:tblGrid>
              <a:tr h="55880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Avenir" panose="02000503020000020003" pitchFamily="2" charset="0"/>
                        </a:rPr>
                        <a:t>Study 1 </a:t>
                      </a:r>
                      <a:r>
                        <a:rPr lang="mr-IN" sz="1400" b="0" dirty="0">
                          <a:solidFill>
                            <a:schemeClr val="tx2"/>
                          </a:solidFill>
                          <a:latin typeface="Avenir" panose="02000503020000020003" pitchFamily="2" charset="0"/>
                        </a:rPr>
                        <a:t>–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Avenir" panose="02000503020000020003" pitchFamily="2" charset="0"/>
                        </a:rPr>
                        <a:t> “Others” Resources Card Sort</a:t>
                      </a:r>
                    </a:p>
                  </a:txBody>
                  <a:tcPr marL="115253" marR="115253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accent1"/>
                        </a:solidFill>
                        <a:latin typeface="Avenir" panose="02000503020000020003" pitchFamily="2" charset="0"/>
                      </a:endParaRPr>
                    </a:p>
                  </a:txBody>
                  <a:tcPr marL="115253" marR="115253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7471302"/>
                  </a:ext>
                </a:extLst>
              </a:tr>
              <a:tr h="55880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Avenir" panose="02000503020000020003" pitchFamily="2" charset="0"/>
                        </a:rPr>
                        <a:t>Study</a:t>
                      </a:r>
                      <a:r>
                        <a:rPr lang="en-US" sz="1400" b="0" baseline="0" dirty="0">
                          <a:solidFill>
                            <a:schemeClr val="tx2"/>
                          </a:solidFill>
                          <a:latin typeface="Avenir" panose="02000503020000020003" pitchFamily="2" charset="0"/>
                        </a:rPr>
                        <a:t> 2 </a:t>
                      </a:r>
                      <a:r>
                        <a:rPr lang="mr-IN" sz="1400" b="0" baseline="0" dirty="0">
                          <a:solidFill>
                            <a:schemeClr val="tx2"/>
                          </a:solidFill>
                          <a:latin typeface="Avenir" panose="02000503020000020003" pitchFamily="2" charset="0"/>
                        </a:rPr>
                        <a:t>–</a:t>
                      </a:r>
                      <a:r>
                        <a:rPr lang="en-US" sz="1400" b="0" baseline="0" dirty="0">
                          <a:solidFill>
                            <a:schemeClr val="tx2"/>
                          </a:solidFill>
                          <a:latin typeface="Avenir" panose="02000503020000020003" pitchFamily="2" charset="0"/>
                        </a:rPr>
                        <a:t> Benefit Lifecycle Card Sort</a:t>
                      </a:r>
                      <a:endParaRPr lang="en-US" sz="1400" b="0" dirty="0">
                        <a:solidFill>
                          <a:schemeClr val="tx2"/>
                        </a:solidFill>
                        <a:latin typeface="Avenir" panose="02000503020000020003" pitchFamily="2" charset="0"/>
                      </a:endParaRPr>
                    </a:p>
                  </a:txBody>
                  <a:tcPr marL="115253" marR="115253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accent1"/>
                        </a:solidFill>
                        <a:latin typeface="Avenir" panose="02000503020000020003" pitchFamily="2" charset="0"/>
                      </a:endParaRPr>
                    </a:p>
                  </a:txBody>
                  <a:tcPr marL="115253" marR="115253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596546"/>
                  </a:ext>
                </a:extLst>
              </a:tr>
              <a:tr h="55880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Avenir" panose="02000503020000020003" pitchFamily="2" charset="0"/>
                        </a:rPr>
                        <a:t>Study 3 </a:t>
                      </a:r>
                      <a:r>
                        <a:rPr lang="mr-IN" sz="1400" b="0" dirty="0">
                          <a:solidFill>
                            <a:schemeClr val="tx2"/>
                          </a:solidFill>
                          <a:latin typeface="Avenir" panose="02000503020000020003" pitchFamily="2" charset="0"/>
                        </a:rPr>
                        <a:t>–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Avenir" panose="02000503020000020003" pitchFamily="2" charset="0"/>
                        </a:rPr>
                        <a:t> Homepage Wireframes</a:t>
                      </a:r>
                    </a:p>
                  </a:txBody>
                  <a:tcPr marL="115253" marR="115253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accent1"/>
                        </a:solidFill>
                        <a:latin typeface="Avenir" panose="02000503020000020003" pitchFamily="2" charset="0"/>
                      </a:endParaRPr>
                    </a:p>
                  </a:txBody>
                  <a:tcPr marL="115253" marR="115253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3360185"/>
                  </a:ext>
                </a:extLst>
              </a:tr>
              <a:tr h="55880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Avenir" panose="02000503020000020003" pitchFamily="2" charset="0"/>
                        </a:rPr>
                        <a:t>Study 4 </a:t>
                      </a:r>
                      <a:r>
                        <a:rPr lang="mr-IN" sz="1400" b="0" dirty="0">
                          <a:solidFill>
                            <a:schemeClr val="tx2"/>
                          </a:solidFill>
                          <a:latin typeface="Avenir" panose="02000503020000020003" pitchFamily="2" charset="0"/>
                        </a:rPr>
                        <a:t>–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Avenir" panose="02000503020000020003" pitchFamily="2" charset="0"/>
                        </a:rPr>
                        <a:t> Navigation Tree</a:t>
                      </a:r>
                      <a:r>
                        <a:rPr lang="en-US" sz="1400" b="0" baseline="0" dirty="0">
                          <a:solidFill>
                            <a:schemeClr val="tx2"/>
                          </a:solidFill>
                          <a:latin typeface="Avenir" panose="02000503020000020003" pitchFamily="2" charset="0"/>
                        </a:rPr>
                        <a:t> Test</a:t>
                      </a:r>
                    </a:p>
                  </a:txBody>
                  <a:tcPr marL="115253" marR="115253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accent1"/>
                        </a:solidFill>
                        <a:latin typeface="Avenir" panose="02000503020000020003" pitchFamily="2" charset="0"/>
                      </a:endParaRPr>
                    </a:p>
                  </a:txBody>
                  <a:tcPr marL="115253" marR="115253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880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baseline="0" dirty="0">
                          <a:solidFill>
                            <a:schemeClr val="tx2"/>
                          </a:solidFill>
                          <a:latin typeface="Avenir" panose="02000503020000020003" pitchFamily="2" charset="0"/>
                        </a:rPr>
                        <a:t>Study 5 – </a:t>
                      </a:r>
                      <a:r>
                        <a:rPr lang="en-US" sz="1400" b="0" baseline="0" dirty="0" err="1">
                          <a:solidFill>
                            <a:schemeClr val="tx2"/>
                          </a:solidFill>
                          <a:latin typeface="Avenir" panose="02000503020000020003" pitchFamily="2" charset="0"/>
                        </a:rPr>
                        <a:t>Preview.va.gov</a:t>
                      </a:r>
                      <a:r>
                        <a:rPr lang="en-US" sz="1400" b="0" baseline="0" dirty="0">
                          <a:solidFill>
                            <a:schemeClr val="tx2"/>
                          </a:solidFill>
                          <a:latin typeface="Avenir" panose="02000503020000020003" pitchFamily="2" charset="0"/>
                        </a:rPr>
                        <a:t> Usability Test</a:t>
                      </a:r>
                    </a:p>
                  </a:txBody>
                  <a:tcPr marL="115253" marR="115253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accent1"/>
                        </a:solidFill>
                        <a:latin typeface="Avenir" panose="02000503020000020003" pitchFamily="2" charset="0"/>
                      </a:endParaRPr>
                    </a:p>
                  </a:txBody>
                  <a:tcPr marL="115253" marR="115253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5263935"/>
                  </a:ext>
                </a:extLst>
              </a:tr>
            </a:tbl>
          </a:graphicData>
        </a:graphic>
      </p:graphicFrame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8191117A-1E2E-F44A-9D94-897E08DBC0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A35D4E5-3A5D-BE4A-A792-7CC069181ACA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We gathered feedback from hundreds of Veterans about our plans for a new </a:t>
            </a:r>
            <a:r>
              <a:rPr lang="en-US" dirty="0" err="1"/>
              <a:t>va.gov</a:t>
            </a:r>
            <a:r>
              <a:rPr lang="en-US" dirty="0"/>
              <a:t> experience.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722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21807-043A-1048-96AC-F122E0C5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Study 5 – </a:t>
            </a:r>
            <a:r>
              <a:rPr lang="en-US" dirty="0" err="1"/>
              <a:t>Preview.va.gov</a:t>
            </a:r>
            <a:r>
              <a:rPr lang="en-US" dirty="0"/>
              <a:t> Usability Test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EC5FB4-F4AC-3E49-A11A-B6C85C20B3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79AA589C-77AF-7544-860A-3BD190F9E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901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F185F-3482-F14B-8A7A-BC35CB02C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Our goal was to </a:t>
            </a:r>
            <a:r>
              <a:rPr lang="en-US" b="0" dirty="0"/>
              <a:t>assess the usability of the </a:t>
            </a:r>
            <a:r>
              <a:rPr lang="en-US" b="0" dirty="0" err="1"/>
              <a:t>preview.va.gov</a:t>
            </a:r>
            <a:r>
              <a:rPr lang="en-US" b="0" dirty="0"/>
              <a:t> on desktop and mobile</a:t>
            </a:r>
            <a:br>
              <a:rPr lang="en-US" b="0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A7D2E-8E11-B443-BB37-F036A5F72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57349"/>
            <a:ext cx="8153400" cy="2971801"/>
          </a:xfrm>
        </p:spPr>
        <p:txBody>
          <a:bodyPr>
            <a:normAutofit/>
          </a:bodyPr>
          <a:lstStyle/>
          <a:p>
            <a:r>
              <a:rPr lang="en-US" b="1" dirty="0"/>
              <a:t>Visited Minneapolis, MN VAMC</a:t>
            </a:r>
          </a:p>
          <a:p>
            <a:r>
              <a:rPr lang="en-US" b="1" dirty="0"/>
              <a:t>Spoke with 14 Veterans of varying ages and races</a:t>
            </a:r>
          </a:p>
          <a:p>
            <a:pPr lvl="1"/>
            <a:r>
              <a:rPr lang="en-US" b="1" dirty="0"/>
              <a:t>8 Desktop, 6 Mobile</a:t>
            </a:r>
          </a:p>
          <a:p>
            <a:r>
              <a:rPr lang="en-US" b="1" dirty="0"/>
              <a:t>Used the live </a:t>
            </a:r>
            <a:r>
              <a:rPr lang="en-US" b="1" dirty="0" err="1"/>
              <a:t>preview.va.gov</a:t>
            </a:r>
            <a:r>
              <a:rPr lang="en-US" b="1" dirty="0"/>
              <a:t> website</a:t>
            </a:r>
          </a:p>
          <a:p>
            <a:r>
              <a:rPr lang="en-US" b="1" dirty="0"/>
              <a:t>Asked structured interview questions to gather feedback about the homepage, navigation, hub pages, and tool landing pages</a:t>
            </a:r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AE5FF596-5FD5-E34D-8EE1-0D1BC8B8A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5345C14-18F3-434D-8534-14C4DD74E0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Study 5 – </a:t>
            </a:r>
            <a:r>
              <a:rPr lang="en-US" dirty="0" err="1"/>
              <a:t>Preview.va.gov</a:t>
            </a:r>
            <a:r>
              <a:rPr lang="en-US" dirty="0"/>
              <a:t> Usability Test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953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F185F-3482-F14B-8A7A-BC35CB02C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Preview.va.gov</a:t>
            </a:r>
            <a:r>
              <a:rPr lang="en-US" dirty="0"/>
              <a:t> Homepage</a:t>
            </a:r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AE5FF596-5FD5-E34D-8EE1-0D1BC8B8A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t>5</a:t>
            </a:fld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42" y="1078230"/>
            <a:ext cx="4305901" cy="3474720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5345C14-18F3-434D-8534-14C4DD74E0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Study 5 – </a:t>
            </a:r>
            <a:r>
              <a:rPr lang="en-US" dirty="0" err="1"/>
              <a:t>Preview.va.gov</a:t>
            </a:r>
            <a:r>
              <a:rPr lang="en-US" dirty="0"/>
              <a:t> Usability Test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89A7D2E-8E11-B443-BB37-F036A5F725AE}"/>
              </a:ext>
            </a:extLst>
          </p:cNvPr>
          <p:cNvSpPr txBox="1">
            <a:spLocks/>
          </p:cNvSpPr>
          <p:nvPr/>
        </p:nvSpPr>
        <p:spPr>
          <a:xfrm>
            <a:off x="4970584" y="1152526"/>
            <a:ext cx="4159128" cy="3238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566928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914400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252728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1600200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Focused on first impressions and first clicks from the homepage</a:t>
            </a:r>
          </a:p>
          <a:p>
            <a:r>
              <a:rPr lang="en-US" b="1" dirty="0"/>
              <a:t>Directed users to the mega menu for feedback on options and usefulness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60853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F185F-3482-F14B-8A7A-BC35CB02C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14350"/>
            <a:ext cx="7391400" cy="647701"/>
          </a:xfrm>
        </p:spPr>
        <p:txBody>
          <a:bodyPr>
            <a:normAutofit/>
          </a:bodyPr>
          <a:lstStyle/>
          <a:p>
            <a:r>
              <a:rPr lang="en-US" dirty="0"/>
              <a:t>Benefit hubs and tool landing pages</a:t>
            </a:r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AE5FF596-5FD5-E34D-8EE1-0D1BC8B8A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t>6</a:t>
            </a:fld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42" y="1303963"/>
            <a:ext cx="4305901" cy="2957852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5345C14-18F3-434D-8534-14C4DD74E0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Study 5 – </a:t>
            </a:r>
            <a:r>
              <a:rPr lang="en-US" dirty="0" err="1"/>
              <a:t>Preview.va.gov</a:t>
            </a:r>
            <a:r>
              <a:rPr lang="en-US" dirty="0"/>
              <a:t> Usability Test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89A7D2E-8E11-B443-BB37-F036A5F725AE}"/>
              </a:ext>
            </a:extLst>
          </p:cNvPr>
          <p:cNvSpPr txBox="1">
            <a:spLocks/>
          </p:cNvSpPr>
          <p:nvPr/>
        </p:nvSpPr>
        <p:spPr>
          <a:xfrm>
            <a:off x="4970584" y="1152526"/>
            <a:ext cx="4159128" cy="3238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566928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914400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252728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1600200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Gathered info on the hub design and layout</a:t>
            </a:r>
          </a:p>
          <a:p>
            <a:r>
              <a:rPr lang="en-US" b="1" dirty="0"/>
              <a:t>Focused on the left navigation and call to action buttons on the tool landing pages 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33747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are Veterans saying about </a:t>
            </a:r>
            <a:r>
              <a:rPr lang="en-US" dirty="0" err="1"/>
              <a:t>preview.va.gov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1"/>
            <a:ext cx="7543800" cy="3657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What are your impressions of this site?</a:t>
            </a:r>
          </a:p>
          <a:p>
            <a:pPr marL="0" indent="0">
              <a:buNone/>
            </a:pPr>
            <a:r>
              <a:rPr lang="en-US" sz="1600" b="1" i="1" dirty="0"/>
              <a:t>"Nice categories, going to get into the areas that you're in. Looks like you're going to step your way on through” – Mobile P5</a:t>
            </a:r>
            <a:endParaRPr lang="en-US" sz="1600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If this website went live tomorrow, what would you want other Veterans to know?</a:t>
            </a:r>
          </a:p>
          <a:p>
            <a:pPr marL="0" indent="0">
              <a:buNone/>
            </a:pPr>
            <a:r>
              <a:rPr lang="en-US" sz="1600" b="1" i="1" dirty="0"/>
              <a:t>“I would encourage them that it’s a little easier to navigate” – Desktop P2</a:t>
            </a:r>
          </a:p>
          <a:p>
            <a:pPr marL="0" indent="0">
              <a:buNone/>
            </a:pPr>
            <a:r>
              <a:rPr lang="en-US" sz="1600" b="1" i="1" dirty="0"/>
              <a:t>"Not to be afraid of it. It's not intimidating at all. I think without a lot of knowledge about the website you can get to where you need to go.” – Mobile P6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t>7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Study 5 – </a:t>
            </a:r>
            <a:r>
              <a:rPr lang="en-US" dirty="0" err="1"/>
              <a:t>Preview.va.gov</a:t>
            </a:r>
            <a:r>
              <a:rPr lang="en-US" dirty="0"/>
              <a:t> Usability Test</a:t>
            </a:r>
          </a:p>
        </p:txBody>
      </p:sp>
    </p:spTree>
    <p:extLst>
      <p:ext uri="{BB962C8B-B14F-4D97-AF65-F5344CB8AC3E}">
        <p14:creationId xmlns:p14="http://schemas.microsoft.com/office/powerpoint/2010/main" val="3357443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are Veterans saying about </a:t>
            </a:r>
            <a:r>
              <a:rPr lang="en-US" dirty="0" err="1"/>
              <a:t>preview.va.gov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1"/>
            <a:ext cx="7543800" cy="3657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How did that compare to your past experiences with VA websites?</a:t>
            </a:r>
            <a:endParaRPr lang="en-US" b="1" i="1" dirty="0"/>
          </a:p>
          <a:p>
            <a:pPr marL="0" indent="0">
              <a:buNone/>
            </a:pPr>
            <a:r>
              <a:rPr lang="en-US" sz="1600" b="1" i="1" dirty="0"/>
              <a:t>“…[old site] lots of clicking, at least 5 minutes to try to hunt down, this is better, a lot more organized, makes it easy to find what you are looking for, it’s right there in front of your face” – Desktop P4</a:t>
            </a:r>
          </a:p>
          <a:p>
            <a:pPr marL="0" indent="0">
              <a:buNone/>
            </a:pPr>
            <a:r>
              <a:rPr lang="en-US" sz="1600" b="1" i="1" dirty="0"/>
              <a:t>“Everything is on one screen, all 4 areas, its more easier, it would make it more easier for veterans, its more informational, easier to find things.” – Desktop P5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t>8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Study 5 – </a:t>
            </a:r>
            <a:r>
              <a:rPr lang="en-US" dirty="0" err="1"/>
              <a:t>Preview.va.gov</a:t>
            </a:r>
            <a:r>
              <a:rPr lang="en-US" dirty="0"/>
              <a:t> Usability Test</a:t>
            </a:r>
          </a:p>
        </p:txBody>
      </p:sp>
    </p:spTree>
    <p:extLst>
      <p:ext uri="{BB962C8B-B14F-4D97-AF65-F5344CB8AC3E}">
        <p14:creationId xmlns:p14="http://schemas.microsoft.com/office/powerpoint/2010/main" val="4511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A62F4-E0D4-FD40-9F89-91F6DFF9B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Reception for the </a:t>
            </a:r>
            <a:r>
              <a:rPr lang="en-US" dirty="0" err="1"/>
              <a:t>preview.va.gov</a:t>
            </a:r>
            <a:r>
              <a:rPr lang="en-US" dirty="0"/>
              <a:t> homepage and navigation was extremely positive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4FEB6-2A90-C341-802E-26E24E4A5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0889"/>
            <a:ext cx="7543800" cy="3218261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Veterans liked and understood the benefit categories</a:t>
            </a:r>
          </a:p>
          <a:p>
            <a:r>
              <a:rPr lang="en-US" b="1" dirty="0"/>
              <a:t>The top tasks boxes drew users attention and they commented on the usefulness of the links</a:t>
            </a:r>
          </a:p>
          <a:p>
            <a:r>
              <a:rPr lang="en-US" b="1" dirty="0"/>
              <a:t>Homepage layout exposed Veterans to benefits they may not have considered</a:t>
            </a:r>
          </a:p>
          <a:p>
            <a:r>
              <a:rPr lang="en-US" b="1" dirty="0"/>
              <a:t>Browsing the top navigation worked well in both formats</a:t>
            </a:r>
          </a:p>
          <a:p>
            <a:r>
              <a:rPr lang="en-US" b="1" dirty="0"/>
              <a:t>Users understood the purpose of the “About VA” tab</a:t>
            </a:r>
          </a:p>
          <a:p>
            <a:r>
              <a:rPr lang="en-US" b="1" dirty="0"/>
              <a:t>VCL got good reception and emphasis from Veterans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9B7883-EF92-294F-8DCB-3126D926B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3BF538-F971-E349-A75E-D3CEE0DE8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t>9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D47598F-0958-4D4E-B89E-9C210876BF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Study 5 – </a:t>
            </a:r>
            <a:r>
              <a:rPr lang="en-US" dirty="0" err="1"/>
              <a:t>Preview.va.gov</a:t>
            </a:r>
            <a:r>
              <a:rPr lang="en-US" dirty="0"/>
              <a:t> Usability Test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166206"/>
      </p:ext>
    </p:extLst>
  </p:cSld>
  <p:clrMapOvr>
    <a:masterClrMapping/>
  </p:clrMapOvr>
</p:sld>
</file>

<file path=ppt/theme/theme1.xml><?xml version="1.0" encoding="utf-8"?>
<a:theme xmlns:a="http://schemas.openxmlformats.org/drawingml/2006/main" name="Brown Bag Template">
  <a:themeElements>
    <a:clrScheme name="DSVA 1">
      <a:dk1>
        <a:srgbClr val="1A5484"/>
      </a:dk1>
      <a:lt1>
        <a:srgbClr val="FFFFFF"/>
      </a:lt1>
      <a:dk2>
        <a:srgbClr val="454454"/>
      </a:dk2>
      <a:lt2>
        <a:srgbClr val="7F8EA3"/>
      </a:lt2>
      <a:accent1>
        <a:srgbClr val="0070BC"/>
      </a:accent1>
      <a:accent2>
        <a:srgbClr val="10385A"/>
      </a:accent2>
      <a:accent3>
        <a:srgbClr val="1A5484"/>
      </a:accent3>
      <a:accent4>
        <a:srgbClr val="1A5484"/>
      </a:accent4>
      <a:accent5>
        <a:srgbClr val="1A5484"/>
      </a:accent5>
      <a:accent6>
        <a:srgbClr val="1A5484"/>
      </a:accent6>
      <a:hlink>
        <a:srgbClr val="0070BC"/>
      </a:hlink>
      <a:folHlink>
        <a:srgbClr val="4C2C9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own Bag Template new" id="{00D39547-BFEB-FC4F-ACD6-7F648320910A}" vid="{E45AE7B7-5F5A-3244-8129-DCB53905CF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8459</TotalTime>
  <Words>863</Words>
  <Application>Microsoft Macintosh PowerPoint</Application>
  <PresentationFormat>On-screen Show (16:9)</PresentationFormat>
  <Paragraphs>105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Avenir</vt:lpstr>
      <vt:lpstr>Avenir Heavy</vt:lpstr>
      <vt:lpstr>Calibri</vt:lpstr>
      <vt:lpstr>Mangal</vt:lpstr>
      <vt:lpstr>Brown Bag Template</vt:lpstr>
      <vt:lpstr>User Research Summary</vt:lpstr>
      <vt:lpstr>Outline</vt:lpstr>
      <vt:lpstr>Study 5 – Preview.va.gov Usability Test</vt:lpstr>
      <vt:lpstr>Our goal was to assess the usability of the preview.va.gov on desktop and mobile  </vt:lpstr>
      <vt:lpstr>Preview.va.gov Homepage</vt:lpstr>
      <vt:lpstr>Benefit hubs and tool landing pages</vt:lpstr>
      <vt:lpstr>What are Veterans saying about preview.va.gov?</vt:lpstr>
      <vt:lpstr>What are Veterans saying about preview.va.gov?</vt:lpstr>
      <vt:lpstr>Reception for the preview.va.gov homepage and navigation was extremely positive</vt:lpstr>
      <vt:lpstr>Veterans called our attention to some improvements</vt:lpstr>
      <vt:lpstr>The hub and tool landing pages met Veterans needs</vt:lpstr>
      <vt:lpstr>We found potential improvements for the hub and content pages</vt:lpstr>
      <vt:lpstr>What Now?</vt:lpstr>
      <vt:lpstr>Thank you!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 Hoc LLC</dc:creator>
  <cp:lastModifiedBy>Microsoft Office User</cp:lastModifiedBy>
  <cp:revision>406</cp:revision>
  <cp:lastPrinted>2018-02-05T23:05:28Z</cp:lastPrinted>
  <dcterms:created xsi:type="dcterms:W3CDTF">2018-02-02T22:31:38Z</dcterms:created>
  <dcterms:modified xsi:type="dcterms:W3CDTF">2018-09-05T23:12:24Z</dcterms:modified>
</cp:coreProperties>
</file>