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75" r:id="rId3"/>
    <p:sldId id="257" r:id="rId4"/>
    <p:sldId id="330" r:id="rId5"/>
    <p:sldId id="331" r:id="rId6"/>
    <p:sldId id="332" r:id="rId7"/>
    <p:sldId id="333" r:id="rId8"/>
    <p:sldId id="364" r:id="rId9"/>
    <p:sldId id="359" r:id="rId10"/>
    <p:sldId id="361" r:id="rId11"/>
    <p:sldId id="360" r:id="rId12"/>
    <p:sldId id="362" r:id="rId13"/>
    <p:sldId id="334" r:id="rId14"/>
    <p:sldId id="363" r:id="rId15"/>
    <p:sldId id="336" r:id="rId16"/>
    <p:sldId id="278" r:id="rId17"/>
    <p:sldId id="339" r:id="rId18"/>
    <p:sldId id="340" r:id="rId19"/>
    <p:sldId id="341" r:id="rId20"/>
    <p:sldId id="345" r:id="rId21"/>
    <p:sldId id="365" r:id="rId22"/>
    <p:sldId id="367" r:id="rId23"/>
    <p:sldId id="366" r:id="rId24"/>
    <p:sldId id="370" r:id="rId25"/>
    <p:sldId id="368" r:id="rId26"/>
    <p:sldId id="371" r:id="rId27"/>
    <p:sldId id="347" r:id="rId28"/>
    <p:sldId id="292" r:id="rId2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6B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490"/>
    <p:restoredTop sz="94631"/>
  </p:normalViewPr>
  <p:slideViewPr>
    <p:cSldViewPr snapToObjects="1" showGuides="1">
      <p:cViewPr varScale="1">
        <p:scale>
          <a:sx n="112" d="100"/>
          <a:sy n="112" d="100"/>
        </p:scale>
        <p:origin x="192" y="2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ADBA6-AE7D-7849-AD04-9B3C80D33473}" type="datetimeFigureOut">
              <a:rPr lang="en-US" smtClean="0"/>
              <a:t>8/22/19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E8DB9-BABD-274C-B54C-B517A7CEA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67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91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571750"/>
            <a:ext cx="6858000" cy="1486810"/>
          </a:xfrm>
        </p:spPr>
        <p:txBody>
          <a:bodyPr anchor="b">
            <a:normAutofit/>
          </a:bodyPr>
          <a:lstStyle>
            <a:lvl1pPr algn="ctr">
              <a:defRPr sz="36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8560"/>
            <a:ext cx="6858000" cy="57059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F89FB5-9726-D44F-B655-D6773224E1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75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3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59DD-FF9E-2640-AC2A-04F14043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E9C53-4585-6F4F-9B0E-A0B7D271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7706-88AE-1A44-B55B-EC1C2E045BA1}" type="datetime3">
              <a:rPr lang="en-US" smtClean="0"/>
              <a:t>22 August 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26084-9089-6F4D-A7A0-8F2BC123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7E7C7-97A7-A343-8FA4-70C18A38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9D81C8-E8AA-5249-A932-4043FD0591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076708"/>
            <a:ext cx="3962400" cy="25524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E369E8-594F-8642-9F3D-3ACB3BE3205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E64D2481-4BAA-F34F-AA07-E0D126FC39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24400" y="2076708"/>
            <a:ext cx="3962400" cy="25524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C93549-687D-834A-B39A-310390FE69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7244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7AC51E5-CC48-7247-A15C-84DCE96A8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53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59DD-FF9E-2640-AC2A-04F14043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E9C53-4585-6F4F-9B0E-A0B7D271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052E3BC1-44A7-994A-9857-5E9826DEEFF7}" type="datetime3">
              <a:rPr lang="en-US" smtClean="0"/>
              <a:t>22 August 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26084-9089-6F4D-A7A0-8F2BC123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7E7C7-97A7-A343-8FA4-70C18A38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9D81C8-E8AA-5249-A932-4043FD0591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076708"/>
            <a:ext cx="3962400" cy="255244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E369E8-594F-8642-9F3D-3ACB3BE3205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E64D2481-4BAA-F34F-AA07-E0D126FC39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24400" y="2076708"/>
            <a:ext cx="3962400" cy="255244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C93549-687D-834A-B39A-310390FE69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7244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7AC51E5-CC48-7247-A15C-84DCE96A8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2908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2775933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2775933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</a:lstStyle>
          <a:p>
            <a:pPr marL="228600" lvl="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228600" lvl="1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4DD5A31-3632-B34C-9E46-F4FC1D3A153E}" type="datetime3">
              <a:rPr lang="en-US" smtClean="0"/>
              <a:t>22 August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EF8569E-97EE-8F4C-962F-384F20DF4F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6322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2775933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2775933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</a:lstStyle>
          <a:p>
            <a:pPr marL="228600" lvl="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228600" lvl="1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49098B3-C054-B547-A5EC-409519CD1C19}" type="datetime3">
              <a:rPr lang="en-US" smtClean="0"/>
              <a:t>22 August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EF8569E-97EE-8F4C-962F-384F20DF4F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95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338328" indent="0">
              <a:spcBef>
                <a:spcPts val="0"/>
              </a:spcBef>
              <a:buNone/>
              <a:defRPr sz="1800"/>
            </a:lvl2pPr>
            <a:lvl3pPr marL="685800" indent="0">
              <a:spcBef>
                <a:spcPts val="0"/>
              </a:spcBef>
              <a:buNone/>
              <a:defRPr sz="1800"/>
            </a:lvl3pPr>
            <a:lvl4pPr marL="1024128" indent="0">
              <a:spcBef>
                <a:spcPts val="0"/>
              </a:spcBef>
              <a:buNone/>
              <a:defRPr sz="1800"/>
            </a:lvl4pPr>
            <a:lvl5pPr marL="137160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8193117-1AAA-C145-B8CB-C8B0DE5DFF43}" type="datetime3">
              <a:rPr lang="en-US" smtClean="0"/>
              <a:t>22 August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EB264B-B710-F445-846A-6BC63F80E6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004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219ECB-9AAE-454C-8707-472030F047C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9436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52931D-C6F1-704A-B529-26A1DFD3001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A0E79C5-07ED-2B4F-96E0-78AAE0051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9638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28107E97-1259-3443-B559-D35BE5D72356}" type="datetime3">
              <a:rPr lang="en-US" smtClean="0"/>
              <a:t>22 August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EB264B-B710-F445-846A-6BC63F80E6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004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219ECB-9AAE-454C-8707-472030F047C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9436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52931D-C6F1-704A-B529-26A1DFD3001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A0E79C5-07ED-2B4F-96E0-78AAE0051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976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8A84313-7A95-084F-90A8-25D22676E378}" type="datetime3">
              <a:rPr lang="en-US" smtClean="0"/>
              <a:t>22 August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C73C5F-EE6A-B741-B458-5BEE2683979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57200" y="3245214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25BCBD4-2D5F-7C40-9D4F-8BD094BC24C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572000" y="3245214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40D4EED-5AB8-8F4E-A803-1B1FE874C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639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5AC83848-4BCA-844F-9882-6E2DDCE84FE8}" type="datetime3">
              <a:rPr lang="en-US" smtClean="0"/>
              <a:t>22 August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C73C5F-EE6A-B741-B458-5BEE2683979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57200" y="3245214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25BCBD4-2D5F-7C40-9D4F-8BD094BC24C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572000" y="3245214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40D4EED-5AB8-8F4E-A803-1B1FE874C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42551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5333999" cy="647701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0"/>
            <a:ext cx="304800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F4903E5-8422-2D46-89AD-EA48D1414F55}" type="datetime3">
              <a:rPr lang="en-US" smtClean="0"/>
              <a:t>22 August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4BB6D035-B58F-184A-99D2-FF92AE8B1F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2"/>
            <a:ext cx="5334000" cy="3352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8516977-C874-BC4E-B5E7-A738517211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5333999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42003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3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5333999" cy="647701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0"/>
            <a:ext cx="304800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BEC3E3CB-1F76-994D-AACC-8093D340B5AE}" type="datetime3">
              <a:rPr lang="en-US" smtClean="0"/>
              <a:t>22 August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4BB6D035-B58F-184A-99D2-FF92AE8B1F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2"/>
            <a:ext cx="5334000" cy="33527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8516977-C874-BC4E-B5E7-A738517211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5333999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714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8037"/>
            <a:ext cx="8229600" cy="727425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1847"/>
            <a:ext cx="8229600" cy="361806"/>
          </a:xfrm>
        </p:spPr>
        <p:txBody>
          <a:bodyPr>
            <a:normAutofit/>
          </a:bodyPr>
          <a:lstStyle>
            <a:lvl1pPr marL="0" indent="0">
              <a:buNone/>
              <a:defRPr sz="1400" b="1" i="0" cap="all" spc="50" baseline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6B38F59E-848C-4246-9BBF-2E13C5EF0F4D}" type="datetime3">
              <a:rPr lang="en-US" smtClean="0"/>
              <a:t>22 August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37FEA6-1A2C-D14B-80D4-D1D39CE1B055}"/>
              </a:ext>
            </a:extLst>
          </p:cNvPr>
          <p:cNvCxnSpPr/>
          <p:nvPr userDrawn="1"/>
        </p:nvCxnSpPr>
        <p:spPr>
          <a:xfrm>
            <a:off x="457200" y="2935462"/>
            <a:ext cx="8229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8822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0"/>
            <a:ext cx="441960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D1CB74F-FE79-1A45-8710-2BD3A7D8E44E}" type="datetime3">
              <a:rPr lang="en-US" smtClean="0"/>
              <a:t>22 August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9269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0"/>
            <a:ext cx="441960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82CAB48B-DAC7-0D4F-8BA1-5046F1014A7D}" type="datetime3">
              <a:rPr lang="en-US" smtClean="0"/>
              <a:t>22 August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99467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49"/>
            <a:ext cx="2571750" cy="985837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1850" y="0"/>
            <a:ext cx="577215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36308B8-2FA4-7842-B3E5-53FA84F19DA6}" type="datetime3">
              <a:rPr lang="en-US" smtClean="0"/>
              <a:t>22 August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67E03E8A-82C1-CA43-A27A-7E47571CC0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638300"/>
            <a:ext cx="2571750" cy="299085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38328" indent="0">
              <a:buNone/>
              <a:defRPr sz="1600"/>
            </a:lvl2pPr>
            <a:lvl3pPr marL="685800" indent="0">
              <a:buNone/>
              <a:defRPr sz="1600"/>
            </a:lvl3pPr>
            <a:lvl4pPr marL="1024128" indent="0">
              <a:buNone/>
              <a:defRPr sz="1600"/>
            </a:lvl4pPr>
            <a:lvl5pPr marL="13716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0ECEDCC-39E8-5545-8A07-00545B191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2181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/3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49"/>
            <a:ext cx="2571750" cy="985837"/>
          </a:xfrm>
        </p:spPr>
        <p:txBody>
          <a:bodyPr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1850" y="0"/>
            <a:ext cx="577215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19D83D04-1D5A-5D4D-9727-9379A1D7954E}" type="datetime3">
              <a:rPr lang="en-US" smtClean="0"/>
              <a:t>22 August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67E03E8A-82C1-CA43-A27A-7E47571CC0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638300"/>
            <a:ext cx="2571750" cy="299085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338328" indent="0">
              <a:buNone/>
              <a:defRPr sz="1600">
                <a:solidFill>
                  <a:schemeClr val="bg1"/>
                </a:solidFill>
              </a:defRPr>
            </a:lvl2pPr>
            <a:lvl3pPr marL="685800" indent="0">
              <a:buNone/>
              <a:defRPr sz="1600">
                <a:solidFill>
                  <a:schemeClr val="bg1"/>
                </a:solidFill>
              </a:defRPr>
            </a:lvl3pPr>
            <a:lvl4pPr marL="1024128" indent="0">
              <a:buNone/>
              <a:defRPr sz="1600">
                <a:solidFill>
                  <a:schemeClr val="bg1"/>
                </a:solidFill>
              </a:defRPr>
            </a:lvl4pPr>
            <a:lvl5pPr marL="13716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0ECEDCC-39E8-5545-8A07-00545B191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46154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351"/>
            <a:ext cx="91440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8E88E0C-9E8E-7A48-BBCF-3D650AFE8784}" type="datetime3">
              <a:rPr lang="en-US" smtClean="0"/>
              <a:t>22 August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D3BA3DF-079C-0947-B14A-408CB0B36D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26886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de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351"/>
            <a:ext cx="91440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96F03584-8276-1444-99C1-D49BE5D75F4B}" type="datetime3">
              <a:rPr lang="en-US" smtClean="0"/>
              <a:t>22 August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D3BA3DF-079C-0947-B14A-408CB0B36D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70703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pli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5791200" y="0"/>
            <a:ext cx="33528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4994476" cy="6477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1548669-3537-3D48-AEC6-69BEEF4918CE}" type="datetime3">
              <a:rPr lang="en-US" smtClean="0"/>
              <a:t>22 August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4767263"/>
            <a:ext cx="2403676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4994476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4994476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000" y="514350"/>
            <a:ext cx="2590799" cy="4114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38328" indent="0" algn="l">
              <a:buNone/>
              <a:defRPr>
                <a:solidFill>
                  <a:schemeClr val="bg1"/>
                </a:solidFill>
              </a:defRPr>
            </a:lvl2pPr>
            <a:lvl3pPr marL="685800" indent="0" algn="l">
              <a:buNone/>
              <a:defRPr>
                <a:solidFill>
                  <a:schemeClr val="bg1"/>
                </a:solidFill>
              </a:defRPr>
            </a:lvl3pPr>
            <a:lvl4pPr marL="1024128" indent="0" algn="l">
              <a:buNone/>
              <a:defRPr>
                <a:solidFill>
                  <a:schemeClr val="bg1"/>
                </a:solidFill>
              </a:defRPr>
            </a:lvl4pPr>
            <a:lvl5pPr marL="1371600" indent="0" algn="l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57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4724400" y="0"/>
            <a:ext cx="44196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565890D-C554-0B45-A214-73986C52D38E}" type="datetime3">
              <a:rPr lang="en-US" smtClean="0"/>
              <a:t>22 August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19050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69710" y="514350"/>
            <a:ext cx="3617089" cy="41148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38328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4128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822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3352800" y="0"/>
            <a:ext cx="57912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226F000-0323-5D40-A73A-AFCE231EA21C}" type="datetime3">
              <a:rPr lang="en-US" smtClean="0"/>
              <a:t>22 August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92324" y="4767263"/>
            <a:ext cx="2403676" cy="273844"/>
          </a:xfr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692324" y="514350"/>
            <a:ext cx="4994475" cy="41148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38328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4128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5EB4C65-0043-874A-864A-C95B64D3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2571750" cy="647700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4516BD91-5D0B-F146-9E8A-B5D6EB7DA28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2571750" cy="3352799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38328" indent="0">
              <a:buNone/>
              <a:defRPr sz="1400"/>
            </a:lvl2pPr>
            <a:lvl3pPr marL="685800" indent="0">
              <a:buNone/>
              <a:defRPr sz="1400"/>
            </a:lvl3pPr>
            <a:lvl4pPr marL="1024128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23D814B-1F62-5848-AF4F-13F1D0486B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50780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1641FC7-B538-F548-80EB-C6718C1A7D14}" type="datetime3">
              <a:rPr lang="en-US" smtClean="0"/>
              <a:t>22 August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5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86114EA-0D00-BC46-A5D4-ACF5B72038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584"/>
            <a:ext cx="9144000" cy="51343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6350"/>
            <a:ext cx="7543800" cy="1659112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71D1D59-DAF4-234F-B337-E721F80E8FC6}" type="datetime3">
              <a:rPr lang="en-US" smtClean="0"/>
              <a:t>22 August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FD32B6E-CB65-6444-AC6F-B99C81A5F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971975"/>
            <a:ext cx="7543800" cy="50274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71860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F2BE8D8B-9FB4-8D42-BC0F-E1F202DF91B0}" type="datetime3">
              <a:rPr lang="en-US" smtClean="0"/>
              <a:t>22 August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8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FF2BF-18C7-8947-B0DD-293B386C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3B73-709A-1E41-9B56-C8B1DBD43693}" type="datetime3">
              <a:rPr lang="en-US" smtClean="0"/>
              <a:t>22 August 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3004D-8F3E-ED45-9503-A4A8B660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96A5E-11B5-9849-9A28-CDB9F441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49152D-53F3-6943-AAFE-FE10F1F9D2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47650"/>
            <a:ext cx="8229600" cy="4381500"/>
          </a:xfrm>
        </p:spPr>
        <p:txBody>
          <a:bodyPr anchor="ctr">
            <a:normAutofit/>
          </a:bodyPr>
          <a:lstStyle>
            <a:lvl1pPr marL="0" indent="0">
              <a:buNone/>
              <a:defRPr sz="2800"/>
            </a:lvl1pPr>
            <a:lvl2pPr marL="342900" indent="0">
              <a:buNone/>
              <a:defRPr sz="2800"/>
            </a:lvl2pPr>
            <a:lvl3pPr marL="685800" indent="0">
              <a:buNone/>
              <a:defRPr sz="2800"/>
            </a:lvl3pPr>
            <a:lvl4pPr marL="1028700" indent="0">
              <a:buNone/>
              <a:defRPr sz="2800"/>
            </a:lvl4pPr>
            <a:lvl5pPr marL="1371600" indent="0">
              <a:buNone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081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FF2BF-18C7-8947-B0DD-293B386C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BE324FA9-DA9E-7640-8A4A-32800FF2288F}" type="datetime3">
              <a:rPr lang="en-US" smtClean="0"/>
              <a:t>22 August 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3004D-8F3E-ED45-9503-A4A8B660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96A5E-11B5-9849-9A28-CDB9F441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49152D-53F3-6943-AAFE-FE10F1F9D2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47650"/>
            <a:ext cx="8229600" cy="4381500"/>
          </a:xfrm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342900" indent="0">
              <a:buNone/>
              <a:defRPr sz="2800"/>
            </a:lvl2pPr>
            <a:lvl3pPr marL="685800" indent="0">
              <a:buNone/>
              <a:defRPr sz="2800"/>
            </a:lvl3pPr>
            <a:lvl4pPr marL="1028700" indent="0">
              <a:buNone/>
              <a:defRPr sz="2800"/>
            </a:lvl4pPr>
            <a:lvl5pPr marL="1371600" indent="0">
              <a:buNone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776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1"/>
            <a:ext cx="75438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5DB7B24-BCAB-BE45-8684-F9DBEA217931}" type="datetime3">
              <a:rPr lang="en-US" smtClean="0"/>
              <a:t>22 August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B6573B-C9A5-FA4C-93D9-C3ECE5A4E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359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1"/>
            <a:ext cx="75438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5F8FB4D2-D8B1-854E-8E32-7E50F3EA39D2}" type="datetime3">
              <a:rPr lang="en-US" smtClean="0"/>
              <a:t>22 August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B6573B-C9A5-FA4C-93D9-C3ECE5A4E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304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3962400" cy="2775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56790"/>
            <a:ext cx="3962400" cy="2775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EC57DE5-E26E-C749-B0CF-78126AF87632}" type="datetime3">
              <a:rPr lang="en-US" smtClean="0"/>
              <a:t>22 August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D5B222-466A-E941-B7BC-54811912AF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F416920-8ABE-7F43-92C4-921C12ACC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945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3962400" cy="27759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56790"/>
            <a:ext cx="3962400" cy="27759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57DAA066-01CA-5D48-9C48-947C8A66608E}" type="datetime3">
              <a:rPr lang="en-US" smtClean="0"/>
              <a:t>22 August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D5B222-466A-E941-B7BC-54811912AF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F416920-8ABE-7F43-92C4-921C12ACC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575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6350"/>
            <a:ext cx="7543800" cy="3352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spc="100" baseline="0">
                <a:solidFill>
                  <a:schemeClr val="bg2"/>
                </a:solidFill>
                <a:latin typeface="Avenir" panose="02000503020000020003" pitchFamily="2" charset="0"/>
              </a:defRPr>
            </a:lvl1pPr>
          </a:lstStyle>
          <a:p>
            <a:fld id="{D3A8FC4B-49E5-004D-A573-ADC7192B7D48}" type="datetime3">
              <a:rPr lang="en-US" smtClean="0"/>
              <a:t>22 August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2"/>
                </a:solidFill>
                <a:latin typeface="Avenir" panose="0200050302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  <a:latin typeface="Avenir" panose="02000503020000020003" pitchFamily="2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8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2" r:id="rId3"/>
    <p:sldLayoutId id="2147483673" r:id="rId4"/>
    <p:sldLayoutId id="2147483674" r:id="rId5"/>
    <p:sldLayoutId id="2147483662" r:id="rId6"/>
    <p:sldLayoutId id="2147483685" r:id="rId7"/>
    <p:sldLayoutId id="2147483664" r:id="rId8"/>
    <p:sldLayoutId id="2147483686" r:id="rId9"/>
    <p:sldLayoutId id="2147483678" r:id="rId10"/>
    <p:sldLayoutId id="2147483687" r:id="rId11"/>
    <p:sldLayoutId id="2147483675" r:id="rId12"/>
    <p:sldLayoutId id="2147483688" r:id="rId13"/>
    <p:sldLayoutId id="2147483676" r:id="rId14"/>
    <p:sldLayoutId id="2147483689" r:id="rId15"/>
    <p:sldLayoutId id="2147483677" r:id="rId16"/>
    <p:sldLayoutId id="2147483690" r:id="rId17"/>
    <p:sldLayoutId id="2147483679" r:id="rId18"/>
    <p:sldLayoutId id="2147483694" r:id="rId19"/>
    <p:sldLayoutId id="2147483680" r:id="rId20"/>
    <p:sldLayoutId id="2147483693" r:id="rId21"/>
    <p:sldLayoutId id="2147483668" r:id="rId22"/>
    <p:sldLayoutId id="2147483692" r:id="rId23"/>
    <p:sldLayoutId id="2147483681" r:id="rId24"/>
    <p:sldLayoutId id="2147483691" r:id="rId25"/>
    <p:sldLayoutId id="2147483684" r:id="rId26"/>
    <p:sldLayoutId id="2147483683" r:id="rId27"/>
    <p:sldLayoutId id="2147483682" r:id="rId28"/>
    <p:sldLayoutId id="2147483667" r:id="rId29"/>
    <p:sldLayoutId id="2147483695" r:id="rId30"/>
  </p:sldLayoutIdLst>
  <p:hf hd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800" b="1" i="0" kern="1200">
          <a:solidFill>
            <a:schemeClr val="accent1"/>
          </a:solidFill>
          <a:latin typeface="Avenir Heavy" panose="02000503020000020003" pitchFamily="2" charset="0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1pPr>
      <a:lvl2pPr marL="566928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2pPr>
      <a:lvl3pPr marL="9144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3pPr>
      <a:lvl4pPr marL="1252728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4pPr>
      <a:lvl5pPr marL="16002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5472" userDrawn="1">
          <p15:clr>
            <a:srgbClr val="F26B43"/>
          </p15:clr>
        </p15:guide>
        <p15:guide id="5" pos="720" userDrawn="1">
          <p15:clr>
            <a:srgbClr val="F26B43"/>
          </p15:clr>
        </p15:guide>
        <p15:guide id="6" pos="5040" userDrawn="1">
          <p15:clr>
            <a:srgbClr val="F26B43"/>
          </p15:clr>
        </p15:guide>
        <p15:guide id="7" orient="horz" pos="156" userDrawn="1">
          <p15:clr>
            <a:srgbClr val="F26B43"/>
          </p15:clr>
        </p15:guide>
        <p15:guide id="8" orient="horz" pos="324" userDrawn="1">
          <p15:clr>
            <a:srgbClr val="F26B43"/>
          </p15:clr>
        </p15:guide>
        <p15:guide id="9" orient="horz" pos="732" userDrawn="1">
          <p15:clr>
            <a:srgbClr val="F26B43"/>
          </p15:clr>
        </p15:guide>
        <p15:guide id="10" orient="horz" pos="804" userDrawn="1">
          <p15:clr>
            <a:srgbClr val="F26B43"/>
          </p15:clr>
        </p15:guide>
        <p15:guide id="11" orient="horz" pos="2916" userDrawn="1">
          <p15:clr>
            <a:srgbClr val="F26B43"/>
          </p15:clr>
        </p15:guide>
        <p15:guide id="12" pos="2016" userDrawn="1">
          <p15:clr>
            <a:srgbClr val="F26B43"/>
          </p15:clr>
        </p15:guide>
        <p15:guide id="13" pos="3744" userDrawn="1">
          <p15:clr>
            <a:srgbClr val="F26B43"/>
          </p15:clr>
        </p15:guide>
        <p15:guide id="14" pos="2976" userDrawn="1">
          <p15:clr>
            <a:srgbClr val="F26B43"/>
          </p15:clr>
        </p15:guide>
        <p15:guide id="15" pos="2784" userDrawn="1">
          <p15:clr>
            <a:srgbClr val="F26B43"/>
          </p15:clr>
        </p15:guide>
        <p15:guide id="16" pos="3840" userDrawn="1">
          <p15:clr>
            <a:srgbClr val="F26B43"/>
          </p15:clr>
        </p15:guide>
        <p15:guide id="17" pos="3648" userDrawn="1">
          <p15:clr>
            <a:srgbClr val="F26B43"/>
          </p15:clr>
        </p15:guide>
        <p15:guide id="18" pos="2112" userDrawn="1">
          <p15:clr>
            <a:srgbClr val="F26B43"/>
          </p15:clr>
        </p15:guide>
        <p15:guide id="19" pos="19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8A574D-84D0-0444-A071-BD19A924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57350"/>
            <a:ext cx="6858000" cy="1486810"/>
          </a:xfrm>
        </p:spPr>
        <p:txBody>
          <a:bodyPr anchor="ctr"/>
          <a:lstStyle/>
          <a:p>
            <a:r>
              <a:rPr lang="en-US" dirty="0"/>
              <a:t>VAMC Pittsburgh Modernization User Research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09950"/>
            <a:ext cx="6858000" cy="1219200"/>
          </a:xfrm>
        </p:spPr>
        <p:txBody>
          <a:bodyPr>
            <a:normAutofit/>
          </a:bodyPr>
          <a:lstStyle/>
          <a:p>
            <a:r>
              <a:rPr lang="en-US" dirty="0"/>
              <a:t>Prepared by the Digital Service at Veterans Affairs (DSVA)</a:t>
            </a:r>
          </a:p>
          <a:p>
            <a:endParaRPr lang="en-US" dirty="0"/>
          </a:p>
          <a:p>
            <a:r>
              <a:rPr lang="en-US" dirty="0"/>
              <a:t>March 2019</a:t>
            </a:r>
          </a:p>
        </p:txBody>
      </p:sp>
    </p:spTree>
    <p:extLst>
      <p:ext uri="{BB962C8B-B14F-4D97-AF65-F5344CB8AC3E}">
        <p14:creationId xmlns:p14="http://schemas.microsoft.com/office/powerpoint/2010/main" val="3920808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D97C23-E8DD-B14E-8FD0-C45A72BC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C642ED-8402-434C-865D-648A2D696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82E1B-D3A2-724A-8686-BD14A82A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D93315B-A5D1-2C47-85B5-55B40617F41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41" y="240012"/>
            <a:ext cx="4828478" cy="466347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6B8506E-3812-FB49-A4A1-65EFB3CD3BE5}"/>
              </a:ext>
            </a:extLst>
          </p:cNvPr>
          <p:cNvSpPr/>
          <p:nvPr/>
        </p:nvSpPr>
        <p:spPr>
          <a:xfrm>
            <a:off x="440472" y="404696"/>
            <a:ext cx="3521927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“You are having some issues with your hearing and want to know if your clinic has specialists that provide care for</a:t>
            </a:r>
            <a:r>
              <a:rPr lang="en-US" b="1" dirty="0"/>
              <a:t> hearing issues.”</a:t>
            </a:r>
          </a:p>
          <a:p>
            <a:endParaRPr lang="en-US" b="1" dirty="0"/>
          </a:p>
          <a:p>
            <a:r>
              <a:rPr lang="en-US" b="1" dirty="0"/>
              <a:t>Overall Score - 7</a:t>
            </a:r>
          </a:p>
        </p:txBody>
      </p:sp>
    </p:spTree>
    <p:extLst>
      <p:ext uri="{BB962C8B-B14F-4D97-AF65-F5344CB8AC3E}">
        <p14:creationId xmlns:p14="http://schemas.microsoft.com/office/powerpoint/2010/main" val="4037876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D97C23-E8DD-B14E-8FD0-C45A72BC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C642ED-8402-434C-865D-648A2D696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82E1B-D3A2-724A-8686-BD14A82A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D93315B-A5D1-2C47-85B5-55B40617F41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02393"/>
            <a:ext cx="5444119" cy="482862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6B8506E-3812-FB49-A4A1-65EFB3CD3BE5}"/>
              </a:ext>
            </a:extLst>
          </p:cNvPr>
          <p:cNvSpPr/>
          <p:nvPr/>
        </p:nvSpPr>
        <p:spPr>
          <a:xfrm>
            <a:off x="440472" y="404696"/>
            <a:ext cx="3521927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“Where would you look to find the </a:t>
            </a:r>
            <a:r>
              <a:rPr lang="en-US" b="1" dirty="0"/>
              <a:t>visiting hours </a:t>
            </a:r>
            <a:r>
              <a:rPr lang="en-US" dirty="0"/>
              <a:t>for your VA clinic?”</a:t>
            </a:r>
          </a:p>
          <a:p>
            <a:endParaRPr lang="en-US" dirty="0"/>
          </a:p>
          <a:p>
            <a:r>
              <a:rPr lang="en-US" b="1" dirty="0"/>
              <a:t>Overall Score - 3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74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confirmed that some things are working well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7B24-BCAB-BE45-8684-F9DBEA217931}" type="datetime3">
              <a:rPr lang="en-US" smtClean="0"/>
              <a:t>22 August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12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AB08CA-1E12-254B-AF22-E34A0E2C4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Veterans correctly used the “Locations and Services” label</a:t>
            </a:r>
          </a:p>
          <a:p>
            <a:r>
              <a:rPr lang="en-US" dirty="0"/>
              <a:t>The Facility page was found consistently and was not a distractor</a:t>
            </a:r>
          </a:p>
          <a:p>
            <a:r>
              <a:rPr lang="en-US" dirty="0"/>
              <a:t>”News and Events” was not a distractor for top tasks</a:t>
            </a:r>
          </a:p>
          <a:p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86C3E0A-28BD-E04B-B696-9C2DB973FB58}"/>
              </a:ext>
            </a:extLst>
          </p:cNvPr>
          <p:cNvSpPr txBox="1">
            <a:spLocks/>
          </p:cNvSpPr>
          <p:nvPr/>
        </p:nvSpPr>
        <p:spPr>
          <a:xfrm>
            <a:off x="457200" y="219306"/>
            <a:ext cx="7543800" cy="2667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1" kern="1200" cap="all" spc="50" baseline="0">
                <a:solidFill>
                  <a:schemeClr val="bg2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4126248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a few clear things to work 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7B24-BCAB-BE45-8684-F9DBEA217931}" type="datetime3">
              <a:rPr lang="en-US" smtClean="0"/>
              <a:t>22 August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13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AB08CA-1E12-254B-AF22-E34A0E2C4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Crosslink the Health Services and Patient and Family Services Pages</a:t>
            </a:r>
          </a:p>
          <a:p>
            <a:r>
              <a:rPr lang="en-US" dirty="0"/>
              <a:t>Provide access to appointment scheduling and enrollment in the “About Us” section</a:t>
            </a:r>
          </a:p>
          <a:p>
            <a:r>
              <a:rPr lang="en-US" dirty="0"/>
              <a:t>Change the label for either “About Us” or ”Working with Us” to reduce confusion</a:t>
            </a:r>
          </a:p>
          <a:p>
            <a:r>
              <a:rPr lang="en-US" dirty="0"/>
              <a:t>The events list needs to linked on the local facility pages</a:t>
            </a:r>
          </a:p>
          <a:p>
            <a:r>
              <a:rPr lang="en-US" dirty="0"/>
              <a:t>Link to visiting hours on the ”Contact Us” page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5E9353C-1589-574D-8506-4906601E312D}"/>
              </a:ext>
            </a:extLst>
          </p:cNvPr>
          <p:cNvSpPr txBox="1">
            <a:spLocks/>
          </p:cNvSpPr>
          <p:nvPr/>
        </p:nvSpPr>
        <p:spPr>
          <a:xfrm>
            <a:off x="457200" y="247650"/>
            <a:ext cx="7543800" cy="2667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1" kern="1200" cap="all" spc="50" baseline="0">
                <a:solidFill>
                  <a:schemeClr val="bg2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796941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7772400" cy="629840"/>
          </a:xfrm>
        </p:spPr>
        <p:txBody>
          <a:bodyPr>
            <a:normAutofit/>
          </a:bodyPr>
          <a:lstStyle/>
          <a:p>
            <a:r>
              <a:rPr lang="en-US" dirty="0"/>
              <a:t>Did we reach our goals for this study?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7D2E-8E11-B443-BB37-F036A5F7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4191"/>
            <a:ext cx="8153400" cy="34849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How many first clicks go to the primary “Locations and Services” section.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70% Average, working well</a:t>
            </a:r>
            <a:endParaRPr lang="en-US" dirty="0"/>
          </a:p>
          <a:p>
            <a:r>
              <a:rPr lang="en-US" dirty="0"/>
              <a:t>Are any of the labels distractors?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Yes, particularly Health Services and Patient and Family Services</a:t>
            </a:r>
          </a:p>
          <a:p>
            <a:r>
              <a:rPr lang="en-US" dirty="0"/>
              <a:t>Are the labels “Our Locations”, “Health Services”, and “Patient and Family Services” working as we intended them to?</a:t>
            </a:r>
          </a:p>
          <a:p>
            <a:pPr lvl="1"/>
            <a:r>
              <a:rPr lang="en-US" dirty="0"/>
              <a:t>Our Locations </a:t>
            </a:r>
            <a:r>
              <a:rPr lang="en-US" dirty="0">
                <a:solidFill>
                  <a:schemeClr val="accent1"/>
                </a:solidFill>
              </a:rPr>
              <a:t>– Yes</a:t>
            </a:r>
          </a:p>
          <a:p>
            <a:pPr lvl="1"/>
            <a:r>
              <a:rPr lang="en-US" dirty="0"/>
              <a:t>Health Services </a:t>
            </a:r>
            <a:r>
              <a:rPr lang="en-US" dirty="0">
                <a:solidFill>
                  <a:schemeClr val="accent1"/>
                </a:solidFill>
              </a:rPr>
              <a:t>- No </a:t>
            </a:r>
          </a:p>
          <a:p>
            <a:pPr lvl="1"/>
            <a:r>
              <a:rPr lang="en-US" dirty="0"/>
              <a:t>Patient and Family Services -</a:t>
            </a:r>
            <a:r>
              <a:rPr lang="en-US" dirty="0">
                <a:solidFill>
                  <a:schemeClr val="accent1"/>
                </a:solidFill>
              </a:rPr>
              <a:t> No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Outcomes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14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2019</a:t>
            </a:r>
          </a:p>
        </p:txBody>
      </p:sp>
    </p:spTree>
    <p:extLst>
      <p:ext uri="{BB962C8B-B14F-4D97-AF65-F5344CB8AC3E}">
        <p14:creationId xmlns:p14="http://schemas.microsoft.com/office/powerpoint/2010/main" val="2596572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15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Now?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6E6BE9B-2787-CD40-991E-C4A9E237A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350"/>
            <a:ext cx="7543800" cy="34909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We need to make updates to our left navigation and implement crosslinking. Additional tree testing and usability sessions are needed to verify the new IA works for Veterans.</a:t>
            </a:r>
          </a:p>
        </p:txBody>
      </p:sp>
    </p:spTree>
    <p:extLst>
      <p:ext uri="{BB962C8B-B14F-4D97-AF65-F5344CB8AC3E}">
        <p14:creationId xmlns:p14="http://schemas.microsoft.com/office/powerpoint/2010/main" val="1158843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21807-043A-1048-96AC-F122E0C5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Study 2 – Services Listing Card Sort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C5FB4-F4AC-3E49-A11A-B6C85C20B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9AA589C-77AF-7544-860A-3BD190F9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</p:spTree>
    <p:extLst>
      <p:ext uri="{BB962C8B-B14F-4D97-AF65-F5344CB8AC3E}">
        <p14:creationId xmlns:p14="http://schemas.microsoft.com/office/powerpoint/2010/main" val="2104883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7772400" cy="629840"/>
          </a:xfrm>
        </p:spPr>
        <p:txBody>
          <a:bodyPr>
            <a:normAutofit fontScale="90000"/>
          </a:bodyPr>
          <a:lstStyle/>
          <a:p>
            <a:r>
              <a:rPr lang="en-US" dirty="0"/>
              <a:t>Our goal was understand if our Service buckets make sense to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7D2E-8E11-B443-BB37-F036A5F7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57349"/>
            <a:ext cx="8153400" cy="2971801"/>
          </a:xfrm>
        </p:spPr>
        <p:txBody>
          <a:bodyPr>
            <a:normAutofit/>
          </a:bodyPr>
          <a:lstStyle/>
          <a:p>
            <a:r>
              <a:rPr lang="en-US" dirty="0"/>
              <a:t>Are services consistently sorted into the three buckets?</a:t>
            </a:r>
          </a:p>
          <a:p>
            <a:pPr lvl="1"/>
            <a:r>
              <a:rPr lang="en-US" dirty="0"/>
              <a:t>Health services</a:t>
            </a:r>
          </a:p>
          <a:p>
            <a:pPr lvl="1"/>
            <a:r>
              <a:rPr lang="en-US" dirty="0"/>
              <a:t>Patient and family services</a:t>
            </a:r>
          </a:p>
          <a:p>
            <a:pPr lvl="1"/>
            <a:r>
              <a:rPr lang="en-US" dirty="0"/>
              <a:t>Locations and services (aka Facility Services)</a:t>
            </a:r>
          </a:p>
          <a:p>
            <a:r>
              <a:rPr lang="en-US" dirty="0"/>
              <a:t>Which services are most difficult to sort?</a:t>
            </a:r>
          </a:p>
          <a:p>
            <a:r>
              <a:rPr lang="en-US" dirty="0"/>
              <a:t>Do we need to make any updates to the buckets or service labels?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Study objectives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17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</p:spTree>
    <p:extLst>
      <p:ext uri="{BB962C8B-B14F-4D97-AF65-F5344CB8AC3E}">
        <p14:creationId xmlns:p14="http://schemas.microsoft.com/office/powerpoint/2010/main" val="32310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Veterans showed us which of the buckets they expected to find the Service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7D2E-8E11-B443-BB37-F036A5F7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57349"/>
            <a:ext cx="8153400" cy="2971801"/>
          </a:xfrm>
        </p:spPr>
        <p:txBody>
          <a:bodyPr>
            <a:normAutofit/>
          </a:bodyPr>
          <a:lstStyle/>
          <a:p>
            <a:r>
              <a:rPr lang="en-US" dirty="0"/>
              <a:t>Created a closed card sort in Optimal Workshop</a:t>
            </a:r>
          </a:p>
          <a:p>
            <a:pPr lvl="1"/>
            <a:r>
              <a:rPr lang="en-US" dirty="0"/>
              <a:t>44 cards, each participant sorted 15</a:t>
            </a:r>
          </a:p>
          <a:p>
            <a:pPr lvl="1"/>
            <a:r>
              <a:rPr lang="en-US" dirty="0"/>
              <a:t>3 categories</a:t>
            </a:r>
          </a:p>
          <a:p>
            <a:r>
              <a:rPr lang="en-US" dirty="0"/>
              <a:t>Distributed to 5k Veterans via </a:t>
            </a:r>
            <a:r>
              <a:rPr lang="en-US" dirty="0" err="1"/>
              <a:t>MyHealtheVet</a:t>
            </a:r>
            <a:r>
              <a:rPr lang="en-US" dirty="0"/>
              <a:t> mailing list</a:t>
            </a:r>
          </a:p>
          <a:p>
            <a:r>
              <a:rPr lang="en-US" dirty="0"/>
              <a:t>Received 348 responses (Feb 26 – Mar 1)</a:t>
            </a:r>
          </a:p>
          <a:p>
            <a:r>
              <a:rPr lang="en-US" dirty="0"/>
              <a:t>98% Veterans, several spouses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Research Method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18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</p:spTree>
    <p:extLst>
      <p:ext uri="{BB962C8B-B14F-4D97-AF65-F5344CB8AC3E}">
        <p14:creationId xmlns:p14="http://schemas.microsoft.com/office/powerpoint/2010/main" val="1881501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19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A7786A-F384-8C47-8EC7-D50E0FF1F40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4612"/>
            <a:ext cx="8229600" cy="3647575"/>
          </a:xfrm>
        </p:spPr>
      </p:pic>
    </p:spTree>
    <p:extLst>
      <p:ext uri="{BB962C8B-B14F-4D97-AF65-F5344CB8AC3E}">
        <p14:creationId xmlns:p14="http://schemas.microsoft.com/office/powerpoint/2010/main" val="694941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D97BD-49D0-F045-BFFC-0016C1DC5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0F1BE01-E78D-8D45-9FFF-919906A64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C0D33C2-8E08-A041-AA74-D2FE0E97E71D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201816389"/>
              </p:ext>
            </p:extLst>
          </p:nvPr>
        </p:nvGraphicFramePr>
        <p:xfrm>
          <a:off x="457200" y="1276350"/>
          <a:ext cx="4994276" cy="111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0628">
                  <a:extLst>
                    <a:ext uri="{9D8B030D-6E8A-4147-A177-3AD203B41FA5}">
                      <a16:colId xmlns:a16="http://schemas.microsoft.com/office/drawing/2014/main" val="3491581060"/>
                    </a:ext>
                  </a:extLst>
                </a:gridCol>
                <a:gridCol w="983648">
                  <a:extLst>
                    <a:ext uri="{9D8B030D-6E8A-4147-A177-3AD203B41FA5}">
                      <a16:colId xmlns:a16="http://schemas.microsoft.com/office/drawing/2014/main" val="1867765844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Study 1 </a:t>
                      </a:r>
                      <a:r>
                        <a:rPr lang="mr-IN" sz="1400" b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–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 Navigation Tree Test</a:t>
                      </a:r>
                    </a:p>
                  </a:txBody>
                  <a:tcPr marL="115253" marR="115253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accent1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471302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Study</a:t>
                      </a:r>
                      <a:r>
                        <a:rPr lang="en-US" sz="1400" b="0" baseline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 2 </a:t>
                      </a:r>
                      <a:r>
                        <a:rPr lang="mr-IN" sz="1400" b="0" baseline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–</a:t>
                      </a:r>
                      <a:r>
                        <a:rPr lang="en-US" sz="1400" b="0" baseline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 Services Listing Card Sort  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accent1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596546"/>
                  </a:ext>
                </a:extLst>
              </a:tr>
            </a:tbl>
          </a:graphicData>
        </a:graphic>
      </p:graphicFrame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191117A-1E2E-F44A-9D94-897E08DBC0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A35D4E5-3A5D-BE4A-A792-7CC069181ACA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We gathered feedback from hundreds of Veterans about our plans for a new experience on VAMC Pittsburgh.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2019</a:t>
            </a:r>
          </a:p>
        </p:txBody>
      </p:sp>
    </p:spTree>
    <p:extLst>
      <p:ext uri="{BB962C8B-B14F-4D97-AF65-F5344CB8AC3E}">
        <p14:creationId xmlns:p14="http://schemas.microsoft.com/office/powerpoint/2010/main" val="508722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Breakdown of how frequently Veterans sorted the services into our planned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7D2E-8E11-B443-BB37-F036A5F7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57349"/>
            <a:ext cx="8153400" cy="2971801"/>
          </a:xfrm>
        </p:spPr>
        <p:txBody>
          <a:bodyPr>
            <a:normAutofit/>
          </a:bodyPr>
          <a:lstStyle/>
          <a:p>
            <a:r>
              <a:rPr lang="en-US" b="1" dirty="0"/>
              <a:t>Health services (21 cards) – averaged 78%</a:t>
            </a:r>
          </a:p>
          <a:p>
            <a:r>
              <a:rPr lang="en-US" b="1" dirty="0"/>
              <a:t>Patient and family services (15 cards) – averaged 50%</a:t>
            </a:r>
          </a:p>
          <a:p>
            <a:r>
              <a:rPr lang="en-US" b="1" dirty="0"/>
              <a:t>Locations and services (8 cards) – averaged 63%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20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</p:spTree>
    <p:extLst>
      <p:ext uri="{BB962C8B-B14F-4D97-AF65-F5344CB8AC3E}">
        <p14:creationId xmlns:p14="http://schemas.microsoft.com/office/powerpoint/2010/main" val="885152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21502-8004-A54E-8C1D-E54C57C75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16C52FC-55C3-8243-8200-55262EF10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330200"/>
            <a:ext cx="8864600" cy="44831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CD1470-F815-B24F-B717-DCA34A7B9C24}"/>
              </a:ext>
            </a:extLst>
          </p:cNvPr>
          <p:cNvCxnSpPr/>
          <p:nvPr/>
        </p:nvCxnSpPr>
        <p:spPr>
          <a:xfrm>
            <a:off x="139700" y="4629150"/>
            <a:ext cx="8864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ame 18">
            <a:extLst>
              <a:ext uri="{FF2B5EF4-FFF2-40B4-BE49-F238E27FC236}">
                <a16:creationId xmlns:a16="http://schemas.microsoft.com/office/drawing/2014/main" id="{F89DBA7E-74E7-974D-B15E-BFFD45E807C7}"/>
              </a:ext>
            </a:extLst>
          </p:cNvPr>
          <p:cNvSpPr/>
          <p:nvPr/>
        </p:nvSpPr>
        <p:spPr>
          <a:xfrm>
            <a:off x="5181600" y="330200"/>
            <a:ext cx="1828800" cy="2286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111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892076-BC37-B048-8E4B-59B4B9C10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939800"/>
            <a:ext cx="8864600" cy="32639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21502-8004-A54E-8C1D-E54C57C75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22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CD1470-F815-B24F-B717-DCA34A7B9C24}"/>
              </a:ext>
            </a:extLst>
          </p:cNvPr>
          <p:cNvCxnSpPr/>
          <p:nvPr/>
        </p:nvCxnSpPr>
        <p:spPr>
          <a:xfrm>
            <a:off x="139700" y="2190750"/>
            <a:ext cx="8864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ame 8">
            <a:extLst>
              <a:ext uri="{FF2B5EF4-FFF2-40B4-BE49-F238E27FC236}">
                <a16:creationId xmlns:a16="http://schemas.microsoft.com/office/drawing/2014/main" id="{52237A1D-F79B-FB4B-8215-0980A9BE4618}"/>
              </a:ext>
            </a:extLst>
          </p:cNvPr>
          <p:cNvSpPr/>
          <p:nvPr/>
        </p:nvSpPr>
        <p:spPr>
          <a:xfrm>
            <a:off x="3276600" y="939800"/>
            <a:ext cx="1828800" cy="2286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919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0AF84D-8753-664D-AE9E-9F2F7E5FE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651000"/>
            <a:ext cx="8864600" cy="1841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21502-8004-A54E-8C1D-E54C57C75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23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CD1470-F815-B24F-B717-DCA34A7B9C24}"/>
              </a:ext>
            </a:extLst>
          </p:cNvPr>
          <p:cNvCxnSpPr/>
          <p:nvPr/>
        </p:nvCxnSpPr>
        <p:spPr>
          <a:xfrm>
            <a:off x="139700" y="2876550"/>
            <a:ext cx="8864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ame 6">
            <a:extLst>
              <a:ext uri="{FF2B5EF4-FFF2-40B4-BE49-F238E27FC236}">
                <a16:creationId xmlns:a16="http://schemas.microsoft.com/office/drawing/2014/main" id="{F3A0B0AF-4F5C-2B4C-BB8E-8035D9CEC4EF}"/>
              </a:ext>
            </a:extLst>
          </p:cNvPr>
          <p:cNvSpPr/>
          <p:nvPr/>
        </p:nvSpPr>
        <p:spPr>
          <a:xfrm>
            <a:off x="7086600" y="1657350"/>
            <a:ext cx="1828800" cy="2286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402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B7ED-2EDB-B848-AF90-7ACB61B0E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that did not fit neatly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D48E4-D7C8-0145-B53A-A2906971E4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144190"/>
            <a:ext cx="3962400" cy="348853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Health and Patient/Family</a:t>
            </a:r>
          </a:p>
          <a:p>
            <a:r>
              <a:rPr lang="en-US" dirty="0"/>
              <a:t>Addiction and Substance Abuse</a:t>
            </a:r>
          </a:p>
          <a:p>
            <a:r>
              <a:rPr lang="en-US" dirty="0"/>
              <a:t>Suicide Prevention/VCL</a:t>
            </a:r>
          </a:p>
          <a:p>
            <a:r>
              <a:rPr lang="en-US" dirty="0"/>
              <a:t>Registry Exams</a:t>
            </a:r>
          </a:p>
          <a:p>
            <a:r>
              <a:rPr lang="en-US" dirty="0"/>
              <a:t>Nutrition, Food, Dietary</a:t>
            </a:r>
          </a:p>
          <a:p>
            <a:r>
              <a:rPr lang="en-US" dirty="0"/>
              <a:t>MOVE! Weight Management</a:t>
            </a:r>
          </a:p>
          <a:p>
            <a:r>
              <a:rPr lang="en-US" dirty="0"/>
              <a:t>Women’s Health</a:t>
            </a:r>
          </a:p>
          <a:p>
            <a:r>
              <a:rPr lang="en-US" dirty="0"/>
              <a:t>Low Vision and Blind Rehab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40D82-39E2-C04C-A724-553CFA5D8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4400" y="1144190"/>
            <a:ext cx="3962400" cy="34885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Patient/Family and Location</a:t>
            </a:r>
          </a:p>
          <a:p>
            <a:r>
              <a:rPr lang="en-US" dirty="0"/>
              <a:t>Compensated Work Therapy/VR&amp;E</a:t>
            </a:r>
          </a:p>
          <a:p>
            <a:r>
              <a:rPr lang="en-US" dirty="0"/>
              <a:t>MHV Coordinator</a:t>
            </a:r>
          </a:p>
          <a:p>
            <a:r>
              <a:rPr lang="en-US" dirty="0"/>
              <a:t>Veterans Visitor Lodging</a:t>
            </a:r>
          </a:p>
          <a:p>
            <a:r>
              <a:rPr lang="en-US" dirty="0"/>
              <a:t>Wheelchair Mobility</a:t>
            </a:r>
          </a:p>
          <a:p>
            <a:r>
              <a:rPr lang="en-US" dirty="0"/>
              <a:t>Lodging for Patients and Families</a:t>
            </a:r>
          </a:p>
          <a:p>
            <a:r>
              <a:rPr lang="en-US" dirty="0"/>
              <a:t>Visitor Hours and Info</a:t>
            </a:r>
            <a:endParaRPr lang="en-US" b="1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9391B-C8E0-5640-8C19-AA0FDE459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7DE5-E26E-C749-B0CF-78126AF87632}" type="datetime3">
              <a:rPr lang="en-US" smtClean="0"/>
              <a:t>22 August 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747D3-7A8D-7A46-82E4-772A2AC1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40D6F-8973-B348-983E-F90CE94D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24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681EE5-B578-C74B-8550-7FE9A015D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1900802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learned that the health services and locations categories work but patient and family does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7D2E-8E11-B443-BB37-F036A5F7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57349"/>
            <a:ext cx="8153400" cy="2971801"/>
          </a:xfrm>
        </p:spPr>
        <p:txBody>
          <a:bodyPr>
            <a:normAutofit/>
          </a:bodyPr>
          <a:lstStyle/>
          <a:p>
            <a:r>
              <a:rPr lang="en-US" dirty="0"/>
              <a:t>Health services were consistently sorted accurately</a:t>
            </a:r>
          </a:p>
          <a:p>
            <a:r>
              <a:rPr lang="en-US" dirty="0"/>
              <a:t>Patient and family services were all over the place</a:t>
            </a:r>
          </a:p>
          <a:p>
            <a:r>
              <a:rPr lang="en-US" dirty="0"/>
              <a:t>Locations and services were generally good, although there was overlap with Patient and family</a:t>
            </a:r>
          </a:p>
          <a:p>
            <a:r>
              <a:rPr lang="en-US" dirty="0"/>
              <a:t>Rehabilitation-type services (blind rehab, wheelchair mobility, etc.) are particularly difficult to place</a:t>
            </a:r>
          </a:p>
          <a:p>
            <a:r>
              <a:rPr lang="en-US" dirty="0"/>
              <a:t>Pharmacy belongs everywhere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25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</p:spTree>
    <p:extLst>
      <p:ext uri="{BB962C8B-B14F-4D97-AF65-F5344CB8AC3E}">
        <p14:creationId xmlns:p14="http://schemas.microsoft.com/office/powerpoint/2010/main" val="177432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7772400" cy="629840"/>
          </a:xfrm>
        </p:spPr>
        <p:txBody>
          <a:bodyPr>
            <a:normAutofit/>
          </a:bodyPr>
          <a:lstStyle/>
          <a:p>
            <a:r>
              <a:rPr lang="en-US" dirty="0"/>
              <a:t>Did we reach our goals for this study?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7D2E-8E11-B443-BB37-F036A5F7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4191"/>
            <a:ext cx="8153400" cy="34849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Are services consistently sorted into the three buckets?</a:t>
            </a:r>
          </a:p>
          <a:p>
            <a:pPr lvl="1"/>
            <a:r>
              <a:rPr lang="en-US" dirty="0"/>
              <a:t>Health services </a:t>
            </a:r>
            <a:r>
              <a:rPr lang="en-US" dirty="0">
                <a:solidFill>
                  <a:schemeClr val="accent1"/>
                </a:solidFill>
              </a:rPr>
              <a:t>- Yes</a:t>
            </a:r>
          </a:p>
          <a:p>
            <a:pPr lvl="1"/>
            <a:r>
              <a:rPr lang="en-US" dirty="0"/>
              <a:t>Patient and family services </a:t>
            </a:r>
            <a:r>
              <a:rPr lang="en-US" dirty="0">
                <a:solidFill>
                  <a:schemeClr val="accent1"/>
                </a:solidFill>
              </a:rPr>
              <a:t>- No</a:t>
            </a:r>
          </a:p>
          <a:p>
            <a:pPr lvl="1"/>
            <a:r>
              <a:rPr lang="en-US" dirty="0"/>
              <a:t>Locations and services (aka Facility Services) </a:t>
            </a:r>
            <a:r>
              <a:rPr lang="en-US" dirty="0">
                <a:solidFill>
                  <a:schemeClr val="accent1"/>
                </a:solidFill>
              </a:rPr>
              <a:t>- No</a:t>
            </a:r>
          </a:p>
          <a:p>
            <a:r>
              <a:rPr lang="en-US" dirty="0"/>
              <a:t>Which services are most difficult to sort?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Patient and family services, Pharmacy</a:t>
            </a:r>
          </a:p>
          <a:p>
            <a:r>
              <a:rPr lang="en-US" dirty="0"/>
              <a:t>Do we need to make any updates to the buckets or service labels?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Yes, we need to address the major miscategorized services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Outcomes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26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</p:spTree>
    <p:extLst>
      <p:ext uri="{BB962C8B-B14F-4D97-AF65-F5344CB8AC3E}">
        <p14:creationId xmlns:p14="http://schemas.microsoft.com/office/powerpoint/2010/main" val="4055505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27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Now?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6E6BE9B-2787-CD40-991E-C4A9E237A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350"/>
            <a:ext cx="7543800" cy="34909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We learned a lot about how Veterans view these services. We need to move services to their most commonly placed location and find ways to crosslink for the most difficult services to sort.</a:t>
            </a:r>
          </a:p>
        </p:txBody>
      </p:sp>
    </p:spTree>
    <p:extLst>
      <p:ext uri="{BB962C8B-B14F-4D97-AF65-F5344CB8AC3E}">
        <p14:creationId xmlns:p14="http://schemas.microsoft.com/office/powerpoint/2010/main" val="1266334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8A574D-84D0-0444-A071-BD19A924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57350"/>
            <a:ext cx="6858000" cy="1486810"/>
          </a:xfrm>
        </p:spPr>
        <p:txBody>
          <a:bodyPr anchor="ctr"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77560"/>
            <a:ext cx="6858000" cy="570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Contact Jeff Barnes with questions:</a:t>
            </a:r>
          </a:p>
          <a:p>
            <a:r>
              <a:rPr lang="en-US" dirty="0"/>
              <a:t>jeffrey.barnes4@va.gov</a:t>
            </a:r>
          </a:p>
        </p:txBody>
      </p:sp>
    </p:spTree>
    <p:extLst>
      <p:ext uri="{BB962C8B-B14F-4D97-AF65-F5344CB8AC3E}">
        <p14:creationId xmlns:p14="http://schemas.microsoft.com/office/powerpoint/2010/main" val="164804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21807-043A-1048-96AC-F122E0C5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Study 1 – Navigation Tree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C5FB4-F4AC-3E49-A11A-B6C85C20B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9AA589C-77AF-7544-860A-3BD190F9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2019</a:t>
            </a:r>
          </a:p>
        </p:txBody>
      </p:sp>
    </p:spTree>
    <p:extLst>
      <p:ext uri="{BB962C8B-B14F-4D97-AF65-F5344CB8AC3E}">
        <p14:creationId xmlns:p14="http://schemas.microsoft.com/office/powerpoint/2010/main" val="216321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7772400" cy="629840"/>
          </a:xfrm>
        </p:spPr>
        <p:txBody>
          <a:bodyPr>
            <a:normAutofit fontScale="90000"/>
          </a:bodyPr>
          <a:lstStyle/>
          <a:p>
            <a:r>
              <a:rPr lang="en-US" dirty="0"/>
              <a:t>Our goal was to assess whether our planned left navigation allowed Veterans clear access paths</a:t>
            </a:r>
            <a:r>
              <a:rPr lang="en-US" b="0" dirty="0"/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7D2E-8E11-B443-BB37-F036A5F7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57349"/>
            <a:ext cx="8153400" cy="2971801"/>
          </a:xfrm>
        </p:spPr>
        <p:txBody>
          <a:bodyPr>
            <a:normAutofit/>
          </a:bodyPr>
          <a:lstStyle/>
          <a:p>
            <a:r>
              <a:rPr lang="en-US" dirty="0"/>
              <a:t>How many first clicks go to the primary “Locations and Services” section. </a:t>
            </a:r>
          </a:p>
          <a:p>
            <a:r>
              <a:rPr lang="en-US" dirty="0"/>
              <a:t>Are any of the labels distractors?</a:t>
            </a:r>
          </a:p>
          <a:p>
            <a:r>
              <a:rPr lang="en-US" dirty="0"/>
              <a:t>Are the labels “Our Locations”, “Health Services”, and “Patient and Family Services” working as we intended them to?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Study objectives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4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2019</a:t>
            </a:r>
          </a:p>
        </p:txBody>
      </p:sp>
    </p:spTree>
    <p:extLst>
      <p:ext uri="{BB962C8B-B14F-4D97-AF65-F5344CB8AC3E}">
        <p14:creationId xmlns:p14="http://schemas.microsoft.com/office/powerpoint/2010/main" val="159158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asked Veterans where they would go to accomplish top VAMC website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7D2E-8E11-B443-BB37-F036A5F7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57349"/>
            <a:ext cx="8153400" cy="2971801"/>
          </a:xfrm>
        </p:spPr>
        <p:txBody>
          <a:bodyPr>
            <a:normAutofit/>
          </a:bodyPr>
          <a:lstStyle/>
          <a:p>
            <a:r>
              <a:rPr lang="en-US" dirty="0"/>
              <a:t>Created an tree test in Optimal Workshop</a:t>
            </a:r>
          </a:p>
          <a:p>
            <a:pPr lvl="1"/>
            <a:r>
              <a:rPr lang="en-US" dirty="0"/>
              <a:t>13 top tasks, each participant saw 10</a:t>
            </a:r>
          </a:p>
          <a:p>
            <a:pPr lvl="1"/>
            <a:r>
              <a:rPr lang="en-US" dirty="0"/>
              <a:t>Distributed to 5k Veterans via </a:t>
            </a:r>
            <a:r>
              <a:rPr lang="en-US" dirty="0" err="1"/>
              <a:t>MyHealtheVet</a:t>
            </a:r>
            <a:r>
              <a:rPr lang="en-US" dirty="0"/>
              <a:t> mailing list</a:t>
            </a:r>
          </a:p>
          <a:p>
            <a:r>
              <a:rPr lang="en-US" dirty="0"/>
              <a:t>Received 211 responses (Feb 8 - 11)</a:t>
            </a:r>
          </a:p>
          <a:p>
            <a:r>
              <a:rPr lang="en-US" dirty="0"/>
              <a:t>98% Veterans, a few spouses and caregivers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Research Method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5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</p:spTree>
    <p:extLst>
      <p:ext uri="{BB962C8B-B14F-4D97-AF65-F5344CB8AC3E}">
        <p14:creationId xmlns:p14="http://schemas.microsoft.com/office/powerpoint/2010/main" val="2008001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6</a:t>
            </a:fld>
            <a:endParaRPr lang="en-US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924" y="247650"/>
            <a:ext cx="6370151" cy="4381500"/>
          </a:xfrm>
        </p:spPr>
      </p:pic>
    </p:spTree>
    <p:extLst>
      <p:ext uri="{BB962C8B-B14F-4D97-AF65-F5344CB8AC3E}">
        <p14:creationId xmlns:p14="http://schemas.microsoft.com/office/powerpoint/2010/main" val="781681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>
            <a:normAutofit/>
          </a:bodyPr>
          <a:lstStyle/>
          <a:p>
            <a:r>
              <a:rPr lang="en-US" dirty="0"/>
              <a:t>Overall, the navigation needs a little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7D2E-8E11-B443-BB37-F036A5F7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4191"/>
            <a:ext cx="8153400" cy="34849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Average task success was 45% across the 13 tasks (target is 60% or higher)</a:t>
            </a:r>
          </a:p>
          <a:p>
            <a:r>
              <a:rPr lang="en-US" dirty="0"/>
              <a:t>Veterans looked for almost everything under “Health Services”</a:t>
            </a:r>
          </a:p>
          <a:p>
            <a:pPr lvl="1"/>
            <a:r>
              <a:rPr lang="en-US" dirty="0"/>
              <a:t>Examples: Patient Advocate, Enroll in HC, Billing, Women Veteran Care</a:t>
            </a:r>
          </a:p>
          <a:p>
            <a:r>
              <a:rPr lang="en-US" dirty="0"/>
              <a:t>There was significant confusion between “Health Services” and “Patient and Family Services”</a:t>
            </a:r>
          </a:p>
          <a:p>
            <a:r>
              <a:rPr lang="en-US" dirty="0"/>
              <a:t>Veterans went to “Locations and Services” first 70% of the time (correctly)</a:t>
            </a:r>
          </a:p>
          <a:p>
            <a:r>
              <a:rPr lang="en-US" dirty="0"/>
              <a:t>The “Working with Us” label was a big distractor for the about-type tasks. </a:t>
            </a:r>
          </a:p>
          <a:p>
            <a:pPr lvl="1"/>
            <a:r>
              <a:rPr lang="en-US" dirty="0"/>
              <a:t>Billing (4), Patient Advocate (4)</a:t>
            </a:r>
          </a:p>
          <a:p>
            <a:r>
              <a:rPr lang="en-US" dirty="0"/>
              <a:t>”About Us” was a distractor for a few tasks averaging 10% first click.</a:t>
            </a:r>
          </a:p>
          <a:p>
            <a:r>
              <a:rPr lang="en-US" dirty="0"/>
              <a:t>Tasks that were clearly health-related or non-health tested well</a:t>
            </a:r>
          </a:p>
          <a:p>
            <a:pPr lvl="1"/>
            <a:r>
              <a:rPr lang="en-US" dirty="0"/>
              <a:t>Examples: Hearing Care (7), Primary Care (6), Volunteer (7)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7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</p:spTree>
    <p:extLst>
      <p:ext uri="{BB962C8B-B14F-4D97-AF65-F5344CB8AC3E}">
        <p14:creationId xmlns:p14="http://schemas.microsoft.com/office/powerpoint/2010/main" val="1558241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4508F3-7E1C-1249-89C3-43833E9A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3B73-709A-1E41-9B56-C8B1DBD43693}" type="datetime3">
              <a:rPr lang="en-US" smtClean="0"/>
              <a:t>22 August 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DBB76B-A79E-3244-890F-FEBF48721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4D6F9-583B-8B4D-AA03-6D628F920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6713E8-119B-2445-B28F-00E8AA3877C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247" y="247650"/>
            <a:ext cx="5349505" cy="4381500"/>
          </a:xfrm>
        </p:spPr>
      </p:pic>
    </p:spTree>
    <p:extLst>
      <p:ext uri="{BB962C8B-B14F-4D97-AF65-F5344CB8AC3E}">
        <p14:creationId xmlns:p14="http://schemas.microsoft.com/office/powerpoint/2010/main" val="631684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D97C23-E8DD-B14E-8FD0-C45A72BC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C642ED-8402-434C-865D-648A2D696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82E1B-D3A2-724A-8686-BD14A82A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D93315B-A5D1-2C47-85B5-55B40617F41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091" y="156958"/>
            <a:ext cx="5367919" cy="497492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6B8506E-3812-FB49-A4A1-65EFB3CD3BE5}"/>
              </a:ext>
            </a:extLst>
          </p:cNvPr>
          <p:cNvSpPr/>
          <p:nvPr/>
        </p:nvSpPr>
        <p:spPr>
          <a:xfrm>
            <a:off x="440472" y="404696"/>
            <a:ext cx="352192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“You recently separated from service and are ready to </a:t>
            </a:r>
            <a:r>
              <a:rPr lang="en-US" b="1" dirty="0"/>
              <a:t>enroll in VA health care</a:t>
            </a:r>
            <a:r>
              <a:rPr lang="en-US" dirty="0"/>
              <a:t>. Where would you go to do that?”</a:t>
            </a:r>
            <a:br>
              <a:rPr lang="en-US" dirty="0"/>
            </a:br>
            <a:endParaRPr lang="en-US" dirty="0"/>
          </a:p>
          <a:p>
            <a:endParaRPr lang="en-US" b="1" dirty="0"/>
          </a:p>
          <a:p>
            <a:r>
              <a:rPr lang="en-US" b="1" dirty="0"/>
              <a:t>Overall Score - 3</a:t>
            </a:r>
          </a:p>
        </p:txBody>
      </p:sp>
    </p:spTree>
    <p:extLst>
      <p:ext uri="{BB962C8B-B14F-4D97-AF65-F5344CB8AC3E}">
        <p14:creationId xmlns:p14="http://schemas.microsoft.com/office/powerpoint/2010/main" val="1442407389"/>
      </p:ext>
    </p:extLst>
  </p:cSld>
  <p:clrMapOvr>
    <a:masterClrMapping/>
  </p:clrMapOvr>
</p:sld>
</file>

<file path=ppt/theme/theme1.xml><?xml version="1.0" encoding="utf-8"?>
<a:theme xmlns:a="http://schemas.openxmlformats.org/drawingml/2006/main" name="Brown Bag Template">
  <a:themeElements>
    <a:clrScheme name="DSVA 1">
      <a:dk1>
        <a:srgbClr val="1A5484"/>
      </a:dk1>
      <a:lt1>
        <a:srgbClr val="FFFFFF"/>
      </a:lt1>
      <a:dk2>
        <a:srgbClr val="454454"/>
      </a:dk2>
      <a:lt2>
        <a:srgbClr val="7F8EA3"/>
      </a:lt2>
      <a:accent1>
        <a:srgbClr val="0070BC"/>
      </a:accent1>
      <a:accent2>
        <a:srgbClr val="10385A"/>
      </a:accent2>
      <a:accent3>
        <a:srgbClr val="1A5484"/>
      </a:accent3>
      <a:accent4>
        <a:srgbClr val="1A5484"/>
      </a:accent4>
      <a:accent5>
        <a:srgbClr val="1A5484"/>
      </a:accent5>
      <a:accent6>
        <a:srgbClr val="1A5484"/>
      </a:accent6>
      <a:hlink>
        <a:srgbClr val="0070BC"/>
      </a:hlink>
      <a:folHlink>
        <a:srgbClr val="4C2C9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own Bag Template new" id="{00D39547-BFEB-FC4F-ACD6-7F648320910A}" vid="{E45AE7B7-5F5A-3244-8129-DCB53905CF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14561</TotalTime>
  <Words>1153</Words>
  <Application>Microsoft Macintosh PowerPoint</Application>
  <PresentationFormat>On-screen Show (16:9)</PresentationFormat>
  <Paragraphs>183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Avenir</vt:lpstr>
      <vt:lpstr>Avenir Heavy</vt:lpstr>
      <vt:lpstr>Calibri</vt:lpstr>
      <vt:lpstr>Brown Bag Template</vt:lpstr>
      <vt:lpstr>VAMC Pittsburgh Modernization User Research</vt:lpstr>
      <vt:lpstr>Outline</vt:lpstr>
      <vt:lpstr>Study 1 – Navigation Tree Test</vt:lpstr>
      <vt:lpstr>Our goal was to assess whether our planned left navigation allowed Veterans clear access paths.</vt:lpstr>
      <vt:lpstr>We asked Veterans where they would go to accomplish top VAMC website tasks</vt:lpstr>
      <vt:lpstr>PowerPoint Presentation</vt:lpstr>
      <vt:lpstr>Overall, the navigation needs a little work</vt:lpstr>
      <vt:lpstr>PowerPoint Presentation</vt:lpstr>
      <vt:lpstr>PowerPoint Presentation</vt:lpstr>
      <vt:lpstr>PowerPoint Presentation</vt:lpstr>
      <vt:lpstr>PowerPoint Presentation</vt:lpstr>
      <vt:lpstr>We confirmed that some things are working well</vt:lpstr>
      <vt:lpstr>We have a few clear things to work on</vt:lpstr>
      <vt:lpstr>Did we reach our goals for this study?</vt:lpstr>
      <vt:lpstr>What Now?</vt:lpstr>
      <vt:lpstr>Study 2 – Services Listing Card Sort  </vt:lpstr>
      <vt:lpstr>Our goal was understand if our Service buckets make sense to users</vt:lpstr>
      <vt:lpstr>Veterans showed us which of the buckets they expected to find the Service in</vt:lpstr>
      <vt:lpstr>PowerPoint Presentation</vt:lpstr>
      <vt:lpstr>Breakdown of how frequently Veterans sorted the services into our planned categories</vt:lpstr>
      <vt:lpstr>PowerPoint Presentation</vt:lpstr>
      <vt:lpstr>PowerPoint Presentation</vt:lpstr>
      <vt:lpstr>PowerPoint Presentation</vt:lpstr>
      <vt:lpstr>Services that did not fit neatly</vt:lpstr>
      <vt:lpstr>We learned that the health services and locations categories work but patient and family does not</vt:lpstr>
      <vt:lpstr>Did we reach our goals for this study?</vt:lpstr>
      <vt:lpstr>What Now?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 Hoc LLC</dc:creator>
  <cp:lastModifiedBy>Barnes, Jeffrey (OIT)</cp:lastModifiedBy>
  <cp:revision>381</cp:revision>
  <cp:lastPrinted>2018-02-05T23:05:28Z</cp:lastPrinted>
  <dcterms:created xsi:type="dcterms:W3CDTF">2018-02-02T22:31:38Z</dcterms:created>
  <dcterms:modified xsi:type="dcterms:W3CDTF">2019-08-22T13:37:04Z</dcterms:modified>
</cp:coreProperties>
</file>