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Extrabold"/>
      <p:bold r:id="rId21"/>
    </p:embeddedFont>
    <p:embeddedFont>
      <p:font typeface="Proxima Nova Semibold"/>
      <p:regular r:id="rId22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Extrabold-bold.fntdata"/><Relationship Id="rId13" Type="http://schemas.openxmlformats.org/officeDocument/2006/relationships/slide" Target="slides/slide8.xml"/><Relationship Id="rId24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c3b02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cc3b02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b28d88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b28d88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bf1d005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bf1d005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c3b02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c3b02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c3b02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c3b02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bf1d005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bf1d005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b28d8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b28d8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b28d88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b28d88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28d88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28d88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b28d88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b28d88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Confirm with Chante. 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b28d88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b28d88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mailto:caitlin@adhocteam.us" TargetMode="External"/><Relationship Id="rId4" Type="http://schemas.openxmlformats.org/officeDocument/2006/relationships/hyperlink" Target="mailto:danny@adhocteam.us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1187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5" y="4433800"/>
            <a:ext cx="9144000" cy="7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7631600" y="458574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January 18, 2018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829817" y="1334350"/>
            <a:ext cx="755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SUBTITLE</a:t>
            </a:r>
            <a:endParaRPr b="1" sz="5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829817" y="1715350"/>
            <a:ext cx="75558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Main Title</a:t>
            </a:r>
            <a:endParaRPr b="1" sz="5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01575" y="4579350"/>
            <a:ext cx="13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Caitlin Weber</a:t>
            </a:r>
            <a:r>
              <a:rPr b="1" i="0" lang="en" sz="1000" u="none" cap="none" strike="noStrike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0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u="sng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caitlin@adhocteam.us</a:t>
            </a:r>
            <a:endParaRPr sz="8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520775" y="4579350"/>
            <a:ext cx="13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Danny Chapman</a:t>
            </a:r>
            <a:r>
              <a:rPr b="1" i="0" lang="en" sz="1000" u="none" cap="none" strike="noStrike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0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u="sng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danny@adhocteam.us</a:t>
            </a:r>
            <a:endParaRPr sz="8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5" y="4433800"/>
            <a:ext cx="9144000" cy="7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914400" y="1786850"/>
            <a:ext cx="7316400" cy="8220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914400" y="1238875"/>
            <a:ext cx="7316400" cy="709800"/>
          </a:xfrm>
          <a:prstGeom prst="rect">
            <a:avLst/>
          </a:prstGeom>
        </p:spPr>
        <p:txBody>
          <a:bodyPr anchorCtr="0" anchor="b" bIns="94800" lIns="94800" spcFirstLastPara="1" rIns="94800" wrap="square" tIns="948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50" y="582175"/>
            <a:ext cx="1251225" cy="2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1876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14400" y="2074650"/>
            <a:ext cx="7315200" cy="841800"/>
          </a:xfrm>
          <a:prstGeom prst="rect">
            <a:avLst/>
          </a:prstGeom>
        </p:spPr>
        <p:txBody>
          <a:bodyPr anchorCtr="0" anchor="ctr" bIns="94800" lIns="94800" spcFirstLastPara="1" rIns="94800" wrap="square" tIns="948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914400" y="2926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14400" y="1019250"/>
            <a:ext cx="5483400" cy="39279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  <a:defRPr b="0" sz="1800">
                <a:solidFill>
                  <a:srgbClr val="434343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◆"/>
              <a:defRPr sz="1400">
                <a:solidFill>
                  <a:srgbClr val="434343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 sz="1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 sz="1400">
                <a:solidFill>
                  <a:srgbClr val="434343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◆"/>
              <a:defRPr sz="1400">
                <a:solidFill>
                  <a:srgbClr val="434343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 sz="1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◆"/>
              <a:defRPr b="0" sz="1400">
                <a:solidFill>
                  <a:srgbClr val="434343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914400" y="1152475"/>
            <a:ext cx="5492400" cy="34164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b="0" sz="1600">
                <a:solidFill>
                  <a:srgbClr val="434343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b="0" sz="1200">
                <a:solidFill>
                  <a:srgbClr val="43434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Font typeface="Proxima Nova Extrabold"/>
              <a:buNone/>
              <a:defRPr>
                <a:solidFill>
                  <a:srgbClr val="11876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Font typeface="Proxima Nova Extrabold"/>
              <a:buNone/>
              <a:defRPr>
                <a:solidFill>
                  <a:srgbClr val="11876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14400" y="1152475"/>
            <a:ext cx="3545100" cy="34164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b="0" sz="1600">
                <a:solidFill>
                  <a:srgbClr val="434343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b="0" sz="1200">
                <a:solidFill>
                  <a:srgbClr val="434343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397200" cy="34164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b="0" sz="1600">
                <a:solidFill>
                  <a:srgbClr val="434343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b="0" sz="1200">
                <a:solidFill>
                  <a:srgbClr val="434343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Quote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374625" y="1339725"/>
            <a:ext cx="6396000" cy="2219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8E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/>
        </p:nvSpPr>
        <p:spPr>
          <a:xfrm>
            <a:off x="242075" y="891825"/>
            <a:ext cx="441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DECD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“</a:t>
            </a:r>
            <a:endParaRPr sz="12000">
              <a:solidFill>
                <a:srgbClr val="CDECD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 rot="10800000">
            <a:off x="8337325" y="1965450"/>
            <a:ext cx="441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DECD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“</a:t>
            </a:r>
            <a:endParaRPr sz="12000">
              <a:solidFill>
                <a:srgbClr val="CDECD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Quote on gray">
  <p:cSld name="CUSTOM_1_1">
    <p:bg>
      <p:bgPr>
        <a:solidFill>
          <a:srgbClr val="62626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374625" y="1339725"/>
            <a:ext cx="6396000" cy="2219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9F9F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/>
        </p:nvSpPr>
        <p:spPr>
          <a:xfrm>
            <a:off x="242075" y="891825"/>
            <a:ext cx="441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DECD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“</a:t>
            </a:r>
            <a:endParaRPr sz="12000">
              <a:solidFill>
                <a:srgbClr val="CDECD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 rot="10800000">
            <a:off x="8337325" y="1965450"/>
            <a:ext cx="441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DECD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“</a:t>
            </a:r>
            <a:endParaRPr sz="12000">
              <a:solidFill>
                <a:srgbClr val="CDECD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1"/>
            <a:ext cx="694414" cy="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914400" y="450150"/>
            <a:ext cx="7315200" cy="3550800"/>
          </a:xfrm>
          <a:prstGeom prst="rect">
            <a:avLst/>
          </a:prstGeom>
        </p:spPr>
        <p:txBody>
          <a:bodyPr anchorCtr="0" anchor="ctr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3000"/>
              <a:buFont typeface="Proxima Nova Extrabold"/>
              <a:buNone/>
              <a:defRPr sz="3000">
                <a:solidFill>
                  <a:srgbClr val="62626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1876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on gray">
  <p:cSld name="MAIN_POINT_1">
    <p:bg>
      <p:bgPr>
        <a:solidFill>
          <a:srgbClr val="62626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14400" y="450150"/>
            <a:ext cx="7315200" cy="3550800"/>
          </a:xfrm>
          <a:prstGeom prst="rect">
            <a:avLst/>
          </a:prstGeom>
        </p:spPr>
        <p:txBody>
          <a:bodyPr anchorCtr="0" anchor="ctr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Extrabold"/>
              <a:buNone/>
              <a:defRPr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1"/>
            <a:ext cx="694414" cy="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914400" y="957125"/>
            <a:ext cx="3396300" cy="1482300"/>
          </a:xfrm>
          <a:prstGeom prst="rect">
            <a:avLst/>
          </a:prstGeom>
        </p:spPr>
        <p:txBody>
          <a:bodyPr anchorCtr="0" anchor="b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914400" y="2439425"/>
            <a:ext cx="3396300" cy="12351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sz="1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None/>
              <a:defRPr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None/>
              <a:defRPr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b="0" sz="19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123" name="Google Shape;12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63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mage">
  <p:cSld name="SECTION_TITLE_AND_DESCRIPTION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914400" y="957125"/>
            <a:ext cx="3396300" cy="1482300"/>
          </a:xfrm>
          <a:prstGeom prst="rect">
            <a:avLst/>
          </a:prstGeom>
        </p:spPr>
        <p:txBody>
          <a:bodyPr anchorCtr="0" anchor="b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914400" y="2439425"/>
            <a:ext cx="3396300" cy="12351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0" sz="1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None/>
              <a:defRPr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Proxima Nova"/>
              <a:buNone/>
              <a:defRPr sz="1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b="0" sz="19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None/>
              <a:defRPr sz="1900"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63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029925"/>
            <a:ext cx="8520600" cy="1963800"/>
          </a:xfrm>
          <a:prstGeom prst="rect">
            <a:avLst/>
          </a:prstGeom>
        </p:spPr>
        <p:txBody>
          <a:bodyPr anchorCtr="0" anchor="b" bIns="94800" lIns="94800" spcFirstLastPara="1" rIns="94800" wrap="square" tIns="948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137650" y="2667850"/>
            <a:ext cx="4868700" cy="9978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900">
                <a:solidFill>
                  <a:srgbClr val="43434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4" name="Google Shape;134;p25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on gray">
  <p:cSld name="BIG_NUMBER_1">
    <p:bg>
      <p:bgPr>
        <a:solidFill>
          <a:srgbClr val="62626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311700" y="1029925"/>
            <a:ext cx="8520600" cy="1963800"/>
          </a:xfrm>
          <a:prstGeom prst="rect">
            <a:avLst/>
          </a:prstGeom>
        </p:spPr>
        <p:txBody>
          <a:bodyPr anchorCtr="0" anchor="b" bIns="94800" lIns="94800" spcFirstLastPara="1" rIns="94800" wrap="square" tIns="948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b="1" sz="10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10000"/>
              <a:buNone/>
              <a:defRPr b="1" sz="10000">
                <a:solidFill>
                  <a:srgbClr val="11876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137650" y="2667850"/>
            <a:ext cx="4868700" cy="9978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900">
                <a:solidFill>
                  <a:srgbClr val="CDECD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0" name="Google Shape;140;p26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1"/>
            <a:ext cx="694414" cy="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Font typeface="Proxima Nova Extrabold"/>
              <a:buNone/>
              <a:defRPr>
                <a:solidFill>
                  <a:srgbClr val="11876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900"/>
              <a:buNone/>
              <a:defRPr>
                <a:solidFill>
                  <a:srgbClr val="118762"/>
                </a:solidFill>
              </a:defRPr>
            </a:lvl9pPr>
          </a:lstStyle>
          <a:p/>
        </p:txBody>
      </p:sp>
      <p:sp>
        <p:nvSpPr>
          <p:cNvPr id="145" name="Google Shape;145;p27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buNone/>
              <a:defRPr>
                <a:solidFill>
                  <a:srgbClr val="36B77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250" y="4869063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337333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Char char="●"/>
              <a:defRPr b="1" sz="1600">
                <a:solidFill>
                  <a:srgbClr val="62626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400"/>
              <a:buChar char="○"/>
              <a:defRPr>
                <a:solidFill>
                  <a:srgbClr val="62626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 Semibold"/>
              <a:buChar char="■"/>
              <a:defRPr sz="12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100"/>
              <a:buChar char="●"/>
              <a:defRPr sz="1100">
                <a:solidFill>
                  <a:srgbClr val="62626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Char char="○"/>
              <a:defRPr sz="1200">
                <a:solidFill>
                  <a:srgbClr val="626262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600"/>
              <a:buChar char="■"/>
              <a:defRPr sz="1600">
                <a:solidFill>
                  <a:srgbClr val="62626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Proxima Nova Semibold"/>
              <a:buChar char="●"/>
              <a:defRPr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Char char="○"/>
              <a:defRPr b="1" sz="1200">
                <a:solidFill>
                  <a:srgbClr val="626262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626262"/>
              </a:buClr>
              <a:buSzPts val="1600"/>
              <a:buChar char="■"/>
              <a:defRPr sz="1600">
                <a:solidFill>
                  <a:srgbClr val="62626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2201" y="44694"/>
            <a:ext cx="122998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352075" y="62225"/>
            <a:ext cx="73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6697" y="70505"/>
            <a:ext cx="17896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352075" y="62223"/>
            <a:ext cx="66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2800"/>
              <a:buNone/>
              <a:defRPr>
                <a:solidFill>
                  <a:srgbClr val="11876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 Semibold"/>
              <a:buChar char="■"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 Semibold"/>
              <a:buChar char="●"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 Semibold"/>
              <a:buChar char="■"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 Semibold"/>
              <a:buChar char="●"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29827" y="450150"/>
            <a:ext cx="805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6697" y="70505"/>
            <a:ext cx="178968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6B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DEC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04800" y="4365771"/>
            <a:ext cx="5998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6697" y="70505"/>
            <a:ext cx="17896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7631600" y="458574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January 18, 2018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18762"/>
              </a:buClr>
              <a:buSzPts val="9600"/>
              <a:buNone/>
              <a:defRPr b="1" sz="9600">
                <a:solidFill>
                  <a:srgbClr val="11876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2137650" y="2744050"/>
            <a:ext cx="4868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●"/>
              <a:defRPr b="1"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Proxima Nova"/>
              <a:buChar char="○"/>
              <a:defRPr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 Semibold"/>
              <a:buChar char="■"/>
              <a:defRPr sz="12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100"/>
              <a:buFont typeface="Proxima Nova"/>
              <a:buChar char="●"/>
              <a:defRPr sz="11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Proxima Nova Semibold"/>
              <a:buChar char="●"/>
              <a:defRPr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b="1"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914400" y="292625"/>
            <a:ext cx="73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8E6B"/>
              </a:buClr>
              <a:buSzPts val="2900"/>
              <a:buFont typeface="Proxima Nova Extrabold"/>
              <a:buNone/>
              <a:defRPr sz="2900">
                <a:solidFill>
                  <a:srgbClr val="228E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"/>
              <a:buNone/>
              <a:defRPr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914400" y="1152475"/>
            <a:ext cx="791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●"/>
              <a:defRPr b="1"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Font typeface="Proxima Nova"/>
              <a:buChar char="○"/>
              <a:defRPr sz="15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 Semibold"/>
              <a:buChar char="■"/>
              <a:defRPr sz="12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●"/>
              <a:defRPr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500"/>
              <a:buFont typeface="Proxima Nova Semibold"/>
              <a:buChar char="●"/>
              <a:defRPr sz="1500">
                <a:solidFill>
                  <a:srgbClr val="62626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26262"/>
              </a:buClr>
              <a:buSzPts val="1200"/>
              <a:buFont typeface="Proxima Nova"/>
              <a:buChar char="○"/>
              <a:defRPr b="1" sz="12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26262"/>
              </a:buClr>
              <a:buSzPts val="1600"/>
              <a:buFont typeface="Proxima Nova"/>
              <a:buChar char="■"/>
              <a:defRPr sz="16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F06B4A"/>
          </p15:clr>
        </p15:guide>
        <p15:guide id="2" pos="5184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914400" y="1786850"/>
            <a:ext cx="7316400" cy="8220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Training</a:t>
            </a:r>
            <a:endParaRPr/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999050" y="1252975"/>
            <a:ext cx="7316400" cy="709800"/>
          </a:xfrm>
          <a:prstGeom prst="rect">
            <a:avLst/>
          </a:prstGeom>
        </p:spPr>
        <p:txBody>
          <a:bodyPr anchorCtr="0" anchor="b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Kickoff Deck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6729300" y="452279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May 31, 2019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914400" y="4579350"/>
            <a:ext cx="13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Nedie Recel</a:t>
            </a:r>
            <a:endParaRPr sz="9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Process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PM works with Insights team to define KPIs and tracking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Helpful</a:t>
            </a:r>
            <a:r>
              <a:rPr lang="en" sz="1600"/>
              <a:t> data calls: 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/>
              <a:t>Wireframes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/>
              <a:t>Recommended users (e.g. both LOA1/LOA3)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Analytics</a:t>
            </a:r>
            <a:r>
              <a:rPr lang="en"/>
              <a:t> drafts any new requirements for FE teams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In parallel, Insights creates or modifies Google Tag Manager (GTM) and Google Analytics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FE notifies Insights team when it’s ready on Staging for validation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Insights validates, then publishes changes in GTM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914400" y="2074650"/>
            <a:ext cx="7315200" cy="8418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914400" y="2926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 layout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914400" y="1019250"/>
            <a:ext cx="5483400" cy="39279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Introduction to Analytics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Data Dictionary - Google Analytics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Data Dictionary - VA.gov Tracking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Process for Analytics</a:t>
            </a:r>
            <a:endParaRPr/>
          </a:p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914400" y="2074650"/>
            <a:ext cx="7315200" cy="8418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VA.gov 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Timeline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June 2017 - Transitioned from standard (free) Google Analytics (GA) to GA360 for Vets.gov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May 2018 - Began consolidating other parts of VA.gov onto a new Google Analytics property for the Web Brand Consolidation (WBC)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November 2018 - Launched WBC VA.gov site and deprecated Vets.gov website and GA property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Dictionary: Google Analytics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Users: Total number of visitors to your property for the requested time period (as defined by cookies)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Sessions: Total number of sessions (session ends after 30 min of inactivity by default)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Pageviews: The total number of views of pages, including duplicate views of one page in one session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Unique Pageviews: The total times a pages was uniquely viewed within a session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Events: The total number of events, including duplicate attempts in one session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Unique Events: The number of events that occur distinctly in one session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Goal Completions: The total number of completions for a Goal (defined by Page, Event, or Time or Pages per Visit)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Goal Conversion Rate: Rate at which visitors achieve key actions on your site or app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Dictionary: Google Analytics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Account - VA.gov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Property - Main Properties are Production and Staging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/>
              <a:t>Views - Lowest in the hierarchy of account structure for VA.gov and can be customized to filter by certain criteria (mostly subdomains or subdirectories)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24" y="2487024"/>
            <a:ext cx="3488274" cy="2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Dictionary: VA.gov Analytics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DAP vs. VA.gov’s GA360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Event Naming Convention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Event Categories:</a:t>
            </a:r>
            <a:endParaRPr sz="1200"/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/>
              <a:t>Sign-On</a:t>
            </a:r>
            <a:endParaRPr/>
          </a:p>
          <a:p>
            <a:pPr indent="-304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/>
              <a:t>Transactions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/>
              <a:t>Navigation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/>
              <a:t>Interactions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/>
              <a:t>API Calls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/>
              <a:t>Internal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/>
              <a:t>Errors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Dictionary: VA.gov Analytics</a:t>
            </a:r>
            <a:endParaRPr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914400" y="1152475"/>
            <a:ext cx="6987600" cy="3586800"/>
          </a:xfrm>
          <a:prstGeom prst="rect">
            <a:avLst/>
          </a:prstGeom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Goal Tracking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In most cases, goals are incremented for tools when a user reaches the Thank You page in a session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In some cases, goals are incremented when an event takes place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914400" y="2074650"/>
            <a:ext cx="7315200" cy="841800"/>
          </a:xfrm>
          <a:prstGeom prst="rect">
            <a:avLst/>
          </a:prstGeom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Best Practices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 H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 H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